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notesMasterIdLst>
    <p:notesMasterId r:id="rId33"/>
  </p:notesMasterIdLst>
  <p:sldIdLst>
    <p:sldId id="256" r:id="rId2"/>
    <p:sldId id="295" r:id="rId3"/>
    <p:sldId id="275" r:id="rId4"/>
    <p:sldId id="296" r:id="rId5"/>
    <p:sldId id="301" r:id="rId6"/>
    <p:sldId id="297" r:id="rId7"/>
    <p:sldId id="298" r:id="rId8"/>
    <p:sldId id="299" r:id="rId9"/>
    <p:sldId id="300" r:id="rId10"/>
    <p:sldId id="302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21" r:id="rId22"/>
    <p:sldId id="315" r:id="rId23"/>
    <p:sldId id="316" r:id="rId24"/>
    <p:sldId id="318" r:id="rId25"/>
    <p:sldId id="319" r:id="rId26"/>
    <p:sldId id="320" r:id="rId27"/>
    <p:sldId id="322" r:id="rId28"/>
    <p:sldId id="324" r:id="rId29"/>
    <p:sldId id="325" r:id="rId30"/>
    <p:sldId id="326" r:id="rId31"/>
    <p:sldId id="327" r:id="rId3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14" autoAdjust="0"/>
  </p:normalViewPr>
  <p:slideViewPr>
    <p:cSldViewPr snapToGrid="0">
      <p:cViewPr varScale="1">
        <p:scale>
          <a:sx n="64" d="100"/>
          <a:sy n="64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1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8.wmf"/><Relationship Id="rId1" Type="http://schemas.openxmlformats.org/officeDocument/2006/relationships/image" Target="../media/image1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7.wmf"/><Relationship Id="rId1" Type="http://schemas.openxmlformats.org/officeDocument/2006/relationships/image" Target="../media/image10.wmf"/><Relationship Id="rId4" Type="http://schemas.openxmlformats.org/officeDocument/2006/relationships/image" Target="../media/image30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27.wmf"/><Relationship Id="rId1" Type="http://schemas.openxmlformats.org/officeDocument/2006/relationships/image" Target="../media/image10.wmf"/><Relationship Id="rId5" Type="http://schemas.openxmlformats.org/officeDocument/2006/relationships/image" Target="../media/image33.wmf"/><Relationship Id="rId4" Type="http://schemas.openxmlformats.org/officeDocument/2006/relationships/image" Target="../media/image32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1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emf"/><Relationship Id="rId1" Type="http://schemas.openxmlformats.org/officeDocument/2006/relationships/image" Target="../media/image4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Relationship Id="rId4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Relationship Id="rId5" Type="http://schemas.openxmlformats.org/officeDocument/2006/relationships/image" Target="../media/image21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DD9EC-3B6C-447F-876D-91FF2A4D8244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6FFEC-108C-4934-AEEC-68BE1A77F79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79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317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9787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4746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085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43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233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6432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5763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325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6998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747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7358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5463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6514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563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2739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3107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6FFEC-108C-4934-AEEC-68BE1A77F79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30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235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31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0765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0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637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76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797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53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2070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1079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0829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68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74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5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46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78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9E6C7-8033-45DE-BF3B-25050B3E54B0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5534B0-A857-44B2-B9D2-69DBC093BC0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93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9.jp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9.jpg"/><Relationship Id="rId9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11" Type="http://schemas.openxmlformats.org/officeDocument/2006/relationships/image" Target="../media/image16.png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5.wmf"/><Relationship Id="rId4" Type="http://schemas.openxmlformats.org/officeDocument/2006/relationships/image" Target="../media/image9.jpg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9.png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7.wmf"/><Relationship Id="rId4" Type="http://schemas.openxmlformats.org/officeDocument/2006/relationships/image" Target="../media/image9.jpg"/><Relationship Id="rId9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6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22.png"/><Relationship Id="rId10" Type="http://schemas.openxmlformats.org/officeDocument/2006/relationships/image" Target="../media/image20.wmf"/><Relationship Id="rId4" Type="http://schemas.openxmlformats.org/officeDocument/2006/relationships/image" Target="../media/image9.jpg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31.bin"/><Relationship Id="rId18" Type="http://schemas.openxmlformats.org/officeDocument/2006/relationships/hyperlink" Target="&#31532;&#19977;&#38988;.mp4" TargetMode="External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18.wmf"/><Relationship Id="rId1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20.wmf"/><Relationship Id="rId4" Type="http://schemas.openxmlformats.org/officeDocument/2006/relationships/image" Target="../media/image9.jpg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37.bin"/><Relationship Id="rId18" Type="http://schemas.openxmlformats.org/officeDocument/2006/relationships/hyperlink" Target="&#31532;&#19977;&#38988;.mp4" TargetMode="External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18.wmf"/><Relationship Id="rId1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20.wmf"/><Relationship Id="rId4" Type="http://schemas.openxmlformats.org/officeDocument/2006/relationships/image" Target="../media/image9.jpg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image" Target="../media/image26.JPG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2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image" Target="../media/image26.JP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30.e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2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33.wmf"/><Relationship Id="rId3" Type="http://schemas.openxmlformats.org/officeDocument/2006/relationships/image" Target="../media/image26.JPG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32.e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31.wmf"/><Relationship Id="rId14" Type="http://schemas.openxmlformats.org/officeDocument/2006/relationships/hyperlink" Target="&#31532;&#20845;&#38988;.mp4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34.jpe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34.jpeg"/><Relationship Id="rId9" Type="http://schemas.openxmlformats.org/officeDocument/2006/relationships/image" Target="../media/image3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.wmf"/><Relationship Id="rId11" Type="http://schemas.openxmlformats.org/officeDocument/2006/relationships/image" Target="../media/image39.png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38.wmf"/><Relationship Id="rId4" Type="http://schemas.openxmlformats.org/officeDocument/2006/relationships/image" Target="../media/image34.jpeg"/><Relationship Id="rId9" Type="http://schemas.openxmlformats.org/officeDocument/2006/relationships/oleObject" Target="../embeddings/oleObject6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2.jpg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hyperlink" Target="&#31532;&#20108;&#38988;.mp4" TargetMode="External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2.jpg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419358" cy="1646302"/>
          </a:xfrm>
        </p:spPr>
        <p:txBody>
          <a:bodyPr/>
          <a:lstStyle/>
          <a:p>
            <a:r>
              <a:rPr lang="zh-TW" altLang="en-US" dirty="0" smtClean="0"/>
              <a:t>配電實習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LOGO-4(</a:t>
            </a:r>
            <a:r>
              <a:rPr lang="zh-TW" altLang="en-US" dirty="0" smtClean="0"/>
              <a:t>室內配線丙級術科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21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6819" y="258713"/>
            <a:ext cx="1189174" cy="13208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電路圖</a:t>
            </a: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2833793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丙級室配第三題</a:t>
            </a:r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819" y="1192530"/>
            <a:ext cx="10089529" cy="549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61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動作說明</a:t>
            </a:r>
            <a:endParaRPr lang="zh-TW" altLang="en-US" dirty="0"/>
          </a:p>
        </p:txBody>
      </p:sp>
      <p:sp>
        <p:nvSpPr>
          <p:cNvPr id="6" name="內容版面配置區 3"/>
          <p:cNvSpPr>
            <a:spLocks noGrp="1"/>
          </p:cNvSpPr>
          <p:nvPr>
            <p:ph idx="1"/>
          </p:nvPr>
        </p:nvSpPr>
        <p:spPr>
          <a:xfrm>
            <a:off x="185455" y="1129871"/>
            <a:ext cx="3431505" cy="5460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600" dirty="0" smtClean="0">
                <a:latin typeface="+mj-ea"/>
                <a:ea typeface="+mj-ea"/>
              </a:rPr>
              <a:t>1.</a:t>
            </a:r>
            <a:r>
              <a:rPr lang="zh-TW" altLang="en-US" sz="2600" dirty="0" smtClean="0">
                <a:latin typeface="+mj-ea"/>
                <a:ea typeface="+mj-ea"/>
              </a:rPr>
              <a:t>通電後</a:t>
            </a:r>
            <a:r>
              <a:rPr lang="en-US" altLang="zh-TW" sz="2600" dirty="0" smtClean="0">
                <a:latin typeface="+mj-ea"/>
                <a:ea typeface="+mj-ea"/>
              </a:rPr>
              <a:t>,GL</a:t>
            </a:r>
            <a:r>
              <a:rPr lang="zh-TW" altLang="en-US" sz="2600" dirty="0" smtClean="0">
                <a:latin typeface="+mj-ea"/>
                <a:ea typeface="+mj-ea"/>
              </a:rPr>
              <a:t>亮</a:t>
            </a:r>
            <a:endParaRPr lang="en-US" altLang="zh-TW" sz="26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  <a:ea typeface="+mj-ea"/>
              </a:rPr>
              <a:t>2.</a:t>
            </a:r>
            <a:r>
              <a:rPr lang="zh-TW" altLang="en-US" sz="2600" dirty="0" smtClean="0">
                <a:latin typeface="+mj-ea"/>
                <a:ea typeface="+mj-ea"/>
              </a:rPr>
              <a:t>按</a:t>
            </a:r>
            <a:r>
              <a:rPr lang="en-US" altLang="zh-TW" sz="2600" dirty="0" smtClean="0">
                <a:latin typeface="+mj-ea"/>
                <a:ea typeface="+mj-ea"/>
              </a:rPr>
              <a:t>PB1,MC</a:t>
            </a:r>
            <a:r>
              <a:rPr lang="zh-TW" altLang="en-US" sz="2600" dirty="0" smtClean="0">
                <a:latin typeface="+mj-ea"/>
                <a:ea typeface="+mj-ea"/>
              </a:rPr>
              <a:t>動作</a:t>
            </a:r>
            <a:r>
              <a:rPr lang="en-US" altLang="zh-TW" sz="2600" dirty="0" smtClean="0">
                <a:latin typeface="+mj-ea"/>
                <a:ea typeface="+mj-ea"/>
              </a:rPr>
              <a:t>,RL</a:t>
            </a:r>
            <a:r>
              <a:rPr lang="zh-TW" altLang="en-US" sz="2600" dirty="0" smtClean="0">
                <a:latin typeface="+mj-ea"/>
                <a:ea typeface="+mj-ea"/>
              </a:rPr>
              <a:t>亮</a:t>
            </a:r>
            <a:r>
              <a:rPr lang="en-US" altLang="zh-TW" sz="2600" dirty="0" smtClean="0">
                <a:latin typeface="+mj-ea"/>
                <a:ea typeface="+mj-ea"/>
              </a:rPr>
              <a:t>,GL</a:t>
            </a:r>
            <a:r>
              <a:rPr lang="zh-TW" altLang="en-US" sz="2600" dirty="0" smtClean="0">
                <a:latin typeface="+mj-ea"/>
                <a:ea typeface="+mj-ea"/>
              </a:rPr>
              <a:t>滅</a:t>
            </a:r>
            <a:endParaRPr lang="en-US" altLang="zh-TW" sz="26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  <a:ea typeface="+mj-ea"/>
              </a:rPr>
              <a:t>3.</a:t>
            </a:r>
            <a:r>
              <a:rPr lang="zh-TW" altLang="en-US" sz="2600" dirty="0">
                <a:latin typeface="+mj-ea"/>
              </a:rPr>
              <a:t>按</a:t>
            </a:r>
            <a:r>
              <a:rPr lang="en-US" altLang="zh-TW" sz="2600" dirty="0" smtClean="0">
                <a:latin typeface="+mj-ea"/>
              </a:rPr>
              <a:t>PB2,MC</a:t>
            </a:r>
            <a:r>
              <a:rPr lang="zh-TW" altLang="en-US" sz="2600" dirty="0" smtClean="0">
                <a:latin typeface="+mj-ea"/>
              </a:rPr>
              <a:t>停止</a:t>
            </a:r>
            <a:r>
              <a:rPr lang="en-US" altLang="zh-TW" sz="2600" dirty="0" smtClean="0">
                <a:latin typeface="+mj-ea"/>
              </a:rPr>
              <a:t>,R</a:t>
            </a:r>
            <a:r>
              <a:rPr lang="en-US" altLang="zh-TW" sz="2600" dirty="0">
                <a:latin typeface="+mj-ea"/>
              </a:rPr>
              <a:t>L</a:t>
            </a:r>
            <a:r>
              <a:rPr lang="zh-TW" altLang="en-US" sz="2600" dirty="0" smtClean="0">
                <a:latin typeface="+mj-ea"/>
              </a:rPr>
              <a:t>滅</a:t>
            </a:r>
            <a:r>
              <a:rPr lang="en-US" altLang="zh-TW" sz="2600" dirty="0" smtClean="0">
                <a:latin typeface="+mj-ea"/>
              </a:rPr>
              <a:t>,G</a:t>
            </a:r>
            <a:r>
              <a:rPr lang="en-US" altLang="zh-TW" sz="2600" dirty="0">
                <a:latin typeface="+mj-ea"/>
              </a:rPr>
              <a:t>L</a:t>
            </a:r>
            <a:r>
              <a:rPr lang="zh-TW" altLang="en-US" sz="2600" dirty="0" smtClean="0">
                <a:latin typeface="+mj-ea"/>
              </a:rPr>
              <a:t>亮</a:t>
            </a:r>
            <a:endParaRPr lang="en-US" altLang="zh-TW" sz="26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4.</a:t>
            </a:r>
            <a:r>
              <a:rPr lang="zh-TW" altLang="en-US" sz="2600" dirty="0" smtClean="0">
                <a:latin typeface="+mj-ea"/>
              </a:rPr>
              <a:t>按</a:t>
            </a:r>
            <a:r>
              <a:rPr lang="en-US" altLang="zh-TW" sz="2600" dirty="0">
                <a:latin typeface="+mj-ea"/>
              </a:rPr>
              <a:t>PB1,MC</a:t>
            </a:r>
            <a:r>
              <a:rPr lang="zh-TW" altLang="en-US" sz="2600" dirty="0">
                <a:latin typeface="+mj-ea"/>
              </a:rPr>
              <a:t>動作</a:t>
            </a:r>
            <a:r>
              <a:rPr lang="en-US" altLang="zh-TW" sz="2600" dirty="0">
                <a:latin typeface="+mj-ea"/>
              </a:rPr>
              <a:t>,</a:t>
            </a:r>
            <a:r>
              <a:rPr lang="en-US" altLang="zh-TW" sz="2600" dirty="0" smtClean="0">
                <a:latin typeface="+mj-ea"/>
              </a:rPr>
              <a:t>R</a:t>
            </a:r>
            <a:r>
              <a:rPr lang="en-US" altLang="zh-TW" sz="2600" dirty="0">
                <a:latin typeface="+mj-ea"/>
              </a:rPr>
              <a:t>L</a:t>
            </a:r>
            <a:r>
              <a:rPr lang="zh-TW" altLang="en-US" sz="2600" dirty="0" smtClean="0">
                <a:latin typeface="+mj-ea"/>
              </a:rPr>
              <a:t>亮</a:t>
            </a:r>
            <a:r>
              <a:rPr lang="en-US" altLang="zh-TW" sz="2600" dirty="0">
                <a:latin typeface="+mj-ea"/>
              </a:rPr>
              <a:t>,</a:t>
            </a:r>
            <a:r>
              <a:rPr lang="en-US" altLang="zh-TW" sz="2600" dirty="0" smtClean="0">
                <a:latin typeface="+mj-ea"/>
              </a:rPr>
              <a:t>G</a:t>
            </a:r>
            <a:r>
              <a:rPr lang="en-US" altLang="zh-TW" sz="2600" dirty="0">
                <a:latin typeface="+mj-ea"/>
              </a:rPr>
              <a:t>L</a:t>
            </a:r>
            <a:r>
              <a:rPr lang="zh-TW" altLang="en-US" sz="2600" dirty="0" smtClean="0">
                <a:latin typeface="+mj-ea"/>
              </a:rPr>
              <a:t>滅</a:t>
            </a:r>
            <a:r>
              <a:rPr lang="en-US" altLang="zh-TW" sz="2600" dirty="0" smtClean="0">
                <a:latin typeface="+mj-ea"/>
              </a:rPr>
              <a:t>,</a:t>
            </a:r>
            <a:r>
              <a:rPr lang="zh-TW" altLang="en-US" sz="2600" dirty="0" smtClean="0">
                <a:latin typeface="+mj-ea"/>
              </a:rPr>
              <a:t>當</a:t>
            </a:r>
            <a:r>
              <a:rPr lang="en-US" altLang="zh-TW" sz="2600" dirty="0" smtClean="0">
                <a:latin typeface="+mj-ea"/>
              </a:rPr>
              <a:t>TH-RY</a:t>
            </a:r>
            <a:r>
              <a:rPr lang="zh-TW" altLang="en-US" sz="2600" dirty="0" smtClean="0">
                <a:latin typeface="+mj-ea"/>
              </a:rPr>
              <a:t>動作</a:t>
            </a:r>
            <a:r>
              <a:rPr lang="en-US" altLang="zh-TW" sz="2600" dirty="0" smtClean="0">
                <a:latin typeface="+mj-ea"/>
              </a:rPr>
              <a:t>, </a:t>
            </a:r>
            <a:r>
              <a:rPr lang="en-US" altLang="zh-TW" sz="2600" dirty="0">
                <a:latin typeface="+mj-ea"/>
              </a:rPr>
              <a:t>BZ</a:t>
            </a:r>
            <a:r>
              <a:rPr lang="zh-TW" altLang="en-US" sz="2600" dirty="0" smtClean="0">
                <a:latin typeface="+mj-ea"/>
              </a:rPr>
              <a:t>響</a:t>
            </a:r>
            <a:r>
              <a:rPr lang="en-US" altLang="zh-TW" sz="2600">
                <a:latin typeface="+mj-ea"/>
              </a:rPr>
              <a:t>,</a:t>
            </a:r>
            <a:r>
              <a:rPr lang="en-US" altLang="zh-TW" sz="2600" smtClean="0">
                <a:latin typeface="+mj-ea"/>
              </a:rPr>
              <a:t>RL</a:t>
            </a:r>
            <a:r>
              <a:rPr lang="zh-TW" altLang="en-US" sz="2600" smtClean="0">
                <a:latin typeface="+mj-ea"/>
              </a:rPr>
              <a:t>滅</a:t>
            </a:r>
            <a:r>
              <a:rPr lang="en-US" altLang="zh-TW" sz="2600" dirty="0">
                <a:latin typeface="+mj-ea"/>
              </a:rPr>
              <a:t>,</a:t>
            </a:r>
            <a:r>
              <a:rPr lang="en-US" altLang="zh-TW" sz="2600" dirty="0" smtClean="0">
                <a:latin typeface="+mj-ea"/>
              </a:rPr>
              <a:t>G</a:t>
            </a:r>
            <a:r>
              <a:rPr lang="en-US" altLang="zh-TW" sz="2600" dirty="0">
                <a:latin typeface="+mj-ea"/>
              </a:rPr>
              <a:t>L</a:t>
            </a:r>
            <a:r>
              <a:rPr lang="zh-TW" altLang="en-US" sz="2600" dirty="0" smtClean="0">
                <a:latin typeface="+mj-ea"/>
              </a:rPr>
              <a:t>亮</a:t>
            </a:r>
            <a:endParaRPr lang="en-US" altLang="zh-TW" sz="26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5.</a:t>
            </a:r>
            <a:r>
              <a:rPr lang="zh-TW" altLang="en-US" sz="2600" dirty="0">
                <a:latin typeface="+mj-ea"/>
              </a:rPr>
              <a:t>按</a:t>
            </a:r>
            <a:r>
              <a:rPr lang="en-US" altLang="zh-TW" sz="2600" dirty="0" smtClean="0">
                <a:latin typeface="+mj-ea"/>
              </a:rPr>
              <a:t>PB3, BZ</a:t>
            </a:r>
            <a:r>
              <a:rPr lang="zh-TW" altLang="en-US" sz="2600" dirty="0" smtClean="0">
                <a:latin typeface="+mj-ea"/>
              </a:rPr>
              <a:t>停</a:t>
            </a:r>
            <a:r>
              <a:rPr lang="en-US" altLang="zh-TW" sz="2600" dirty="0" smtClean="0">
                <a:latin typeface="+mj-ea"/>
              </a:rPr>
              <a:t>,Y</a:t>
            </a:r>
            <a:r>
              <a:rPr lang="en-US" altLang="zh-TW" sz="2600" dirty="0">
                <a:latin typeface="+mj-ea"/>
              </a:rPr>
              <a:t>L</a:t>
            </a:r>
            <a:r>
              <a:rPr lang="zh-TW" altLang="en-US" sz="2600" dirty="0" smtClean="0">
                <a:latin typeface="+mj-ea"/>
              </a:rPr>
              <a:t>亮</a:t>
            </a:r>
            <a:endParaRPr lang="en-US" altLang="zh-TW" sz="26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6.</a:t>
            </a:r>
            <a:r>
              <a:rPr lang="en-US" altLang="zh-TW" sz="2600" dirty="0">
                <a:latin typeface="+mj-ea"/>
              </a:rPr>
              <a:t> </a:t>
            </a:r>
            <a:r>
              <a:rPr lang="en-US" altLang="zh-TW" sz="2600" dirty="0" smtClean="0">
                <a:latin typeface="+mj-ea"/>
              </a:rPr>
              <a:t>TH-RY</a:t>
            </a:r>
            <a:r>
              <a:rPr lang="zh-TW" altLang="en-US" sz="2600" dirty="0">
                <a:latin typeface="+mj-ea"/>
              </a:rPr>
              <a:t>復歸</a:t>
            </a:r>
            <a:r>
              <a:rPr lang="en-US" altLang="zh-TW" sz="2600" dirty="0" smtClean="0">
                <a:latin typeface="+mj-ea"/>
              </a:rPr>
              <a:t>, Y</a:t>
            </a:r>
            <a:r>
              <a:rPr lang="en-US" altLang="zh-TW" sz="2600" dirty="0">
                <a:latin typeface="+mj-ea"/>
              </a:rPr>
              <a:t>L</a:t>
            </a:r>
            <a:r>
              <a:rPr lang="zh-TW" altLang="en-US" sz="2600" dirty="0" smtClean="0">
                <a:latin typeface="+mj-ea"/>
              </a:rPr>
              <a:t>滅</a:t>
            </a:r>
            <a:r>
              <a:rPr lang="en-US" altLang="zh-TW" sz="2600" dirty="0" smtClean="0">
                <a:latin typeface="+mj-ea"/>
              </a:rPr>
              <a:t>,</a:t>
            </a:r>
            <a:endParaRPr lang="en-US" altLang="zh-TW" sz="2600" dirty="0" smtClean="0">
              <a:latin typeface="+mj-ea"/>
              <a:ea typeface="+mj-ea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960" y="1289807"/>
            <a:ext cx="8492896" cy="462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83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565" y="1730830"/>
            <a:ext cx="8152435" cy="443922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配第三題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29496"/>
              </p:ext>
            </p:extLst>
          </p:nvPr>
        </p:nvGraphicFramePr>
        <p:xfrm>
          <a:off x="130579" y="1632487"/>
          <a:ext cx="3785133" cy="5011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711"/>
                <a:gridCol w="1261711"/>
                <a:gridCol w="126171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器具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輸入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輸出</a:t>
                      </a:r>
                      <a:endParaRPr lang="zh-TW" altLang="en-US" sz="22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PB1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697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PB2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PB3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I3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TH-Ry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I4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GL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Q1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MC(RL)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Q2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YL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Q3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BZ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Q4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2060"/>
                          </a:solidFill>
                        </a:rPr>
                        <a:t>X1</a:t>
                      </a:r>
                      <a:endParaRPr lang="zh-TW" alt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2060"/>
                          </a:solidFill>
                        </a:rPr>
                        <a:t>M1</a:t>
                      </a:r>
                      <a:endParaRPr lang="zh-TW" alt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2060"/>
                          </a:solidFill>
                        </a:rPr>
                        <a:t>X2</a:t>
                      </a:r>
                      <a:endParaRPr lang="zh-TW" alt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2060"/>
                          </a:solidFill>
                        </a:rPr>
                        <a:t>M2</a:t>
                      </a:r>
                      <a:endParaRPr lang="zh-TW" altLang="en-US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內容版面配置區 2"/>
          <p:cNvSpPr txBox="1">
            <a:spLocks/>
          </p:cNvSpPr>
          <p:nvPr/>
        </p:nvSpPr>
        <p:spPr>
          <a:xfrm>
            <a:off x="6096614" y="368094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096614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187506" y="3698089"/>
            <a:ext cx="836687" cy="60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982201" y="544498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455327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102561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0456699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139277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" y="924127"/>
            <a:ext cx="2518348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(2)</a:t>
            </a:r>
            <a:r>
              <a:rPr lang="zh-TW" altLang="en-US" dirty="0" smtClean="0">
                <a:latin typeface="+mj-ea"/>
                <a:ea typeface="+mj-ea"/>
              </a:rPr>
              <a:t>器具</a:t>
            </a:r>
            <a:r>
              <a:rPr lang="en-US" altLang="zh-TW" dirty="0" smtClean="0">
                <a:latin typeface="+mj-ea"/>
                <a:ea typeface="+mj-ea"/>
              </a:rPr>
              <a:t>I/O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281551" y="4965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175994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-34208" y="3841335"/>
            <a:ext cx="3973759" cy="18802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-15165" y="5721612"/>
            <a:ext cx="3973759" cy="10767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65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540" y="1730830"/>
            <a:ext cx="8152435" cy="443922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配第三題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04014" y="368094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004014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094906" y="3698089"/>
            <a:ext cx="836687" cy="60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889601" y="544498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362727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009961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0364099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046677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188951" y="4965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083394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0" y="973566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7179774"/>
              </p:ext>
            </p:extLst>
          </p:nvPr>
        </p:nvGraphicFramePr>
        <p:xfrm>
          <a:off x="500746" y="1477913"/>
          <a:ext cx="15875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0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746" y="1477913"/>
                        <a:ext cx="1587500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312720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46737" y="1539033"/>
            <a:ext cx="1539532" cy="691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3792013" y="1949367"/>
            <a:ext cx="7408773" cy="4064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892706"/>
              </p:ext>
            </p:extLst>
          </p:nvPr>
        </p:nvGraphicFramePr>
        <p:xfrm>
          <a:off x="522638" y="2221890"/>
          <a:ext cx="2689406" cy="71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1" name="Equation" r:id="rId7" imgW="952200" imgH="253800" progId="Equation.DSMT4">
                  <p:embed/>
                </p:oleObj>
              </mc:Choice>
              <mc:Fallback>
                <p:oleObj name="Equation" r:id="rId7" imgW="952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2638" y="2221890"/>
                        <a:ext cx="2689406" cy="71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" name="圖片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1433" y="3094595"/>
            <a:ext cx="3337849" cy="1348857"/>
          </a:xfrm>
          <a:prstGeom prst="rect">
            <a:avLst/>
          </a:prstGeom>
        </p:spPr>
      </p:pic>
      <p:sp>
        <p:nvSpPr>
          <p:cNvPr id="28" name="內容版面配置區 2"/>
          <p:cNvSpPr txBox="1">
            <a:spLocks/>
          </p:cNvSpPr>
          <p:nvPr/>
        </p:nvSpPr>
        <p:spPr>
          <a:xfrm>
            <a:off x="1417530" y="2835113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NOT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5733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540" y="1730830"/>
            <a:ext cx="8152435" cy="443922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配第三題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04014" y="368094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004014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094906" y="3698089"/>
            <a:ext cx="836687" cy="60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889601" y="544498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362727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009961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0364099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046677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188951" y="4965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083394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0" y="973566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500746" y="1477913"/>
          <a:ext cx="15875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0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746" y="1477913"/>
                        <a:ext cx="1587500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312720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870101" y="1822910"/>
            <a:ext cx="6150640" cy="4473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360230" y="373586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8" name="內容版面配置區 2"/>
          <p:cNvSpPr txBox="1">
            <a:spLocks/>
          </p:cNvSpPr>
          <p:nvPr/>
        </p:nvSpPr>
        <p:spPr>
          <a:xfrm>
            <a:off x="10356167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471675"/>
              </p:ext>
            </p:extLst>
          </p:nvPr>
        </p:nvGraphicFramePr>
        <p:xfrm>
          <a:off x="500746" y="2317389"/>
          <a:ext cx="2635994" cy="74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1" name="Equation" r:id="rId7" imgW="850680" imgH="241200" progId="Equation.DSMT4">
                  <p:embed/>
                </p:oleObj>
              </mc:Choice>
              <mc:Fallback>
                <p:oleObj name="Equation" r:id="rId7" imgW="850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746" y="2317389"/>
                        <a:ext cx="2635994" cy="747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矩形 28"/>
          <p:cNvSpPr/>
          <p:nvPr/>
        </p:nvSpPr>
        <p:spPr>
          <a:xfrm>
            <a:off x="1415487" y="2310053"/>
            <a:ext cx="1740469" cy="849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06849" y="3317827"/>
            <a:ext cx="3490262" cy="2339543"/>
          </a:xfrm>
          <a:prstGeom prst="rect">
            <a:avLst/>
          </a:prstGeom>
        </p:spPr>
      </p:pic>
      <p:sp>
        <p:nvSpPr>
          <p:cNvPr id="31" name="內容版面配置區 2"/>
          <p:cNvSpPr txBox="1">
            <a:spLocks/>
          </p:cNvSpPr>
          <p:nvPr/>
        </p:nvSpPr>
        <p:spPr>
          <a:xfrm>
            <a:off x="2433449" y="5029236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3" name="矩形圖說文字 32"/>
          <p:cNvSpPr/>
          <p:nvPr/>
        </p:nvSpPr>
        <p:spPr>
          <a:xfrm>
            <a:off x="3032905" y="3151911"/>
            <a:ext cx="1640607" cy="546178"/>
          </a:xfrm>
          <a:prstGeom prst="wedgeRectCallout">
            <a:avLst>
              <a:gd name="adj1" fmla="val -65341"/>
              <a:gd name="adj2" fmla="val 130194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</a:rPr>
              <a:t>粗體</a:t>
            </a:r>
            <a:r>
              <a:rPr lang="en-US" altLang="zh-TW" sz="2400" dirty="0" smtClean="0">
                <a:solidFill>
                  <a:schemeClr val="tx1"/>
                </a:solidFill>
              </a:rPr>
              <a:t>b</a:t>
            </a:r>
            <a:r>
              <a:rPr lang="zh-TW" altLang="en-US" sz="2400" dirty="0" smtClean="0">
                <a:solidFill>
                  <a:schemeClr val="tx1"/>
                </a:solidFill>
              </a:rPr>
              <a:t>接點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06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540" y="1730830"/>
            <a:ext cx="8152435" cy="443922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配第三題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04014" y="368094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004014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094906" y="3698089"/>
            <a:ext cx="836687" cy="60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889601" y="544498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362727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009961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0364099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046677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188951" y="4965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083394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0" y="973566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500746" y="1477913"/>
          <a:ext cx="15875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5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746" y="1477913"/>
                        <a:ext cx="1587500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312720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958540" y="1598176"/>
            <a:ext cx="3924824" cy="4473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360230" y="373586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8" name="內容版面配置區 2"/>
          <p:cNvSpPr txBox="1">
            <a:spLocks/>
          </p:cNvSpPr>
          <p:nvPr/>
        </p:nvSpPr>
        <p:spPr>
          <a:xfrm>
            <a:off x="10356167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500746" y="2317389"/>
          <a:ext cx="2635994" cy="74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6" name="Equation" r:id="rId7" imgW="850680" imgH="241200" progId="Equation.DSMT4">
                  <p:embed/>
                </p:oleObj>
              </mc:Choice>
              <mc:Fallback>
                <p:oleObj name="Equation" r:id="rId7" imgW="850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746" y="2317389"/>
                        <a:ext cx="2635994" cy="747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內容版面配置區 2"/>
          <p:cNvSpPr txBox="1">
            <a:spLocks/>
          </p:cNvSpPr>
          <p:nvPr/>
        </p:nvSpPr>
        <p:spPr>
          <a:xfrm>
            <a:off x="8083393" y="269114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0" name="內容版面配置區 2"/>
          <p:cNvSpPr txBox="1">
            <a:spLocks/>
          </p:cNvSpPr>
          <p:nvPr/>
        </p:nvSpPr>
        <p:spPr>
          <a:xfrm>
            <a:off x="9190855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94400"/>
              </p:ext>
            </p:extLst>
          </p:nvPr>
        </p:nvGraphicFramePr>
        <p:xfrm>
          <a:off x="500063" y="3259138"/>
          <a:ext cx="3795712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7" name="Equation" r:id="rId9" imgW="1257120" imgH="266400" progId="Equation.DSMT4">
                  <p:embed/>
                </p:oleObj>
              </mc:Choice>
              <mc:Fallback>
                <p:oleObj name="Equation" r:id="rId9" imgW="12571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0063" y="3259138"/>
                        <a:ext cx="3795712" cy="804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矩形 31"/>
          <p:cNvSpPr/>
          <p:nvPr/>
        </p:nvSpPr>
        <p:spPr>
          <a:xfrm>
            <a:off x="1551008" y="3311178"/>
            <a:ext cx="2637943" cy="849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87124" y="3837186"/>
            <a:ext cx="4233657" cy="2694726"/>
          </a:xfrm>
          <a:prstGeom prst="rect">
            <a:avLst/>
          </a:prstGeom>
        </p:spPr>
      </p:pic>
      <p:sp>
        <p:nvSpPr>
          <p:cNvPr id="33" name="內容版面配置區 2"/>
          <p:cNvSpPr txBox="1">
            <a:spLocks/>
          </p:cNvSpPr>
          <p:nvPr/>
        </p:nvSpPr>
        <p:spPr>
          <a:xfrm>
            <a:off x="5179900" y="4808185"/>
            <a:ext cx="1158448" cy="543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4" name="內容版面配置區 2"/>
          <p:cNvSpPr txBox="1">
            <a:spLocks/>
          </p:cNvSpPr>
          <p:nvPr/>
        </p:nvSpPr>
        <p:spPr>
          <a:xfrm>
            <a:off x="4582475" y="4057472"/>
            <a:ext cx="1158448" cy="543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OR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+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027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540" y="1730830"/>
            <a:ext cx="8152435" cy="443922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配第三題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04014" y="368094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004014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094906" y="3698089"/>
            <a:ext cx="836687" cy="60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889601" y="544498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362727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009961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0364099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046677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188951" y="4965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083394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0" y="973566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500746" y="1477913"/>
          <a:ext cx="15875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6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746" y="1477913"/>
                        <a:ext cx="1587500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312720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958540" y="1598176"/>
            <a:ext cx="2817362" cy="4473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360230" y="373586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8" name="內容版面配置區 2"/>
          <p:cNvSpPr txBox="1">
            <a:spLocks/>
          </p:cNvSpPr>
          <p:nvPr/>
        </p:nvSpPr>
        <p:spPr>
          <a:xfrm>
            <a:off x="10356167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500746" y="2317389"/>
          <a:ext cx="2635994" cy="74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7" name="Equation" r:id="rId7" imgW="850680" imgH="241200" progId="Equation.DSMT4">
                  <p:embed/>
                </p:oleObj>
              </mc:Choice>
              <mc:Fallback>
                <p:oleObj name="Equation" r:id="rId7" imgW="850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746" y="2317389"/>
                        <a:ext cx="2635994" cy="747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內容版面配置區 2"/>
          <p:cNvSpPr txBox="1">
            <a:spLocks/>
          </p:cNvSpPr>
          <p:nvPr/>
        </p:nvSpPr>
        <p:spPr>
          <a:xfrm>
            <a:off x="8083393" y="269114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0" name="內容版面配置區 2"/>
          <p:cNvSpPr txBox="1">
            <a:spLocks/>
          </p:cNvSpPr>
          <p:nvPr/>
        </p:nvSpPr>
        <p:spPr>
          <a:xfrm>
            <a:off x="9190855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354383"/>
              </p:ext>
            </p:extLst>
          </p:nvPr>
        </p:nvGraphicFramePr>
        <p:xfrm>
          <a:off x="592138" y="3165475"/>
          <a:ext cx="3795712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8" name="Equation" r:id="rId9" imgW="1257120" imgH="266400" progId="Equation.DSMT4">
                  <p:embed/>
                </p:oleObj>
              </mc:Choice>
              <mc:Fallback>
                <p:oleObj name="Equation" r:id="rId9" imgW="12571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2138" y="3165475"/>
                        <a:ext cx="3795712" cy="80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518999"/>
              </p:ext>
            </p:extLst>
          </p:nvPr>
        </p:nvGraphicFramePr>
        <p:xfrm>
          <a:off x="592708" y="4025402"/>
          <a:ext cx="2825233" cy="674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9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2708" y="4025402"/>
                        <a:ext cx="2825233" cy="674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矩形 31"/>
          <p:cNvSpPr/>
          <p:nvPr/>
        </p:nvSpPr>
        <p:spPr>
          <a:xfrm>
            <a:off x="1584465" y="3918599"/>
            <a:ext cx="2637943" cy="849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內容版面配置區 2"/>
          <p:cNvSpPr txBox="1">
            <a:spLocks/>
          </p:cNvSpPr>
          <p:nvPr/>
        </p:nvSpPr>
        <p:spPr>
          <a:xfrm>
            <a:off x="7043615" y="278049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1" name="內容版面配置區 2"/>
          <p:cNvSpPr txBox="1">
            <a:spLocks/>
          </p:cNvSpPr>
          <p:nvPr/>
        </p:nvSpPr>
        <p:spPr>
          <a:xfrm>
            <a:off x="7027411" y="383015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3200" y="1598176"/>
            <a:ext cx="3924650" cy="2543116"/>
          </a:xfrm>
          <a:prstGeom prst="rect">
            <a:avLst/>
          </a:prstGeom>
        </p:spPr>
      </p:pic>
      <p:sp>
        <p:nvSpPr>
          <p:cNvPr id="34" name="內容版面配置區 2"/>
          <p:cNvSpPr txBox="1">
            <a:spLocks/>
          </p:cNvSpPr>
          <p:nvPr/>
        </p:nvSpPr>
        <p:spPr>
          <a:xfrm>
            <a:off x="1919089" y="1543418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176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540" y="1730830"/>
            <a:ext cx="8152435" cy="443922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配第三題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04014" y="368094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004014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094906" y="3698089"/>
            <a:ext cx="836687" cy="60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889601" y="544498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362727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031392" y="484597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0364099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046677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188951" y="4965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083394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0" y="973566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500746" y="1477913"/>
          <a:ext cx="15875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5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746" y="1477913"/>
                        <a:ext cx="1587500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312720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958540" y="1598176"/>
            <a:ext cx="1048494" cy="44735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360230" y="373586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8" name="內容版面配置區 2"/>
          <p:cNvSpPr txBox="1">
            <a:spLocks/>
          </p:cNvSpPr>
          <p:nvPr/>
        </p:nvSpPr>
        <p:spPr>
          <a:xfrm>
            <a:off x="10356167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500746" y="2317389"/>
          <a:ext cx="2635994" cy="74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6" name="Equation" r:id="rId7" imgW="850680" imgH="241200" progId="Equation.DSMT4">
                  <p:embed/>
                </p:oleObj>
              </mc:Choice>
              <mc:Fallback>
                <p:oleObj name="Equation" r:id="rId7" imgW="850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0746" y="2317389"/>
                        <a:ext cx="2635994" cy="747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內容版面配置區 2"/>
          <p:cNvSpPr txBox="1">
            <a:spLocks/>
          </p:cNvSpPr>
          <p:nvPr/>
        </p:nvSpPr>
        <p:spPr>
          <a:xfrm>
            <a:off x="8083393" y="269114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0" name="內容版面配置區 2"/>
          <p:cNvSpPr txBox="1">
            <a:spLocks/>
          </p:cNvSpPr>
          <p:nvPr/>
        </p:nvSpPr>
        <p:spPr>
          <a:xfrm>
            <a:off x="9190855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/>
        </p:nvGraphicFramePr>
        <p:xfrm>
          <a:off x="592708" y="3185173"/>
          <a:ext cx="3795675" cy="76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7" name="Equation" r:id="rId9" imgW="1257120" imgH="253800" progId="Equation.DSMT4">
                  <p:embed/>
                </p:oleObj>
              </mc:Choice>
              <mc:Fallback>
                <p:oleObj name="Equation" r:id="rId9" imgW="1257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2708" y="3185173"/>
                        <a:ext cx="3795675" cy="766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92708" y="4025402"/>
          <a:ext cx="2825233" cy="674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8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2708" y="4025402"/>
                        <a:ext cx="2825233" cy="674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內容版面配置區 2"/>
          <p:cNvSpPr txBox="1">
            <a:spLocks/>
          </p:cNvSpPr>
          <p:nvPr/>
        </p:nvSpPr>
        <p:spPr>
          <a:xfrm>
            <a:off x="7043615" y="278049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1" name="內容版面配置區 2"/>
          <p:cNvSpPr txBox="1">
            <a:spLocks/>
          </p:cNvSpPr>
          <p:nvPr/>
        </p:nvSpPr>
        <p:spPr>
          <a:xfrm>
            <a:off x="7027411" y="383015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3" name="內容版面配置區 2"/>
          <p:cNvSpPr txBox="1">
            <a:spLocks/>
          </p:cNvSpPr>
          <p:nvPr/>
        </p:nvSpPr>
        <p:spPr>
          <a:xfrm>
            <a:off x="5107159" y="360813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521674"/>
              </p:ext>
            </p:extLst>
          </p:nvPr>
        </p:nvGraphicFramePr>
        <p:xfrm>
          <a:off x="584200" y="4741863"/>
          <a:ext cx="414655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9" name="Equation" r:id="rId13" imgW="1346040" imgH="266400" progId="Equation.DSMT4">
                  <p:embed/>
                </p:oleObj>
              </mc:Choice>
              <mc:Fallback>
                <p:oleObj name="Equation" r:id="rId13" imgW="13460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84200" y="4741863"/>
                        <a:ext cx="4146550" cy="822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矩形 31"/>
          <p:cNvSpPr/>
          <p:nvPr/>
        </p:nvSpPr>
        <p:spPr>
          <a:xfrm>
            <a:off x="1470037" y="4555915"/>
            <a:ext cx="3268293" cy="889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92" y="889645"/>
            <a:ext cx="4682669" cy="3924609"/>
          </a:xfrm>
          <a:prstGeom prst="rect">
            <a:avLst/>
          </a:prstGeom>
        </p:spPr>
      </p:pic>
      <p:sp>
        <p:nvSpPr>
          <p:cNvPr id="34" name="內容版面配置區 2"/>
          <p:cNvSpPr txBox="1">
            <a:spLocks/>
          </p:cNvSpPr>
          <p:nvPr/>
        </p:nvSpPr>
        <p:spPr>
          <a:xfrm>
            <a:off x="2221124" y="1604371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5" name="內容版面配置區 2"/>
          <p:cNvSpPr txBox="1">
            <a:spLocks/>
          </p:cNvSpPr>
          <p:nvPr/>
        </p:nvSpPr>
        <p:spPr>
          <a:xfrm>
            <a:off x="991761" y="2719086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OR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(+)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7966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540" y="1730830"/>
            <a:ext cx="8152435" cy="443922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配第三題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04014" y="368094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004014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094906" y="3698089"/>
            <a:ext cx="836687" cy="60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889601" y="544498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362727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031392" y="484597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0364099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046677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188951" y="4965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083394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0" y="973566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913140"/>
              </p:ext>
            </p:extLst>
          </p:nvPr>
        </p:nvGraphicFramePr>
        <p:xfrm>
          <a:off x="162866" y="1625417"/>
          <a:ext cx="1573338" cy="74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8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2866" y="1625417"/>
                        <a:ext cx="1573338" cy="74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312720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360230" y="373586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8" name="內容版面配置區 2"/>
          <p:cNvSpPr txBox="1">
            <a:spLocks/>
          </p:cNvSpPr>
          <p:nvPr/>
        </p:nvSpPr>
        <p:spPr>
          <a:xfrm>
            <a:off x="10356167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960245"/>
              </p:ext>
            </p:extLst>
          </p:nvPr>
        </p:nvGraphicFramePr>
        <p:xfrm>
          <a:off x="162865" y="2451459"/>
          <a:ext cx="2635994" cy="74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89" name="Equation" r:id="rId7" imgW="850680" imgH="241200" progId="Equation.DSMT4">
                  <p:embed/>
                </p:oleObj>
              </mc:Choice>
              <mc:Fallback>
                <p:oleObj name="Equation" r:id="rId7" imgW="850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2865" y="2451459"/>
                        <a:ext cx="2635994" cy="747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內容版面配置區 2"/>
          <p:cNvSpPr txBox="1">
            <a:spLocks/>
          </p:cNvSpPr>
          <p:nvPr/>
        </p:nvSpPr>
        <p:spPr>
          <a:xfrm>
            <a:off x="8083393" y="269114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0" name="內容版面配置區 2"/>
          <p:cNvSpPr txBox="1">
            <a:spLocks/>
          </p:cNvSpPr>
          <p:nvPr/>
        </p:nvSpPr>
        <p:spPr>
          <a:xfrm>
            <a:off x="9190855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865146"/>
              </p:ext>
            </p:extLst>
          </p:nvPr>
        </p:nvGraphicFramePr>
        <p:xfrm>
          <a:off x="162866" y="3285673"/>
          <a:ext cx="3592584" cy="7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0" name="Equation" r:id="rId9" imgW="1257120" imgH="253800" progId="Equation.DSMT4">
                  <p:embed/>
                </p:oleObj>
              </mc:Choice>
              <mc:Fallback>
                <p:oleObj name="Equation" r:id="rId9" imgW="1257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2866" y="3285673"/>
                        <a:ext cx="3592584" cy="72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312024"/>
              </p:ext>
            </p:extLst>
          </p:nvPr>
        </p:nvGraphicFramePr>
        <p:xfrm>
          <a:off x="162865" y="4066913"/>
          <a:ext cx="2573756" cy="614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1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2865" y="4066913"/>
                        <a:ext cx="2573756" cy="614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內容版面配置區 2"/>
          <p:cNvSpPr txBox="1">
            <a:spLocks/>
          </p:cNvSpPr>
          <p:nvPr/>
        </p:nvSpPr>
        <p:spPr>
          <a:xfrm>
            <a:off x="7043615" y="278049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1" name="內容版面配置區 2"/>
          <p:cNvSpPr txBox="1">
            <a:spLocks/>
          </p:cNvSpPr>
          <p:nvPr/>
        </p:nvSpPr>
        <p:spPr>
          <a:xfrm>
            <a:off x="7027411" y="383015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3" name="內容版面配置區 2"/>
          <p:cNvSpPr txBox="1">
            <a:spLocks/>
          </p:cNvSpPr>
          <p:nvPr/>
        </p:nvSpPr>
        <p:spPr>
          <a:xfrm>
            <a:off x="5107159" y="360813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150993"/>
              </p:ext>
            </p:extLst>
          </p:nvPr>
        </p:nvGraphicFramePr>
        <p:xfrm>
          <a:off x="165100" y="4727575"/>
          <a:ext cx="385445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2" name="Equation" r:id="rId13" imgW="1346040" imgH="266400" progId="Equation.DSMT4">
                  <p:embed/>
                </p:oleObj>
              </mc:Choice>
              <mc:Fallback>
                <p:oleObj name="Equation" r:id="rId13" imgW="13460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5100" y="4727575"/>
                        <a:ext cx="3854450" cy="763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2156094"/>
              </p:ext>
            </p:extLst>
          </p:nvPr>
        </p:nvGraphicFramePr>
        <p:xfrm>
          <a:off x="407937" y="5644606"/>
          <a:ext cx="1390025" cy="48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93" name="Equation" r:id="rId15" imgW="469800" imgH="164880" progId="Equation.DSMT4">
                  <p:embed/>
                </p:oleObj>
              </mc:Choice>
              <mc:Fallback>
                <p:oleObj name="Equation" r:id="rId15" imgW="4698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07937" y="5644606"/>
                        <a:ext cx="1390025" cy="48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1350816" y="5425150"/>
            <a:ext cx="580558" cy="889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66733" y="5444989"/>
            <a:ext cx="2072820" cy="1272650"/>
          </a:xfrm>
          <a:prstGeom prst="rect">
            <a:avLst/>
          </a:prstGeom>
        </p:spPr>
      </p:pic>
      <p:sp>
        <p:nvSpPr>
          <p:cNvPr id="35" name="內容版面配置區 2"/>
          <p:cNvSpPr txBox="1">
            <a:spLocks/>
          </p:cNvSpPr>
          <p:nvPr/>
        </p:nvSpPr>
        <p:spPr>
          <a:xfrm>
            <a:off x="4580430" y="6081314"/>
            <a:ext cx="2143934" cy="897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u="sng" dirty="0" smtClean="0">
                <a:latin typeface="Arimo"/>
                <a:sym typeface="Wingdings" panose="05000000000000000000" pitchFamily="2" charset="2"/>
                <a:hlinkClick r:id="rId18" action="ppaction://hlinkfile"/>
              </a:rPr>
              <a:t>動作情形</a:t>
            </a:r>
            <a:endParaRPr lang="en-US" altLang="zh-TW" b="1" u="sng" dirty="0">
              <a:latin typeface="Arimo"/>
            </a:endParaRPr>
          </a:p>
          <a:p>
            <a:pPr marL="0" indent="0">
              <a:buNone/>
            </a:pPr>
            <a:endParaRPr lang="en-US" altLang="zh-TW" b="1" u="sng" dirty="0">
              <a:latin typeface="Arimo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8212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圖片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540" y="1730830"/>
            <a:ext cx="8152435" cy="443922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配第三題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004014" y="368094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3000" b="1">
                <a:latin typeface="+mj-ea"/>
                <a:ea typeface="+mj-ea"/>
              </a:defRPr>
            </a:lvl1pPr>
            <a:lvl2pPr marL="742950" indent="-28575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altLang="zh-TW" dirty="0"/>
              <a:t>(I1)</a:t>
            </a: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004014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3000" b="1">
                <a:latin typeface="+mj-ea"/>
                <a:ea typeface="+mj-ea"/>
              </a:defRPr>
            </a:lvl1pPr>
            <a:lvl2pPr marL="742950" indent="-28575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altLang="zh-TW" dirty="0"/>
              <a:t>(I2)</a:t>
            </a: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8094906" y="3698089"/>
            <a:ext cx="836687" cy="606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4889601" y="544498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TW"/>
            </a:defPPr>
            <a:lvl1pPr indent="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3000" b="1">
                <a:latin typeface="+mj-ea"/>
                <a:ea typeface="+mj-ea"/>
              </a:defRPr>
            </a:lvl1pPr>
            <a:lvl2pPr marL="742950" indent="-28575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 defTabSz="4572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altLang="zh-TW" dirty="0"/>
              <a:t>(I4)</a:t>
            </a: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362727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031392" y="484597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10364099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7046677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4188951" y="4965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083394" y="50208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0" y="973566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162866" y="1625417"/>
          <a:ext cx="1573338" cy="74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8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2866" y="1625417"/>
                        <a:ext cx="1573338" cy="745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312720" y="265408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360230" y="373586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28" name="內容版面配置區 2"/>
          <p:cNvSpPr txBox="1">
            <a:spLocks/>
          </p:cNvSpPr>
          <p:nvPr/>
        </p:nvSpPr>
        <p:spPr>
          <a:xfrm>
            <a:off x="10356167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/>
          </p:nvPr>
        </p:nvGraphicFramePr>
        <p:xfrm>
          <a:off x="162865" y="2451459"/>
          <a:ext cx="2635994" cy="747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9" name="Equation" r:id="rId7" imgW="850680" imgH="241200" progId="Equation.DSMT4">
                  <p:embed/>
                </p:oleObj>
              </mc:Choice>
              <mc:Fallback>
                <p:oleObj name="Equation" r:id="rId7" imgW="8506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2865" y="2451459"/>
                        <a:ext cx="2635994" cy="747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內容版面配置區 2"/>
          <p:cNvSpPr txBox="1">
            <a:spLocks/>
          </p:cNvSpPr>
          <p:nvPr/>
        </p:nvSpPr>
        <p:spPr>
          <a:xfrm>
            <a:off x="8083393" y="269114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0" name="內容版面配置區 2"/>
          <p:cNvSpPr txBox="1">
            <a:spLocks/>
          </p:cNvSpPr>
          <p:nvPr/>
        </p:nvSpPr>
        <p:spPr>
          <a:xfrm>
            <a:off x="9190855" y="27353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/>
          </p:nvPr>
        </p:nvGraphicFramePr>
        <p:xfrm>
          <a:off x="162866" y="3285673"/>
          <a:ext cx="3592584" cy="7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0" name="Equation" r:id="rId9" imgW="1257120" imgH="253800" progId="Equation.DSMT4">
                  <p:embed/>
                </p:oleObj>
              </mc:Choice>
              <mc:Fallback>
                <p:oleObj name="Equation" r:id="rId9" imgW="1257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2866" y="3285673"/>
                        <a:ext cx="3592584" cy="72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/>
          </p:nvPr>
        </p:nvGraphicFramePr>
        <p:xfrm>
          <a:off x="162865" y="4066913"/>
          <a:ext cx="2573756" cy="614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1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2865" y="4066913"/>
                        <a:ext cx="2573756" cy="614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內容版面配置區 2"/>
          <p:cNvSpPr txBox="1">
            <a:spLocks/>
          </p:cNvSpPr>
          <p:nvPr/>
        </p:nvSpPr>
        <p:spPr>
          <a:xfrm>
            <a:off x="7043615" y="278049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1" name="內容版面配置區 2"/>
          <p:cNvSpPr txBox="1">
            <a:spLocks/>
          </p:cNvSpPr>
          <p:nvPr/>
        </p:nvSpPr>
        <p:spPr>
          <a:xfrm>
            <a:off x="7027411" y="383015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206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  <p:sp>
        <p:nvSpPr>
          <p:cNvPr id="33" name="內容版面配置區 2"/>
          <p:cNvSpPr txBox="1">
            <a:spLocks/>
          </p:cNvSpPr>
          <p:nvPr/>
        </p:nvSpPr>
        <p:spPr>
          <a:xfrm>
            <a:off x="5107159" y="360813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/>
          </p:nvPr>
        </p:nvGraphicFramePr>
        <p:xfrm>
          <a:off x="165100" y="4727575"/>
          <a:ext cx="385445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2" name="Equation" r:id="rId13" imgW="1346040" imgH="266400" progId="Equation.DSMT4">
                  <p:embed/>
                </p:oleObj>
              </mc:Choice>
              <mc:Fallback>
                <p:oleObj name="Equation" r:id="rId13" imgW="13460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5100" y="4727575"/>
                        <a:ext cx="3854450" cy="763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/>
          </p:nvPr>
        </p:nvGraphicFramePr>
        <p:xfrm>
          <a:off x="407937" y="5644606"/>
          <a:ext cx="1390025" cy="48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3" name="Equation" r:id="rId15" imgW="469800" imgH="164880" progId="Equation.DSMT4">
                  <p:embed/>
                </p:oleObj>
              </mc:Choice>
              <mc:Fallback>
                <p:oleObj name="Equation" r:id="rId15" imgW="46980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07937" y="5644606"/>
                        <a:ext cx="1390025" cy="488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矩形 33"/>
          <p:cNvSpPr/>
          <p:nvPr/>
        </p:nvSpPr>
        <p:spPr>
          <a:xfrm>
            <a:off x="1350816" y="5425150"/>
            <a:ext cx="580558" cy="889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266733" y="5444989"/>
            <a:ext cx="2072820" cy="1272650"/>
          </a:xfrm>
          <a:prstGeom prst="rect">
            <a:avLst/>
          </a:prstGeom>
        </p:spPr>
      </p:pic>
      <p:sp>
        <p:nvSpPr>
          <p:cNvPr id="35" name="內容版面配置區 2"/>
          <p:cNvSpPr txBox="1">
            <a:spLocks/>
          </p:cNvSpPr>
          <p:nvPr/>
        </p:nvSpPr>
        <p:spPr>
          <a:xfrm>
            <a:off x="4580430" y="6081314"/>
            <a:ext cx="2143934" cy="897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u="sng" dirty="0" smtClean="0">
                <a:latin typeface="Arimo"/>
                <a:sym typeface="Wingdings" panose="05000000000000000000" pitchFamily="2" charset="2"/>
                <a:hlinkClick r:id="rId18" action="ppaction://hlinkfile"/>
              </a:rPr>
              <a:t>動作情形</a:t>
            </a:r>
            <a:endParaRPr lang="en-US" altLang="zh-TW" b="1" u="sng" dirty="0">
              <a:latin typeface="Arimo"/>
            </a:endParaRPr>
          </a:p>
          <a:p>
            <a:pPr marL="0" indent="0">
              <a:buNone/>
            </a:pPr>
            <a:endParaRPr lang="en-US" altLang="zh-TW" b="1" u="sng" dirty="0">
              <a:latin typeface="Arimo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921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1189174" cy="13208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電路圖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246" y="157113"/>
            <a:ext cx="10689587" cy="661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99580" y="-200348"/>
            <a:ext cx="6299114" cy="7817582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丙級室配第六題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40346" y="413672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1" y="924127"/>
            <a:ext cx="2518348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zh-TW" altLang="en-US" dirty="0">
                <a:latin typeface="+mj-ea"/>
                <a:ea typeface="+mj-ea"/>
              </a:rPr>
              <a:t>動作說明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60092" y="3451014"/>
            <a:ext cx="3790708" cy="14638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5491" y="4799407"/>
            <a:ext cx="3973759" cy="89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內容版面配置區 3"/>
          <p:cNvSpPr txBox="1">
            <a:spLocks/>
          </p:cNvSpPr>
          <p:nvPr/>
        </p:nvSpPr>
        <p:spPr>
          <a:xfrm>
            <a:off x="366617" y="1523945"/>
            <a:ext cx="3431505" cy="5460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600" dirty="0" smtClean="0">
                <a:latin typeface="+mj-ea"/>
                <a:ea typeface="+mj-ea"/>
              </a:rPr>
              <a:t>1.</a:t>
            </a:r>
            <a:r>
              <a:rPr lang="zh-TW" altLang="en-US" sz="2600" dirty="0" smtClean="0">
                <a:latin typeface="+mj-ea"/>
                <a:ea typeface="+mj-ea"/>
              </a:rPr>
              <a:t>通電後</a:t>
            </a:r>
            <a:r>
              <a:rPr lang="en-US" altLang="zh-TW" sz="2600" dirty="0" smtClean="0">
                <a:latin typeface="+mj-ea"/>
                <a:ea typeface="+mj-ea"/>
              </a:rPr>
              <a:t>,GL</a:t>
            </a:r>
            <a:r>
              <a:rPr lang="zh-TW" altLang="en-US" sz="2600" dirty="0" smtClean="0">
                <a:latin typeface="+mj-ea"/>
                <a:ea typeface="+mj-ea"/>
              </a:rPr>
              <a:t>亮</a:t>
            </a:r>
            <a:endParaRPr lang="en-US" altLang="zh-TW" sz="2600" dirty="0" smtClean="0"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r>
              <a:rPr lang="en-US" altLang="zh-TW" sz="2600" dirty="0" smtClean="0">
                <a:latin typeface="+mj-ea"/>
                <a:ea typeface="+mj-ea"/>
              </a:rPr>
              <a:t>2.COS</a:t>
            </a:r>
            <a:r>
              <a:rPr lang="zh-TW" altLang="en-US" sz="2600" dirty="0" smtClean="0">
                <a:latin typeface="+mj-ea"/>
                <a:ea typeface="+mj-ea"/>
              </a:rPr>
              <a:t>切至</a:t>
            </a:r>
            <a:r>
              <a:rPr lang="en-US" altLang="zh-TW" sz="2600" dirty="0" smtClean="0">
                <a:latin typeface="+mj-ea"/>
                <a:ea typeface="+mj-ea"/>
              </a:rPr>
              <a:t>ON</a:t>
            </a:r>
          </a:p>
          <a:p>
            <a:pPr marL="0" indent="0">
              <a:buFont typeface="Wingdings 3" charset="2"/>
              <a:buNone/>
            </a:pPr>
            <a:r>
              <a:rPr lang="en-US" altLang="zh-TW" sz="2600" dirty="0" smtClean="0">
                <a:latin typeface="+mj-ea"/>
                <a:ea typeface="+mj-ea"/>
              </a:rPr>
              <a:t>3.</a:t>
            </a:r>
            <a:r>
              <a:rPr lang="zh-TW" altLang="en-US" sz="2600" dirty="0" smtClean="0">
                <a:latin typeface="+mj-ea"/>
              </a:rPr>
              <a:t>按一下</a:t>
            </a:r>
            <a:r>
              <a:rPr lang="en-US" altLang="zh-TW" sz="2600" dirty="0" smtClean="0">
                <a:latin typeface="+mj-ea"/>
              </a:rPr>
              <a:t>PC,MC</a:t>
            </a:r>
            <a:r>
              <a:rPr lang="zh-TW" altLang="en-US" sz="2600" dirty="0" smtClean="0">
                <a:latin typeface="+mj-ea"/>
              </a:rPr>
              <a:t>動作</a:t>
            </a:r>
            <a:r>
              <a:rPr lang="en-US" altLang="zh-TW" sz="2600" dirty="0" smtClean="0">
                <a:latin typeface="+mj-ea"/>
              </a:rPr>
              <a:t>,RL</a:t>
            </a:r>
            <a:r>
              <a:rPr lang="zh-TW" altLang="en-US" sz="2600" dirty="0" smtClean="0">
                <a:latin typeface="+mj-ea"/>
              </a:rPr>
              <a:t>亮</a:t>
            </a:r>
            <a:r>
              <a:rPr lang="en-US" altLang="zh-TW" sz="2600" dirty="0" smtClean="0">
                <a:latin typeface="+mj-ea"/>
              </a:rPr>
              <a:t>,GL</a:t>
            </a:r>
            <a:r>
              <a:rPr lang="zh-TW" altLang="en-US" sz="2600" dirty="0" smtClean="0">
                <a:latin typeface="+mj-ea"/>
              </a:rPr>
              <a:t>滅</a:t>
            </a:r>
            <a:endParaRPr lang="en-US" altLang="zh-TW" sz="2600" dirty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4.</a:t>
            </a:r>
            <a:r>
              <a:rPr lang="zh-TW" altLang="en-US" sz="2600" dirty="0" smtClean="0">
                <a:latin typeface="+mj-ea"/>
              </a:rPr>
              <a:t>再按一下</a:t>
            </a:r>
            <a:r>
              <a:rPr lang="en-US" altLang="zh-TW" sz="2600" dirty="0" smtClean="0">
                <a:latin typeface="+mj-ea"/>
              </a:rPr>
              <a:t>PC,MC</a:t>
            </a:r>
            <a:r>
              <a:rPr lang="zh-TW" altLang="en-US" sz="2600" dirty="0">
                <a:latin typeface="+mj-ea"/>
              </a:rPr>
              <a:t>停止</a:t>
            </a:r>
            <a:r>
              <a:rPr lang="en-US" altLang="zh-TW" sz="2600" dirty="0" smtClean="0">
                <a:latin typeface="+mj-ea"/>
              </a:rPr>
              <a:t>,RL</a:t>
            </a:r>
            <a:r>
              <a:rPr lang="zh-TW" altLang="en-US" sz="2600" dirty="0" smtClean="0">
                <a:latin typeface="+mj-ea"/>
              </a:rPr>
              <a:t>滅</a:t>
            </a:r>
            <a:r>
              <a:rPr lang="en-US" altLang="zh-TW" sz="2600" dirty="0" smtClean="0">
                <a:latin typeface="+mj-ea"/>
              </a:rPr>
              <a:t>,GL</a:t>
            </a:r>
            <a:r>
              <a:rPr lang="zh-TW" altLang="en-US" sz="2600" dirty="0">
                <a:latin typeface="+mj-ea"/>
              </a:rPr>
              <a:t>亮</a:t>
            </a:r>
            <a:endParaRPr lang="en-US" altLang="zh-TW" sz="2600" dirty="0">
              <a:latin typeface="+mj-ea"/>
            </a:endParaRPr>
          </a:p>
          <a:p>
            <a:pPr marL="0" indent="0">
              <a:buFont typeface="Wingdings 3" charset="2"/>
              <a:buNone/>
            </a:pPr>
            <a:r>
              <a:rPr lang="en-US" altLang="zh-TW" sz="2600" dirty="0" smtClean="0">
                <a:latin typeface="+mj-ea"/>
              </a:rPr>
              <a:t>5.</a:t>
            </a:r>
            <a:r>
              <a:rPr lang="zh-TW" altLang="en-US" sz="2600" dirty="0" smtClean="0">
                <a:latin typeface="+mj-ea"/>
              </a:rPr>
              <a:t>當</a:t>
            </a:r>
            <a:r>
              <a:rPr lang="en-US" altLang="zh-TW" sz="2600" dirty="0" smtClean="0">
                <a:latin typeface="+mj-ea"/>
              </a:rPr>
              <a:t>TH-RY</a:t>
            </a:r>
            <a:r>
              <a:rPr lang="zh-TW" altLang="en-US" sz="2600" dirty="0" smtClean="0">
                <a:latin typeface="+mj-ea"/>
              </a:rPr>
              <a:t>動作</a:t>
            </a:r>
            <a:r>
              <a:rPr lang="en-US" altLang="zh-TW" sz="2600" dirty="0" smtClean="0">
                <a:latin typeface="+mj-ea"/>
              </a:rPr>
              <a:t>, BZ</a:t>
            </a:r>
            <a:r>
              <a:rPr lang="zh-TW" altLang="en-US" sz="2600" dirty="0" smtClean="0">
                <a:latin typeface="+mj-ea"/>
              </a:rPr>
              <a:t>響</a:t>
            </a:r>
            <a:r>
              <a:rPr lang="en-US" altLang="zh-TW" sz="2600" dirty="0" smtClean="0">
                <a:latin typeface="+mj-ea"/>
              </a:rPr>
              <a:t>,RL</a:t>
            </a:r>
            <a:r>
              <a:rPr lang="zh-TW" altLang="en-US" sz="2600" dirty="0" smtClean="0">
                <a:latin typeface="+mj-ea"/>
              </a:rPr>
              <a:t>滅</a:t>
            </a:r>
            <a:r>
              <a:rPr lang="en-US" altLang="zh-TW" sz="2600" dirty="0" smtClean="0">
                <a:latin typeface="+mj-ea"/>
              </a:rPr>
              <a:t>,GL</a:t>
            </a:r>
            <a:r>
              <a:rPr lang="zh-TW" altLang="en-US" sz="2600" dirty="0" smtClean="0">
                <a:latin typeface="+mj-ea"/>
              </a:rPr>
              <a:t>亮</a:t>
            </a:r>
            <a:endParaRPr lang="en-US" altLang="zh-TW" sz="26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5.COS</a:t>
            </a:r>
            <a:r>
              <a:rPr lang="zh-TW" altLang="en-US" sz="2600" dirty="0" smtClean="0">
                <a:latin typeface="+mj-ea"/>
              </a:rPr>
              <a:t>切至</a:t>
            </a:r>
            <a:r>
              <a:rPr lang="en-US" altLang="zh-TW" sz="2600" dirty="0" smtClean="0">
                <a:latin typeface="+mj-ea"/>
              </a:rPr>
              <a:t>OFF,MC</a:t>
            </a:r>
            <a:r>
              <a:rPr lang="zh-TW" altLang="en-US" sz="2600" dirty="0">
                <a:latin typeface="+mj-ea"/>
              </a:rPr>
              <a:t>停止</a:t>
            </a:r>
            <a:r>
              <a:rPr lang="en-US" altLang="zh-TW" sz="2600" dirty="0">
                <a:latin typeface="+mj-ea"/>
              </a:rPr>
              <a:t>,RL</a:t>
            </a:r>
            <a:r>
              <a:rPr lang="zh-TW" altLang="en-US" sz="2600" dirty="0">
                <a:latin typeface="+mj-ea"/>
              </a:rPr>
              <a:t>滅</a:t>
            </a:r>
            <a:r>
              <a:rPr lang="en-US" altLang="zh-TW" sz="2600" dirty="0">
                <a:latin typeface="+mj-ea"/>
              </a:rPr>
              <a:t>,GL</a:t>
            </a:r>
            <a:r>
              <a:rPr lang="zh-TW" altLang="en-US" sz="2600" dirty="0" smtClean="0">
                <a:latin typeface="+mj-ea"/>
              </a:rPr>
              <a:t>亮</a:t>
            </a:r>
            <a:endParaRPr lang="en-US" altLang="zh-TW" sz="26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8676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99580" y="-200348"/>
            <a:ext cx="6299114" cy="7817582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丙級室配第六題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40346" y="413672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1" y="924127"/>
            <a:ext cx="2518348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(2)</a:t>
            </a:r>
            <a:r>
              <a:rPr lang="zh-TW" altLang="en-US" dirty="0" smtClean="0">
                <a:latin typeface="+mj-ea"/>
                <a:ea typeface="+mj-ea"/>
              </a:rPr>
              <a:t>器具</a:t>
            </a:r>
            <a:r>
              <a:rPr lang="en-US" altLang="zh-TW" dirty="0" smtClean="0">
                <a:latin typeface="+mj-ea"/>
                <a:ea typeface="+mj-ea"/>
              </a:rPr>
              <a:t>I/O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130579" y="1662297"/>
          <a:ext cx="3785133" cy="4096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711"/>
                <a:gridCol w="1261711"/>
                <a:gridCol w="126171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器具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輸入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輸出</a:t>
                      </a:r>
                      <a:endParaRPr lang="zh-TW" altLang="en-US" sz="22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COS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6979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PC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TH-RY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 smtClean="0"/>
                        <a:t>I3</a:t>
                      </a:r>
                      <a:endParaRPr lang="zh-TW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GL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Q1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MC(RL)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Q2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BZ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Q3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70C0"/>
                          </a:solidFill>
                        </a:rPr>
                        <a:t>X1</a:t>
                      </a:r>
                      <a:endParaRPr lang="zh-TW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70C0"/>
                          </a:solidFill>
                        </a:rPr>
                        <a:t>M1</a:t>
                      </a:r>
                      <a:endParaRPr lang="zh-TW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70C0"/>
                          </a:solidFill>
                        </a:rPr>
                        <a:t>X2</a:t>
                      </a:r>
                      <a:endParaRPr lang="zh-TW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70C0"/>
                          </a:solidFill>
                        </a:rPr>
                        <a:t>M2</a:t>
                      </a:r>
                      <a:endParaRPr lang="zh-TW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內容版面配置區 2"/>
          <p:cNvSpPr txBox="1">
            <a:spLocks/>
          </p:cNvSpPr>
          <p:nvPr/>
        </p:nvSpPr>
        <p:spPr>
          <a:xfrm>
            <a:off x="5668986" y="8752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8209326" y="95511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5186216" y="46798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057391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6929225" y="559267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5983097" y="462554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236829" y="454701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10997923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60092" y="3451014"/>
            <a:ext cx="3790708" cy="14638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5491" y="4799407"/>
            <a:ext cx="3973759" cy="89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53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5" grpId="0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99580" y="-200348"/>
            <a:ext cx="6299114" cy="7817582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丙級室配第六題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40346" y="413672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95491" y="875232"/>
            <a:ext cx="3392920" cy="90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+mj-ea"/>
              </a:rPr>
              <a:t>(3)</a:t>
            </a:r>
            <a:r>
              <a:rPr lang="zh-TW" altLang="en-US" dirty="0">
                <a:latin typeface="+mj-ea"/>
              </a:rPr>
              <a:t>邏輯運算式</a:t>
            </a:r>
            <a:endParaRPr lang="en-US" altLang="zh-TW" dirty="0">
              <a:latin typeface="Arimo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5668986" y="8752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8209326" y="95511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5186216" y="46798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057391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6929225" y="559267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5983097" y="462554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236829" y="454701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10997923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789683" y="875232"/>
            <a:ext cx="6200450" cy="5478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5491" y="4799407"/>
            <a:ext cx="3973759" cy="89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5146410" y="262845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080080"/>
              </p:ext>
            </p:extLst>
          </p:nvPr>
        </p:nvGraphicFramePr>
        <p:xfrm>
          <a:off x="202680" y="1428856"/>
          <a:ext cx="1317142" cy="6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6" name="Equation" r:id="rId4" imgW="507960" imgH="241200" progId="Equation.DSMT4">
                  <p:embed/>
                </p:oleObj>
              </mc:Choice>
              <mc:Fallback>
                <p:oleObj name="Equation" r:id="rId4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2680" y="1428856"/>
                        <a:ext cx="1317142" cy="624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037922"/>
              </p:ext>
            </p:extLst>
          </p:nvPr>
        </p:nvGraphicFramePr>
        <p:xfrm>
          <a:off x="159708" y="2000671"/>
          <a:ext cx="2508078" cy="668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7" name="Equation" r:id="rId6" imgW="952200" imgH="253800" progId="Equation.DSMT4">
                  <p:embed/>
                </p:oleObj>
              </mc:Choice>
              <mc:Fallback>
                <p:oleObj name="Equation" r:id="rId6" imgW="952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9708" y="2000671"/>
                        <a:ext cx="2508078" cy="668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4808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99580" y="-200348"/>
            <a:ext cx="6299114" cy="7817582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丙級室配第六題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40346" y="413672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95491" y="875232"/>
            <a:ext cx="3392920" cy="90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+mj-ea"/>
              </a:rPr>
              <a:t>(3)</a:t>
            </a:r>
            <a:r>
              <a:rPr lang="zh-TW" altLang="en-US" dirty="0">
                <a:latin typeface="+mj-ea"/>
              </a:rPr>
              <a:t>邏輯運算式</a:t>
            </a:r>
            <a:endParaRPr lang="en-US" altLang="zh-TW" dirty="0">
              <a:latin typeface="Arimo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5668986" y="8752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8209326" y="95511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5186216" y="46798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057391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6929225" y="559267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5983097" y="462554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236829" y="454701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10997923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131685" y="875232"/>
            <a:ext cx="3858448" cy="54784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5491" y="4799407"/>
            <a:ext cx="3973759" cy="89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5146410" y="262845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202680" y="1428856"/>
          <a:ext cx="1317142" cy="6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0" name="Equation" r:id="rId4" imgW="507960" imgH="241200" progId="Equation.DSMT4">
                  <p:embed/>
                </p:oleObj>
              </mc:Choice>
              <mc:Fallback>
                <p:oleObj name="Equation" r:id="rId4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2680" y="1428856"/>
                        <a:ext cx="1317142" cy="624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805521"/>
              </p:ext>
            </p:extLst>
          </p:nvPr>
        </p:nvGraphicFramePr>
        <p:xfrm>
          <a:off x="189399" y="2012689"/>
          <a:ext cx="1192362" cy="561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Equation" r:id="rId6" imgW="431640" imgH="203040" progId="Equation.DSMT4">
                  <p:embed/>
                </p:oleObj>
              </mc:Choice>
              <mc:Fallback>
                <p:oleObj name="Equation" r:id="rId6" imgW="431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9399" y="2012689"/>
                        <a:ext cx="1192362" cy="561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矩形 21"/>
          <p:cNvSpPr/>
          <p:nvPr/>
        </p:nvSpPr>
        <p:spPr>
          <a:xfrm>
            <a:off x="6819784" y="1189690"/>
            <a:ext cx="4059336" cy="3884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6029589" y="875232"/>
            <a:ext cx="4100428" cy="1187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81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99580" y="-200348"/>
            <a:ext cx="6299114" cy="7817582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丙級室配第六題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40346" y="413672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95491" y="875232"/>
            <a:ext cx="3392920" cy="90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+mj-ea"/>
              </a:rPr>
              <a:t>(3)</a:t>
            </a:r>
            <a:r>
              <a:rPr lang="zh-TW" altLang="en-US" dirty="0">
                <a:latin typeface="+mj-ea"/>
              </a:rPr>
              <a:t>邏輯運算式</a:t>
            </a:r>
            <a:endParaRPr lang="en-US" altLang="zh-TW" dirty="0">
              <a:latin typeface="Arimo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5668986" y="8752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8209326" y="95511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5186216" y="46798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057391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6929225" y="559267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5983097" y="462554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236829" y="454701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10997923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5491" y="4799407"/>
            <a:ext cx="3973759" cy="89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5146410" y="262845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202680" y="1428856"/>
          <a:ext cx="1317142" cy="6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8" name="Equation" r:id="rId4" imgW="507960" imgH="241200" progId="Equation.DSMT4">
                  <p:embed/>
                </p:oleObj>
              </mc:Choice>
              <mc:Fallback>
                <p:oleObj name="Equation" r:id="rId4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2680" y="1428856"/>
                        <a:ext cx="1317142" cy="624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7965482" y="262845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5" name="內容版面配置區 2"/>
          <p:cNvSpPr txBox="1">
            <a:spLocks/>
          </p:cNvSpPr>
          <p:nvPr/>
        </p:nvSpPr>
        <p:spPr>
          <a:xfrm>
            <a:off x="6070817" y="234403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6022903" y="305816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031404" y="1669159"/>
            <a:ext cx="3029350" cy="4619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8189762" y="660400"/>
            <a:ext cx="3029350" cy="1478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479478"/>
              </p:ext>
            </p:extLst>
          </p:nvPr>
        </p:nvGraphicFramePr>
        <p:xfrm>
          <a:off x="189399" y="2482689"/>
          <a:ext cx="44418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9" name="Equation" r:id="rId6" imgW="1676160" imgH="241200" progId="Equation.DSMT4">
                  <p:embed/>
                </p:oleObj>
              </mc:Choice>
              <mc:Fallback>
                <p:oleObj name="Equation" r:id="rId6" imgW="1676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9399" y="2482689"/>
                        <a:ext cx="4441825" cy="638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物件 28"/>
          <p:cNvGraphicFramePr>
            <a:graphicFrameLocks noChangeAspect="1"/>
          </p:cNvGraphicFramePr>
          <p:nvPr>
            <p:extLst/>
          </p:nvPr>
        </p:nvGraphicFramePr>
        <p:xfrm>
          <a:off x="189399" y="2012689"/>
          <a:ext cx="1192362" cy="561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0" name="Equation" r:id="rId8" imgW="431640" imgH="203040" progId="Equation.DSMT4">
                  <p:embed/>
                </p:oleObj>
              </mc:Choice>
              <mc:Fallback>
                <p:oleObj name="Equation" r:id="rId8" imgW="431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9399" y="2012689"/>
                        <a:ext cx="1192362" cy="561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9437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99580" y="-200348"/>
            <a:ext cx="6299114" cy="7817582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丙級室配第六題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40346" y="413672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95491" y="875232"/>
            <a:ext cx="3392920" cy="90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+mj-ea"/>
              </a:rPr>
              <a:t>(3)</a:t>
            </a:r>
            <a:r>
              <a:rPr lang="zh-TW" altLang="en-US" dirty="0">
                <a:latin typeface="+mj-ea"/>
              </a:rPr>
              <a:t>邏輯運算式</a:t>
            </a:r>
            <a:endParaRPr lang="en-US" altLang="zh-TW" dirty="0">
              <a:latin typeface="Arimo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5668986" y="8752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8209326" y="95511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5186216" y="46798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057391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6929225" y="559267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5983097" y="462554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236829" y="454701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10997923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5491" y="4799407"/>
            <a:ext cx="3973759" cy="89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5146410" y="262845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202680" y="1428856"/>
          <a:ext cx="1317142" cy="6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" name="Equation" r:id="rId4" imgW="507960" imgH="241200" progId="Equation.DSMT4">
                  <p:embed/>
                </p:oleObj>
              </mc:Choice>
              <mc:Fallback>
                <p:oleObj name="Equation" r:id="rId4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2680" y="1428856"/>
                        <a:ext cx="1317142" cy="624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>
            <p:extLst/>
          </p:nvPr>
        </p:nvGraphicFramePr>
        <p:xfrm>
          <a:off x="189399" y="2012689"/>
          <a:ext cx="1192362" cy="561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" name="Equation" r:id="rId6" imgW="431640" imgH="203040" progId="Equation.DSMT4">
                  <p:embed/>
                </p:oleObj>
              </mc:Choice>
              <mc:Fallback>
                <p:oleObj name="Equation" r:id="rId6" imgW="431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9399" y="2012689"/>
                        <a:ext cx="1192362" cy="561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7965482" y="262845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5" name="內容版面配置區 2"/>
          <p:cNvSpPr txBox="1">
            <a:spLocks/>
          </p:cNvSpPr>
          <p:nvPr/>
        </p:nvSpPr>
        <p:spPr>
          <a:xfrm>
            <a:off x="6070817" y="234403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6022903" y="305816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0633946" y="1584784"/>
            <a:ext cx="1426808" cy="46198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內容版面配置區 2"/>
          <p:cNvSpPr txBox="1">
            <a:spLocks/>
          </p:cNvSpPr>
          <p:nvPr/>
        </p:nvSpPr>
        <p:spPr>
          <a:xfrm>
            <a:off x="9236829" y="191017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1" name="內容版面配置區 2"/>
          <p:cNvSpPr txBox="1">
            <a:spLocks/>
          </p:cNvSpPr>
          <p:nvPr/>
        </p:nvSpPr>
        <p:spPr>
          <a:xfrm>
            <a:off x="10066533" y="199096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2" name="內容版面配置區 2"/>
          <p:cNvSpPr txBox="1">
            <a:spLocks/>
          </p:cNvSpPr>
          <p:nvPr/>
        </p:nvSpPr>
        <p:spPr>
          <a:xfrm>
            <a:off x="9343919" y="552007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039480"/>
              </p:ext>
            </p:extLst>
          </p:nvPr>
        </p:nvGraphicFramePr>
        <p:xfrm>
          <a:off x="146958" y="3121493"/>
          <a:ext cx="43735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3" name="Equation" r:id="rId8" imgW="1714320" imgH="241200" progId="Equation.DSMT4">
                  <p:embed/>
                </p:oleObj>
              </mc:Choice>
              <mc:Fallback>
                <p:oleObj name="Equation" r:id="rId8" imgW="17143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6958" y="3121493"/>
                        <a:ext cx="4373563" cy="617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969296"/>
              </p:ext>
            </p:extLst>
          </p:nvPr>
        </p:nvGraphicFramePr>
        <p:xfrm>
          <a:off x="154661" y="2484906"/>
          <a:ext cx="444182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4" name="Equation" r:id="rId10" imgW="4441063" imgH="637032" progId="Equation.DSMT4">
                  <p:embed/>
                </p:oleObj>
              </mc:Choice>
              <mc:Fallback>
                <p:oleObj name="Equation" r:id="rId10" imgW="4441063" imgH="63703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4661" y="2484906"/>
                        <a:ext cx="4441825" cy="636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088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7839" y="-212547"/>
            <a:ext cx="6299114" cy="7817582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丙級室配第六題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40346" y="413672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95491" y="875232"/>
            <a:ext cx="3392920" cy="90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+mj-ea"/>
              </a:rPr>
              <a:t>(3)</a:t>
            </a:r>
            <a:r>
              <a:rPr lang="zh-TW" altLang="en-US" dirty="0">
                <a:latin typeface="+mj-ea"/>
              </a:rPr>
              <a:t>邏輯運算式</a:t>
            </a:r>
            <a:endParaRPr lang="en-US" altLang="zh-TW" dirty="0">
              <a:latin typeface="Arimo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5668986" y="87523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8209326" y="95511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1" name="內容版面配置區 2"/>
          <p:cNvSpPr txBox="1">
            <a:spLocks/>
          </p:cNvSpPr>
          <p:nvPr/>
        </p:nvSpPr>
        <p:spPr>
          <a:xfrm>
            <a:off x="5186216" y="46798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057391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6929225" y="559267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chemeClr val="tx1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5983097" y="462554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236829" y="454701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10997923" y="451404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5491" y="4799407"/>
            <a:ext cx="3973759" cy="89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5146410" y="262845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202680" y="1428856"/>
          <a:ext cx="1317142" cy="6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6" name="Equation" r:id="rId4" imgW="507960" imgH="241200" progId="Equation.DSMT4">
                  <p:embed/>
                </p:oleObj>
              </mc:Choice>
              <mc:Fallback>
                <p:oleObj name="Equation" r:id="rId4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2680" y="1428856"/>
                        <a:ext cx="1317142" cy="624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>
            <p:extLst/>
          </p:nvPr>
        </p:nvGraphicFramePr>
        <p:xfrm>
          <a:off x="189399" y="2012689"/>
          <a:ext cx="1192362" cy="561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7" name="Equation" r:id="rId6" imgW="431640" imgH="203040" progId="Equation.DSMT4">
                  <p:embed/>
                </p:oleObj>
              </mc:Choice>
              <mc:Fallback>
                <p:oleObj name="Equation" r:id="rId6" imgW="431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9399" y="2012689"/>
                        <a:ext cx="1192362" cy="561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7965482" y="262845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5" name="內容版面配置區 2"/>
          <p:cNvSpPr txBox="1">
            <a:spLocks/>
          </p:cNvSpPr>
          <p:nvPr/>
        </p:nvSpPr>
        <p:spPr>
          <a:xfrm>
            <a:off x="6070817" y="234403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6022903" y="305816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9" name="內容版面配置區 2"/>
          <p:cNvSpPr txBox="1">
            <a:spLocks/>
          </p:cNvSpPr>
          <p:nvPr/>
        </p:nvSpPr>
        <p:spPr>
          <a:xfrm>
            <a:off x="9236829" y="191017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1" name="內容版面配置區 2"/>
          <p:cNvSpPr txBox="1">
            <a:spLocks/>
          </p:cNvSpPr>
          <p:nvPr/>
        </p:nvSpPr>
        <p:spPr>
          <a:xfrm>
            <a:off x="10066533" y="199096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2" name="內容版面配置區 2"/>
          <p:cNvSpPr txBox="1">
            <a:spLocks/>
          </p:cNvSpPr>
          <p:nvPr/>
        </p:nvSpPr>
        <p:spPr>
          <a:xfrm>
            <a:off x="9343919" y="552007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8" name="內容版面配置區 2"/>
          <p:cNvSpPr txBox="1">
            <a:spLocks/>
          </p:cNvSpPr>
          <p:nvPr/>
        </p:nvSpPr>
        <p:spPr>
          <a:xfrm>
            <a:off x="10908023" y="199096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0" name="內容版面配置區 2"/>
          <p:cNvSpPr txBox="1">
            <a:spLocks/>
          </p:cNvSpPr>
          <p:nvPr/>
        </p:nvSpPr>
        <p:spPr>
          <a:xfrm>
            <a:off x="11491707" y="5622111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(M2)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4" name="內容版面配置區 2"/>
          <p:cNvSpPr txBox="1">
            <a:spLocks/>
          </p:cNvSpPr>
          <p:nvPr/>
        </p:nvSpPr>
        <p:spPr>
          <a:xfrm>
            <a:off x="10784554" y="553608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539717"/>
              </p:ext>
            </p:extLst>
          </p:nvPr>
        </p:nvGraphicFramePr>
        <p:xfrm>
          <a:off x="130579" y="3677062"/>
          <a:ext cx="4546601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8" name="Equation" r:id="rId8" imgW="1701720" imgH="241200" progId="Equation.DSMT4">
                  <p:embed/>
                </p:oleObj>
              </mc:Choice>
              <mc:Fallback>
                <p:oleObj name="Equation" r:id="rId8" imgW="17017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0579" y="3677062"/>
                        <a:ext cx="4546601" cy="646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物件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215183"/>
              </p:ext>
            </p:extLst>
          </p:nvPr>
        </p:nvGraphicFramePr>
        <p:xfrm>
          <a:off x="174529" y="3080294"/>
          <a:ext cx="43719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9" name="Equation" r:id="rId10" imgW="4372335" imgH="615762" progId="Equation.DSMT4">
                  <p:embed/>
                </p:oleObj>
              </mc:Choice>
              <mc:Fallback>
                <p:oleObj name="Equation" r:id="rId10" imgW="4372335" imgH="61576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4529" y="3080294"/>
                        <a:ext cx="4371975" cy="615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物件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674614"/>
              </p:ext>
            </p:extLst>
          </p:nvPr>
        </p:nvGraphicFramePr>
        <p:xfrm>
          <a:off x="99693" y="2431968"/>
          <a:ext cx="4545788" cy="654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0" name="Equation" r:id="rId12" imgW="1676160" imgH="241200" progId="Equation.DSMT4">
                  <p:embed/>
                </p:oleObj>
              </mc:Choice>
              <mc:Fallback>
                <p:oleObj name="Equation" r:id="rId12" imgW="1676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9693" y="2431968"/>
                        <a:ext cx="4545788" cy="6543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內容版面配置區 2"/>
          <p:cNvSpPr txBox="1">
            <a:spLocks/>
          </p:cNvSpPr>
          <p:nvPr/>
        </p:nvSpPr>
        <p:spPr>
          <a:xfrm>
            <a:off x="745226" y="4910336"/>
            <a:ext cx="2143934" cy="897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u="sng" dirty="0" smtClean="0">
                <a:latin typeface="Arimo"/>
                <a:sym typeface="Wingdings" panose="05000000000000000000" pitchFamily="2" charset="2"/>
                <a:hlinkClick r:id="rId14" action="ppaction://hlinkfile"/>
              </a:rPr>
              <a:t>動作情形</a:t>
            </a:r>
            <a:endParaRPr lang="en-US" altLang="zh-TW" b="1" u="sng" dirty="0">
              <a:latin typeface="Arimo"/>
            </a:endParaRPr>
          </a:p>
          <a:p>
            <a:pPr marL="0" indent="0">
              <a:buNone/>
            </a:pPr>
            <a:endParaRPr lang="en-US" altLang="zh-TW" b="1" u="sng" dirty="0">
              <a:latin typeface="Arimo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16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內容版面配置區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016" y="502110"/>
            <a:ext cx="6365019" cy="6209775"/>
          </a:xfrm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130579" y="15711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/>
              <a:t>範例</a:t>
            </a:r>
            <a:r>
              <a:rPr lang="zh-TW" altLang="en-US" dirty="0" smtClean="0"/>
              <a:t>練習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30919" y="186708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1" y="924127"/>
            <a:ext cx="2518348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zh-TW" altLang="en-US" dirty="0" smtClean="0">
                <a:latin typeface="+mj-ea"/>
                <a:ea typeface="+mj-ea"/>
              </a:rPr>
              <a:t>追次起動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60092" y="3451014"/>
            <a:ext cx="3790708" cy="14638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5491" y="4799407"/>
            <a:ext cx="3973759" cy="89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內容版面配置區 3"/>
          <p:cNvSpPr txBox="1">
            <a:spLocks/>
          </p:cNvSpPr>
          <p:nvPr/>
        </p:nvSpPr>
        <p:spPr>
          <a:xfrm>
            <a:off x="244770" y="1669564"/>
            <a:ext cx="5594671" cy="4099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600" dirty="0" smtClean="0">
                <a:latin typeface="+mj-ea"/>
                <a:ea typeface="+mj-ea"/>
              </a:rPr>
              <a:t>1.</a:t>
            </a:r>
            <a:r>
              <a:rPr lang="zh-TW" altLang="en-US" sz="2600" dirty="0" smtClean="0">
                <a:latin typeface="+mj-ea"/>
                <a:ea typeface="+mj-ea"/>
              </a:rPr>
              <a:t>通電後</a:t>
            </a:r>
            <a:r>
              <a:rPr lang="en-US" altLang="zh-TW" sz="2600" dirty="0" smtClean="0">
                <a:latin typeface="+mj-ea"/>
                <a:ea typeface="+mj-ea"/>
              </a:rPr>
              <a:t>,GL</a:t>
            </a:r>
            <a:r>
              <a:rPr lang="zh-TW" altLang="en-US" sz="2600" dirty="0" smtClean="0">
                <a:latin typeface="+mj-ea"/>
                <a:ea typeface="+mj-ea"/>
              </a:rPr>
              <a:t>亮</a:t>
            </a:r>
            <a:endParaRPr lang="en-US" altLang="zh-TW" sz="2600" dirty="0" smtClean="0"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r>
              <a:rPr lang="en-US" altLang="zh-TW" sz="2600" dirty="0" smtClean="0">
                <a:latin typeface="+mj-ea"/>
                <a:ea typeface="+mj-ea"/>
              </a:rPr>
              <a:t>2.</a:t>
            </a:r>
            <a:r>
              <a:rPr lang="zh-TW" altLang="en-US" sz="2600" dirty="0" smtClean="0">
                <a:latin typeface="+mj-ea"/>
                <a:ea typeface="+mj-ea"/>
              </a:rPr>
              <a:t>先</a:t>
            </a:r>
            <a:r>
              <a:rPr lang="zh-TW" altLang="en-US" sz="2600" dirty="0" smtClean="0">
                <a:latin typeface="+mj-ea"/>
              </a:rPr>
              <a:t>按一下</a:t>
            </a:r>
            <a:r>
              <a:rPr lang="en-US" altLang="zh-TW" sz="2600" dirty="0" smtClean="0">
                <a:latin typeface="+mj-ea"/>
              </a:rPr>
              <a:t>ON1,MC1</a:t>
            </a:r>
            <a:r>
              <a:rPr lang="zh-TW" altLang="en-US" sz="2600" dirty="0" smtClean="0">
                <a:latin typeface="+mj-ea"/>
              </a:rPr>
              <a:t>動作</a:t>
            </a:r>
            <a:r>
              <a:rPr lang="en-US" altLang="zh-TW" sz="2600" dirty="0" smtClean="0">
                <a:latin typeface="+mj-ea"/>
              </a:rPr>
              <a:t>,RL</a:t>
            </a:r>
            <a:r>
              <a:rPr lang="zh-TW" altLang="en-US" sz="2600" dirty="0" smtClean="0">
                <a:latin typeface="+mj-ea"/>
              </a:rPr>
              <a:t>亮</a:t>
            </a:r>
            <a:r>
              <a:rPr lang="en-US" altLang="zh-TW" sz="2600" dirty="0" smtClean="0">
                <a:latin typeface="+mj-ea"/>
              </a:rPr>
              <a:t>,GL</a:t>
            </a:r>
            <a:r>
              <a:rPr lang="zh-TW" altLang="en-US" sz="2600" dirty="0" smtClean="0">
                <a:latin typeface="+mj-ea"/>
              </a:rPr>
              <a:t>滅</a:t>
            </a:r>
            <a:endParaRPr lang="en-US" altLang="zh-TW" sz="2600" dirty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3.</a:t>
            </a:r>
            <a:r>
              <a:rPr lang="zh-TW" altLang="en-US" sz="2600" dirty="0" smtClean="0">
                <a:latin typeface="+mj-ea"/>
              </a:rPr>
              <a:t>再按一下</a:t>
            </a:r>
            <a:r>
              <a:rPr lang="en-US" altLang="zh-TW" sz="2600" dirty="0" smtClean="0">
                <a:latin typeface="+mj-ea"/>
              </a:rPr>
              <a:t>ON2,MC2</a:t>
            </a:r>
            <a:r>
              <a:rPr lang="zh-TW" altLang="en-US" sz="2600" dirty="0" smtClean="0">
                <a:latin typeface="+mj-ea"/>
              </a:rPr>
              <a:t>動作</a:t>
            </a:r>
            <a:r>
              <a:rPr lang="en-US" altLang="zh-TW" sz="2600" dirty="0" smtClean="0">
                <a:latin typeface="+mj-ea"/>
              </a:rPr>
              <a:t>,YL</a:t>
            </a:r>
            <a:r>
              <a:rPr lang="zh-TW" altLang="en-US" sz="2600" dirty="0">
                <a:latin typeface="+mj-ea"/>
              </a:rPr>
              <a:t>亮</a:t>
            </a:r>
            <a:endParaRPr lang="en-US" altLang="zh-TW" sz="2600" dirty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4.</a:t>
            </a:r>
            <a:r>
              <a:rPr lang="zh-TW" altLang="en-US" sz="2600" dirty="0" smtClean="0">
                <a:latin typeface="+mj-ea"/>
              </a:rPr>
              <a:t>按一下</a:t>
            </a:r>
            <a:r>
              <a:rPr lang="en-US" altLang="zh-TW" sz="2600" dirty="0" smtClean="0">
                <a:latin typeface="+mj-ea"/>
              </a:rPr>
              <a:t>OFF2,</a:t>
            </a:r>
            <a:r>
              <a:rPr lang="en-US" altLang="zh-TW" sz="2600" dirty="0">
                <a:latin typeface="+mj-ea"/>
              </a:rPr>
              <a:t> </a:t>
            </a:r>
            <a:r>
              <a:rPr lang="zh-TW" altLang="en-US" sz="2600" dirty="0" smtClean="0">
                <a:latin typeface="+mj-ea"/>
              </a:rPr>
              <a:t>或</a:t>
            </a:r>
            <a:r>
              <a:rPr lang="en-US" altLang="zh-TW" sz="2600" dirty="0" smtClean="0">
                <a:latin typeface="+mj-ea"/>
              </a:rPr>
              <a:t>TH-RY2</a:t>
            </a:r>
            <a:r>
              <a:rPr lang="zh-TW" altLang="en-US" sz="2600" dirty="0">
                <a:latin typeface="+mj-ea"/>
              </a:rPr>
              <a:t>動作</a:t>
            </a:r>
            <a:r>
              <a:rPr lang="en-US" altLang="zh-TW" sz="2600" dirty="0">
                <a:latin typeface="+mj-ea"/>
              </a:rPr>
              <a:t>,</a:t>
            </a:r>
            <a:r>
              <a:rPr lang="en-US" altLang="zh-TW" sz="2600" dirty="0" smtClean="0">
                <a:latin typeface="+mj-ea"/>
              </a:rPr>
              <a:t>MC2</a:t>
            </a:r>
            <a:r>
              <a:rPr lang="zh-TW" altLang="en-US" sz="2600" dirty="0" smtClean="0">
                <a:latin typeface="+mj-ea"/>
              </a:rPr>
              <a:t>停止</a:t>
            </a:r>
            <a:r>
              <a:rPr lang="en-US" altLang="zh-TW" sz="2600" dirty="0" smtClean="0">
                <a:latin typeface="+mj-ea"/>
              </a:rPr>
              <a:t>,YL</a:t>
            </a:r>
            <a:r>
              <a:rPr lang="zh-TW" altLang="en-US" sz="2600" dirty="0" smtClean="0">
                <a:latin typeface="+mj-ea"/>
              </a:rPr>
              <a:t>滅</a:t>
            </a:r>
            <a:endParaRPr lang="en-US" altLang="zh-TW" sz="26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5.</a:t>
            </a:r>
            <a:r>
              <a:rPr lang="zh-TW" altLang="en-US" sz="2600" dirty="0">
                <a:latin typeface="+mj-ea"/>
              </a:rPr>
              <a:t>按一下</a:t>
            </a:r>
            <a:r>
              <a:rPr lang="en-US" altLang="zh-TW" sz="2600" dirty="0" smtClean="0">
                <a:latin typeface="+mj-ea"/>
              </a:rPr>
              <a:t>OFF1,MC1</a:t>
            </a:r>
            <a:r>
              <a:rPr lang="zh-TW" altLang="en-US" sz="2600" dirty="0" smtClean="0">
                <a:latin typeface="+mj-ea"/>
              </a:rPr>
              <a:t>停止</a:t>
            </a:r>
            <a:r>
              <a:rPr lang="en-US" altLang="zh-TW" sz="2600" dirty="0" smtClean="0">
                <a:latin typeface="+mj-ea"/>
              </a:rPr>
              <a:t>,RL</a:t>
            </a:r>
            <a:r>
              <a:rPr lang="zh-TW" altLang="en-US" sz="2600" dirty="0" smtClean="0">
                <a:latin typeface="+mj-ea"/>
              </a:rPr>
              <a:t>滅</a:t>
            </a:r>
            <a:r>
              <a:rPr lang="en-US" altLang="zh-TW" sz="2600" dirty="0">
                <a:latin typeface="+mj-ea"/>
              </a:rPr>
              <a:t>,GL</a:t>
            </a:r>
            <a:r>
              <a:rPr lang="zh-TW" altLang="en-US" sz="2600" dirty="0">
                <a:latin typeface="+mj-ea"/>
              </a:rPr>
              <a:t>亮</a:t>
            </a:r>
            <a:endParaRPr lang="en-US" altLang="zh-TW" sz="2600" dirty="0">
              <a:latin typeface="+mj-ea"/>
            </a:endParaRPr>
          </a:p>
          <a:p>
            <a:pPr marL="0" indent="0">
              <a:buNone/>
            </a:pPr>
            <a:r>
              <a:rPr lang="en-US" altLang="zh-TW" sz="2600" dirty="0" smtClean="0">
                <a:latin typeface="+mj-ea"/>
              </a:rPr>
              <a:t>6. TH-RY1</a:t>
            </a:r>
            <a:r>
              <a:rPr lang="zh-TW" altLang="en-US" sz="2600" dirty="0" smtClean="0">
                <a:latin typeface="+mj-ea"/>
              </a:rPr>
              <a:t>動作</a:t>
            </a:r>
            <a:r>
              <a:rPr lang="en-US" altLang="zh-TW" sz="2600" dirty="0" smtClean="0">
                <a:latin typeface="+mj-ea"/>
              </a:rPr>
              <a:t>,MC1</a:t>
            </a:r>
            <a:r>
              <a:rPr lang="zh-TW" altLang="en-US" sz="2600" dirty="0" smtClean="0">
                <a:latin typeface="+mj-ea"/>
              </a:rPr>
              <a:t>與</a:t>
            </a:r>
            <a:r>
              <a:rPr lang="en-US" altLang="zh-TW" sz="2600" dirty="0" smtClean="0">
                <a:latin typeface="+mj-ea"/>
              </a:rPr>
              <a:t>MC2</a:t>
            </a:r>
            <a:r>
              <a:rPr lang="zh-TW" altLang="en-US" sz="2600" dirty="0" smtClean="0">
                <a:latin typeface="+mj-ea"/>
              </a:rPr>
              <a:t>同時停止</a:t>
            </a:r>
            <a:endParaRPr lang="en-US" altLang="zh-TW" sz="2600" dirty="0" smtClean="0">
              <a:latin typeface="+mj-ea"/>
            </a:endParaRPr>
          </a:p>
          <a:p>
            <a:pPr marL="0" indent="0">
              <a:buNone/>
            </a:pPr>
            <a:endParaRPr lang="en-US" altLang="zh-TW" sz="26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4750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內容版面配置區 1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547" y="648225"/>
            <a:ext cx="6365019" cy="6209775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>
                <a:latin typeface="+mj-ea"/>
              </a:rPr>
              <a:t>追次起動</a:t>
            </a:r>
            <a:endParaRPr lang="en-US" altLang="zh-TW" dirty="0">
              <a:latin typeface="Arimo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431297"/>
              </p:ext>
            </p:extLst>
          </p:nvPr>
        </p:nvGraphicFramePr>
        <p:xfrm>
          <a:off x="280087" y="1698364"/>
          <a:ext cx="4132968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656"/>
                <a:gridCol w="1321091"/>
                <a:gridCol w="143422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器具名稱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輸入編號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輸出編號</a:t>
                      </a:r>
                      <a:endParaRPr lang="zh-TW" altLang="en-US" sz="22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OFF1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I1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ON1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I2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TH-Ry1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I3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OFF2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I4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ON2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I5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TH-Ry2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FF0000"/>
                          </a:solidFill>
                        </a:rPr>
                        <a:t>I6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GL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70C0"/>
                          </a:solidFill>
                        </a:rPr>
                        <a:t>Q1</a:t>
                      </a:r>
                      <a:endParaRPr lang="zh-TW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MC1(RL)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70C0"/>
                          </a:solidFill>
                        </a:rPr>
                        <a:t>Q2</a:t>
                      </a:r>
                      <a:endParaRPr lang="zh-TW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MC2(YL)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solidFill>
                            <a:srgbClr val="0070C0"/>
                          </a:solidFill>
                        </a:rPr>
                        <a:t>Q3</a:t>
                      </a:r>
                      <a:endParaRPr lang="zh-TW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內容版面配置區 2"/>
          <p:cNvSpPr txBox="1">
            <a:spLocks/>
          </p:cNvSpPr>
          <p:nvPr/>
        </p:nvSpPr>
        <p:spPr>
          <a:xfrm>
            <a:off x="6395059" y="183352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395060" y="287872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6395059" y="568160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9059259" y="169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478402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7263355" y="414284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877193" y="414284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30579" y="871298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(2)</a:t>
            </a:r>
            <a:r>
              <a:rPr lang="zh-TW" altLang="en-US" dirty="0" smtClean="0">
                <a:latin typeface="+mj-ea"/>
                <a:ea typeface="+mj-ea"/>
              </a:rPr>
              <a:t>器具</a:t>
            </a:r>
            <a:r>
              <a:rPr lang="en-US" altLang="zh-TW" dirty="0" smtClean="0">
                <a:latin typeface="+mj-ea"/>
                <a:ea typeface="+mj-ea"/>
              </a:rPr>
              <a:t>I/O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9110057" y="2995211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(I5)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936730" y="588079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(I6)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0804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5" grpId="0"/>
      <p:bldP spid="17" grpId="0"/>
      <p:bldP spid="21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內容版面配置區 1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070" y="628569"/>
            <a:ext cx="6365019" cy="6209775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>
                <a:latin typeface="+mj-ea"/>
              </a:rPr>
              <a:t>追次起動</a:t>
            </a:r>
            <a:endParaRPr lang="en-US" altLang="zh-TW" dirty="0">
              <a:latin typeface="Arimo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395059" y="183352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395060" y="287872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6395059" y="568160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9059259" y="169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478402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877193" y="414284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30579" y="871298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+mj-ea"/>
              </a:rPr>
              <a:t>(3)</a:t>
            </a:r>
            <a:r>
              <a:rPr lang="zh-TW" altLang="en-US" dirty="0">
                <a:latin typeface="+mj-ea"/>
              </a:rPr>
              <a:t>邏輯運算式</a:t>
            </a:r>
            <a:endParaRPr lang="en-US" altLang="zh-TW" dirty="0">
              <a:latin typeface="Arimo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902597" y="176537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9132579" y="292060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(I5)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936730" y="588079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(I6)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16" name="物件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964266"/>
              </p:ext>
            </p:extLst>
          </p:nvPr>
        </p:nvGraphicFramePr>
        <p:xfrm>
          <a:off x="445755" y="1567772"/>
          <a:ext cx="1317142" cy="6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5755" y="1567772"/>
                        <a:ext cx="1317142" cy="624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478402" y="171354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7186078" y="418832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081678" y="348943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512545" y="608913"/>
            <a:ext cx="6366722" cy="6229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9" name="物件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8898686"/>
              </p:ext>
            </p:extLst>
          </p:nvPr>
        </p:nvGraphicFramePr>
        <p:xfrm>
          <a:off x="445755" y="2164821"/>
          <a:ext cx="2508078" cy="668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9" name="Equation" r:id="rId7" imgW="952200" imgH="253800" progId="Equation.DSMT4">
                  <p:embed/>
                </p:oleObj>
              </mc:Choice>
              <mc:Fallback>
                <p:oleObj name="Equation" r:id="rId7" imgW="952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5755" y="2164821"/>
                        <a:ext cx="2508078" cy="668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圖片 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1433" y="3094595"/>
            <a:ext cx="3337849" cy="1348857"/>
          </a:xfrm>
          <a:prstGeom prst="rect">
            <a:avLst/>
          </a:prstGeom>
        </p:spPr>
      </p:pic>
      <p:sp>
        <p:nvSpPr>
          <p:cNvPr id="31" name="內容版面配置區 2"/>
          <p:cNvSpPr txBox="1">
            <a:spLocks/>
          </p:cNvSpPr>
          <p:nvPr/>
        </p:nvSpPr>
        <p:spPr>
          <a:xfrm>
            <a:off x="1417530" y="2835113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NOT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953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 smtClean="0"/>
              <a:t>動作說明</a:t>
            </a:r>
            <a:endParaRPr lang="zh-TW" altLang="en-US" dirty="0"/>
          </a:p>
        </p:txBody>
      </p:sp>
      <p:sp>
        <p:nvSpPr>
          <p:cNvPr id="10" name="內容版面配置區 3"/>
          <p:cNvSpPr>
            <a:spLocks noGrp="1"/>
          </p:cNvSpPr>
          <p:nvPr>
            <p:ph idx="1"/>
          </p:nvPr>
        </p:nvSpPr>
        <p:spPr>
          <a:xfrm>
            <a:off x="130579" y="987631"/>
            <a:ext cx="4243458" cy="5460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1.</a:t>
            </a:r>
            <a:r>
              <a:rPr lang="zh-TW" altLang="en-US" sz="2400" dirty="0" smtClean="0">
                <a:latin typeface="+mj-ea"/>
                <a:ea typeface="+mj-ea"/>
              </a:rPr>
              <a:t>通電後</a:t>
            </a:r>
            <a:r>
              <a:rPr lang="en-US" altLang="zh-TW" sz="2400" dirty="0" smtClean="0">
                <a:latin typeface="+mj-ea"/>
                <a:ea typeface="+mj-ea"/>
              </a:rPr>
              <a:t>,G</a:t>
            </a:r>
            <a:r>
              <a:rPr lang="zh-TW" altLang="en-US" sz="2400" dirty="0" smtClean="0">
                <a:latin typeface="+mj-ea"/>
                <a:ea typeface="+mj-ea"/>
              </a:rPr>
              <a:t>燈亮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2.</a:t>
            </a:r>
            <a:r>
              <a:rPr lang="zh-TW" altLang="en-US" sz="2400" dirty="0" smtClean="0">
                <a:latin typeface="+mj-ea"/>
                <a:ea typeface="+mj-ea"/>
              </a:rPr>
              <a:t>按正轉</a:t>
            </a:r>
            <a:r>
              <a:rPr lang="en-US" altLang="zh-TW" sz="2400" dirty="0" smtClean="0">
                <a:latin typeface="+mj-ea"/>
                <a:ea typeface="+mj-ea"/>
              </a:rPr>
              <a:t>(FWD),MCF</a:t>
            </a:r>
            <a:r>
              <a:rPr lang="zh-TW" altLang="en-US" sz="2400" dirty="0" smtClean="0">
                <a:latin typeface="+mj-ea"/>
                <a:ea typeface="+mj-ea"/>
              </a:rPr>
              <a:t>動作</a:t>
            </a:r>
            <a:r>
              <a:rPr lang="en-US" altLang="zh-TW" sz="2400" dirty="0" smtClean="0">
                <a:latin typeface="+mj-ea"/>
                <a:ea typeface="+mj-ea"/>
              </a:rPr>
              <a:t>,R1</a:t>
            </a:r>
            <a:r>
              <a:rPr lang="zh-TW" altLang="en-US" sz="2400" dirty="0" smtClean="0">
                <a:latin typeface="+mj-ea"/>
                <a:ea typeface="+mj-ea"/>
              </a:rPr>
              <a:t>燈亮</a:t>
            </a:r>
            <a:r>
              <a:rPr lang="en-US" altLang="zh-TW" sz="2400" dirty="0" smtClean="0">
                <a:latin typeface="+mj-ea"/>
                <a:ea typeface="+mj-ea"/>
              </a:rPr>
              <a:t>,G</a:t>
            </a:r>
            <a:r>
              <a:rPr lang="zh-TW" altLang="en-US" sz="2400" dirty="0" smtClean="0">
                <a:latin typeface="+mj-ea"/>
                <a:ea typeface="+mj-ea"/>
              </a:rPr>
              <a:t>燈滅</a:t>
            </a:r>
            <a:r>
              <a:rPr lang="en-US" altLang="zh-TW" sz="2400" dirty="0" smtClean="0">
                <a:latin typeface="+mj-ea"/>
                <a:ea typeface="+mj-ea"/>
              </a:rPr>
              <a:t>,</a:t>
            </a:r>
            <a:r>
              <a:rPr lang="zh-TW" altLang="en-US" sz="2400" dirty="0" smtClean="0">
                <a:latin typeface="+mj-ea"/>
                <a:ea typeface="+mj-ea"/>
              </a:rPr>
              <a:t>若是按下反轉</a:t>
            </a:r>
            <a:r>
              <a:rPr lang="en-US" altLang="zh-TW" sz="2400" dirty="0" smtClean="0">
                <a:latin typeface="+mj-ea"/>
                <a:ea typeface="+mj-ea"/>
              </a:rPr>
              <a:t>(REV)</a:t>
            </a:r>
            <a:r>
              <a:rPr lang="zh-TW" altLang="en-US" sz="2400" dirty="0" smtClean="0">
                <a:latin typeface="+mj-ea"/>
                <a:ea typeface="+mj-ea"/>
              </a:rPr>
              <a:t>沒有功能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3.</a:t>
            </a:r>
            <a:r>
              <a:rPr lang="zh-TW" altLang="en-US" sz="2400" dirty="0" smtClean="0">
                <a:latin typeface="+mj-ea"/>
                <a:ea typeface="+mj-ea"/>
              </a:rPr>
              <a:t>按停止</a:t>
            </a:r>
            <a:r>
              <a:rPr lang="en-US" altLang="zh-TW" sz="2400" dirty="0" smtClean="0">
                <a:latin typeface="+mj-ea"/>
                <a:ea typeface="+mj-ea"/>
              </a:rPr>
              <a:t>(OFF),</a:t>
            </a:r>
            <a:r>
              <a:rPr lang="en-US" altLang="zh-TW" sz="2400" dirty="0">
                <a:latin typeface="+mj-ea"/>
              </a:rPr>
              <a:t> MCF</a:t>
            </a:r>
            <a:r>
              <a:rPr lang="zh-TW" altLang="en-US" sz="2400" dirty="0">
                <a:latin typeface="+mj-ea"/>
              </a:rPr>
              <a:t>ヽ</a:t>
            </a:r>
            <a:r>
              <a:rPr lang="en-US" altLang="zh-TW" sz="2400" dirty="0">
                <a:latin typeface="+mj-ea"/>
              </a:rPr>
              <a:t>MCR</a:t>
            </a:r>
            <a:r>
              <a:rPr lang="ja-JP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ヽ</a:t>
            </a:r>
            <a:r>
              <a:rPr lang="en-US" altLang="zh-TW" sz="2400" dirty="0">
                <a:latin typeface="+mj-ea"/>
              </a:rPr>
              <a:t>R1</a:t>
            </a:r>
            <a:r>
              <a:rPr lang="ja-JP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ヽ</a:t>
            </a:r>
            <a:r>
              <a:rPr lang="en-US" altLang="zh-TW" sz="2400" dirty="0">
                <a:latin typeface="+mj-ea"/>
              </a:rPr>
              <a:t>R2</a:t>
            </a:r>
            <a:r>
              <a:rPr lang="zh-TW" altLang="en-US" sz="2400" dirty="0">
                <a:latin typeface="+mj-ea"/>
              </a:rPr>
              <a:t>都不動作</a:t>
            </a:r>
            <a:r>
              <a:rPr lang="en-US" altLang="zh-TW" sz="2400" dirty="0" smtClean="0">
                <a:latin typeface="+mj-ea"/>
              </a:rPr>
              <a:t>,</a:t>
            </a:r>
            <a:r>
              <a:rPr lang="en-US" altLang="zh-TW" sz="2400" dirty="0">
                <a:latin typeface="+mj-ea"/>
              </a:rPr>
              <a:t>G</a:t>
            </a:r>
            <a:r>
              <a:rPr lang="zh-TW" altLang="en-US" sz="2400" dirty="0" smtClean="0">
                <a:latin typeface="+mj-ea"/>
              </a:rPr>
              <a:t>燈亮</a:t>
            </a:r>
            <a:endParaRPr lang="en-US" altLang="zh-TW" sz="2400" dirty="0" smtClean="0">
              <a:latin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4.</a:t>
            </a:r>
            <a:r>
              <a:rPr lang="zh-TW" altLang="en-US" sz="2400" dirty="0" smtClean="0">
                <a:latin typeface="+mj-ea"/>
              </a:rPr>
              <a:t>按反轉</a:t>
            </a:r>
            <a:r>
              <a:rPr lang="en-US" altLang="zh-TW" sz="2400" dirty="0" smtClean="0">
                <a:latin typeface="+mj-ea"/>
              </a:rPr>
              <a:t>(REV),MCR</a:t>
            </a:r>
            <a:r>
              <a:rPr lang="zh-TW" altLang="en-US" sz="2400" dirty="0" smtClean="0">
                <a:latin typeface="+mj-ea"/>
              </a:rPr>
              <a:t>動作</a:t>
            </a:r>
            <a:r>
              <a:rPr lang="en-US" altLang="zh-TW" sz="2400" dirty="0">
                <a:latin typeface="+mj-ea"/>
              </a:rPr>
              <a:t>,</a:t>
            </a:r>
            <a:r>
              <a:rPr lang="en-US" altLang="zh-TW" sz="2400" dirty="0" smtClean="0">
                <a:latin typeface="+mj-ea"/>
              </a:rPr>
              <a:t>R2</a:t>
            </a:r>
            <a:r>
              <a:rPr lang="zh-TW" altLang="en-US" sz="2400" dirty="0" smtClean="0">
                <a:latin typeface="+mj-ea"/>
              </a:rPr>
              <a:t>燈</a:t>
            </a:r>
            <a:r>
              <a:rPr lang="zh-TW" altLang="en-US" sz="2400" dirty="0">
                <a:latin typeface="+mj-ea"/>
              </a:rPr>
              <a:t>亮</a:t>
            </a:r>
            <a:r>
              <a:rPr lang="en-US" altLang="zh-TW" sz="2400" dirty="0">
                <a:latin typeface="+mj-ea"/>
              </a:rPr>
              <a:t>,G</a:t>
            </a:r>
            <a:r>
              <a:rPr lang="zh-TW" altLang="en-US" sz="2400" dirty="0">
                <a:latin typeface="+mj-ea"/>
              </a:rPr>
              <a:t>燈滅</a:t>
            </a:r>
            <a:r>
              <a:rPr lang="en-US" altLang="zh-TW" sz="2400" dirty="0">
                <a:latin typeface="+mj-ea"/>
              </a:rPr>
              <a:t>,</a:t>
            </a:r>
            <a:r>
              <a:rPr lang="zh-TW" altLang="en-US" sz="2400" dirty="0">
                <a:latin typeface="+mj-ea"/>
              </a:rPr>
              <a:t>若是</a:t>
            </a:r>
            <a:r>
              <a:rPr lang="zh-TW" altLang="en-US" sz="2400" dirty="0" smtClean="0">
                <a:latin typeface="+mj-ea"/>
              </a:rPr>
              <a:t>按下</a:t>
            </a:r>
            <a:r>
              <a:rPr lang="zh-TW" altLang="en-US" sz="2400" dirty="0">
                <a:latin typeface="+mj-ea"/>
              </a:rPr>
              <a:t>正</a:t>
            </a:r>
            <a:r>
              <a:rPr lang="zh-TW" altLang="en-US" sz="2400" dirty="0" smtClean="0">
                <a:latin typeface="+mj-ea"/>
              </a:rPr>
              <a:t>轉</a:t>
            </a:r>
            <a:r>
              <a:rPr lang="en-US" altLang="zh-TW" sz="2400" dirty="0" smtClean="0">
                <a:latin typeface="+mj-ea"/>
              </a:rPr>
              <a:t>(FWD)</a:t>
            </a:r>
            <a:r>
              <a:rPr lang="zh-TW" altLang="en-US" sz="2400" dirty="0">
                <a:latin typeface="+mj-ea"/>
              </a:rPr>
              <a:t>沒有功能</a:t>
            </a:r>
            <a:endParaRPr lang="en-US" altLang="zh-TW" sz="2400" dirty="0">
              <a:latin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  <a:ea typeface="+mj-ea"/>
              </a:rPr>
              <a:t>5.</a:t>
            </a:r>
            <a:r>
              <a:rPr lang="zh-TW" altLang="en-US" sz="2400" dirty="0" smtClean="0">
                <a:latin typeface="+mj-ea"/>
                <a:ea typeface="+mj-ea"/>
              </a:rPr>
              <a:t>積熱電驛</a:t>
            </a:r>
            <a:r>
              <a:rPr lang="en-US" altLang="zh-TW" sz="2400" dirty="0" smtClean="0">
                <a:latin typeface="+mj-ea"/>
                <a:ea typeface="+mj-ea"/>
              </a:rPr>
              <a:t>(TH-RY)</a:t>
            </a:r>
            <a:r>
              <a:rPr lang="zh-TW" altLang="en-US" sz="2400" dirty="0" smtClean="0">
                <a:latin typeface="+mj-ea"/>
                <a:ea typeface="+mj-ea"/>
              </a:rPr>
              <a:t>動作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TW" sz="2400" dirty="0" smtClean="0">
                <a:latin typeface="+mj-ea"/>
              </a:rPr>
              <a:t>MCF</a:t>
            </a:r>
            <a:r>
              <a:rPr lang="zh-TW" altLang="en-US" sz="2400" dirty="0" smtClean="0">
                <a:latin typeface="+mj-ea"/>
                <a:ea typeface="微軟正黑體" panose="020B0604030504040204" pitchFamily="34" charset="-120"/>
              </a:rPr>
              <a:t>ヽ</a:t>
            </a:r>
            <a:r>
              <a:rPr lang="en-US" altLang="zh-TW" sz="2400" dirty="0">
                <a:latin typeface="+mj-ea"/>
              </a:rPr>
              <a:t>MCR</a:t>
            </a:r>
            <a:r>
              <a:rPr lang="ja-JP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ヽ</a:t>
            </a:r>
            <a:r>
              <a:rPr lang="en-US" altLang="zh-TW" sz="2400" dirty="0" smtClean="0">
                <a:latin typeface="+mj-ea"/>
              </a:rPr>
              <a:t>R1</a:t>
            </a:r>
            <a:r>
              <a:rPr lang="ja-JP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ヽ</a:t>
            </a:r>
            <a:r>
              <a:rPr lang="en-US" altLang="zh-TW" sz="2400" dirty="0" smtClean="0">
                <a:latin typeface="+mj-ea"/>
              </a:rPr>
              <a:t>R2</a:t>
            </a:r>
            <a:r>
              <a:rPr lang="zh-TW" altLang="en-US" sz="2400" dirty="0" smtClean="0">
                <a:latin typeface="+mj-ea"/>
              </a:rPr>
              <a:t>都不動作</a:t>
            </a:r>
            <a:r>
              <a:rPr lang="en-US" altLang="zh-TW" sz="2400" dirty="0" smtClean="0">
                <a:latin typeface="+mj-ea"/>
              </a:rPr>
              <a:t>,</a:t>
            </a:r>
            <a:r>
              <a:rPr lang="en-US" altLang="zh-TW" sz="2400" dirty="0">
                <a:latin typeface="+mj-ea"/>
              </a:rPr>
              <a:t>G</a:t>
            </a:r>
            <a:r>
              <a:rPr lang="zh-TW" altLang="en-US" sz="2400" dirty="0">
                <a:latin typeface="+mj-ea"/>
              </a:rPr>
              <a:t>燈</a:t>
            </a:r>
            <a:r>
              <a:rPr lang="zh-TW" altLang="en-US" sz="2400" dirty="0" smtClean="0">
                <a:latin typeface="+mj-ea"/>
              </a:rPr>
              <a:t>亮</a:t>
            </a:r>
            <a:r>
              <a:rPr lang="en-US" altLang="zh-TW" sz="2400" dirty="0" smtClean="0">
                <a:latin typeface="+mj-ea"/>
              </a:rPr>
              <a:t>,</a:t>
            </a:r>
            <a:r>
              <a:rPr lang="zh-TW" altLang="en-US" sz="2400" dirty="0" smtClean="0">
                <a:latin typeface="+mj-ea"/>
              </a:rPr>
              <a:t>蜂鳴器</a:t>
            </a:r>
            <a:r>
              <a:rPr lang="en-US" altLang="zh-TW" sz="2400" dirty="0" smtClean="0">
                <a:latin typeface="+mj-ea"/>
              </a:rPr>
              <a:t>BZ</a:t>
            </a:r>
            <a:r>
              <a:rPr lang="zh-TW" altLang="en-US" sz="2400" dirty="0" smtClean="0">
                <a:latin typeface="+mj-ea"/>
              </a:rPr>
              <a:t>響</a:t>
            </a:r>
            <a:endParaRPr lang="en-US" altLang="zh-TW" sz="2400" dirty="0" smtClean="0">
              <a:latin typeface="+mj-ea"/>
              <a:ea typeface="+mj-ea"/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037" y="760429"/>
            <a:ext cx="7656617" cy="582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15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內容版面配置區 1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070" y="628569"/>
            <a:ext cx="6365019" cy="6209775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>
                <a:latin typeface="+mj-ea"/>
              </a:rPr>
              <a:t>追次起動</a:t>
            </a:r>
            <a:endParaRPr lang="en-US" altLang="zh-TW" dirty="0">
              <a:latin typeface="Arimo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395059" y="183352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395060" y="287872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6395059" y="568160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9059259" y="169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478402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868253" y="418832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30579" y="871298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+mj-ea"/>
              </a:rPr>
              <a:t>(3)</a:t>
            </a:r>
            <a:r>
              <a:rPr lang="zh-TW" altLang="en-US" dirty="0">
                <a:latin typeface="+mj-ea"/>
              </a:rPr>
              <a:t>邏輯運算式</a:t>
            </a:r>
            <a:endParaRPr lang="en-US" altLang="zh-TW" dirty="0">
              <a:latin typeface="Arimo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902597" y="176537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9132579" y="292060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(I5)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936730" y="588079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(I6)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16" name="物件 15"/>
          <p:cNvGraphicFramePr>
            <a:graphicFrameLocks noChangeAspect="1"/>
          </p:cNvGraphicFramePr>
          <p:nvPr>
            <p:extLst/>
          </p:nvPr>
        </p:nvGraphicFramePr>
        <p:xfrm>
          <a:off x="445755" y="1567772"/>
          <a:ext cx="1317142" cy="6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6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5755" y="1567772"/>
                        <a:ext cx="1317142" cy="624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478402" y="171354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7186078" y="418832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081678" y="348943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512545" y="608913"/>
            <a:ext cx="4252726" cy="6229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10672304" y="287872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109903" y="684292"/>
            <a:ext cx="1058417" cy="26273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90394"/>
              </p:ext>
            </p:extLst>
          </p:nvPr>
        </p:nvGraphicFramePr>
        <p:xfrm>
          <a:off x="445755" y="2251055"/>
          <a:ext cx="3921859" cy="647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7" name="Equation" r:id="rId7" imgW="1460160" imgH="241200" progId="Equation.DSMT4">
                  <p:embed/>
                </p:oleObj>
              </mc:Choice>
              <mc:Fallback>
                <p:oleObj name="Equation" r:id="rId7" imgW="1460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5755" y="2251055"/>
                        <a:ext cx="3921859" cy="647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圖片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8978" y="2798988"/>
            <a:ext cx="5920775" cy="3949944"/>
          </a:xfrm>
          <a:prstGeom prst="rect">
            <a:avLst/>
          </a:prstGeom>
        </p:spPr>
      </p:pic>
      <p:sp>
        <p:nvSpPr>
          <p:cNvPr id="25" name="內容版面配置區 2"/>
          <p:cNvSpPr txBox="1">
            <a:spLocks/>
          </p:cNvSpPr>
          <p:nvPr/>
        </p:nvSpPr>
        <p:spPr>
          <a:xfrm>
            <a:off x="3726692" y="3859634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9" name="內容版面配置區 2"/>
          <p:cNvSpPr txBox="1">
            <a:spLocks/>
          </p:cNvSpPr>
          <p:nvPr/>
        </p:nvSpPr>
        <p:spPr>
          <a:xfrm>
            <a:off x="2507937" y="5804756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OR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b="1" dirty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+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36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8957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5" grpId="0"/>
      <p:bldP spid="21" grpId="0"/>
      <p:bldP spid="22" grpId="0"/>
      <p:bldP spid="26" grpId="0"/>
      <p:bldP spid="27" grpId="0"/>
      <p:bldP spid="19" grpId="0"/>
      <p:bldP spid="25" grpId="0"/>
      <p:bldP spid="2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內容版面配置區 12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070" y="628569"/>
            <a:ext cx="6365019" cy="6209775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>
                <a:latin typeface="+mj-ea"/>
              </a:rPr>
              <a:t>追次起動</a:t>
            </a:r>
            <a:endParaRPr lang="en-US" altLang="zh-TW" dirty="0">
              <a:latin typeface="Arimo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395059" y="183352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6395060" y="287872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6395059" y="568160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9059259" y="169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478402" y="51527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9868253" y="418832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30579" y="871298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>
                <a:latin typeface="+mj-ea"/>
              </a:rPr>
              <a:t>(3)</a:t>
            </a:r>
            <a:r>
              <a:rPr lang="zh-TW" altLang="en-US" dirty="0">
                <a:latin typeface="+mj-ea"/>
              </a:rPr>
              <a:t>邏輯運算式</a:t>
            </a:r>
            <a:endParaRPr lang="en-US" altLang="zh-TW" dirty="0">
              <a:latin typeface="Arimo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902597" y="176537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>
          <a:xfrm>
            <a:off x="9132579" y="292060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(I5)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8936730" y="588079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(I6)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16" name="物件 15"/>
          <p:cNvGraphicFramePr>
            <a:graphicFrameLocks noChangeAspect="1"/>
          </p:cNvGraphicFramePr>
          <p:nvPr>
            <p:extLst/>
          </p:nvPr>
        </p:nvGraphicFramePr>
        <p:xfrm>
          <a:off x="445755" y="1567772"/>
          <a:ext cx="1317142" cy="6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3" name="Equation" r:id="rId5" imgW="507960" imgH="241200" progId="Equation.DSMT4">
                  <p:embed/>
                </p:oleObj>
              </mc:Choice>
              <mc:Fallback>
                <p:oleObj name="Equation" r:id="rId5" imgW="5079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5755" y="1567772"/>
                        <a:ext cx="1317142" cy="624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內容版面配置區 2"/>
          <p:cNvSpPr txBox="1">
            <a:spLocks/>
          </p:cNvSpPr>
          <p:nvPr/>
        </p:nvSpPr>
        <p:spPr>
          <a:xfrm>
            <a:off x="11478402" y="171354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7186078" y="418832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10081678" y="3489435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10672304" y="287872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671157"/>
              </p:ext>
            </p:extLst>
          </p:nvPr>
        </p:nvGraphicFramePr>
        <p:xfrm>
          <a:off x="376238" y="2185159"/>
          <a:ext cx="3921859" cy="647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4" name="Equation" r:id="rId7" imgW="1460160" imgH="241200" progId="Equation.DSMT4">
                  <p:embed/>
                </p:oleObj>
              </mc:Choice>
              <mc:Fallback>
                <p:oleObj name="Equation" r:id="rId7" imgW="1460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6238" y="2185159"/>
                        <a:ext cx="3921859" cy="647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內容版面配置區 2"/>
          <p:cNvSpPr txBox="1">
            <a:spLocks/>
          </p:cNvSpPr>
          <p:nvPr/>
        </p:nvSpPr>
        <p:spPr>
          <a:xfrm>
            <a:off x="8022765" y="287872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29" name="內容版面配置區 2"/>
          <p:cNvSpPr txBox="1">
            <a:spLocks/>
          </p:cNvSpPr>
          <p:nvPr/>
        </p:nvSpPr>
        <p:spPr>
          <a:xfrm>
            <a:off x="8075578" y="1713543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02155"/>
              </p:ext>
            </p:extLst>
          </p:nvPr>
        </p:nvGraphicFramePr>
        <p:xfrm>
          <a:off x="376238" y="2744644"/>
          <a:ext cx="4986337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5" name="Equation" r:id="rId9" imgW="1790640" imgH="330120" progId="Equation.DSMT4">
                  <p:embed/>
                </p:oleObj>
              </mc:Choice>
              <mc:Fallback>
                <p:oleObj name="Equation" r:id="rId9" imgW="17906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6238" y="2744644"/>
                        <a:ext cx="4986337" cy="92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6525" y="3773851"/>
            <a:ext cx="6104393" cy="2992709"/>
          </a:xfrm>
          <a:prstGeom prst="rect">
            <a:avLst/>
          </a:prstGeom>
        </p:spPr>
      </p:pic>
      <p:sp>
        <p:nvSpPr>
          <p:cNvPr id="31" name="內容版面配置區 2"/>
          <p:cNvSpPr txBox="1">
            <a:spLocks/>
          </p:cNvSpPr>
          <p:nvPr/>
        </p:nvSpPr>
        <p:spPr>
          <a:xfrm>
            <a:off x="4168010" y="6250432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20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sz="2000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2" name="內容版面配置區 2"/>
          <p:cNvSpPr txBox="1">
            <a:spLocks/>
          </p:cNvSpPr>
          <p:nvPr/>
        </p:nvSpPr>
        <p:spPr>
          <a:xfrm>
            <a:off x="2115536" y="6250432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+mj-ea"/>
                <a:ea typeface="+mj-ea"/>
              </a:rPr>
              <a:t>AND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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20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sz="2000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3" name="內容版面配置區 2"/>
          <p:cNvSpPr txBox="1">
            <a:spLocks/>
          </p:cNvSpPr>
          <p:nvPr/>
        </p:nvSpPr>
        <p:spPr>
          <a:xfrm>
            <a:off x="3245260" y="6250432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+mj-ea"/>
                <a:ea typeface="+mj-ea"/>
              </a:rPr>
              <a:t>OR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+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20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sz="2000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4" name="內容版面配置區 2"/>
          <p:cNvSpPr txBox="1">
            <a:spLocks/>
          </p:cNvSpPr>
          <p:nvPr/>
        </p:nvSpPr>
        <p:spPr>
          <a:xfrm>
            <a:off x="1033371" y="6215626"/>
            <a:ext cx="1480872" cy="720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2000" b="1" dirty="0" smtClean="0">
                <a:solidFill>
                  <a:srgbClr val="FF0000"/>
                </a:solidFill>
                <a:latin typeface="+mj-ea"/>
                <a:ea typeface="+mj-ea"/>
              </a:rPr>
              <a:t>OR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</a:rPr>
              <a:t>(</a:t>
            </a:r>
            <a:r>
              <a:rPr lang="en-US" altLang="zh-TW" sz="2000" b="1" dirty="0">
                <a:solidFill>
                  <a:srgbClr val="FF0000"/>
                </a:solidFill>
                <a:latin typeface="+mj-ea"/>
                <a:sym typeface="Wingdings" panose="05000000000000000000" pitchFamily="2" charset="2"/>
              </a:rPr>
              <a:t>+</a:t>
            </a:r>
            <a:r>
              <a:rPr lang="en-US" altLang="zh-TW" sz="2000" b="1" dirty="0" smtClean="0">
                <a:solidFill>
                  <a:srgbClr val="FF0000"/>
                </a:solidFill>
                <a:latin typeface="+mj-ea"/>
              </a:rPr>
              <a:t>)</a:t>
            </a:r>
            <a:endParaRPr lang="en-US" altLang="zh-TW" sz="2000" b="1" dirty="0">
              <a:solidFill>
                <a:srgbClr val="FF0000"/>
              </a:solidFill>
              <a:latin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sz="2000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968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配第二題</a:t>
            </a:r>
            <a:endParaRPr lang="zh-TW" altLang="en-US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10" y="943972"/>
            <a:ext cx="7656617" cy="5828908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942712"/>
              </p:ext>
            </p:extLst>
          </p:nvPr>
        </p:nvGraphicFramePr>
        <p:xfrm>
          <a:off x="35026" y="2100682"/>
          <a:ext cx="4132968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656"/>
                <a:gridCol w="1377656"/>
                <a:gridCol w="137765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器具名稱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輸入編號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輸出編號</a:t>
                      </a:r>
                      <a:endParaRPr lang="zh-TW" altLang="en-US" sz="22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OFF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FWD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REV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I3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TH-Ry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I4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GL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Q1</a:t>
                      </a:r>
                      <a:endParaRPr lang="zh-TW" altLang="en-US" sz="2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MCF(R1)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Q2</a:t>
                      </a:r>
                      <a:endParaRPr lang="zh-TW" altLang="en-US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MCR(R2)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Q3</a:t>
                      </a:r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BZ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Q4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內容版面配置區 2"/>
          <p:cNvSpPr txBox="1">
            <a:spLocks/>
          </p:cNvSpPr>
          <p:nvPr/>
        </p:nvSpPr>
        <p:spPr>
          <a:xfrm>
            <a:off x="8699355" y="141394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7119636" y="2704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9892697" y="28384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956323" y="580790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213640" y="505532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190724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8836970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4851003" y="385842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30579" y="1413948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(2)</a:t>
            </a:r>
            <a:r>
              <a:rPr lang="zh-TW" altLang="en-US" dirty="0" smtClean="0">
                <a:latin typeface="+mj-ea"/>
                <a:ea typeface="+mj-ea"/>
              </a:rPr>
              <a:t>器具</a:t>
            </a:r>
            <a:r>
              <a:rPr lang="en-US" altLang="zh-TW" dirty="0" smtClean="0">
                <a:latin typeface="+mj-ea"/>
                <a:ea typeface="+mj-ea"/>
              </a:rPr>
              <a:t>I/O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300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配第二題</a:t>
            </a:r>
            <a:endParaRPr lang="zh-TW" altLang="en-US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10" y="943972"/>
            <a:ext cx="7656617" cy="5828908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35026" y="2100682"/>
          <a:ext cx="4132968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7656"/>
                <a:gridCol w="1377656"/>
                <a:gridCol w="137765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器具名稱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輸入編號</a:t>
                      </a:r>
                      <a:endParaRPr lang="zh-TW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dirty="0" smtClean="0"/>
                        <a:t>輸出編號</a:t>
                      </a:r>
                      <a:endParaRPr lang="zh-TW" altLang="en-US" sz="22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OFF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I1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FWD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I2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REV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I3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TH-Ry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I4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GL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Q1</a:t>
                      </a:r>
                      <a:endParaRPr lang="zh-TW" altLang="en-US" sz="24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MCF(R1)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Q2</a:t>
                      </a:r>
                      <a:endParaRPr lang="zh-TW" altLang="en-US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MCR(R2)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Q3</a:t>
                      </a:r>
                      <a:endParaRPr lang="zh-TW" altLang="en-US" sz="2400" dirty="0"/>
                    </a:p>
                  </a:txBody>
                  <a:tcPr/>
                </a:tc>
              </a:tr>
              <a:tr h="45716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BZ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/>
                        <a:t>Q4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內容版面配置區 2"/>
          <p:cNvSpPr txBox="1">
            <a:spLocks/>
          </p:cNvSpPr>
          <p:nvPr/>
        </p:nvSpPr>
        <p:spPr>
          <a:xfrm>
            <a:off x="8699355" y="141394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7119636" y="2704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9892697" y="28384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956323" y="580790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213640" y="505532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190724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8836970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4851003" y="385842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7" name="內容版面配置區 2"/>
          <p:cNvSpPr txBox="1">
            <a:spLocks/>
          </p:cNvSpPr>
          <p:nvPr/>
        </p:nvSpPr>
        <p:spPr>
          <a:xfrm>
            <a:off x="130579" y="1413948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(2)</a:t>
            </a:r>
            <a:r>
              <a:rPr lang="zh-TW" altLang="en-US" dirty="0" smtClean="0">
                <a:latin typeface="+mj-ea"/>
                <a:ea typeface="+mj-ea"/>
              </a:rPr>
              <a:t>器具</a:t>
            </a:r>
            <a:r>
              <a:rPr lang="en-US" altLang="zh-TW" dirty="0" smtClean="0">
                <a:latin typeface="+mj-ea"/>
                <a:ea typeface="+mj-ea"/>
              </a:rPr>
              <a:t>I/O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4617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配第二題</a:t>
            </a:r>
            <a:endParaRPr lang="zh-TW" altLang="en-US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10" y="943972"/>
            <a:ext cx="7656617" cy="5828908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8699355" y="141394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7119636" y="2704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9892697" y="28384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956323" y="580790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213640" y="505532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190724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8836970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4805620" y="384098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147778" y="956377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762654"/>
              </p:ext>
            </p:extLst>
          </p:nvPr>
        </p:nvGraphicFramePr>
        <p:xfrm>
          <a:off x="508454" y="1524702"/>
          <a:ext cx="24987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8" name="Equation" r:id="rId5" imgW="799920" imgH="241200" progId="Equation.DSMT4">
                  <p:embed/>
                </p:oleObj>
              </mc:Choice>
              <mc:Fallback>
                <p:oleObj name="Equation" r:id="rId5" imgW="7999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454" y="1524702"/>
                        <a:ext cx="2498725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內容版面配置區 2"/>
          <p:cNvSpPr txBox="1">
            <a:spLocks/>
          </p:cNvSpPr>
          <p:nvPr/>
        </p:nvSpPr>
        <p:spPr>
          <a:xfrm>
            <a:off x="11119405" y="195789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11119405" y="280374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73847" y="1490318"/>
            <a:ext cx="2023353" cy="691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4319239" y="1413948"/>
            <a:ext cx="6410145" cy="4962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16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配第二題</a:t>
            </a:r>
            <a:endParaRPr lang="zh-TW" altLang="en-US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10" y="943972"/>
            <a:ext cx="7656617" cy="5828908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8699355" y="141394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7119636" y="2704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9892697" y="28384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956323" y="580790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213640" y="505532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190724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8836970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4851003" y="385842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0070C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147778" y="956377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67057"/>
              </p:ext>
            </p:extLst>
          </p:nvPr>
        </p:nvGraphicFramePr>
        <p:xfrm>
          <a:off x="615606" y="2294264"/>
          <a:ext cx="138906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0" name="Equation" r:id="rId5" imgW="444240" imgH="203040" progId="Equation.DSMT4">
                  <p:embed/>
                </p:oleObj>
              </mc:Choice>
              <mc:Fallback>
                <p:oleObj name="Equation" r:id="rId5" imgW="444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5606" y="2294264"/>
                        <a:ext cx="1389062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內容版面配置區 2"/>
          <p:cNvSpPr txBox="1">
            <a:spLocks/>
          </p:cNvSpPr>
          <p:nvPr/>
        </p:nvSpPr>
        <p:spPr>
          <a:xfrm>
            <a:off x="11119405" y="195789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11119405" y="280374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93161" y="2192365"/>
            <a:ext cx="2023353" cy="691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內容版面配置區 2"/>
          <p:cNvSpPr txBox="1">
            <a:spLocks/>
          </p:cNvSpPr>
          <p:nvPr/>
        </p:nvSpPr>
        <p:spPr>
          <a:xfrm>
            <a:off x="6961839" y="613007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c</a:t>
            </a: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7394716" y="5610655"/>
            <a:ext cx="378761" cy="3717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b</a:t>
            </a:r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6721584" y="548742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a</a:t>
            </a: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534118"/>
              </p:ext>
            </p:extLst>
          </p:nvPr>
        </p:nvGraphicFramePr>
        <p:xfrm>
          <a:off x="596490" y="1487204"/>
          <a:ext cx="24955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1" name="Equation" r:id="rId7" imgW="2496164" imgH="751316" progId="Equation.DSMT4">
                  <p:embed/>
                </p:oleObj>
              </mc:Choice>
              <mc:Fallback>
                <p:oleObj name="Equation" r:id="rId7" imgW="2496164" imgH="75131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6490" y="1487204"/>
                        <a:ext cx="2495550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矩形 27"/>
          <p:cNvSpPr/>
          <p:nvPr/>
        </p:nvSpPr>
        <p:spPr>
          <a:xfrm>
            <a:off x="5912625" y="1259373"/>
            <a:ext cx="6043467" cy="4253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8939914" y="5016004"/>
            <a:ext cx="3079495" cy="1682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5422091" y="1730830"/>
            <a:ext cx="3079495" cy="1682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44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配第二題</a:t>
            </a:r>
            <a:endParaRPr lang="zh-TW" altLang="en-US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10" y="943972"/>
            <a:ext cx="7656617" cy="5828908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8699355" y="141394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7119636" y="2704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9892697" y="283841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956323" y="580790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213640" y="505532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190724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8836970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4507155" y="386670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147778" y="956377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615606" y="2294264"/>
          <a:ext cx="138906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8" name="Equation" r:id="rId5" imgW="444240" imgH="203040" progId="Equation.DSMT4">
                  <p:embed/>
                </p:oleObj>
              </mc:Choice>
              <mc:Fallback>
                <p:oleObj name="Equation" r:id="rId5" imgW="444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5606" y="2294264"/>
                        <a:ext cx="1389062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內容版面配置區 2"/>
          <p:cNvSpPr txBox="1">
            <a:spLocks/>
          </p:cNvSpPr>
          <p:nvPr/>
        </p:nvSpPr>
        <p:spPr>
          <a:xfrm>
            <a:off x="11119405" y="195789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11119405" y="280374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5" name="內容版面配置區 2"/>
          <p:cNvSpPr txBox="1">
            <a:spLocks/>
          </p:cNvSpPr>
          <p:nvPr/>
        </p:nvSpPr>
        <p:spPr>
          <a:xfrm>
            <a:off x="6961839" y="613007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c</a:t>
            </a: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7394716" y="5610655"/>
            <a:ext cx="378761" cy="3717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b</a:t>
            </a:r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6721584" y="548742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a</a:t>
            </a: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96490" y="1487204"/>
          <a:ext cx="24955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9" name="Equation" r:id="rId7" imgW="2496164" imgH="751316" progId="Equation.DSMT4">
                  <p:embed/>
                </p:oleObj>
              </mc:Choice>
              <mc:Fallback>
                <p:oleObj name="Equation" r:id="rId7" imgW="2496164" imgH="75131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6490" y="1487204"/>
                        <a:ext cx="2495550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4474723" y="1259374"/>
            <a:ext cx="901552" cy="4870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10669047" y="943970"/>
            <a:ext cx="1381280" cy="5754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內容版面配置區 2"/>
          <p:cNvSpPr txBox="1">
            <a:spLocks/>
          </p:cNvSpPr>
          <p:nvPr/>
        </p:nvSpPr>
        <p:spPr>
          <a:xfrm>
            <a:off x="6028969" y="343252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0" name="內容版面配置區 2"/>
          <p:cNvSpPr txBox="1">
            <a:spLocks/>
          </p:cNvSpPr>
          <p:nvPr/>
        </p:nvSpPr>
        <p:spPr>
          <a:xfrm>
            <a:off x="5066602" y="264679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45734"/>
              </p:ext>
            </p:extLst>
          </p:nvPr>
        </p:nvGraphicFramePr>
        <p:xfrm>
          <a:off x="574906" y="3013540"/>
          <a:ext cx="4638327" cy="786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0" name="Equation" r:id="rId9" imgW="1422360" imgH="241200" progId="Equation.DSMT4">
                  <p:embed/>
                </p:oleObj>
              </mc:Choice>
              <mc:Fallback>
                <p:oleObj name="Equation" r:id="rId9" imgW="1422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4906" y="3013540"/>
                        <a:ext cx="4638327" cy="786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矩形 30"/>
          <p:cNvSpPr/>
          <p:nvPr/>
        </p:nvSpPr>
        <p:spPr>
          <a:xfrm>
            <a:off x="1445659" y="3086845"/>
            <a:ext cx="3737603" cy="691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8222018" y="2042486"/>
            <a:ext cx="2523269" cy="3394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>
            <a:off x="8699355" y="2838416"/>
            <a:ext cx="2523269" cy="3394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083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579" y="157113"/>
            <a:ext cx="8596668" cy="1320800"/>
          </a:xfrm>
        </p:spPr>
        <p:txBody>
          <a:bodyPr/>
          <a:lstStyle/>
          <a:p>
            <a:r>
              <a:rPr lang="zh-TW" altLang="en-US" dirty="0"/>
              <a:t>丙級室</a:t>
            </a:r>
            <a:r>
              <a:rPr lang="zh-TW" altLang="en-US" dirty="0" smtClean="0"/>
              <a:t>配第二題</a:t>
            </a:r>
            <a:endParaRPr lang="zh-TW" altLang="en-US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710" y="943972"/>
            <a:ext cx="7656617" cy="5828908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8699355" y="141394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7119636" y="270491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10001856" y="272912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7956323" y="5807902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(I4)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11213640" y="5055329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(Q1)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190724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>
          <a:xfrm>
            <a:off x="8836970" y="486836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6" name="內容版面配置區 2"/>
          <p:cNvSpPr txBox="1">
            <a:spLocks/>
          </p:cNvSpPr>
          <p:nvPr/>
        </p:nvSpPr>
        <p:spPr>
          <a:xfrm>
            <a:off x="4507155" y="386670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(Q4)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>
          <a:xfrm>
            <a:off x="4610366" y="628569"/>
            <a:ext cx="2417045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(1)</a:t>
            </a:r>
            <a:r>
              <a:rPr lang="zh-TW" altLang="en-US" dirty="0" smtClean="0">
                <a:latin typeface="+mj-ea"/>
                <a:ea typeface="+mj-ea"/>
              </a:rPr>
              <a:t>電路圖</a:t>
            </a:r>
            <a:endParaRPr lang="en-US" altLang="zh-TW" dirty="0" smtClean="0">
              <a:latin typeface="Arimo"/>
              <a:ea typeface="+mj-ea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>
          <a:xfrm>
            <a:off x="147778" y="956377"/>
            <a:ext cx="5525503" cy="6308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dirty="0" smtClean="0">
                <a:latin typeface="+mj-ea"/>
                <a:ea typeface="+mj-ea"/>
              </a:rPr>
              <a:t>(3)</a:t>
            </a:r>
            <a:r>
              <a:rPr lang="zh-TW" altLang="en-US" dirty="0" smtClean="0">
                <a:latin typeface="+mj-ea"/>
                <a:ea typeface="+mj-ea"/>
              </a:rPr>
              <a:t>邏輯運</a:t>
            </a:r>
            <a:r>
              <a:rPr lang="zh-TW" altLang="en-US" dirty="0">
                <a:latin typeface="+mj-ea"/>
                <a:ea typeface="+mj-ea"/>
              </a:rPr>
              <a:t>算</a:t>
            </a:r>
            <a:r>
              <a:rPr lang="zh-TW" altLang="en-US" dirty="0" smtClean="0">
                <a:latin typeface="+mj-ea"/>
                <a:ea typeface="+mj-ea"/>
              </a:rPr>
              <a:t>式</a:t>
            </a:r>
            <a:endParaRPr lang="en-US" altLang="zh-TW" dirty="0" smtClean="0">
              <a:latin typeface="Arimo"/>
              <a:ea typeface="+mj-ea"/>
            </a:endParaRPr>
          </a:p>
        </p:txBody>
      </p:sp>
      <p:graphicFrame>
        <p:nvGraphicFramePr>
          <p:cNvPr id="20" name="物件 19"/>
          <p:cNvGraphicFramePr>
            <a:graphicFrameLocks noChangeAspect="1"/>
          </p:cNvGraphicFramePr>
          <p:nvPr>
            <p:extLst/>
          </p:nvPr>
        </p:nvGraphicFramePr>
        <p:xfrm>
          <a:off x="615606" y="2294264"/>
          <a:ext cx="1389062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0" name="Equation" r:id="rId5" imgW="444240" imgH="203040" progId="Equation.DSMT4">
                  <p:embed/>
                </p:oleObj>
              </mc:Choice>
              <mc:Fallback>
                <p:oleObj name="Equation" r:id="rId5" imgW="444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5606" y="2294264"/>
                        <a:ext cx="1389062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內容版面配置區 2"/>
          <p:cNvSpPr txBox="1">
            <a:spLocks/>
          </p:cNvSpPr>
          <p:nvPr/>
        </p:nvSpPr>
        <p:spPr>
          <a:xfrm>
            <a:off x="11119405" y="1957896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內容版面配置區 2"/>
          <p:cNvSpPr txBox="1">
            <a:spLocks/>
          </p:cNvSpPr>
          <p:nvPr/>
        </p:nvSpPr>
        <p:spPr>
          <a:xfrm>
            <a:off x="11119405" y="280374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5" name="內容版面配置區 2"/>
          <p:cNvSpPr txBox="1">
            <a:spLocks/>
          </p:cNvSpPr>
          <p:nvPr/>
        </p:nvSpPr>
        <p:spPr>
          <a:xfrm>
            <a:off x="6961839" y="6130078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c</a:t>
            </a:r>
          </a:p>
        </p:txBody>
      </p:sp>
      <p:sp>
        <p:nvSpPr>
          <p:cNvPr id="26" name="內容版面配置區 2"/>
          <p:cNvSpPr txBox="1">
            <a:spLocks/>
          </p:cNvSpPr>
          <p:nvPr/>
        </p:nvSpPr>
        <p:spPr>
          <a:xfrm>
            <a:off x="7394716" y="5610655"/>
            <a:ext cx="378761" cy="3717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b</a:t>
            </a:r>
          </a:p>
        </p:txBody>
      </p:sp>
      <p:sp>
        <p:nvSpPr>
          <p:cNvPr id="27" name="內容版面配置區 2"/>
          <p:cNvSpPr txBox="1">
            <a:spLocks/>
          </p:cNvSpPr>
          <p:nvPr/>
        </p:nvSpPr>
        <p:spPr>
          <a:xfrm>
            <a:off x="6721584" y="5487420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+mj-ea"/>
                <a:ea typeface="+mj-ea"/>
              </a:rPr>
              <a:t>a</a:t>
            </a: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96490" y="1487204"/>
          <a:ext cx="24955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1" name="Equation" r:id="rId7" imgW="2496164" imgH="751316" progId="Equation.DSMT4">
                  <p:embed/>
                </p:oleObj>
              </mc:Choice>
              <mc:Fallback>
                <p:oleObj name="Equation" r:id="rId7" imgW="2496164" imgH="75131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6490" y="1487204"/>
                        <a:ext cx="2495550" cy="75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4474723" y="1259374"/>
            <a:ext cx="901552" cy="4870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5408706" y="2064447"/>
            <a:ext cx="2523269" cy="3394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10669047" y="943970"/>
            <a:ext cx="1381280" cy="5754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內容版面配置區 2"/>
          <p:cNvSpPr txBox="1">
            <a:spLocks/>
          </p:cNvSpPr>
          <p:nvPr/>
        </p:nvSpPr>
        <p:spPr>
          <a:xfrm>
            <a:off x="9334665" y="3348537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(Q2)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0" name="內容版面配置區 2"/>
          <p:cNvSpPr txBox="1">
            <a:spLocks/>
          </p:cNvSpPr>
          <p:nvPr/>
        </p:nvSpPr>
        <p:spPr>
          <a:xfrm>
            <a:off x="8760004" y="2622004"/>
            <a:ext cx="836687" cy="568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altLang="zh-TW" sz="3000" b="1" dirty="0" smtClean="0">
                <a:solidFill>
                  <a:srgbClr val="FF0000"/>
                </a:solidFill>
                <a:latin typeface="+mj-ea"/>
                <a:ea typeface="+mj-ea"/>
              </a:rPr>
              <a:t>(Q3)</a:t>
            </a:r>
            <a:endParaRPr lang="en-US" altLang="zh-TW" b="1" dirty="0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574906" y="3013540"/>
          <a:ext cx="4638327" cy="786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2" name="Equation" r:id="rId9" imgW="1422360" imgH="241200" progId="Equation.DSMT4">
                  <p:embed/>
                </p:oleObj>
              </mc:Choice>
              <mc:Fallback>
                <p:oleObj name="Equation" r:id="rId9" imgW="1422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4906" y="3013540"/>
                        <a:ext cx="4638327" cy="786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425596"/>
              </p:ext>
            </p:extLst>
          </p:nvPr>
        </p:nvGraphicFramePr>
        <p:xfrm>
          <a:off x="542694" y="3881034"/>
          <a:ext cx="4647411" cy="78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3" name="Equation" r:id="rId11" imgW="1422360" imgH="241200" progId="Equation.DSMT4">
                  <p:embed/>
                </p:oleObj>
              </mc:Choice>
              <mc:Fallback>
                <p:oleObj name="Equation" r:id="rId11" imgW="1422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2694" y="3881034"/>
                        <a:ext cx="4647411" cy="78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矩形 30"/>
          <p:cNvSpPr/>
          <p:nvPr/>
        </p:nvSpPr>
        <p:spPr>
          <a:xfrm>
            <a:off x="1452502" y="3929556"/>
            <a:ext cx="3737603" cy="691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內容版面配置區 2"/>
          <p:cNvSpPr txBox="1">
            <a:spLocks/>
          </p:cNvSpPr>
          <p:nvPr/>
        </p:nvSpPr>
        <p:spPr>
          <a:xfrm>
            <a:off x="745226" y="4910336"/>
            <a:ext cx="2143934" cy="897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u="sng" dirty="0" smtClean="0">
                <a:latin typeface="Arimo"/>
                <a:sym typeface="Wingdings" panose="05000000000000000000" pitchFamily="2" charset="2"/>
                <a:hlinkClick r:id="rId13" action="ppaction://hlinkfile"/>
              </a:rPr>
              <a:t>動作情形</a:t>
            </a:r>
            <a:endParaRPr lang="en-US" altLang="zh-TW" b="1" u="sng" dirty="0">
              <a:latin typeface="Arimo"/>
            </a:endParaRPr>
          </a:p>
          <a:p>
            <a:pPr marL="0" indent="0">
              <a:buNone/>
            </a:pPr>
            <a:endParaRPr lang="en-US" altLang="zh-TW" b="1" u="sng" dirty="0">
              <a:latin typeface="Arimo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marL="0" indent="0">
              <a:buFont typeface="Wingdings 3" charset="2"/>
              <a:buNone/>
            </a:pPr>
            <a:endParaRPr lang="en-US" altLang="zh-TW" b="1" dirty="0" smtClean="0">
              <a:solidFill>
                <a:srgbClr val="00206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961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</p:bld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TM02900688[[fn=多面向]]</Template>
  <TotalTime>1013</TotalTime>
  <Words>1805</Words>
  <Application>Microsoft Office PowerPoint</Application>
  <PresentationFormat>寬螢幕</PresentationFormat>
  <Paragraphs>556</Paragraphs>
  <Slides>31</Slides>
  <Notes>18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1" baseType="lpstr">
      <vt:lpstr>微軟正黑體</vt:lpstr>
      <vt:lpstr>新細明體</vt:lpstr>
      <vt:lpstr>Arial</vt:lpstr>
      <vt:lpstr>Arimo</vt:lpstr>
      <vt:lpstr>Calibri</vt:lpstr>
      <vt:lpstr>Trebuchet MS</vt:lpstr>
      <vt:lpstr>Wingdings</vt:lpstr>
      <vt:lpstr>Wingdings 3</vt:lpstr>
      <vt:lpstr>多面向</vt:lpstr>
      <vt:lpstr>Equation</vt:lpstr>
      <vt:lpstr>配電實習 LOGO-4(室內配線丙級術科)</vt:lpstr>
      <vt:lpstr>電路圖</vt:lpstr>
      <vt:lpstr>動作說明</vt:lpstr>
      <vt:lpstr>丙級室配第二題</vt:lpstr>
      <vt:lpstr>丙級室配第二題</vt:lpstr>
      <vt:lpstr>丙級室配第二題</vt:lpstr>
      <vt:lpstr>丙級室配第二題</vt:lpstr>
      <vt:lpstr>丙級室配第二題</vt:lpstr>
      <vt:lpstr>丙級室配第二題</vt:lpstr>
      <vt:lpstr>電路圖</vt:lpstr>
      <vt:lpstr>PowerPoint 簡報</vt:lpstr>
      <vt:lpstr>丙級室配第三題</vt:lpstr>
      <vt:lpstr>丙級室配第三題</vt:lpstr>
      <vt:lpstr>丙級室配第三題</vt:lpstr>
      <vt:lpstr>丙級室配第三題</vt:lpstr>
      <vt:lpstr>丙級室配第三題</vt:lpstr>
      <vt:lpstr>丙級室配第三題</vt:lpstr>
      <vt:lpstr>丙級室配第三題</vt:lpstr>
      <vt:lpstr>丙級室配第三題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追次起動</vt:lpstr>
      <vt:lpstr>追次起動</vt:lpstr>
      <vt:lpstr>追次起動</vt:lpstr>
      <vt:lpstr>追次起動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配電實習</dc:title>
  <dc:creator>user</dc:creator>
  <cp:lastModifiedBy>user</cp:lastModifiedBy>
  <cp:revision>119</cp:revision>
  <dcterms:created xsi:type="dcterms:W3CDTF">2024-09-10T01:31:55Z</dcterms:created>
  <dcterms:modified xsi:type="dcterms:W3CDTF">2025-01-14T02:05:32Z</dcterms:modified>
</cp:coreProperties>
</file>