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2"/>
  </p:notesMasterIdLst>
  <p:sldIdLst>
    <p:sldId id="256" r:id="rId2"/>
    <p:sldId id="275" r:id="rId3"/>
    <p:sldId id="289" r:id="rId4"/>
    <p:sldId id="290" r:id="rId5"/>
    <p:sldId id="272" r:id="rId6"/>
    <p:sldId id="291" r:id="rId7"/>
    <p:sldId id="292" r:id="rId8"/>
    <p:sldId id="293" r:id="rId9"/>
    <p:sldId id="295" r:id="rId10"/>
    <p:sldId id="296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EBFFA-EB12-45AE-8C98-4E572A5A7DB6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CB1AB-D561-48F4-ACB0-9A99A4D65D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823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CB1AB-D561-48F4-ACB0-9A99A4D65DF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04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35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31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0765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637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7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797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53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070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079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0829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68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74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5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46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78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E6C7-8033-45DE-BF3B-25050B3E54B0}" type="datetimeFigureOut">
              <a:rPr lang="zh-TW" altLang="en-US" smtClean="0"/>
              <a:t>2024/11/20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93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hyperlink" Target="&#20841;&#34389;&#25511;&#21046;&#19968;&#29128;(&#21205;&#20316;).mp4" TargetMode="External"/><Relationship Id="rId4" Type="http://schemas.openxmlformats.org/officeDocument/2006/relationships/hyperlink" Target="&#20841;&#34389;&#25511;&#21046;&#19968;&#29128;(&#36664;&#20837;)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1.jpg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hyperlink" Target="&#26039;&#38651;&#20778;&#20808;&#21205;&#20316;.mp4" TargetMode="External"/><Relationship Id="rId4" Type="http://schemas.openxmlformats.org/officeDocument/2006/relationships/hyperlink" Target="&#26039;&#38651;&#20778;&#20808;&#35373;&#23450;.mp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7.bin"/><Relationship Id="rId7" Type="http://schemas.openxmlformats.org/officeDocument/2006/relationships/hyperlink" Target="&#36890;&#38651;&#20778;&#20808;&#21205;&#20316;.mp4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hyperlink" Target="&#36890;&#38651;&#20778;&#20808;&#35373;&#23450;.mp4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7.wmf"/><Relationship Id="rId9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配電實習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LOGO-3(</a:t>
            </a:r>
            <a:r>
              <a:rPr lang="zh-TW" altLang="en-US" dirty="0" smtClean="0"/>
              <a:t>基本</a:t>
            </a:r>
            <a:r>
              <a:rPr lang="zh-TW" altLang="en-US" dirty="0"/>
              <a:t>工業配</a:t>
            </a:r>
            <a:r>
              <a:rPr lang="zh-TW" altLang="en-US" dirty="0" smtClean="0"/>
              <a:t>線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211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4424" y="1325697"/>
            <a:ext cx="7406895" cy="5296122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0415" y="318936"/>
            <a:ext cx="7252154" cy="630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latin typeface="+mj-ea"/>
              </a:rPr>
              <a:t>練習</a:t>
            </a:r>
            <a:r>
              <a:rPr lang="en-US" altLang="zh-TW" b="1" dirty="0">
                <a:latin typeface="+mj-ea"/>
              </a:rPr>
              <a:t>3.</a:t>
            </a:r>
            <a:r>
              <a:rPr lang="zh-TW" altLang="en-US" b="1" dirty="0">
                <a:latin typeface="+mj-ea"/>
              </a:rPr>
              <a:t>兩處控制</a:t>
            </a:r>
            <a:r>
              <a:rPr lang="zh-TW" altLang="en-US" b="1" dirty="0" smtClean="0">
                <a:latin typeface="+mj-ea"/>
              </a:rPr>
              <a:t>負載示範</a:t>
            </a:r>
            <a:endParaRPr lang="en-US" altLang="zh-TW" b="1" dirty="0">
              <a:latin typeface="Arimo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48521" y="5800225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TW" sz="3200" b="1" u="sng" dirty="0">
              <a:latin typeface="Arimo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22810" y="2971635"/>
            <a:ext cx="3186369" cy="2439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u="sng" dirty="0" smtClean="0">
                <a:latin typeface="Arimo"/>
                <a:hlinkClick r:id="rId4" action="ppaction://hlinkfile"/>
              </a:rPr>
              <a:t>示範</a:t>
            </a:r>
            <a:endParaRPr lang="en-US" altLang="zh-TW" b="1" u="sng" dirty="0" smtClean="0">
              <a:latin typeface="Arimo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5" action="ppaction://hlinkfile"/>
              </a:rPr>
              <a:t>動作情形</a:t>
            </a:r>
            <a:endParaRPr lang="en-US" altLang="zh-TW" b="1" u="sng" dirty="0">
              <a:latin typeface="Arimo"/>
            </a:endParaRPr>
          </a:p>
          <a:p>
            <a:pPr marL="0" indent="0">
              <a:buNone/>
            </a:pPr>
            <a:endParaRPr lang="en-US" altLang="zh-TW" b="1" u="sng" dirty="0">
              <a:latin typeface="Arimo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8" name="向右箭號 7"/>
          <p:cNvSpPr/>
          <p:nvPr/>
        </p:nvSpPr>
        <p:spPr>
          <a:xfrm flipH="1">
            <a:off x="1025180" y="1544138"/>
            <a:ext cx="3074416" cy="7049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程式輸入順序</a:t>
            </a: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8294421" y="2093042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527145" y="4191377"/>
            <a:ext cx="1330386" cy="883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OR(+)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矩形圖說文字 14"/>
          <p:cNvSpPr/>
          <p:nvPr/>
        </p:nvSpPr>
        <p:spPr>
          <a:xfrm>
            <a:off x="6669594" y="1380824"/>
            <a:ext cx="1640607" cy="735547"/>
          </a:xfrm>
          <a:prstGeom prst="wedgeRectCallout">
            <a:avLst>
              <a:gd name="adj1" fmla="val 18677"/>
              <a:gd name="adj2" fmla="val 14662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輸入粗體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b</a:t>
            </a:r>
            <a:r>
              <a:rPr lang="zh-TW" altLang="en-US" sz="2400" dirty="0" smtClean="0">
                <a:solidFill>
                  <a:schemeClr val="tx1"/>
                </a:solidFill>
              </a:rPr>
              <a:t>接點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075561"/>
              </p:ext>
            </p:extLst>
          </p:nvPr>
        </p:nvGraphicFramePr>
        <p:xfrm>
          <a:off x="330415" y="821541"/>
          <a:ext cx="55546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6" imgW="1777680" imgH="266400" progId="Equation.DSMT4">
                  <p:embed/>
                </p:oleObj>
              </mc:Choice>
              <mc:Fallback>
                <p:oleObj name="Equation" r:id="rId6" imgW="17776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0415" y="821541"/>
                        <a:ext cx="5554662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6452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常用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開關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828163" y="1516948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800" dirty="0" smtClean="0">
                <a:latin typeface="+mj-ea"/>
                <a:ea typeface="+mj-ea"/>
              </a:rPr>
              <a:t>1.</a:t>
            </a:r>
            <a:r>
              <a:rPr lang="zh-TW" altLang="en-US" sz="3800" dirty="0" smtClean="0">
                <a:latin typeface="+mj-ea"/>
                <a:ea typeface="+mj-ea"/>
              </a:rPr>
              <a:t>搖頭開關</a:t>
            </a:r>
            <a:r>
              <a:rPr lang="zh-TW" altLang="en-US" dirty="0" smtClean="0">
                <a:latin typeface="+mj-ea"/>
                <a:ea typeface="+mj-ea"/>
              </a:rPr>
              <a:t>：</a:t>
            </a:r>
            <a:r>
              <a:rPr lang="en-US" altLang="zh-TW" dirty="0" smtClean="0">
                <a:latin typeface="+mj-ea"/>
                <a:ea typeface="+mj-ea"/>
              </a:rPr>
              <a:t/>
            </a:r>
            <a:br>
              <a:rPr lang="en-US" altLang="zh-TW" dirty="0" smtClean="0">
                <a:latin typeface="+mj-ea"/>
                <a:ea typeface="+mj-ea"/>
              </a:rPr>
            </a:br>
            <a:r>
              <a:rPr lang="zh-TW" altLang="en-US" dirty="0" smtClean="0">
                <a:latin typeface="+mj-ea"/>
                <a:ea typeface="+mj-ea"/>
              </a:rPr>
              <a:t>手動方式打開</a:t>
            </a:r>
            <a:r>
              <a:rPr lang="en-US" altLang="zh-TW" dirty="0" smtClean="0">
                <a:latin typeface="+mj-ea"/>
              </a:rPr>
              <a:t>(Off)</a:t>
            </a:r>
            <a:r>
              <a:rPr lang="zh-TW" altLang="en-US" dirty="0" smtClean="0">
                <a:latin typeface="+mj-ea"/>
              </a:rPr>
              <a:t>或閉合</a:t>
            </a:r>
            <a:r>
              <a:rPr lang="en-US" altLang="zh-TW" dirty="0" smtClean="0">
                <a:latin typeface="+mj-ea"/>
              </a:rPr>
              <a:t>(ON)</a:t>
            </a:r>
            <a:r>
              <a:rPr lang="zh-TW" altLang="zh-TW" kern="100" dirty="0" smtClean="0">
                <a:latin typeface="+mj-ea"/>
                <a:cs typeface="Arial" panose="020B0604020202020204" pitchFamily="34" charset="0"/>
              </a:rPr>
              <a:t> ，</a:t>
            </a:r>
            <a:r>
              <a:rPr lang="zh-TW" altLang="en-US" kern="100" dirty="0" smtClean="0">
                <a:latin typeface="+mj-ea"/>
                <a:cs typeface="Arial" panose="020B0604020202020204" pitchFamily="34" charset="0"/>
              </a:rPr>
              <a:t>切換後會</a:t>
            </a:r>
            <a:r>
              <a:rPr lang="zh-TW" altLang="en-US" kern="100" dirty="0">
                <a:latin typeface="+mj-ea"/>
                <a:cs typeface="Arial" panose="020B0604020202020204" pitchFamily="34" charset="0"/>
              </a:rPr>
              <a:t>留在</a:t>
            </a:r>
            <a:r>
              <a:rPr lang="zh-TW" altLang="en-US" kern="100" dirty="0" smtClean="0">
                <a:latin typeface="+mj-ea"/>
                <a:cs typeface="Arial" panose="020B0604020202020204" pitchFamily="34" charset="0"/>
              </a:rPr>
              <a:t>原位</a:t>
            </a:r>
            <a:r>
              <a:rPr lang="en-US" altLang="zh-TW" kern="100" dirty="0" smtClean="0">
                <a:latin typeface="+mj-ea"/>
                <a:cs typeface="Arial" panose="020B0604020202020204" pitchFamily="34" charset="0"/>
              </a:rPr>
              <a:t>(</a:t>
            </a:r>
            <a:r>
              <a:rPr lang="zh-TW" altLang="en-US" kern="100" dirty="0">
                <a:latin typeface="+mj-ea"/>
                <a:cs typeface="Arial" panose="020B0604020202020204" pitchFamily="34" charset="0"/>
              </a:rPr>
              <a:t>自</a:t>
            </a:r>
            <a:r>
              <a:rPr lang="zh-TW" altLang="en-US" kern="100" dirty="0" smtClean="0">
                <a:latin typeface="+mj-ea"/>
                <a:cs typeface="Arial" panose="020B0604020202020204" pitchFamily="34" charset="0"/>
              </a:rPr>
              <a:t>保持</a:t>
            </a:r>
            <a:r>
              <a:rPr lang="en-US" altLang="zh-TW" kern="100" dirty="0" smtClean="0">
                <a:latin typeface="+mj-ea"/>
                <a:cs typeface="Arial" panose="020B0604020202020204" pitchFamily="34" charset="0"/>
              </a:rPr>
              <a:t>)</a:t>
            </a:r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286" y="3772078"/>
            <a:ext cx="2137222" cy="91838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9873" y="3457334"/>
            <a:ext cx="1597620" cy="138773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753849" y="3312826"/>
            <a:ext cx="2668249" cy="170887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15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88797" y="205205"/>
            <a:ext cx="9748711" cy="388077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800" dirty="0">
                <a:latin typeface="+mj-ea"/>
                <a:ea typeface="+mj-ea"/>
              </a:rPr>
              <a:t>2</a:t>
            </a:r>
            <a:r>
              <a:rPr lang="en-US" altLang="zh-TW" sz="3800" dirty="0" smtClean="0">
                <a:latin typeface="+mj-ea"/>
                <a:ea typeface="+mj-ea"/>
              </a:rPr>
              <a:t>.</a:t>
            </a:r>
            <a:r>
              <a:rPr lang="zh-TW" altLang="en-US" sz="3800" dirty="0" smtClean="0">
                <a:latin typeface="+mj-ea"/>
                <a:ea typeface="+mj-ea"/>
              </a:rPr>
              <a:t>按鈕開關</a:t>
            </a:r>
            <a:r>
              <a:rPr lang="en-US" altLang="zh-TW" sz="3800" dirty="0" smtClean="0">
                <a:latin typeface="+mj-ea"/>
                <a:ea typeface="+mj-ea"/>
              </a:rPr>
              <a:t>(P.B.)</a:t>
            </a:r>
            <a:r>
              <a:rPr lang="zh-TW" altLang="en-US" sz="3800" dirty="0" smtClean="0">
                <a:latin typeface="+mj-ea"/>
                <a:ea typeface="+mj-ea"/>
              </a:rPr>
              <a:t>：</a:t>
            </a:r>
            <a:r>
              <a:rPr lang="en-US" altLang="zh-TW" sz="3800" dirty="0" smtClean="0">
                <a:latin typeface="+mj-ea"/>
                <a:ea typeface="+mj-ea"/>
              </a:rPr>
              <a:t/>
            </a:r>
            <a:br>
              <a:rPr lang="en-US" altLang="zh-TW" sz="3800" dirty="0" smtClean="0">
                <a:latin typeface="+mj-ea"/>
                <a:ea typeface="+mj-ea"/>
              </a:rPr>
            </a:br>
            <a:r>
              <a:rPr lang="en-US" altLang="zh-TW" dirty="0" smtClean="0">
                <a:latin typeface="+mj-ea"/>
                <a:ea typeface="+mj-ea"/>
              </a:rPr>
              <a:t>1</a:t>
            </a:r>
            <a:r>
              <a:rPr lang="zh-TW" altLang="en-US" dirty="0" smtClean="0">
                <a:latin typeface="+mj-ea"/>
                <a:ea typeface="+mj-ea"/>
              </a:rPr>
              <a:t>組常開</a:t>
            </a:r>
            <a:r>
              <a:rPr lang="en-US" altLang="zh-TW" dirty="0" smtClean="0">
                <a:latin typeface="+mj-ea"/>
                <a:ea typeface="+mj-ea"/>
              </a:rPr>
              <a:t>(Normal Open</a:t>
            </a:r>
            <a:r>
              <a:rPr lang="zh-TW" altLang="en-US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；</a:t>
            </a:r>
            <a:r>
              <a:rPr lang="en-US" altLang="zh-TW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N.O.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  <a:r>
              <a:rPr lang="en-US" altLang="zh-TW" dirty="0" smtClean="0">
                <a:latin typeface="+mj-ea"/>
              </a:rPr>
              <a:t>a</a:t>
            </a:r>
            <a:r>
              <a:rPr lang="zh-TW" altLang="en-US" dirty="0" smtClean="0">
                <a:latin typeface="+mj-ea"/>
                <a:ea typeface="+mj-ea"/>
              </a:rPr>
              <a:t>接點</a:t>
            </a:r>
            <a:r>
              <a:rPr lang="en-US" altLang="zh-TW" kern="100" dirty="0" smtClean="0">
                <a:latin typeface="+mj-ea"/>
                <a:cs typeface="Arial" panose="020B0604020202020204" pitchFamily="34" charset="0"/>
              </a:rPr>
              <a:t/>
            </a:r>
            <a:br>
              <a:rPr lang="en-US" altLang="zh-TW" kern="100" dirty="0" smtClean="0">
                <a:latin typeface="+mj-ea"/>
                <a:cs typeface="Arial" panose="020B0604020202020204" pitchFamily="34" charset="0"/>
              </a:rPr>
            </a:br>
            <a:r>
              <a:rPr lang="en-US" altLang="zh-TW" dirty="0" smtClean="0">
                <a:latin typeface="+mj-ea"/>
              </a:rPr>
              <a:t>1</a:t>
            </a:r>
            <a:r>
              <a:rPr lang="zh-TW" altLang="en-US" dirty="0">
                <a:latin typeface="+mj-ea"/>
              </a:rPr>
              <a:t>組</a:t>
            </a:r>
            <a:r>
              <a:rPr lang="zh-TW" altLang="en-US" dirty="0" smtClean="0">
                <a:latin typeface="+mj-ea"/>
              </a:rPr>
              <a:t>常閉</a:t>
            </a:r>
            <a:r>
              <a:rPr lang="en-US" altLang="zh-TW" dirty="0" smtClean="0">
                <a:latin typeface="+mj-ea"/>
              </a:rPr>
              <a:t>(</a:t>
            </a:r>
            <a:r>
              <a:rPr lang="en-US" altLang="zh-TW" dirty="0">
                <a:latin typeface="+mj-ea"/>
              </a:rPr>
              <a:t>Normal </a:t>
            </a:r>
            <a:r>
              <a:rPr lang="en-US" altLang="zh-TW" dirty="0" smtClean="0">
                <a:latin typeface="+mj-ea"/>
              </a:rPr>
              <a:t>Close</a:t>
            </a:r>
            <a:r>
              <a:rPr lang="zh-TW" altLang="en-US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；</a:t>
            </a:r>
            <a:r>
              <a:rPr lang="en-US" altLang="zh-TW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N.C.</a:t>
            </a:r>
            <a:r>
              <a:rPr lang="en-US" altLang="zh-TW" dirty="0" smtClean="0">
                <a:latin typeface="+mj-ea"/>
              </a:rPr>
              <a:t>)b</a:t>
            </a:r>
            <a:r>
              <a:rPr lang="zh-TW" altLang="en-US" dirty="0" smtClean="0">
                <a:latin typeface="+mj-ea"/>
              </a:rPr>
              <a:t>接點</a:t>
            </a:r>
            <a:endParaRPr lang="en-US" altLang="zh-TW" dirty="0" smtClean="0">
              <a:latin typeface="+mj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j-ea"/>
                <a:ea typeface="+mj-ea"/>
              </a:rPr>
              <a:t>按壓後接點狀態改變</a:t>
            </a:r>
            <a:r>
              <a:rPr lang="zh-TW" altLang="zh-TW" kern="100" dirty="0">
                <a:latin typeface="+mj-ea"/>
                <a:cs typeface="Arial" panose="020B0604020202020204" pitchFamily="34" charset="0"/>
              </a:rPr>
              <a:t>，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放開後自動復歸</a:t>
            </a:r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709" y="3112128"/>
            <a:ext cx="2914143" cy="3383086"/>
          </a:xfrm>
          <a:prstGeom prst="rect">
            <a:avLst/>
          </a:prstGeom>
        </p:spPr>
      </p:pic>
      <p:sp>
        <p:nvSpPr>
          <p:cNvPr id="10" name="標題 1"/>
          <p:cNvSpPr>
            <a:spLocks noGrp="1"/>
          </p:cNvSpPr>
          <p:nvPr>
            <p:ph type="title"/>
          </p:nvPr>
        </p:nvSpPr>
        <p:spPr>
          <a:xfrm>
            <a:off x="4292695" y="4100138"/>
            <a:ext cx="995742" cy="1103458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tx1"/>
                </a:solidFill>
              </a:rPr>
              <a:t>b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1138731" y="5740111"/>
            <a:ext cx="1029434" cy="8963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b="1" dirty="0" smtClean="0">
                <a:solidFill>
                  <a:schemeClr val="tx1"/>
                </a:solidFill>
              </a:rPr>
              <a:t>c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1138731" y="4043021"/>
            <a:ext cx="1029434" cy="1000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b="1" dirty="0" smtClean="0">
                <a:solidFill>
                  <a:schemeClr val="tx1"/>
                </a:solidFill>
              </a:rPr>
              <a:t>c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292694" y="5774458"/>
            <a:ext cx="920721" cy="862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b="1" dirty="0" smtClean="0">
                <a:solidFill>
                  <a:schemeClr val="tx1"/>
                </a:solidFill>
              </a:rPr>
              <a:t>a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494" y="3596209"/>
            <a:ext cx="3299507" cy="2682179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1079" y="4160203"/>
            <a:ext cx="2942649" cy="2131257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406180" y="3550711"/>
            <a:ext cx="3340821" cy="294450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835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88797" y="205205"/>
            <a:ext cx="974871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800" dirty="0" smtClean="0">
                <a:latin typeface="+mj-ea"/>
                <a:ea typeface="+mj-ea"/>
              </a:rPr>
              <a:t>3.</a:t>
            </a:r>
            <a:r>
              <a:rPr lang="zh-TW" altLang="en-US" sz="3800" dirty="0" smtClean="0">
                <a:latin typeface="+mj-ea"/>
                <a:ea typeface="+mj-ea"/>
              </a:rPr>
              <a:t>切換開關</a:t>
            </a:r>
            <a:r>
              <a:rPr lang="en-US" altLang="zh-TW" sz="3800" dirty="0" smtClean="0">
                <a:latin typeface="+mj-ea"/>
                <a:ea typeface="+mj-ea"/>
              </a:rPr>
              <a:t>(C.S)</a:t>
            </a:r>
            <a:r>
              <a:rPr lang="zh-TW" altLang="en-US" sz="3800" dirty="0" smtClean="0">
                <a:latin typeface="+mj-ea"/>
                <a:ea typeface="+mj-ea"/>
              </a:rPr>
              <a:t>：</a:t>
            </a:r>
            <a:r>
              <a:rPr lang="en-US" altLang="zh-TW" sz="3800" dirty="0" smtClean="0">
                <a:latin typeface="+mj-ea"/>
                <a:ea typeface="+mj-ea"/>
              </a:rPr>
              <a:t/>
            </a:r>
            <a:br>
              <a:rPr lang="en-US" altLang="zh-TW" sz="3800" dirty="0" smtClean="0">
                <a:latin typeface="+mj-ea"/>
                <a:ea typeface="+mj-ea"/>
              </a:rPr>
            </a:br>
            <a:r>
              <a:rPr lang="zh-TW" altLang="en-US" sz="3800" dirty="0" smtClean="0">
                <a:latin typeface="+mj-ea"/>
                <a:ea typeface="+mj-ea"/>
              </a:rPr>
              <a:t>原理與按鈕開關相同</a:t>
            </a:r>
            <a:r>
              <a:rPr lang="zh-TW" altLang="zh-TW" sz="3800" kern="100" dirty="0" smtClean="0">
                <a:latin typeface="+mj-ea"/>
                <a:cs typeface="Arial" panose="020B0604020202020204" pitchFamily="34" charset="0"/>
              </a:rPr>
              <a:t>，</a:t>
            </a:r>
            <a:r>
              <a:rPr lang="zh-TW" altLang="en-US" sz="3800" kern="100" dirty="0" smtClean="0">
                <a:latin typeface="+mj-ea"/>
                <a:cs typeface="Arial" panose="020B0604020202020204" pitchFamily="34" charset="0"/>
              </a:rPr>
              <a:t>但切換後開關會留在原位</a:t>
            </a:r>
            <a:r>
              <a:rPr lang="en-US" altLang="zh-TW" sz="3800" kern="100" dirty="0" smtClean="0">
                <a:latin typeface="+mj-ea"/>
                <a:cs typeface="Arial" panose="020B0604020202020204" pitchFamily="34" charset="0"/>
              </a:rPr>
              <a:t>(</a:t>
            </a:r>
            <a:r>
              <a:rPr lang="zh-TW" altLang="en-US" sz="3800" kern="100" dirty="0" smtClean="0">
                <a:latin typeface="+mj-ea"/>
                <a:cs typeface="Arial" panose="020B0604020202020204" pitchFamily="34" charset="0"/>
              </a:rPr>
              <a:t>自保持</a:t>
            </a:r>
            <a:r>
              <a:rPr lang="en-US" altLang="zh-TW" sz="3800" kern="100" dirty="0" smtClean="0">
                <a:latin typeface="+mj-ea"/>
                <a:cs typeface="Arial" panose="020B0604020202020204" pitchFamily="34" charset="0"/>
              </a:rPr>
              <a:t>)</a:t>
            </a:r>
            <a:endParaRPr lang="en-US" altLang="zh-TW" sz="3800" dirty="0" smtClean="0">
              <a:latin typeface="+mj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417" y="3066192"/>
            <a:ext cx="2829852" cy="281862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302" y="2297721"/>
            <a:ext cx="5694206" cy="411616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618507" y="3513145"/>
            <a:ext cx="2771898" cy="294450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54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7969" y="236441"/>
            <a:ext cx="8596668" cy="1320800"/>
          </a:xfrm>
        </p:spPr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、</a:t>
            </a:r>
            <a:r>
              <a:rPr lang="zh-TW" altLang="en-US" dirty="0" smtClean="0"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基本控制電路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1953" y="1019681"/>
            <a:ext cx="6310552" cy="630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latin typeface="+mj-ea"/>
              </a:rPr>
              <a:t>練習</a:t>
            </a:r>
            <a:r>
              <a:rPr lang="en-US" altLang="zh-TW" b="1" dirty="0">
                <a:latin typeface="+mj-ea"/>
              </a:rPr>
              <a:t>1</a:t>
            </a:r>
            <a:r>
              <a:rPr lang="en-US" altLang="zh-TW" b="1" dirty="0" smtClean="0">
                <a:latin typeface="+mj-ea"/>
              </a:rPr>
              <a:t>.</a:t>
            </a:r>
            <a:r>
              <a:rPr lang="zh-TW" altLang="en-US" b="1" dirty="0" smtClean="0">
                <a:latin typeface="+mj-ea"/>
              </a:rPr>
              <a:t>一處</a:t>
            </a:r>
            <a:r>
              <a:rPr lang="zh-TW" altLang="en-US" b="1" dirty="0">
                <a:latin typeface="+mj-ea"/>
              </a:rPr>
              <a:t>控制負載</a:t>
            </a:r>
            <a:r>
              <a:rPr lang="en-US" altLang="zh-TW" b="1" dirty="0">
                <a:latin typeface="+mj-ea"/>
              </a:rPr>
              <a:t>(</a:t>
            </a:r>
            <a:r>
              <a:rPr lang="zh-TW" altLang="en-US" b="1" dirty="0">
                <a:latin typeface="+mj-ea"/>
              </a:rPr>
              <a:t>斷電優先</a:t>
            </a:r>
            <a:r>
              <a:rPr lang="en-US" altLang="zh-TW" b="1" dirty="0">
                <a:latin typeface="+mj-ea"/>
              </a:rPr>
              <a:t>)</a:t>
            </a:r>
            <a:r>
              <a:rPr lang="zh-TW" altLang="en-US" b="1" dirty="0">
                <a:latin typeface="Arimo"/>
              </a:rPr>
              <a:t>：</a:t>
            </a:r>
            <a:endParaRPr lang="en-US" altLang="zh-TW" b="1" dirty="0">
              <a:latin typeface="Arimo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48521" y="5800225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TW" sz="3200" b="1" u="sng" dirty="0">
              <a:latin typeface="Arimo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74" y="2220776"/>
            <a:ext cx="2876550" cy="4410075"/>
          </a:xfrm>
          <a:prstGeom prst="rect">
            <a:avLst/>
          </a:prstGeom>
        </p:spPr>
      </p:pic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244429"/>
              </p:ext>
            </p:extLst>
          </p:nvPr>
        </p:nvGraphicFramePr>
        <p:xfrm>
          <a:off x="5991420" y="1598741"/>
          <a:ext cx="4958679" cy="238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893"/>
                <a:gridCol w="1652893"/>
                <a:gridCol w="1652893"/>
              </a:tblGrid>
              <a:tr h="55180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器具名稱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輸入編號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輸出編號</a:t>
                      </a:r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OFF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ON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Q1</a:t>
                      </a:r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I3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內容版面配置區 2"/>
          <p:cNvSpPr txBox="1">
            <a:spLocks/>
          </p:cNvSpPr>
          <p:nvPr/>
        </p:nvSpPr>
        <p:spPr>
          <a:xfrm>
            <a:off x="422810" y="1724844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3593164" y="4110412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邏輯運算式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4674769"/>
              </p:ext>
            </p:extLst>
          </p:nvPr>
        </p:nvGraphicFramePr>
        <p:xfrm>
          <a:off x="4455203" y="5394326"/>
          <a:ext cx="580072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" name="Equation" r:id="rId4" imgW="2057400" imgH="203040" progId="Equation.DSMT4">
                  <p:embed/>
                </p:oleObj>
              </mc:Choice>
              <mc:Fallback>
                <p:oleObj name="Equation" r:id="rId4" imgW="2057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55203" y="5394326"/>
                        <a:ext cx="5800725" cy="573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65998"/>
              </p:ext>
            </p:extLst>
          </p:nvPr>
        </p:nvGraphicFramePr>
        <p:xfrm>
          <a:off x="3775753" y="4719956"/>
          <a:ext cx="64801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" name="Equation" r:id="rId6" imgW="6479879" imgH="571418" progId="Equation.DSMT4">
                  <p:embed/>
                </p:oleObj>
              </mc:Choice>
              <mc:Fallback>
                <p:oleObj name="Equation" r:id="rId6" imgW="6479879" imgH="5714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75753" y="4719956"/>
                        <a:ext cx="6480175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內容版面配置區 2"/>
          <p:cNvSpPr txBox="1">
            <a:spLocks/>
          </p:cNvSpPr>
          <p:nvPr/>
        </p:nvSpPr>
        <p:spPr>
          <a:xfrm>
            <a:off x="3643771" y="1631599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671108"/>
              </p:ext>
            </p:extLst>
          </p:nvPr>
        </p:nvGraphicFramePr>
        <p:xfrm>
          <a:off x="3901892" y="6063150"/>
          <a:ext cx="31051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Equation" r:id="rId8" imgW="1130040" imgH="241200" progId="Equation.DSMT4">
                  <p:embed/>
                </p:oleObj>
              </mc:Choice>
              <mc:Fallback>
                <p:oleObj name="Equation" r:id="rId8" imgW="1130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01892" y="6063150"/>
                        <a:ext cx="3105150" cy="661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圖說文字 6"/>
          <p:cNvSpPr/>
          <p:nvPr/>
        </p:nvSpPr>
        <p:spPr>
          <a:xfrm>
            <a:off x="7724286" y="5987640"/>
            <a:ext cx="1640607" cy="735547"/>
          </a:xfrm>
          <a:prstGeom prst="wedgeRectCallout">
            <a:avLst>
              <a:gd name="adj1" fmla="val -95581"/>
              <a:gd name="adj2" fmla="val -258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BAR</a:t>
            </a:r>
            <a:br>
              <a:rPr lang="en-US" altLang="zh-TW" sz="2400" dirty="0" smtClean="0">
                <a:solidFill>
                  <a:schemeClr val="tx1"/>
                </a:solidFill>
              </a:rPr>
            </a:br>
            <a:r>
              <a:rPr lang="zh-TW" altLang="en-US" sz="2400" dirty="0" smtClean="0">
                <a:solidFill>
                  <a:schemeClr val="tx1"/>
                </a:solidFill>
              </a:rPr>
              <a:t>表示</a:t>
            </a:r>
            <a:r>
              <a:rPr lang="en-US" altLang="zh-TW" sz="2400" dirty="0" smtClean="0">
                <a:solidFill>
                  <a:schemeClr val="tx1"/>
                </a:solidFill>
              </a:rPr>
              <a:t>b</a:t>
            </a:r>
            <a:r>
              <a:rPr lang="zh-TW" altLang="en-US" sz="2400" dirty="0" smtClean="0">
                <a:solidFill>
                  <a:schemeClr val="tx1"/>
                </a:solidFill>
              </a:rPr>
              <a:t>接點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3273400" y="2626096"/>
            <a:ext cx="2590072" cy="2439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3294873" y="3560088"/>
            <a:ext cx="2590072" cy="2439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2808907" y="4586966"/>
            <a:ext cx="966846" cy="609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3417229" y="5673741"/>
            <a:ext cx="692858" cy="4569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833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7" grpId="0" animBg="1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3057" y="262872"/>
            <a:ext cx="6977232" cy="630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+mj-ea"/>
                <a:ea typeface="+mj-ea"/>
              </a:rPr>
              <a:t>練習</a:t>
            </a:r>
            <a:r>
              <a:rPr lang="en-US" altLang="zh-TW" sz="3600" b="1" dirty="0" smtClean="0">
                <a:latin typeface="+mj-ea"/>
                <a:ea typeface="+mj-ea"/>
              </a:rPr>
              <a:t>1.</a:t>
            </a:r>
            <a:r>
              <a:rPr lang="zh-TW" altLang="en-US" sz="3600" b="1" dirty="0" smtClean="0">
                <a:latin typeface="+mj-ea"/>
                <a:ea typeface="+mj-ea"/>
              </a:rPr>
              <a:t>一處控制</a:t>
            </a:r>
            <a:r>
              <a:rPr lang="zh-TW" altLang="en-US" sz="3600" b="1" dirty="0">
                <a:latin typeface="+mj-ea"/>
                <a:ea typeface="+mj-ea"/>
              </a:rPr>
              <a:t>負載</a:t>
            </a:r>
            <a:r>
              <a:rPr lang="en-US" altLang="zh-TW" sz="3600" b="1" dirty="0" smtClean="0">
                <a:latin typeface="+mj-ea"/>
                <a:ea typeface="+mj-ea"/>
              </a:rPr>
              <a:t>(</a:t>
            </a:r>
            <a:r>
              <a:rPr lang="zh-TW" altLang="en-US" sz="3600" b="1" dirty="0" smtClean="0">
                <a:latin typeface="+mj-ea"/>
                <a:ea typeface="+mj-ea"/>
              </a:rPr>
              <a:t>斷電優先</a:t>
            </a:r>
            <a:r>
              <a:rPr lang="en-US" altLang="zh-TW" sz="3600" b="1" dirty="0" smtClean="0">
                <a:latin typeface="+mj-ea"/>
                <a:ea typeface="+mj-ea"/>
              </a:rPr>
              <a:t>)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Arimo"/>
                <a:ea typeface="+mj-ea"/>
              </a:rPr>
              <a:t>示範：</a:t>
            </a:r>
            <a:endParaRPr lang="en-US" altLang="zh-TW" sz="3600" b="1" dirty="0" smtClean="0">
              <a:latin typeface="Arimo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48521" y="5800225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TW" sz="3200" b="1" u="sng" dirty="0">
              <a:latin typeface="Arimo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453" y="1676508"/>
            <a:ext cx="7411990" cy="5046679"/>
          </a:xfrm>
          <a:prstGeom prst="rect">
            <a:avLst/>
          </a:prstGeom>
        </p:spPr>
      </p:pic>
      <p:sp>
        <p:nvSpPr>
          <p:cNvPr id="21" name="矩形圖說文字 20"/>
          <p:cNvSpPr/>
          <p:nvPr/>
        </p:nvSpPr>
        <p:spPr>
          <a:xfrm>
            <a:off x="7542833" y="679392"/>
            <a:ext cx="1640607" cy="735547"/>
          </a:xfrm>
          <a:prstGeom prst="wedgeRectCallout">
            <a:avLst>
              <a:gd name="adj1" fmla="val -8494"/>
              <a:gd name="adj2" fmla="val 22795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輸入</a:t>
            </a:r>
            <a:r>
              <a:rPr lang="zh-TW" altLang="en-US" sz="2400" dirty="0">
                <a:solidFill>
                  <a:schemeClr val="tx1"/>
                </a:solidFill>
              </a:rPr>
              <a:t>粗</a:t>
            </a:r>
            <a:r>
              <a:rPr lang="zh-TW" altLang="en-US" sz="2400" dirty="0" smtClean="0">
                <a:solidFill>
                  <a:schemeClr val="tx1"/>
                </a:solidFill>
              </a:rPr>
              <a:t>體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表示</a:t>
            </a:r>
            <a:r>
              <a:rPr lang="en-US" altLang="zh-TW" sz="2400" dirty="0" smtClean="0">
                <a:solidFill>
                  <a:schemeClr val="tx1"/>
                </a:solidFill>
              </a:rPr>
              <a:t>b</a:t>
            </a:r>
            <a:r>
              <a:rPr lang="zh-TW" altLang="en-US" sz="2400" dirty="0" smtClean="0">
                <a:solidFill>
                  <a:schemeClr val="tx1"/>
                </a:solidFill>
              </a:rPr>
              <a:t>接點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919960" y="3360741"/>
            <a:ext cx="3186369" cy="2439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u="sng" dirty="0" smtClean="0">
                <a:latin typeface="Arimo"/>
                <a:hlinkClick r:id="rId4" action="ppaction://hlinkfile"/>
              </a:rPr>
              <a:t>示範</a:t>
            </a:r>
            <a:r>
              <a:rPr lang="en-US" altLang="zh-TW" b="1" u="sng" dirty="0">
                <a:latin typeface="Arimo"/>
                <a:sym typeface="Wingdings" panose="05000000000000000000" pitchFamily="2" charset="2"/>
                <a:hlinkClick r:id="rId4" action="ppaction://hlinkfile"/>
              </a:rPr>
              <a:t>：1</a:t>
            </a:r>
            <a:r>
              <a:rPr lang="zh-TW" altLang="en-US" b="1" u="sng" dirty="0">
                <a:latin typeface="Arimo"/>
                <a:sym typeface="Wingdings" panose="05000000000000000000" pitchFamily="2" charset="2"/>
                <a:hlinkClick r:id="rId4" action="ppaction://hlinkfile"/>
              </a:rPr>
              <a:t>分</a:t>
            </a:r>
            <a:r>
              <a:rPr lang="en-US" altLang="zh-TW" b="1" u="sng" dirty="0">
                <a:latin typeface="Arimo"/>
                <a:sym typeface="Wingdings" panose="05000000000000000000" pitchFamily="2" charset="2"/>
                <a:hlinkClick r:id="rId4" action="ppaction://hlinkfile"/>
              </a:rPr>
              <a:t>30</a:t>
            </a: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4" action="ppaction://hlinkfile"/>
              </a:rPr>
              <a:t>秒</a:t>
            </a:r>
            <a:endParaRPr lang="en-US" altLang="zh-TW" b="1" u="sng" dirty="0" smtClean="0">
              <a:latin typeface="Arimo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5" action="ppaction://hlinkfile"/>
              </a:rPr>
              <a:t>動作情形</a:t>
            </a:r>
            <a:endParaRPr lang="en-US" altLang="zh-TW" b="1" u="sng" dirty="0">
              <a:latin typeface="Arimo"/>
            </a:endParaRPr>
          </a:p>
          <a:p>
            <a:pPr marL="0" indent="0">
              <a:buNone/>
            </a:pPr>
            <a:endParaRPr lang="en-US" altLang="zh-TW" b="1" u="sng" dirty="0">
              <a:latin typeface="Arimo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graphicFrame>
        <p:nvGraphicFramePr>
          <p:cNvPr id="24" name="物件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13216"/>
              </p:ext>
            </p:extLst>
          </p:nvPr>
        </p:nvGraphicFramePr>
        <p:xfrm>
          <a:off x="550207" y="1590200"/>
          <a:ext cx="4371197" cy="934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6" imgW="1130040" imgH="241200" progId="Equation.DSMT4">
                  <p:embed/>
                </p:oleObj>
              </mc:Choice>
              <mc:Fallback>
                <p:oleObj name="Equation" r:id="rId6" imgW="1130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207" y="1590200"/>
                        <a:ext cx="4371197" cy="934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向右箭號 24"/>
          <p:cNvSpPr/>
          <p:nvPr/>
        </p:nvSpPr>
        <p:spPr>
          <a:xfrm flipH="1">
            <a:off x="1720986" y="2525057"/>
            <a:ext cx="3074416" cy="7049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程式輸入順序</a:t>
            </a: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153322" y="3653128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6212447" y="5839352"/>
            <a:ext cx="1330386" cy="883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OR(+)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72597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68" y="1830077"/>
            <a:ext cx="3012033" cy="478639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648521" y="5800225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TW" sz="3200" b="1" u="sng" dirty="0">
              <a:latin typeface="Arimo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/>
          </p:nvPr>
        </p:nvGraphicFramePr>
        <p:xfrm>
          <a:off x="5991420" y="1598741"/>
          <a:ext cx="4958679" cy="238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893"/>
                <a:gridCol w="1652893"/>
                <a:gridCol w="1652893"/>
              </a:tblGrid>
              <a:tr h="55180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器具名稱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輸入編號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輸出編號</a:t>
                      </a:r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OFF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ON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Q1</a:t>
                      </a:r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I3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內容版面配置區 2"/>
          <p:cNvSpPr txBox="1">
            <a:spLocks/>
          </p:cNvSpPr>
          <p:nvPr/>
        </p:nvSpPr>
        <p:spPr>
          <a:xfrm>
            <a:off x="481798" y="1381732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3593164" y="4110412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邏輯運算式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3643771" y="1631599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493605" y="2340346"/>
            <a:ext cx="2590072" cy="2439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2634830" y="2653529"/>
            <a:ext cx="2590072" cy="2439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2794824" y="4628401"/>
            <a:ext cx="2590072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2585642" y="6111183"/>
            <a:ext cx="1058129" cy="4387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337969" y="508726"/>
            <a:ext cx="6310552" cy="630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latin typeface="+mj-ea"/>
              </a:rPr>
              <a:t>練習</a:t>
            </a:r>
            <a:r>
              <a:rPr lang="en-US" altLang="zh-TW" b="1" dirty="0" smtClean="0">
                <a:latin typeface="+mj-ea"/>
              </a:rPr>
              <a:t>2.</a:t>
            </a:r>
            <a:r>
              <a:rPr lang="zh-TW" altLang="en-US" b="1" dirty="0" smtClean="0">
                <a:latin typeface="+mj-ea"/>
              </a:rPr>
              <a:t>一處控制負載</a:t>
            </a:r>
            <a:r>
              <a:rPr lang="en-US" altLang="zh-TW" b="1" dirty="0" smtClean="0">
                <a:latin typeface="+mj-ea"/>
              </a:rPr>
              <a:t>(</a:t>
            </a:r>
            <a:r>
              <a:rPr lang="zh-TW" altLang="en-US" b="1" dirty="0">
                <a:latin typeface="+mj-ea"/>
              </a:rPr>
              <a:t>通電優先</a:t>
            </a:r>
            <a:r>
              <a:rPr lang="en-US" altLang="zh-TW" b="1" dirty="0" smtClean="0">
                <a:latin typeface="+mj-ea"/>
              </a:rPr>
              <a:t>)</a:t>
            </a:r>
            <a:r>
              <a:rPr lang="zh-TW" altLang="en-US" b="1" dirty="0" smtClean="0">
                <a:latin typeface="Arimo"/>
              </a:rPr>
              <a:t>：</a:t>
            </a:r>
            <a:endParaRPr lang="en-US" altLang="zh-TW" b="1" dirty="0">
              <a:latin typeface="Arimo"/>
            </a:endParaRPr>
          </a:p>
        </p:txBody>
      </p:sp>
      <p:graphicFrame>
        <p:nvGraphicFramePr>
          <p:cNvPr id="22" name="物件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943125"/>
              </p:ext>
            </p:extLst>
          </p:nvPr>
        </p:nvGraphicFramePr>
        <p:xfrm>
          <a:off x="3810000" y="4589463"/>
          <a:ext cx="7408863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4" imgW="2425680" imgH="253800" progId="Equation.DSMT4">
                  <p:embed/>
                </p:oleObj>
              </mc:Choice>
              <mc:Fallback>
                <p:oleObj name="Equation" r:id="rId4" imgW="2425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0" y="4589463"/>
                        <a:ext cx="7408863" cy="773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物件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229739"/>
              </p:ext>
            </p:extLst>
          </p:nvPr>
        </p:nvGraphicFramePr>
        <p:xfrm>
          <a:off x="3810000" y="5418001"/>
          <a:ext cx="46021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6" imgW="1473120" imgH="304560" progId="Equation.DSMT4">
                  <p:embed/>
                </p:oleObj>
              </mc:Choice>
              <mc:Fallback>
                <p:oleObj name="Equation" r:id="rId6" imgW="14731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10000" y="5418001"/>
                        <a:ext cx="4602163" cy="950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圖說文字 23"/>
          <p:cNvSpPr/>
          <p:nvPr/>
        </p:nvSpPr>
        <p:spPr>
          <a:xfrm>
            <a:off x="9309492" y="5418001"/>
            <a:ext cx="1640607" cy="735547"/>
          </a:xfrm>
          <a:prstGeom prst="wedgeRectCallout">
            <a:avLst>
              <a:gd name="adj1" fmla="val -95581"/>
              <a:gd name="adj2" fmla="val -258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BAR</a:t>
            </a:r>
            <a:br>
              <a:rPr lang="en-US" altLang="zh-TW" sz="2400" dirty="0" smtClean="0">
                <a:solidFill>
                  <a:schemeClr val="tx1"/>
                </a:solidFill>
              </a:rPr>
            </a:br>
            <a:r>
              <a:rPr lang="zh-TW" altLang="en-US" sz="2400" dirty="0" smtClean="0">
                <a:solidFill>
                  <a:schemeClr val="tx1"/>
                </a:solidFill>
              </a:rPr>
              <a:t>表示</a:t>
            </a:r>
            <a:r>
              <a:rPr lang="en-US" altLang="zh-TW" sz="2400" dirty="0" smtClean="0">
                <a:solidFill>
                  <a:schemeClr val="tx1"/>
                </a:solidFill>
              </a:rPr>
              <a:t>b</a:t>
            </a:r>
            <a:r>
              <a:rPr lang="zh-TW" altLang="en-US" sz="2400" dirty="0" smtClean="0">
                <a:solidFill>
                  <a:schemeClr val="tx1"/>
                </a:solidFill>
              </a:rPr>
              <a:t>接點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235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16" grpId="0"/>
      <p:bldP spid="17" grpId="0"/>
      <p:bldP spid="18" grpId="0"/>
      <p:bldP spid="19" grpId="0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0415" y="318936"/>
            <a:ext cx="7252154" cy="630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latin typeface="+mj-ea"/>
              </a:rPr>
              <a:t>練習</a:t>
            </a:r>
            <a:r>
              <a:rPr lang="en-US" altLang="zh-TW" b="1" dirty="0">
                <a:latin typeface="+mj-ea"/>
              </a:rPr>
              <a:t>2.</a:t>
            </a:r>
            <a:r>
              <a:rPr lang="zh-TW" altLang="en-US" b="1" dirty="0">
                <a:latin typeface="+mj-ea"/>
              </a:rPr>
              <a:t>一處控制負載</a:t>
            </a:r>
            <a:r>
              <a:rPr lang="en-US" altLang="zh-TW" b="1" dirty="0">
                <a:latin typeface="+mj-ea"/>
              </a:rPr>
              <a:t>(</a:t>
            </a:r>
            <a:r>
              <a:rPr lang="zh-TW" altLang="en-US" b="1" dirty="0">
                <a:latin typeface="+mj-ea"/>
              </a:rPr>
              <a:t>通電優先</a:t>
            </a:r>
            <a:r>
              <a:rPr lang="en-US" altLang="zh-TW" b="1" dirty="0" smtClean="0">
                <a:latin typeface="+mj-ea"/>
              </a:rPr>
              <a:t>)</a:t>
            </a:r>
            <a:r>
              <a:rPr lang="zh-TW" altLang="en-US" b="1" dirty="0" smtClean="0">
                <a:latin typeface="+mj-ea"/>
              </a:rPr>
              <a:t>示範</a:t>
            </a:r>
            <a:endParaRPr lang="en-US" altLang="zh-TW" b="1" dirty="0">
              <a:latin typeface="Arimo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48521" y="5800225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TW" sz="3200" b="1" u="sng" dirty="0">
              <a:latin typeface="Arimo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/>
        </p:nvGraphicFramePr>
        <p:xfrm>
          <a:off x="5699125" y="6219825"/>
          <a:ext cx="1358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3" imgW="1358640" imgH="241200" progId="Equation.DSMT4">
                  <p:embed/>
                </p:oleObj>
              </mc:Choice>
              <mc:Fallback>
                <p:oleObj name="Equation" r:id="rId3" imgW="1358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99125" y="6219825"/>
                        <a:ext cx="13589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0460" y="1935361"/>
            <a:ext cx="8318374" cy="4776780"/>
          </a:xfrm>
          <a:prstGeom prst="rect">
            <a:avLst/>
          </a:prstGeom>
        </p:spPr>
      </p:pic>
      <p:sp>
        <p:nvSpPr>
          <p:cNvPr id="21" name="內容版面配置區 2"/>
          <p:cNvSpPr txBox="1">
            <a:spLocks/>
          </p:cNvSpPr>
          <p:nvPr/>
        </p:nvSpPr>
        <p:spPr>
          <a:xfrm>
            <a:off x="422810" y="2971635"/>
            <a:ext cx="3186369" cy="2439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u="sng" dirty="0" smtClean="0">
                <a:latin typeface="Arimo"/>
                <a:hlinkClick r:id="rId6" action="ppaction://hlinkfile"/>
              </a:rPr>
              <a:t>示範</a:t>
            </a:r>
            <a:endParaRPr lang="en-US" altLang="zh-TW" b="1" u="sng" dirty="0" smtClean="0">
              <a:latin typeface="Arimo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7" action="ppaction://hlinkfile"/>
              </a:rPr>
              <a:t>動作情形</a:t>
            </a:r>
            <a:endParaRPr lang="en-US" altLang="zh-TW" b="1" u="sng" dirty="0">
              <a:latin typeface="Arimo"/>
            </a:endParaRPr>
          </a:p>
          <a:p>
            <a:pPr marL="0" indent="0">
              <a:buNone/>
            </a:pPr>
            <a:endParaRPr lang="en-US" altLang="zh-TW" b="1" u="sng" dirty="0">
              <a:latin typeface="Arimo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8" name="向右箭號 7"/>
          <p:cNvSpPr/>
          <p:nvPr/>
        </p:nvSpPr>
        <p:spPr>
          <a:xfrm flipH="1">
            <a:off x="1194077" y="1748598"/>
            <a:ext cx="3074416" cy="7049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程式輸入順序</a:t>
            </a:r>
          </a:p>
        </p:txBody>
      </p:sp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35191"/>
              </p:ext>
            </p:extLst>
          </p:nvPr>
        </p:nvGraphicFramePr>
        <p:xfrm>
          <a:off x="330415" y="949741"/>
          <a:ext cx="4522787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Equation" r:id="rId8" imgW="1447560" imgH="304560" progId="Equation.DSMT4">
                  <p:embed/>
                </p:oleObj>
              </mc:Choice>
              <mc:Fallback>
                <p:oleObj name="Equation" r:id="rId8" imgW="14475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0415" y="949741"/>
                        <a:ext cx="4522787" cy="950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內容版面配置區 2"/>
          <p:cNvSpPr txBox="1">
            <a:spLocks/>
          </p:cNvSpPr>
          <p:nvPr/>
        </p:nvSpPr>
        <p:spPr>
          <a:xfrm>
            <a:off x="8439072" y="4191377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530182" y="3307542"/>
            <a:ext cx="1330386" cy="883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OR(+)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4853202" y="2093043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矩形圖說文字 14"/>
          <p:cNvSpPr/>
          <p:nvPr/>
        </p:nvSpPr>
        <p:spPr>
          <a:xfrm>
            <a:off x="6648521" y="6122453"/>
            <a:ext cx="1640607" cy="735547"/>
          </a:xfrm>
          <a:prstGeom prst="wedgeRectCallout">
            <a:avLst>
              <a:gd name="adj1" fmla="val 66981"/>
              <a:gd name="adj2" fmla="val -5435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</a:rPr>
              <a:t>輸入粗體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b</a:t>
            </a:r>
            <a:r>
              <a:rPr lang="zh-TW" altLang="en-US" sz="2400" dirty="0" smtClean="0">
                <a:solidFill>
                  <a:schemeClr val="tx1"/>
                </a:solidFill>
              </a:rPr>
              <a:t>接點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9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54" y="1485349"/>
            <a:ext cx="3530647" cy="546177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648521" y="5800225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zh-TW" sz="3200" b="1" u="sng" dirty="0">
              <a:latin typeface="Arimo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715066"/>
              </p:ext>
            </p:extLst>
          </p:nvPr>
        </p:nvGraphicFramePr>
        <p:xfrm>
          <a:off x="6639327" y="790657"/>
          <a:ext cx="4958679" cy="345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893"/>
                <a:gridCol w="1652893"/>
                <a:gridCol w="1652893"/>
              </a:tblGrid>
              <a:tr h="43257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器具名稱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輸入編號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輸出編號</a:t>
                      </a:r>
                      <a:endParaRPr lang="zh-TW" altLang="en-US" sz="2400" dirty="0"/>
                    </a:p>
                  </a:txBody>
                  <a:tcPr/>
                </a:tc>
              </a:tr>
              <a:tr h="3584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FWD1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584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FWD2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584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STOP1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I3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5841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STOP2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I4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5841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MCF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Q1</a:t>
                      </a:r>
                      <a:endParaRPr lang="zh-TW" altLang="en-US" sz="2400" dirty="0"/>
                    </a:p>
                  </a:txBody>
                  <a:tcPr/>
                </a:tc>
              </a:tr>
              <a:tr h="71679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TH-Ry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I5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內容版面配置區 2"/>
          <p:cNvSpPr txBox="1">
            <a:spLocks/>
          </p:cNvSpPr>
          <p:nvPr/>
        </p:nvSpPr>
        <p:spPr>
          <a:xfrm>
            <a:off x="173622" y="1038588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3593164" y="4110412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邏輯運算式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747813"/>
              </p:ext>
            </p:extLst>
          </p:nvPr>
        </p:nvGraphicFramePr>
        <p:xfrm>
          <a:off x="2936373" y="4852020"/>
          <a:ext cx="9112140" cy="57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4" imgW="4000320" imgH="253800" progId="Equation.DSMT4">
                  <p:embed/>
                </p:oleObj>
              </mc:Choice>
              <mc:Fallback>
                <p:oleObj name="Equation" r:id="rId4" imgW="40003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36373" y="4852020"/>
                        <a:ext cx="9112140" cy="576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內容版面配置區 2"/>
          <p:cNvSpPr txBox="1">
            <a:spLocks/>
          </p:cNvSpPr>
          <p:nvPr/>
        </p:nvSpPr>
        <p:spPr>
          <a:xfrm>
            <a:off x="6674204" y="83401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00397"/>
              </p:ext>
            </p:extLst>
          </p:nvPr>
        </p:nvGraphicFramePr>
        <p:xfrm>
          <a:off x="2884666" y="5373522"/>
          <a:ext cx="56737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6" imgW="1815840" imgH="266400" progId="Equation.DSMT4">
                  <p:embed/>
                </p:oleObj>
              </mc:Choice>
              <mc:Fallback>
                <p:oleObj name="Equation" r:id="rId6" imgW="1815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84666" y="5373522"/>
                        <a:ext cx="5673725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內容版面配置區 2"/>
          <p:cNvSpPr txBox="1">
            <a:spLocks/>
          </p:cNvSpPr>
          <p:nvPr/>
        </p:nvSpPr>
        <p:spPr>
          <a:xfrm>
            <a:off x="3272973" y="2427200"/>
            <a:ext cx="861235" cy="560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2343051" y="2471360"/>
            <a:ext cx="798915" cy="5460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1657844" y="4701585"/>
            <a:ext cx="983604" cy="587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2116060" y="5736703"/>
            <a:ext cx="768606" cy="648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(I5)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337969" y="508726"/>
            <a:ext cx="6310552" cy="6308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latin typeface="+mj-ea"/>
              </a:rPr>
              <a:t>練習</a:t>
            </a:r>
            <a:r>
              <a:rPr lang="en-US" altLang="zh-TW" b="1" dirty="0" smtClean="0">
                <a:latin typeface="+mj-ea"/>
              </a:rPr>
              <a:t>3.</a:t>
            </a:r>
            <a:r>
              <a:rPr lang="zh-TW" altLang="en-US" b="1" dirty="0" smtClean="0">
                <a:latin typeface="+mj-ea"/>
              </a:rPr>
              <a:t>兩處控制負載</a:t>
            </a:r>
            <a:endParaRPr lang="en-US" altLang="zh-TW" b="1" dirty="0">
              <a:latin typeface="Arimo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2132132" y="3159576"/>
            <a:ext cx="804241" cy="556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3" name="內容版面配置區 2"/>
          <p:cNvSpPr txBox="1">
            <a:spLocks/>
          </p:cNvSpPr>
          <p:nvPr/>
        </p:nvSpPr>
        <p:spPr>
          <a:xfrm>
            <a:off x="2118056" y="3832182"/>
            <a:ext cx="804241" cy="556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96867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TM02900688[[fn=多面向]]</Template>
  <TotalTime>577</TotalTime>
  <Words>294</Words>
  <Application>Microsoft Office PowerPoint</Application>
  <PresentationFormat>寬螢幕</PresentationFormat>
  <Paragraphs>106</Paragraphs>
  <Slides>10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2" baseType="lpstr">
      <vt:lpstr>Arimo</vt:lpstr>
      <vt:lpstr>Malgun Gothic</vt:lpstr>
      <vt:lpstr>Microsoft JhengHei UI Light</vt:lpstr>
      <vt:lpstr>微軟正黑體</vt:lpstr>
      <vt:lpstr>新細明體</vt:lpstr>
      <vt:lpstr>Arial</vt:lpstr>
      <vt:lpstr>Calibri</vt:lpstr>
      <vt:lpstr>Trebuchet MS</vt:lpstr>
      <vt:lpstr>Wingdings</vt:lpstr>
      <vt:lpstr>Wingdings 3</vt:lpstr>
      <vt:lpstr>多面向</vt:lpstr>
      <vt:lpstr>Equation</vt:lpstr>
      <vt:lpstr>配電實習 LOGO-3(基本工業配線)</vt:lpstr>
      <vt:lpstr>一、常用開關</vt:lpstr>
      <vt:lpstr>b</vt:lpstr>
      <vt:lpstr>PowerPoint 簡報</vt:lpstr>
      <vt:lpstr>二、基本控制電路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配電實習</dc:title>
  <dc:creator>user</dc:creator>
  <cp:lastModifiedBy>rgv.yang</cp:lastModifiedBy>
  <cp:revision>72</cp:revision>
  <dcterms:created xsi:type="dcterms:W3CDTF">2024-09-10T01:31:55Z</dcterms:created>
  <dcterms:modified xsi:type="dcterms:W3CDTF">2024-11-20T12:18:49Z</dcterms:modified>
</cp:coreProperties>
</file>