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75" r:id="rId3"/>
    <p:sldId id="272" r:id="rId4"/>
    <p:sldId id="274" r:id="rId5"/>
    <p:sldId id="276" r:id="rId6"/>
    <p:sldId id="277" r:id="rId7"/>
    <p:sldId id="273" r:id="rId8"/>
    <p:sldId id="279" r:id="rId9"/>
    <p:sldId id="281" r:id="rId10"/>
    <p:sldId id="282" r:id="rId11"/>
    <p:sldId id="283" r:id="rId12"/>
    <p:sldId id="284" r:id="rId13"/>
    <p:sldId id="285" r:id="rId14"/>
    <p:sldId id="289" r:id="rId15"/>
    <p:sldId id="287" r:id="rId16"/>
    <p:sldId id="288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35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31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76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0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63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67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79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53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07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07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82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68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74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46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78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E6C7-8033-45DE-BF3B-25050B3E54B0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5534B0-A857-44B2-B9D2-69DBC093B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9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0841;&#34389;&#25511;&#21046;&#19968;&#29128;(AND).mp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20841;&#34389;&#25511;&#21046;&#19968;&#29128;(&#21151;&#33021;)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0841;&#34389;&#25511;&#21046;&#19968;&#29128;(XOR).mp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0841;&#34389;&#25511;&#21046;&#19968;&#29128;(&#21151;&#33021;).mp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9977;&#34389;&#25511;&#21046;&#19968;&#29128;(XOR).mp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20841;&#34389;&#25511;&#21046;&#19968;&#29128;(&#21151;&#33021;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GF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AND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OR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XOR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NOT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21151;&#33021;1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21034;&#38500;&#21151;&#33021;&#22602;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配電實習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LOGO-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(</a:t>
            </a:r>
            <a:r>
              <a:rPr lang="zh-TW" altLang="en-US" dirty="0" smtClean="0"/>
              <a:t>基本功能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2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841" y="661745"/>
            <a:ext cx="1073730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sym typeface="Wingdings 3" panose="05040102010807070707" pitchFamily="18" charset="2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sym typeface="Wingdings 3" panose="05040102010807070707" pitchFamily="18" charset="2"/>
              </a:rPr>
              <a:t>練習題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sym typeface="Wingdings 3" panose="05040102010807070707" pitchFamily="18" charset="2"/>
              </a:rPr>
              <a:t>1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sym typeface="Wingdings 3" panose="05040102010807070707" pitchFamily="18" charset="2"/>
              </a:rPr>
              <a:t>解答</a:t>
            </a:r>
            <a:endParaRPr lang="en-US" altLang="zh-TW" sz="4000" b="1" dirty="0" smtClean="0">
              <a:solidFill>
                <a:srgbClr val="FF0000"/>
              </a:solidFill>
              <a:latin typeface="+mj-ea"/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I1~I8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開關全部閉合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(ON)</a:t>
            </a:r>
            <a:r>
              <a:rPr lang="zh-TW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 ，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/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Q1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動作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ea typeface="+mj-ea"/>
                <a:cs typeface="Arial" panose="020B0604020202020204" pitchFamily="34" charset="0"/>
              </a:rPr>
              <a:t>亮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)</a:t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其中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1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個開關打開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OFF)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，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/>
            </a:r>
            <a:br>
              <a:rPr lang="en-US" altLang="zh-TW" kern="100" dirty="0" smtClean="0">
                <a:latin typeface="+mj-ea"/>
                <a:cs typeface="Arial" panose="020B0604020202020204" pitchFamily="34" charset="0"/>
              </a:rPr>
            </a:b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Q1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停止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滅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)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/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06" y="234657"/>
            <a:ext cx="6146821" cy="66233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88516" y="833005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AND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04319" y="247488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AND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67003" y="3936808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AND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 flipH="1">
            <a:off x="8115202" y="6153100"/>
            <a:ext cx="3074416" cy="7049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程式輸入順序</a:t>
            </a:r>
          </a:p>
        </p:txBody>
      </p:sp>
    </p:spTree>
    <p:extLst>
      <p:ext uri="{BB962C8B-B14F-4D97-AF65-F5344CB8AC3E}">
        <p14:creationId xmlns:p14="http://schemas.microsoft.com/office/powerpoint/2010/main" val="132380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745" y="417037"/>
            <a:ext cx="10737308" cy="539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題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2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I1~I4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其中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1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個開關閉合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(ON)</a:t>
            </a:r>
            <a:r>
              <a:rPr lang="zh-TW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 ，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/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加上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I5~I8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其中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1</a:t>
            </a:r>
            <a:r>
              <a:rPr lang="zh-TW" altLang="en-US" dirty="0">
                <a:latin typeface="+mj-ea"/>
                <a:sym typeface="Wingdings 3" panose="05040102010807070707" pitchFamily="18" charset="2"/>
              </a:rPr>
              <a:t>個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開關閉合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(ON)</a:t>
            </a:r>
            <a:r>
              <a:rPr lang="zh-TW" altLang="zh-TW" kern="100" dirty="0">
                <a:latin typeface="+mj-ea"/>
                <a:cs typeface="Arial" panose="020B0604020202020204" pitchFamily="34" charset="0"/>
              </a:rPr>
              <a:t> </a:t>
            </a:r>
            <a:endParaRPr lang="en-US" altLang="zh-TW" kern="1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Q2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才會動作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ea typeface="+mj-ea"/>
                <a:cs typeface="Arial" panose="020B0604020202020204" pitchFamily="34" charset="0"/>
              </a:rPr>
              <a:t>亮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)</a:t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若是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I1~I4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所有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開關都打開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OFF)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，</a:t>
            </a:r>
            <a:endParaRPr lang="en-US" altLang="zh-TW" kern="100" dirty="0" smtClean="0">
              <a:latin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或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I5~I8</a:t>
            </a:r>
            <a:r>
              <a:rPr lang="zh-TW" altLang="en-US" dirty="0">
                <a:latin typeface="+mj-ea"/>
                <a:sym typeface="Wingdings 3" panose="05040102010807070707" pitchFamily="18" charset="2"/>
              </a:rPr>
              <a:t>所有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開關都打開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(OFF)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，</a:t>
            </a:r>
            <a:endParaRPr lang="en-US" altLang="zh-TW" kern="100" dirty="0" smtClean="0">
              <a:latin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Q2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停止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滅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)</a:t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endParaRPr lang="en-US" altLang="zh-TW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624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916" y="369903"/>
            <a:ext cx="10737308" cy="539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題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2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解答</a:t>
            </a:r>
            <a:endParaRPr lang="en-US" altLang="zh-TW" sz="4000" b="1" dirty="0">
              <a:solidFill>
                <a:srgbClr val="FF0000"/>
              </a:solidFill>
              <a:latin typeface="+mj-ea"/>
              <a:ea typeface="+mj-ea"/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I1~I4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其中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1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個開關閉合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(ON)</a:t>
            </a:r>
            <a:r>
              <a:rPr lang="zh-TW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 ，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/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 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加上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I5~I8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其中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1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個開關閉合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(ON)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</a:t>
            </a:r>
            <a:endParaRPr lang="en-US" altLang="zh-TW" kern="1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Q2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才會動作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ea typeface="+mj-ea"/>
                <a:cs typeface="Arial" panose="020B0604020202020204" pitchFamily="34" charset="0"/>
              </a:rPr>
              <a:t>亮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)</a:t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若是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I1~I4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所有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開關都打開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OFF)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，</a:t>
            </a:r>
            <a:endParaRPr lang="en-US" altLang="zh-TW" kern="100" dirty="0" smtClean="0">
              <a:latin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或是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I5~I8</a:t>
            </a:r>
            <a:r>
              <a:rPr lang="zh-TW" altLang="en-US" dirty="0">
                <a:latin typeface="+mj-ea"/>
                <a:sym typeface="Wingdings 3" panose="05040102010807070707" pitchFamily="18" charset="2"/>
              </a:rPr>
              <a:t>所有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開關都打開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(OFF)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，</a:t>
            </a:r>
            <a:endParaRPr lang="en-US" altLang="zh-TW" kern="100" dirty="0" smtClean="0">
              <a:latin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Q1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停止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滅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)</a:t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81" y="1076913"/>
            <a:ext cx="5646041" cy="54477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69119" y="1752504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89461" y="4008778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46278" y="292178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AND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flipH="1">
            <a:off x="8869119" y="5706981"/>
            <a:ext cx="3074416" cy="7049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程式輸入順序</a:t>
            </a:r>
          </a:p>
        </p:txBody>
      </p:sp>
    </p:spTree>
    <p:extLst>
      <p:ext uri="{BB962C8B-B14F-4D97-AF65-F5344CB8AC3E}">
        <p14:creationId xmlns:p14="http://schemas.microsoft.com/office/powerpoint/2010/main" val="23462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06" y="3864339"/>
            <a:ext cx="7068194" cy="2395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532" y="37929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(</a:t>
            </a:r>
            <a:r>
              <a:rPr lang="zh-TW" altLang="en-US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筆記</a:t>
            </a:r>
            <a:r>
              <a:rPr lang="en-US" altLang="zh-TW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149" y="1191852"/>
            <a:ext cx="10737308" cy="539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 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練習題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3(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樓梯燈控制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I1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與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I2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都切至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1(OFF)</a:t>
            </a:r>
            <a:r>
              <a:rPr lang="zh-TW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 ，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Q3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動作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ea typeface="+mj-ea"/>
                <a:cs typeface="Arial" panose="020B0604020202020204" pitchFamily="34" charset="0"/>
              </a:rPr>
              <a:t>亮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)</a:t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I1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與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I2</a:t>
            </a:r>
            <a:r>
              <a:rPr lang="zh-TW" altLang="en-US" dirty="0">
                <a:latin typeface="+mj-ea"/>
                <a:sym typeface="Wingdings 3" panose="05040102010807070707" pitchFamily="18" charset="2"/>
              </a:rPr>
              <a:t>都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切至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3(ON)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</a:t>
            </a:r>
            <a:r>
              <a:rPr lang="zh-TW" altLang="zh-TW" kern="100" dirty="0">
                <a:latin typeface="+mj-ea"/>
                <a:cs typeface="Arial" panose="020B0604020202020204" pitchFamily="34" charset="0"/>
              </a:rPr>
              <a:t>，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Q3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動作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亮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)</a:t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若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I1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與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I2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切到不同位置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，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Q3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停止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滅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)</a:t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endParaRPr lang="en-US" altLang="zh-TW" dirty="0" smtClean="0">
              <a:latin typeface="+mj-ea"/>
              <a:ea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47932"/>
              </p:ext>
            </p:extLst>
          </p:nvPr>
        </p:nvGraphicFramePr>
        <p:xfrm>
          <a:off x="7246145" y="887546"/>
          <a:ext cx="4439040" cy="305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680"/>
                <a:gridCol w="1479680"/>
                <a:gridCol w="1479680"/>
              </a:tblGrid>
              <a:tr h="7418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89611" y="5061971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+mj-ea"/>
              </a:rPr>
              <a:t>I1</a:t>
            </a:r>
            <a:endParaRPr lang="zh-TW" altLang="en-US" sz="3200" b="1" dirty="0"/>
          </a:p>
        </p:txBody>
      </p:sp>
      <p:sp>
        <p:nvSpPr>
          <p:cNvPr id="11" name="矩形 10"/>
          <p:cNvSpPr/>
          <p:nvPr/>
        </p:nvSpPr>
        <p:spPr>
          <a:xfrm>
            <a:off x="6164135" y="5061970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+mj-ea"/>
              </a:rPr>
              <a:t>I2</a:t>
            </a:r>
            <a:endParaRPr lang="zh-TW" altLang="en-US" sz="3200" b="1" dirty="0"/>
          </a:p>
        </p:txBody>
      </p:sp>
      <p:sp>
        <p:nvSpPr>
          <p:cNvPr id="12" name="矩形 11"/>
          <p:cNvSpPr/>
          <p:nvPr/>
        </p:nvSpPr>
        <p:spPr>
          <a:xfrm>
            <a:off x="5955745" y="6130756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+mj-ea"/>
              </a:rPr>
              <a:t>Q3</a:t>
            </a:r>
            <a:endParaRPr lang="zh-TW" altLang="en-US" sz="3200" b="1" dirty="0"/>
          </a:p>
        </p:txBody>
      </p:sp>
      <p:sp>
        <p:nvSpPr>
          <p:cNvPr id="9" name="矩形 8"/>
          <p:cNvSpPr/>
          <p:nvPr/>
        </p:nvSpPr>
        <p:spPr>
          <a:xfrm>
            <a:off x="4138940" y="3945871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38940" y="4834952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1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71160" y="3966154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71160" y="4855235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1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074136" y="1600521"/>
            <a:ext cx="4624628" cy="65975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7131543" y="3350537"/>
            <a:ext cx="4624628" cy="65975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8778620" y="4314599"/>
            <a:ext cx="3120095" cy="1600063"/>
          </a:xfrm>
          <a:prstGeom prst="wedgeRectCallout">
            <a:avLst>
              <a:gd name="adj1" fmla="val 16579"/>
              <a:gd name="adj2" fmla="val -81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只針對會動作的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組合寫程式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287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1" y="2077253"/>
            <a:ext cx="7053892" cy="42728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(</a:t>
            </a:r>
            <a:r>
              <a:rPr lang="zh-TW" altLang="en-US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筆記</a:t>
            </a:r>
            <a:r>
              <a:rPr lang="en-US" altLang="zh-TW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315" y="809053"/>
            <a:ext cx="10737308" cy="539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題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3</a:t>
            </a:r>
            <a:r>
              <a:rPr lang="zh-TW" altLang="en-US" sz="4000" b="1" dirty="0">
                <a:solidFill>
                  <a:srgbClr val="FF0000"/>
                </a:solidFill>
                <a:latin typeface="Arimo"/>
                <a:sym typeface="Wingdings 3" panose="05040102010807070707" pitchFamily="18" charset="2"/>
              </a:rPr>
              <a:t>： 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樓梯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燈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控制解答</a:t>
            </a:r>
            <a:endParaRPr lang="en-US" altLang="zh-TW" sz="4000" b="1" dirty="0">
              <a:solidFill>
                <a:srgbClr val="FF0000"/>
              </a:solidFill>
              <a:latin typeface="+mj-ea"/>
              <a:ea typeface="+mj-ea"/>
              <a:sym typeface="Wingdings 3" panose="05040102010807070707" pitchFamily="18" charset="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7752960" y="3728054"/>
          <a:ext cx="443904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680"/>
                <a:gridCol w="1479680"/>
                <a:gridCol w="14796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389481" y="1893875"/>
            <a:ext cx="855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NOT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6565" y="4868186"/>
            <a:ext cx="855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NOT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49407" y="2454619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AND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63290" y="453331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AND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65744" y="3497221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35911" y="178486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Arimo"/>
                <a:hlinkClick r:id="rId3" action="ppaction://hlinkfile"/>
              </a:rPr>
              <a:t>輸入示範</a:t>
            </a:r>
            <a:endParaRPr lang="en-US" altLang="zh-TW" sz="3200" b="1" u="sng" dirty="0">
              <a:latin typeface="Arimo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35911" y="250917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Arimo"/>
                <a:hlinkClick r:id="rId4" action="ppaction://hlinkfile"/>
              </a:rPr>
              <a:t>執行狀況</a:t>
            </a:r>
            <a:endParaRPr lang="en-US" altLang="zh-TW" sz="3200" b="1" u="sng" dirty="0">
              <a:latin typeface="Arimo"/>
            </a:endParaRPr>
          </a:p>
        </p:txBody>
      </p:sp>
      <p:sp>
        <p:nvSpPr>
          <p:cNvPr id="17" name="向右箭號 16"/>
          <p:cNvSpPr/>
          <p:nvPr/>
        </p:nvSpPr>
        <p:spPr>
          <a:xfrm flipH="1">
            <a:off x="3794132" y="1867340"/>
            <a:ext cx="3074416" cy="7049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程式輸入順序</a:t>
            </a:r>
          </a:p>
        </p:txBody>
      </p:sp>
    </p:spTree>
    <p:extLst>
      <p:ext uri="{BB962C8B-B14F-4D97-AF65-F5344CB8AC3E}">
        <p14:creationId xmlns:p14="http://schemas.microsoft.com/office/powerpoint/2010/main" val="223425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149" y="856187"/>
            <a:ext cx="10737308" cy="539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題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4</a:t>
            </a:r>
            <a:r>
              <a:rPr lang="zh-TW" altLang="en-US" sz="4000" b="1" dirty="0">
                <a:solidFill>
                  <a:srgbClr val="FF0000"/>
                </a:solidFill>
                <a:latin typeface="Arimo"/>
                <a:sym typeface="Wingdings 3" panose="05040102010807070707" pitchFamily="18" charset="2"/>
              </a:rPr>
              <a:t>： 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樓梯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燈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控制 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使用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XOR)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2456"/>
              </p:ext>
            </p:extLst>
          </p:nvPr>
        </p:nvGraphicFramePr>
        <p:xfrm>
          <a:off x="872795" y="2939077"/>
          <a:ext cx="443904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680"/>
                <a:gridCol w="1479680"/>
                <a:gridCol w="14796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73967"/>
              </p:ext>
            </p:extLst>
          </p:nvPr>
        </p:nvGraphicFramePr>
        <p:xfrm>
          <a:off x="5639516" y="2900277"/>
          <a:ext cx="4405095" cy="29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365"/>
                <a:gridCol w="1468365"/>
                <a:gridCol w="1468365"/>
              </a:tblGrid>
              <a:tr h="646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A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B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</a:t>
                      </a:r>
                      <a:r>
                        <a:rPr lang="zh-TW" altLang="en-US" sz="3200" b="0" i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∨</a:t>
                      </a:r>
                      <a:r>
                        <a:rPr lang="en-US" altLang="zh-TW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</a:t>
                      </a:r>
                      <a:endParaRPr lang="zh-TW" altLang="en-US" sz="3200" dirty="0"/>
                    </a:p>
                  </a:txBody>
                  <a:tcPr/>
                </a:tc>
              </a:tr>
              <a:tr h="5894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5231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  <a:tr h="5231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  <a:tr h="5231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6706614" y="1719390"/>
            <a:ext cx="2899312" cy="79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  <a:latin typeface="+mj-ea"/>
                <a:sym typeface="Wingdings 3" panose="05040102010807070707" pitchFamily="18" charset="2"/>
              </a:rPr>
              <a:t>XOR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sym typeface="Wingdings 3" panose="05040102010807070707" pitchFamily="18" charset="2"/>
              </a:rPr>
              <a:t>真值表</a:t>
            </a:r>
            <a:endParaRPr lang="en-US" altLang="zh-TW" b="1" dirty="0">
              <a:solidFill>
                <a:srgbClr val="FF0000"/>
              </a:solidFill>
              <a:latin typeface="+mj-ea"/>
              <a:sym typeface="Wingdings 3" panose="05040102010807070707" pitchFamily="18" charset="2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076356" y="2283104"/>
            <a:ext cx="2899312" cy="79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  <a:latin typeface="+mj-ea"/>
                <a:sym typeface="Wingdings 3" panose="05040102010807070707" pitchFamily="18" charset="2"/>
              </a:rPr>
              <a:t>樓梯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  <a:sym typeface="Wingdings 3" panose="05040102010807070707" pitchFamily="18" charset="2"/>
              </a:rPr>
              <a:t>燈</a:t>
            </a:r>
            <a:r>
              <a:rPr lang="zh-TW" altLang="en-US" b="1" dirty="0">
                <a:solidFill>
                  <a:schemeClr val="tx1"/>
                </a:solidFill>
                <a:latin typeface="+mj-ea"/>
                <a:sym typeface="Wingdings 3" panose="05040102010807070707" pitchFamily="18" charset="2"/>
              </a:rPr>
              <a:t>動作</a:t>
            </a:r>
            <a:endParaRPr lang="en-US" altLang="zh-TW" b="1" dirty="0">
              <a:solidFill>
                <a:schemeClr val="tx1"/>
              </a:solidFill>
              <a:latin typeface="+mj-ea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401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149" y="442386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(</a:t>
            </a:r>
            <a:r>
              <a:rPr lang="zh-TW" altLang="en-US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筆記</a:t>
            </a:r>
            <a:r>
              <a:rPr lang="en-US" altLang="zh-TW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4924" y="649286"/>
            <a:ext cx="10737308" cy="539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題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4</a:t>
            </a:r>
            <a:r>
              <a:rPr lang="zh-TW" altLang="en-US" sz="4000" b="1" dirty="0" smtClean="0">
                <a:solidFill>
                  <a:srgbClr val="FF0000"/>
                </a:solidFill>
                <a:latin typeface="Arimo"/>
                <a:sym typeface="Wingdings 3" panose="05040102010807070707" pitchFamily="18" charset="2"/>
              </a:rPr>
              <a:t> ：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樓梯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燈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控制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使用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XOR)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解答</a:t>
            </a:r>
            <a:endParaRPr lang="en-US" altLang="zh-TW" sz="4000" b="1" dirty="0">
              <a:solidFill>
                <a:srgbClr val="FF0000"/>
              </a:solidFill>
              <a:latin typeface="+mj-ea"/>
              <a:ea typeface="+mj-ea"/>
              <a:sym typeface="Wingdings 3" panose="05040102010807070707" pitchFamily="18" charset="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22412"/>
              </p:ext>
            </p:extLst>
          </p:nvPr>
        </p:nvGraphicFramePr>
        <p:xfrm>
          <a:off x="7204147" y="3115870"/>
          <a:ext cx="443904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680"/>
                <a:gridCol w="1479680"/>
                <a:gridCol w="14796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0</a:t>
                      </a:r>
                      <a:endParaRPr lang="zh-TW" altLang="en-US" sz="3200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48" y="2474407"/>
            <a:ext cx="5517604" cy="37766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19793" y="3115870"/>
            <a:ext cx="855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NOT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24772" y="3115870"/>
            <a:ext cx="84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XOR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3912" y="545934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>
                <a:latin typeface="Arimo"/>
                <a:hlinkClick r:id="rId3" action="ppaction://hlinkfile"/>
              </a:rPr>
              <a:t>輸入示範</a:t>
            </a:r>
            <a:endParaRPr lang="en-US" altLang="zh-TW" sz="3200" b="1" u="sng" dirty="0"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37396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627"/>
            <a:ext cx="6891059" cy="255305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844" y="626108"/>
            <a:ext cx="10737308" cy="5394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 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題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5</a:t>
            </a:r>
            <a:r>
              <a:rPr lang="zh-TW" altLang="en-US" sz="4000" b="1" dirty="0" smtClean="0">
                <a:solidFill>
                  <a:srgbClr val="FF0000"/>
                </a:solidFill>
                <a:latin typeface="Arimo"/>
                <a:ea typeface="+mj-ea"/>
                <a:sym typeface="Wingdings 3" panose="05040102010807070707" pitchFamily="18" charset="2"/>
              </a:rPr>
              <a:t>：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3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處控制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1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燈</a:t>
            </a:r>
            <a:endParaRPr lang="en-US" altLang="zh-TW" sz="4000" b="1" dirty="0">
              <a:solidFill>
                <a:srgbClr val="FF0000"/>
              </a:solidFill>
              <a:latin typeface="+mj-ea"/>
              <a:ea typeface="+mj-ea"/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I1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與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I2</a:t>
            </a:r>
            <a:r>
              <a:rPr lang="zh-TW" altLang="en-US" dirty="0">
                <a:latin typeface="+mj-ea"/>
                <a:sym typeface="Wingdings 3" panose="05040102010807070707" pitchFamily="18" charset="2"/>
              </a:rPr>
              <a:t>與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I3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都切至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0(OFF)</a:t>
            </a:r>
            <a:b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</a:b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或是其中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兩個切至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1</a:t>
            </a:r>
            <a:r>
              <a:rPr lang="zh-TW" altLang="zh-TW" kern="100" dirty="0">
                <a:latin typeface="+mj-ea"/>
                <a:cs typeface="Arial" panose="020B0604020202020204" pitchFamily="34" charset="0"/>
              </a:rPr>
              <a:t>，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Q4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動作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亮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)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/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其餘狀態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，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Q4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停止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滅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>)</a:t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endParaRPr lang="en-US" altLang="zh-TW" dirty="0" smtClean="0">
              <a:latin typeface="+mj-ea"/>
              <a:ea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27322"/>
              </p:ext>
            </p:extLst>
          </p:nvPr>
        </p:nvGraphicFramePr>
        <p:xfrm>
          <a:off x="7277677" y="592157"/>
          <a:ext cx="4720976" cy="593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15"/>
                <a:gridCol w="1120194"/>
                <a:gridCol w="1120194"/>
                <a:gridCol w="1311573"/>
              </a:tblGrid>
              <a:tr h="810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I1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I2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I3</a:t>
                      </a:r>
                      <a:endParaRPr lang="zh-TW" alt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364041" y="4527327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+mj-ea"/>
              </a:rPr>
              <a:t>I1</a:t>
            </a:r>
            <a:endParaRPr lang="zh-TW" altLang="en-US" sz="3200" b="1" dirty="0"/>
          </a:p>
        </p:txBody>
      </p:sp>
      <p:sp>
        <p:nvSpPr>
          <p:cNvPr id="11" name="矩形 10"/>
          <p:cNvSpPr/>
          <p:nvPr/>
        </p:nvSpPr>
        <p:spPr>
          <a:xfrm>
            <a:off x="3080958" y="4527327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+mj-ea"/>
              </a:rPr>
              <a:t>I2</a:t>
            </a:r>
            <a:endParaRPr lang="zh-TW" altLang="en-US" sz="3200" b="1" dirty="0"/>
          </a:p>
        </p:txBody>
      </p:sp>
      <p:sp>
        <p:nvSpPr>
          <p:cNvPr id="12" name="矩形 11"/>
          <p:cNvSpPr/>
          <p:nvPr/>
        </p:nvSpPr>
        <p:spPr>
          <a:xfrm>
            <a:off x="6384008" y="5310155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+mj-ea"/>
              </a:rPr>
              <a:t>Q4</a:t>
            </a:r>
            <a:endParaRPr lang="zh-TW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4697386" y="4479787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+mj-ea"/>
              </a:rPr>
              <a:t>I3</a:t>
            </a:r>
            <a:endParaRPr lang="zh-TW" altLang="en-US" sz="3200" b="1" dirty="0"/>
          </a:p>
        </p:txBody>
      </p:sp>
      <p:sp>
        <p:nvSpPr>
          <p:cNvPr id="14" name="矩形 13"/>
          <p:cNvSpPr/>
          <p:nvPr/>
        </p:nvSpPr>
        <p:spPr>
          <a:xfrm>
            <a:off x="2235573" y="5063466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04248" y="5091945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72923" y="5091946"/>
            <a:ext cx="1217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35573" y="5938105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1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44276" y="6001909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1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72923" y="5938684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1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411040" y="1395919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7411039" y="3323524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7400043" y="4612069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7400043" y="5244280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99052" y="370804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(</a:t>
            </a:r>
            <a:r>
              <a:rPr lang="zh-TW" altLang="en-US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筆記</a:t>
            </a:r>
            <a:r>
              <a:rPr lang="en-US" altLang="zh-TW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381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7277677" y="592157"/>
          <a:ext cx="4720976" cy="593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15"/>
                <a:gridCol w="1120194"/>
                <a:gridCol w="1120194"/>
                <a:gridCol w="1311573"/>
              </a:tblGrid>
              <a:tr h="810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I1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I2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I3</a:t>
                      </a:r>
                      <a:endParaRPr lang="zh-TW" alt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圓角矩形 20"/>
          <p:cNvSpPr/>
          <p:nvPr/>
        </p:nvSpPr>
        <p:spPr>
          <a:xfrm>
            <a:off x="7411040" y="1395919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7411039" y="3323524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7400043" y="4612069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7400043" y="5244280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304405" y="223397"/>
            <a:ext cx="10737308" cy="5394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練習題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5</a:t>
            </a:r>
            <a:r>
              <a:rPr lang="zh-TW" altLang="en-US" sz="4000" b="1" dirty="0" smtClean="0">
                <a:solidFill>
                  <a:srgbClr val="FF0000"/>
                </a:solidFill>
                <a:latin typeface="Arimo"/>
                <a:ea typeface="+mj-ea"/>
                <a:sym typeface="Wingdings 3" panose="05040102010807070707" pitchFamily="18" charset="2"/>
              </a:rPr>
              <a:t>：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處控制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1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燈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解答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)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93" y="1056043"/>
            <a:ext cx="6482894" cy="580195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64750" y="712035"/>
            <a:ext cx="855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NOT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59107" y="1056043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AND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70192" y="3092691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07175" y="525761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Arimo"/>
                <a:hlinkClick r:id="rId3" action="ppaction://hlinkfile"/>
              </a:rPr>
              <a:t>執行狀況</a:t>
            </a:r>
            <a:endParaRPr lang="en-US" altLang="zh-TW" sz="3200" b="1" u="sng" dirty="0"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48365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7277677" y="592157"/>
          <a:ext cx="4720976" cy="593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15"/>
                <a:gridCol w="1120194"/>
                <a:gridCol w="1120194"/>
                <a:gridCol w="1311573"/>
              </a:tblGrid>
              <a:tr h="810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I1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I2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I3</a:t>
                      </a:r>
                      <a:endParaRPr lang="zh-TW" alt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</a:tr>
              <a:tr h="63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0</a:t>
                      </a:r>
                      <a:endParaRPr lang="zh-TW" alt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圓角矩形 20"/>
          <p:cNvSpPr/>
          <p:nvPr/>
        </p:nvSpPr>
        <p:spPr>
          <a:xfrm>
            <a:off x="7411040" y="1395919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7411039" y="3323524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7400043" y="4612069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7400043" y="5244280"/>
            <a:ext cx="4454249" cy="5759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249414" y="914091"/>
            <a:ext cx="10737308" cy="5394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練習題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5</a:t>
            </a:r>
            <a:r>
              <a:rPr lang="zh-TW" altLang="en-US" sz="4000" b="1" dirty="0" smtClean="0">
                <a:solidFill>
                  <a:srgbClr val="FF0000"/>
                </a:solidFill>
                <a:latin typeface="Arimo"/>
                <a:ea typeface="+mj-ea"/>
                <a:sym typeface="Wingdings 3" panose="05040102010807070707" pitchFamily="18" charset="2"/>
              </a:rPr>
              <a:t>：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處控制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1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燈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(XOR)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38" y="1586363"/>
            <a:ext cx="6157494" cy="365791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2920" y="2234851"/>
            <a:ext cx="84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XOR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3502" y="3326685"/>
            <a:ext cx="84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XOR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90056" y="3303694"/>
            <a:ext cx="855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</a:rPr>
              <a:t>NOT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59988" y="513886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>
                <a:latin typeface="Arimo"/>
                <a:hlinkClick r:id="rId3" action="ppaction://hlinkfile"/>
              </a:rPr>
              <a:t>輸入示範</a:t>
            </a:r>
            <a:endParaRPr lang="en-US" altLang="zh-TW" sz="3200" b="1" u="sng" dirty="0">
              <a:latin typeface="Arimo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04998" y="58202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Arimo"/>
                <a:hlinkClick r:id="rId4" action="ppaction://hlinkfile"/>
              </a:rPr>
              <a:t>執行狀況</a:t>
            </a:r>
            <a:endParaRPr lang="en-US" altLang="zh-TW" sz="3200" b="1" u="sng" dirty="0">
              <a:latin typeface="Arimo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116050" y="201472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(</a:t>
            </a:r>
            <a:r>
              <a:rPr lang="zh-TW" altLang="en-US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筆記</a:t>
            </a:r>
            <a:r>
              <a:rPr lang="en-US" altLang="zh-TW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343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、</a:t>
            </a:r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進入基本功能選單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(GF)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3603" y="1565644"/>
            <a:ext cx="10737308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+mj-ea"/>
                <a:ea typeface="+mj-ea"/>
              </a:rPr>
              <a:t>1</a:t>
            </a:r>
            <a:r>
              <a:rPr lang="en-US" altLang="zh-TW" dirty="0" smtClean="0">
                <a:latin typeface="+mj-ea"/>
                <a:ea typeface="+mj-ea"/>
              </a:rPr>
              <a:t>.</a:t>
            </a:r>
            <a:r>
              <a:rPr lang="zh-TW" altLang="en-US" dirty="0" smtClean="0">
                <a:latin typeface="+mj-ea"/>
                <a:ea typeface="+mj-ea"/>
              </a:rPr>
              <a:t> 按</a:t>
            </a:r>
            <a:r>
              <a:rPr lang="en-US" altLang="zh-TW" dirty="0">
                <a:latin typeface="+mj-ea"/>
              </a:rPr>
              <a:t>( </a:t>
            </a:r>
            <a:r>
              <a:rPr lang="en-US" altLang="zh-TW" dirty="0" smtClean="0">
                <a:latin typeface="+mj-ea"/>
                <a:ea typeface="+mj-ea"/>
              </a:rPr>
              <a:t>ESC</a:t>
            </a:r>
            <a:r>
              <a:rPr lang="en-US" altLang="zh-TW" dirty="0">
                <a:latin typeface="+mj-ea"/>
              </a:rPr>
              <a:t> )</a:t>
            </a:r>
            <a:r>
              <a:rPr lang="zh-TW" altLang="en-US" dirty="0" smtClean="0">
                <a:latin typeface="+mj-ea"/>
                <a:ea typeface="+mj-ea"/>
              </a:rPr>
              <a:t>回主選單</a:t>
            </a:r>
            <a:r>
              <a:rPr lang="en-US" altLang="zh-TW" dirty="0">
                <a:latin typeface="+mj-ea"/>
                <a:ea typeface="+mj-ea"/>
                <a:sym typeface="Wingdings 3" panose="05040102010807070707" pitchFamily="18" charset="2"/>
              </a:rPr>
              <a:t> </a:t>
            </a:r>
            <a:r>
              <a:rPr lang="en-US" altLang="zh-TW" dirty="0" smtClean="0">
                <a:latin typeface="+mj-ea"/>
                <a:ea typeface="+mj-ea"/>
              </a:rPr>
              <a:t>&lt;</a:t>
            </a:r>
            <a:r>
              <a:rPr lang="zh-TW" altLang="en-US" dirty="0">
                <a:latin typeface="+mj-ea"/>
                <a:ea typeface="+mj-ea"/>
              </a:rPr>
              <a:t>編程</a:t>
            </a:r>
            <a:r>
              <a:rPr lang="en-US" altLang="zh-TW" dirty="0">
                <a:latin typeface="+mj-ea"/>
                <a:ea typeface="+mj-ea"/>
              </a:rPr>
              <a:t>&gt; </a:t>
            </a:r>
            <a:r>
              <a:rPr lang="en-US" altLang="zh-TW" dirty="0">
                <a:latin typeface="+mj-ea"/>
                <a:ea typeface="+mj-ea"/>
                <a:sym typeface="Wingdings 3" panose="05040102010807070707" pitchFamily="18" charset="2"/>
              </a:rPr>
              <a:t> </a:t>
            </a:r>
            <a:r>
              <a:rPr lang="en-US" altLang="zh-TW" dirty="0" smtClean="0">
                <a:latin typeface="+mj-ea"/>
                <a:ea typeface="+mj-ea"/>
              </a:rPr>
              <a:t>&lt;</a:t>
            </a:r>
            <a:r>
              <a:rPr lang="zh-TW" altLang="en-US" dirty="0">
                <a:latin typeface="+mj-ea"/>
                <a:ea typeface="+mj-ea"/>
              </a:rPr>
              <a:t>清除</a:t>
            </a:r>
            <a:r>
              <a:rPr lang="zh-TW" altLang="en-US" dirty="0" smtClean="0">
                <a:latin typeface="+mj-ea"/>
                <a:ea typeface="+mj-ea"/>
              </a:rPr>
              <a:t>程序</a:t>
            </a:r>
            <a:r>
              <a:rPr lang="en-US" altLang="zh-TW" dirty="0" smtClean="0">
                <a:latin typeface="+mj-ea"/>
                <a:ea typeface="+mj-ea"/>
              </a:rPr>
              <a:t>&gt;</a:t>
            </a:r>
            <a:endParaRPr lang="en-US" altLang="zh-TW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</a:rPr>
              <a:t>主</a:t>
            </a:r>
            <a:r>
              <a:rPr lang="zh-TW" altLang="en-US" dirty="0">
                <a:latin typeface="+mj-ea"/>
              </a:rPr>
              <a:t>選單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 </a:t>
            </a:r>
            <a:r>
              <a:rPr lang="en-US" altLang="zh-TW" dirty="0">
                <a:latin typeface="+mj-ea"/>
              </a:rPr>
              <a:t>&lt;</a:t>
            </a:r>
            <a:r>
              <a:rPr lang="zh-TW" altLang="en-US" dirty="0">
                <a:latin typeface="+mj-ea"/>
              </a:rPr>
              <a:t>編程</a:t>
            </a:r>
            <a:r>
              <a:rPr lang="en-US" altLang="zh-TW" dirty="0">
                <a:latin typeface="+mj-ea"/>
              </a:rPr>
              <a:t>&gt; 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 </a:t>
            </a:r>
            <a:r>
              <a:rPr lang="en-US" altLang="zh-TW" dirty="0" smtClean="0">
                <a:latin typeface="+mj-ea"/>
              </a:rPr>
              <a:t>&lt;</a:t>
            </a:r>
            <a:r>
              <a:rPr lang="zh-TW" altLang="en-US" dirty="0">
                <a:latin typeface="+mj-ea"/>
              </a:rPr>
              <a:t>編輯程序</a:t>
            </a:r>
            <a:r>
              <a:rPr lang="en-US" altLang="zh-TW" dirty="0" smtClean="0">
                <a:latin typeface="+mj-ea"/>
              </a:rPr>
              <a:t>&gt;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  </a:t>
            </a:r>
            <a:r>
              <a:rPr lang="en-US" altLang="zh-TW" dirty="0" smtClean="0">
                <a:latin typeface="+mj-ea"/>
              </a:rPr>
              <a:t>&lt;NEW&gt;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 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3.</a:t>
            </a:r>
            <a:r>
              <a:rPr lang="zh-TW" altLang="en-US" dirty="0" smtClean="0">
                <a:latin typeface="+mj-ea"/>
              </a:rPr>
              <a:t>功能塊：</a:t>
            </a:r>
            <a:r>
              <a:rPr lang="en-US" altLang="zh-TW" dirty="0" smtClean="0">
                <a:latin typeface="+mj-ea"/>
              </a:rPr>
              <a:t>(</a:t>
            </a:r>
            <a:r>
              <a:rPr lang="zh-TW" altLang="en-US" dirty="0" smtClean="0">
                <a:latin typeface="+mj-ea"/>
              </a:rPr>
              <a:t>按左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en-US" dirty="0" smtClean="0">
                <a:latin typeface="+mj-ea"/>
              </a:rPr>
              <a:t>至輸入端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(</a:t>
            </a:r>
            <a:r>
              <a:rPr lang="en-US" altLang="zh-TW" dirty="0" smtClean="0">
                <a:latin typeface="+mj-ea"/>
              </a:rPr>
              <a:t>OK)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(</a:t>
            </a:r>
            <a:r>
              <a:rPr lang="zh-TW" altLang="en-US" dirty="0" smtClean="0">
                <a:latin typeface="+mj-ea"/>
              </a:rPr>
              <a:t>按下</a:t>
            </a:r>
            <a:r>
              <a:rPr lang="en-US" altLang="zh-TW" dirty="0" smtClean="0">
                <a:latin typeface="+mj-ea"/>
              </a:rPr>
              <a:t>)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 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選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GF 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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 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</a:t>
            </a:r>
            <a:r>
              <a:rPr lang="en-US" altLang="zh-TW" dirty="0">
                <a:latin typeface="+mj-ea"/>
              </a:rPr>
              <a:t>OK</a:t>
            </a:r>
            <a:r>
              <a:rPr lang="en-US" altLang="zh-TW" dirty="0" smtClean="0">
                <a:latin typeface="+mj-ea"/>
              </a:rPr>
              <a:t>)</a:t>
            </a:r>
          </a:p>
          <a:p>
            <a:pPr marL="0" indent="0">
              <a:buNone/>
            </a:pPr>
            <a:r>
              <a:rPr lang="zh-TW" altLang="en-US" b="1" u="sng" dirty="0" smtClean="0">
                <a:latin typeface="Arimo"/>
                <a:hlinkClick r:id="rId2" action="ppaction://hlinkfile"/>
              </a:rPr>
              <a:t>示範：</a:t>
            </a:r>
            <a:endParaRPr lang="en-US" altLang="zh-TW" b="1" u="sng" dirty="0">
              <a:latin typeface="Arimo"/>
            </a:endParaRPr>
          </a:p>
          <a:p>
            <a:pPr mar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1" y="4891134"/>
            <a:ext cx="1767993" cy="18289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575" y="4926133"/>
            <a:ext cx="1737511" cy="17298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257" y="4906375"/>
            <a:ext cx="1828958" cy="17984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023" y="4913996"/>
            <a:ext cx="1882303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5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7969" y="236441"/>
            <a:ext cx="8596668" cy="1320800"/>
          </a:xfrm>
        </p:spPr>
        <p:txBody>
          <a:bodyPr/>
          <a:lstStyle/>
          <a:p>
            <a:r>
              <a:rPr lang="zh-TW" altLang="en-US" dirty="0"/>
              <a:t>二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、</a:t>
            </a:r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基本功能內容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7969" y="1047166"/>
            <a:ext cx="10125784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1.AND(</a:t>
            </a:r>
            <a:r>
              <a:rPr lang="zh-TW" altLang="en-US" dirty="0" smtClean="0">
                <a:latin typeface="+mj-ea"/>
                <a:ea typeface="+mj-ea"/>
              </a:rPr>
              <a:t>與</a:t>
            </a:r>
            <a:r>
              <a:rPr lang="ja-JP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Arimo"/>
                <a:ea typeface="+mj-ea"/>
              </a:rPr>
              <a:t>：</a:t>
            </a:r>
            <a:endParaRPr lang="en-US" altLang="zh-TW" dirty="0" smtClean="0">
              <a:latin typeface="Arimo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mo"/>
                <a:ea typeface="+mj-ea"/>
              </a:rPr>
              <a:t>(1)</a:t>
            </a:r>
            <a:r>
              <a:rPr lang="zh-TW" altLang="en-US" dirty="0" smtClean="0">
                <a:latin typeface="Arimo"/>
                <a:ea typeface="+mj-ea"/>
              </a:rPr>
              <a:t>功能</a:t>
            </a:r>
            <a:r>
              <a:rPr lang="zh-TW" altLang="en-US" dirty="0">
                <a:latin typeface="Arimo"/>
              </a:rPr>
              <a:t>：</a:t>
            </a:r>
            <a:r>
              <a:rPr lang="zh-TW" altLang="en-US" dirty="0" smtClean="0">
                <a:latin typeface="Arimo"/>
                <a:ea typeface="+mj-ea"/>
              </a:rPr>
              <a:t>全部按下才動作</a:t>
            </a:r>
            <a:endParaRPr lang="en-US" altLang="zh-TW" dirty="0" smtClean="0">
              <a:latin typeface="Arimo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mo"/>
                <a:ea typeface="+mj-ea"/>
              </a:rPr>
              <a:t>(2)</a:t>
            </a:r>
            <a:r>
              <a:rPr lang="zh-TW" altLang="en-US" dirty="0" smtClean="0">
                <a:latin typeface="Arimo"/>
                <a:ea typeface="+mj-ea"/>
              </a:rPr>
              <a:t>電路圖</a:t>
            </a:r>
            <a:r>
              <a:rPr lang="zh-TW" altLang="en-US" dirty="0" smtClean="0">
                <a:latin typeface="Arimo"/>
              </a:rPr>
              <a:t>：</a:t>
            </a:r>
            <a:endParaRPr lang="en-US" altLang="zh-TW" dirty="0" smtClean="0">
              <a:latin typeface="Arimo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mo"/>
                <a:ea typeface="+mj-ea"/>
              </a:rPr>
              <a:t>(3)</a:t>
            </a:r>
            <a:r>
              <a:rPr lang="zh-TW" altLang="en-US" dirty="0" smtClean="0">
                <a:latin typeface="Arimo"/>
                <a:ea typeface="+mj-ea"/>
              </a:rPr>
              <a:t>邏輯式</a:t>
            </a:r>
            <a:r>
              <a:rPr lang="zh-TW" altLang="en-US" dirty="0" smtClean="0">
                <a:latin typeface="Arimo"/>
              </a:rPr>
              <a:t>：</a:t>
            </a:r>
            <a:endParaRPr lang="en-US" altLang="zh-TW" dirty="0">
              <a:latin typeface="Arimo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mo"/>
              </a:rPr>
              <a:t>(4)</a:t>
            </a:r>
            <a:r>
              <a:rPr lang="zh-TW" altLang="en-US" dirty="0" smtClean="0">
                <a:latin typeface="Arimo"/>
              </a:rPr>
              <a:t>真值表</a:t>
            </a:r>
            <a:endParaRPr lang="en-US" altLang="zh-TW" dirty="0" smtClean="0">
              <a:latin typeface="Arimo"/>
            </a:endParaRPr>
          </a:p>
          <a:p>
            <a:pPr marL="0" indent="0">
              <a:buNone/>
            </a:pPr>
            <a:endParaRPr lang="en-US" altLang="zh-TW" dirty="0" smtClean="0">
              <a:latin typeface="Arimo"/>
              <a:ea typeface="+mj-ea"/>
            </a:endParaRPr>
          </a:p>
          <a:p>
            <a:pPr mar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118" y="474321"/>
            <a:ext cx="2851101" cy="26954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860" y="2204016"/>
            <a:ext cx="2508808" cy="501762"/>
          </a:xfrm>
          <a:prstGeom prst="rect">
            <a:avLst/>
          </a:prstGeom>
        </p:spPr>
      </p:pic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573785"/>
              </p:ext>
            </p:extLst>
          </p:nvPr>
        </p:nvGraphicFramePr>
        <p:xfrm>
          <a:off x="2466860" y="2943547"/>
          <a:ext cx="3294497" cy="57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1168200" imgH="203040" progId="Equation.DSMT4">
                  <p:embed/>
                </p:oleObj>
              </mc:Choice>
              <mc:Fallback>
                <p:oleObj name="Equation" r:id="rId5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6860" y="2943547"/>
                        <a:ext cx="3294497" cy="572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648521" y="580022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3200" b="1" u="sng" dirty="0">
              <a:latin typeface="Arimo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41386"/>
              </p:ext>
            </p:extLst>
          </p:nvPr>
        </p:nvGraphicFramePr>
        <p:xfrm>
          <a:off x="1057494" y="4236955"/>
          <a:ext cx="391817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058"/>
                <a:gridCol w="1306058"/>
                <a:gridCol w="1306058"/>
              </a:tblGrid>
              <a:tr h="4491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∧ B</a:t>
                      </a:r>
                      <a:endParaRPr lang="zh-TW" altLang="en-US" sz="2400" dirty="0"/>
                    </a:p>
                  </a:txBody>
                  <a:tcPr/>
                </a:tc>
              </a:tr>
              <a:tr h="4491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</a:tr>
              <a:tr h="4491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</a:tr>
              <a:tr h="4491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</a:tr>
              <a:tr h="4491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6514514" y="3856040"/>
            <a:ext cx="3815232" cy="243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操作練習</a:t>
            </a: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Font typeface="Wingdings 3" charset="2"/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I1~I4</a:t>
            </a: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以</a:t>
            </a: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AND</a:t>
            </a: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閘</a:t>
            </a:r>
            <a:endParaRPr lang="en-US" altLang="zh-TW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Font typeface="Wingdings 3" charset="2"/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控制</a:t>
            </a: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Q1</a:t>
            </a:r>
          </a:p>
          <a:p>
            <a:pPr marL="0" indent="0">
              <a:buNone/>
            </a:pPr>
            <a:r>
              <a:rPr lang="zh-TW" altLang="en-US" b="1" u="sng" dirty="0" smtClean="0">
                <a:latin typeface="Arimo"/>
                <a:hlinkClick r:id="rId7" action="ppaction://hlinkfile"/>
              </a:rPr>
              <a:t>示範</a:t>
            </a:r>
            <a:r>
              <a:rPr lang="zh-TW" altLang="en-US" b="1" u="sng" dirty="0">
                <a:latin typeface="Arimo"/>
                <a:hlinkClick r:id="rId7" action="ppaction://hlinkfile"/>
              </a:rPr>
              <a:t>：</a:t>
            </a:r>
            <a:endParaRPr lang="en-US" altLang="zh-TW" b="1" u="sng" dirty="0">
              <a:latin typeface="Arimo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33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44" y="2378791"/>
            <a:ext cx="1377769" cy="16212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、</a:t>
            </a:r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基本功能內容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7969" y="1415872"/>
            <a:ext cx="10125784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2.OR(</a:t>
            </a:r>
            <a:r>
              <a:rPr lang="zh-TW" altLang="en-US" dirty="0" smtClean="0">
                <a:latin typeface="+mj-ea"/>
                <a:ea typeface="+mj-ea"/>
              </a:rPr>
              <a:t>或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Arimo"/>
                <a:ea typeface="+mj-ea"/>
              </a:rPr>
              <a:t>：</a:t>
            </a:r>
            <a:endParaRPr lang="en-US" altLang="zh-TW" dirty="0" smtClean="0">
              <a:latin typeface="Arimo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mo"/>
                <a:ea typeface="+mj-ea"/>
              </a:rPr>
              <a:t>(1)</a:t>
            </a:r>
            <a:r>
              <a:rPr lang="zh-TW" altLang="en-US" dirty="0" smtClean="0">
                <a:latin typeface="Arimo"/>
                <a:ea typeface="+mj-ea"/>
              </a:rPr>
              <a:t>功能</a:t>
            </a:r>
            <a:r>
              <a:rPr lang="zh-TW" altLang="en-US" dirty="0" smtClean="0">
                <a:latin typeface="Arimo"/>
              </a:rPr>
              <a:t>：</a:t>
            </a:r>
            <a:r>
              <a:rPr lang="zh-TW" altLang="en-US" dirty="0" smtClean="0">
                <a:latin typeface="+mn-ea"/>
              </a:rPr>
              <a:t>有</a:t>
            </a:r>
            <a:r>
              <a:rPr lang="en-US" altLang="zh-TW" dirty="0" smtClean="0">
                <a:latin typeface="+mn-ea"/>
              </a:rPr>
              <a:t>1</a:t>
            </a:r>
            <a:r>
              <a:rPr lang="zh-TW" altLang="en-US" dirty="0" smtClean="0">
                <a:latin typeface="+mn-ea"/>
              </a:rPr>
              <a:t>個按下就動作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n-ea"/>
              </a:rPr>
              <a:t>(2)</a:t>
            </a:r>
            <a:r>
              <a:rPr lang="zh-TW" altLang="en-US" dirty="0" smtClean="0">
                <a:latin typeface="+mn-ea"/>
              </a:rPr>
              <a:t>電路圖：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n-ea"/>
              </a:rPr>
              <a:t>(3)</a:t>
            </a:r>
            <a:r>
              <a:rPr lang="zh-TW" altLang="en-US" dirty="0" smtClean="0">
                <a:latin typeface="+mn-ea"/>
              </a:rPr>
              <a:t>邏輯式：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908867"/>
              </p:ext>
            </p:extLst>
          </p:nvPr>
        </p:nvGraphicFramePr>
        <p:xfrm>
          <a:off x="2488163" y="4069080"/>
          <a:ext cx="36528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4" imgW="1295280" imgH="203040" progId="Equation.DSMT4">
                  <p:embed/>
                </p:oleObj>
              </mc:Choice>
              <mc:Fallback>
                <p:oleObj name="Equation" r:id="rId4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8163" y="4069080"/>
                        <a:ext cx="3652838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932" y="609600"/>
            <a:ext cx="3560226" cy="264719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12887"/>
              </p:ext>
            </p:extLst>
          </p:nvPr>
        </p:nvGraphicFramePr>
        <p:xfrm>
          <a:off x="1273176" y="4758760"/>
          <a:ext cx="3527424" cy="193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08"/>
                <a:gridCol w="1175808"/>
                <a:gridCol w="1175808"/>
              </a:tblGrid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</a:t>
                      </a:r>
                      <a:r>
                        <a:rPr lang="zh-TW" alt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∨</a:t>
                      </a:r>
                      <a:r>
                        <a:rPr lang="en-US" altLang="zh-TW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6782528" y="3808744"/>
            <a:ext cx="2590072" cy="243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3000" b="1" dirty="0" smtClean="0">
                <a:solidFill>
                  <a:srgbClr val="002060"/>
                </a:solidFill>
                <a:latin typeface="+mj-ea"/>
                <a:ea typeface="+mj-ea"/>
              </a:rPr>
              <a:t>操作練習</a:t>
            </a:r>
            <a:endParaRPr lang="en-US" altLang="zh-TW" sz="3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000" b="1" dirty="0" smtClean="0">
                <a:solidFill>
                  <a:srgbClr val="002060"/>
                </a:solidFill>
                <a:latin typeface="+mj-ea"/>
                <a:ea typeface="+mj-ea"/>
              </a:rPr>
              <a:t>I1~I4</a:t>
            </a:r>
            <a:r>
              <a:rPr lang="zh-TW" altLang="en-US" sz="3000" b="1" dirty="0" smtClean="0">
                <a:solidFill>
                  <a:srgbClr val="002060"/>
                </a:solidFill>
                <a:latin typeface="+mj-ea"/>
              </a:rPr>
              <a:t>以</a:t>
            </a:r>
            <a:r>
              <a:rPr lang="en-US" altLang="zh-TW" sz="3000" b="1" dirty="0" smtClean="0">
                <a:solidFill>
                  <a:srgbClr val="002060"/>
                </a:solidFill>
                <a:latin typeface="+mj-ea"/>
              </a:rPr>
              <a:t>OR</a:t>
            </a:r>
            <a:r>
              <a:rPr lang="zh-TW" altLang="en-US" sz="3000" b="1" dirty="0" smtClean="0">
                <a:solidFill>
                  <a:srgbClr val="002060"/>
                </a:solidFill>
                <a:latin typeface="+mj-ea"/>
              </a:rPr>
              <a:t>閘</a:t>
            </a:r>
            <a:endParaRPr lang="en-US" altLang="zh-TW" sz="3000" b="1" dirty="0">
              <a:solidFill>
                <a:srgbClr val="002060"/>
              </a:solidFill>
              <a:latin typeface="+mj-ea"/>
            </a:endParaRPr>
          </a:p>
          <a:p>
            <a:pPr marL="0" indent="0">
              <a:buFont typeface="Wingdings 3" charset="2"/>
              <a:buNone/>
            </a:pPr>
            <a:r>
              <a:rPr lang="zh-TW" altLang="en-US" sz="3000" b="1" dirty="0" smtClean="0">
                <a:solidFill>
                  <a:srgbClr val="002060"/>
                </a:solidFill>
                <a:latin typeface="+mj-ea"/>
                <a:ea typeface="+mj-ea"/>
              </a:rPr>
              <a:t>控制</a:t>
            </a:r>
            <a:r>
              <a:rPr lang="en-US" altLang="zh-TW" sz="3000" b="1" dirty="0" smtClean="0">
                <a:solidFill>
                  <a:srgbClr val="002060"/>
                </a:solidFill>
                <a:latin typeface="+mj-ea"/>
                <a:ea typeface="+mj-ea"/>
              </a:rPr>
              <a:t>Q2</a:t>
            </a:r>
          </a:p>
          <a:p>
            <a:pPr marL="0" indent="0">
              <a:buNone/>
            </a:pPr>
            <a:r>
              <a:rPr lang="zh-TW" altLang="en-US" b="1" u="sng" dirty="0" smtClean="0">
                <a:latin typeface="Arimo"/>
                <a:hlinkClick r:id="rId7" action="ppaction://hlinkfile"/>
              </a:rPr>
              <a:t>示範：</a:t>
            </a:r>
            <a:endParaRPr lang="en-US" altLang="zh-TW" b="1" u="sng" dirty="0">
              <a:latin typeface="Arimo"/>
            </a:endParaRPr>
          </a:p>
          <a:p>
            <a:pPr marL="0" indent="0">
              <a:buNone/>
            </a:pPr>
            <a:endParaRPr lang="en-US" altLang="zh-TW" b="1" u="sng" dirty="0">
              <a:latin typeface="Arimo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73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、</a:t>
            </a:r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基本功能內容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2204" y="1404194"/>
            <a:ext cx="10125784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3.XOR(</a:t>
            </a:r>
            <a:r>
              <a:rPr lang="zh-TW" altLang="en-US" dirty="0" smtClean="0">
                <a:latin typeface="+mj-ea"/>
                <a:ea typeface="+mj-ea"/>
              </a:rPr>
              <a:t>互斥或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Arimo"/>
                <a:ea typeface="+mj-ea"/>
              </a:rPr>
              <a:t>：</a:t>
            </a:r>
            <a:endParaRPr lang="en-US" altLang="zh-TW" dirty="0" smtClean="0">
              <a:latin typeface="Arimo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(1)</a:t>
            </a:r>
            <a:r>
              <a:rPr lang="zh-TW" altLang="en-US" dirty="0" smtClean="0">
                <a:latin typeface="+mj-ea"/>
                <a:ea typeface="+mj-ea"/>
              </a:rPr>
              <a:t>功能：</a:t>
            </a:r>
            <a:r>
              <a:rPr lang="zh-TW" altLang="en-US" dirty="0" smtClean="0">
                <a:latin typeface="+mn-ea"/>
              </a:rPr>
              <a:t>兩者不同就動作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n-ea"/>
              </a:rPr>
              <a:t>(2)</a:t>
            </a:r>
            <a:r>
              <a:rPr lang="zh-TW" altLang="en-US" dirty="0" smtClean="0">
                <a:latin typeface="+mn-ea"/>
              </a:rPr>
              <a:t>電路圖：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en-US" altLang="zh-TW" dirty="0" smtClean="0">
                <a:latin typeface="+mn-ea"/>
              </a:rPr>
              <a:t>(3)</a:t>
            </a:r>
            <a:r>
              <a:rPr lang="zh-TW" altLang="en-US" dirty="0" smtClean="0">
                <a:latin typeface="+mn-ea"/>
              </a:rPr>
              <a:t>邏輯式：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32042"/>
              </p:ext>
            </p:extLst>
          </p:nvPr>
        </p:nvGraphicFramePr>
        <p:xfrm>
          <a:off x="2691524" y="3728800"/>
          <a:ext cx="22193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787320" imgH="203040" progId="Equation.DSMT4">
                  <p:embed/>
                </p:oleObj>
              </mc:Choice>
              <mc:Fallback>
                <p:oleObj name="Equation" r:id="rId3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1524" y="3728800"/>
                        <a:ext cx="221932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4135"/>
              </p:ext>
            </p:extLst>
          </p:nvPr>
        </p:nvGraphicFramePr>
        <p:xfrm>
          <a:off x="1068048" y="4370175"/>
          <a:ext cx="3527424" cy="193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08"/>
                <a:gridCol w="1175808"/>
                <a:gridCol w="1175808"/>
              </a:tblGrid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</a:t>
                      </a:r>
                      <a:r>
                        <a:rPr lang="zh-TW" altLang="en-US" sz="2400" b="0" i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∨</a:t>
                      </a:r>
                      <a:r>
                        <a:rPr lang="en-US" altLang="zh-TW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859" y="2585839"/>
            <a:ext cx="1996613" cy="7239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208" y="1404194"/>
            <a:ext cx="3379374" cy="2592552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>
          <a:xfrm>
            <a:off x="6683930" y="4167136"/>
            <a:ext cx="2590072" cy="2439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3000" b="1" dirty="0" smtClean="0">
                <a:solidFill>
                  <a:srgbClr val="002060"/>
                </a:solidFill>
                <a:latin typeface="+mj-ea"/>
                <a:ea typeface="+mj-ea"/>
              </a:rPr>
              <a:t>操作練習</a:t>
            </a:r>
            <a:endParaRPr lang="en-US" altLang="zh-TW" sz="3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000" b="1" dirty="0" smtClean="0">
                <a:solidFill>
                  <a:srgbClr val="002060"/>
                </a:solidFill>
                <a:latin typeface="+mj-ea"/>
                <a:ea typeface="+mj-ea"/>
              </a:rPr>
              <a:t>I5~I6</a:t>
            </a:r>
            <a:r>
              <a:rPr lang="zh-TW" altLang="en-US" sz="3000" b="1" dirty="0" smtClean="0">
                <a:solidFill>
                  <a:srgbClr val="002060"/>
                </a:solidFill>
                <a:latin typeface="+mj-ea"/>
              </a:rPr>
              <a:t>以</a:t>
            </a:r>
            <a:r>
              <a:rPr lang="en-US" altLang="zh-TW" sz="3000" b="1" dirty="0" smtClean="0">
                <a:solidFill>
                  <a:srgbClr val="002060"/>
                </a:solidFill>
                <a:latin typeface="+mj-ea"/>
              </a:rPr>
              <a:t>XOR</a:t>
            </a:r>
            <a:r>
              <a:rPr lang="zh-TW" altLang="en-US" sz="3000" b="1" dirty="0" smtClean="0">
                <a:solidFill>
                  <a:srgbClr val="002060"/>
                </a:solidFill>
                <a:latin typeface="+mj-ea"/>
              </a:rPr>
              <a:t>閘</a:t>
            </a:r>
            <a:endParaRPr lang="en-US" altLang="zh-TW" sz="3000" b="1" dirty="0">
              <a:solidFill>
                <a:srgbClr val="002060"/>
              </a:solidFill>
              <a:latin typeface="+mj-ea"/>
            </a:endParaRPr>
          </a:p>
          <a:p>
            <a:pPr marL="0" indent="0">
              <a:buFont typeface="Wingdings 3" charset="2"/>
              <a:buNone/>
            </a:pPr>
            <a:r>
              <a:rPr lang="zh-TW" altLang="en-US" sz="3000" b="1" dirty="0" smtClean="0">
                <a:solidFill>
                  <a:srgbClr val="002060"/>
                </a:solidFill>
                <a:latin typeface="+mj-ea"/>
                <a:ea typeface="+mj-ea"/>
              </a:rPr>
              <a:t>控制</a:t>
            </a:r>
            <a:r>
              <a:rPr lang="en-US" altLang="zh-TW" sz="3000" b="1" dirty="0" smtClean="0">
                <a:solidFill>
                  <a:srgbClr val="002060"/>
                </a:solidFill>
                <a:latin typeface="+mj-ea"/>
                <a:ea typeface="+mj-ea"/>
              </a:rPr>
              <a:t>Q3</a:t>
            </a:r>
          </a:p>
          <a:p>
            <a:pPr marL="0" indent="0">
              <a:buNone/>
            </a:pPr>
            <a:r>
              <a:rPr lang="zh-TW" altLang="en-US" b="1" u="sng" dirty="0" smtClean="0">
                <a:latin typeface="Arimo"/>
                <a:hlinkClick r:id="rId7" action="ppaction://hlinkfile"/>
              </a:rPr>
              <a:t>示範：</a:t>
            </a:r>
            <a:endParaRPr lang="en-US" altLang="zh-TW" b="1" u="sng" dirty="0">
              <a:latin typeface="Arimo"/>
            </a:endParaRPr>
          </a:p>
          <a:p>
            <a:pPr marL="0" indent="0">
              <a:buNone/>
            </a:pPr>
            <a:endParaRPr lang="en-US" altLang="zh-TW" b="1" u="sng" dirty="0">
              <a:latin typeface="Arimo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350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、</a:t>
            </a:r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基本功能內容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2204" y="1404194"/>
            <a:ext cx="10125784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4.NOT(</a:t>
            </a:r>
            <a:r>
              <a:rPr lang="zh-TW" altLang="en-US" dirty="0" smtClean="0">
                <a:latin typeface="+mj-ea"/>
                <a:ea typeface="+mj-ea"/>
              </a:rPr>
              <a:t>反相器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Arimo"/>
                <a:ea typeface="+mj-ea"/>
              </a:rPr>
              <a:t>：</a:t>
            </a:r>
            <a:endParaRPr lang="en-US" altLang="zh-TW" dirty="0" smtClean="0">
              <a:latin typeface="Arimo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(1)</a:t>
            </a:r>
            <a:r>
              <a:rPr lang="zh-TW" altLang="en-US" dirty="0" smtClean="0">
                <a:latin typeface="+mj-ea"/>
                <a:ea typeface="+mj-ea"/>
              </a:rPr>
              <a:t>功能：</a:t>
            </a:r>
            <a:r>
              <a:rPr lang="zh-TW" altLang="en-US" dirty="0" smtClean="0">
                <a:latin typeface="+mn-ea"/>
              </a:rPr>
              <a:t>輸入為</a:t>
            </a:r>
            <a:r>
              <a:rPr lang="en-US" altLang="zh-TW" dirty="0" smtClean="0">
                <a:latin typeface="+mn-ea"/>
              </a:rPr>
              <a:t>0</a:t>
            </a:r>
            <a:r>
              <a:rPr lang="zh-TW" altLang="en-US" dirty="0" smtClean="0">
                <a:latin typeface="+mn-ea"/>
              </a:rPr>
              <a:t>就動作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n-ea"/>
              </a:rPr>
              <a:t>(2)</a:t>
            </a:r>
            <a:r>
              <a:rPr lang="zh-TW" altLang="en-US" dirty="0" smtClean="0">
                <a:latin typeface="+mn-ea"/>
              </a:rPr>
              <a:t>電路圖：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en-US" altLang="zh-TW" dirty="0" smtClean="0">
                <a:latin typeface="+mn-ea"/>
              </a:rPr>
              <a:t>(3)</a:t>
            </a:r>
            <a:r>
              <a:rPr lang="zh-TW" altLang="en-US" dirty="0" smtClean="0">
                <a:latin typeface="+mn-ea"/>
              </a:rPr>
              <a:t>邏輯式：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11059"/>
              </p:ext>
            </p:extLst>
          </p:nvPr>
        </p:nvGraphicFramePr>
        <p:xfrm>
          <a:off x="2678989" y="3601277"/>
          <a:ext cx="107473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3" imgW="380880" imgH="241200" progId="Equation.DSMT4">
                  <p:embed/>
                </p:oleObj>
              </mc:Choice>
              <mc:Fallback>
                <p:oleObj name="Equation" r:id="rId3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8989" y="3601277"/>
                        <a:ext cx="1074737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25458"/>
              </p:ext>
            </p:extLst>
          </p:nvPr>
        </p:nvGraphicFramePr>
        <p:xfrm>
          <a:off x="1068048" y="4398579"/>
          <a:ext cx="2351616" cy="119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08"/>
                <a:gridCol w="1175808"/>
              </a:tblGrid>
              <a:tr h="4287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Q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208" y="1404194"/>
            <a:ext cx="3379374" cy="2592552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>
          <a:xfrm>
            <a:off x="6683930" y="4167136"/>
            <a:ext cx="2590072" cy="243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3000" b="1" dirty="0" smtClean="0">
                <a:solidFill>
                  <a:srgbClr val="002060"/>
                </a:solidFill>
                <a:latin typeface="+mj-ea"/>
                <a:ea typeface="+mj-ea"/>
              </a:rPr>
              <a:t>操作練習</a:t>
            </a:r>
            <a:endParaRPr lang="en-US" altLang="zh-TW" sz="3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000" b="1" dirty="0" smtClean="0">
                <a:solidFill>
                  <a:srgbClr val="002060"/>
                </a:solidFill>
                <a:latin typeface="+mj-ea"/>
                <a:ea typeface="+mj-ea"/>
              </a:rPr>
              <a:t>I7</a:t>
            </a:r>
            <a:r>
              <a:rPr lang="zh-TW" altLang="en-US" sz="3000" b="1" dirty="0" smtClean="0">
                <a:solidFill>
                  <a:srgbClr val="002060"/>
                </a:solidFill>
                <a:latin typeface="+mj-ea"/>
              </a:rPr>
              <a:t>以</a:t>
            </a:r>
            <a:r>
              <a:rPr lang="en-US" altLang="zh-TW" sz="3000" b="1" dirty="0" smtClean="0">
                <a:solidFill>
                  <a:srgbClr val="002060"/>
                </a:solidFill>
                <a:latin typeface="+mj-ea"/>
              </a:rPr>
              <a:t>NOT</a:t>
            </a:r>
            <a:r>
              <a:rPr lang="zh-TW" altLang="en-US" sz="3000" b="1" dirty="0" smtClean="0">
                <a:solidFill>
                  <a:srgbClr val="002060"/>
                </a:solidFill>
                <a:latin typeface="+mj-ea"/>
              </a:rPr>
              <a:t>閘</a:t>
            </a:r>
            <a:endParaRPr lang="en-US" altLang="zh-TW" sz="3000" b="1" dirty="0">
              <a:solidFill>
                <a:srgbClr val="002060"/>
              </a:solidFill>
              <a:latin typeface="+mj-ea"/>
            </a:endParaRPr>
          </a:p>
          <a:p>
            <a:pPr marL="0" indent="0">
              <a:buFont typeface="Wingdings 3" charset="2"/>
              <a:buNone/>
            </a:pPr>
            <a:r>
              <a:rPr lang="zh-TW" altLang="en-US" sz="3000" b="1" dirty="0" smtClean="0">
                <a:solidFill>
                  <a:srgbClr val="002060"/>
                </a:solidFill>
                <a:latin typeface="+mj-ea"/>
                <a:ea typeface="+mj-ea"/>
              </a:rPr>
              <a:t>控制</a:t>
            </a:r>
            <a:r>
              <a:rPr lang="en-US" altLang="zh-TW" sz="3000" b="1" dirty="0" smtClean="0">
                <a:solidFill>
                  <a:srgbClr val="002060"/>
                </a:solidFill>
                <a:latin typeface="+mj-ea"/>
                <a:ea typeface="+mj-ea"/>
              </a:rPr>
              <a:t>Q4</a:t>
            </a:r>
          </a:p>
          <a:p>
            <a:pPr marL="0" indent="0">
              <a:buNone/>
            </a:pPr>
            <a:r>
              <a:rPr lang="zh-TW" altLang="en-US" b="1" u="sng" dirty="0" smtClean="0">
                <a:latin typeface="Arimo"/>
                <a:hlinkClick r:id="rId6" action="ppaction://hlinkfile"/>
              </a:rPr>
              <a:t>示範：</a:t>
            </a:r>
            <a:endParaRPr lang="en-US" altLang="zh-TW" b="1" u="sng" dirty="0">
              <a:latin typeface="Arimo"/>
            </a:endParaRPr>
          </a:p>
          <a:p>
            <a:pPr marL="0" indent="0">
              <a:buNone/>
            </a:pPr>
            <a:endParaRPr lang="en-US" altLang="zh-TW" b="1" u="sng" dirty="0">
              <a:latin typeface="Arimo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Font typeface="Wingdings 3" charset="2"/>
              <a:buNone/>
            </a:pP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658" y="2556032"/>
            <a:ext cx="158509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成果展示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7969" y="1415872"/>
            <a:ext cx="10125784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 smtClean="0">
              <a:latin typeface="Arimo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2190" y="16120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I1~I4</a:t>
            </a:r>
            <a:r>
              <a:rPr lang="zh-TW" altLang="en-US" sz="3600" b="1" dirty="0">
                <a:solidFill>
                  <a:srgbClr val="002060"/>
                </a:solidFill>
                <a:latin typeface="+mj-ea"/>
              </a:rPr>
              <a:t>以</a:t>
            </a:r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AND</a:t>
            </a:r>
            <a:r>
              <a:rPr lang="zh-TW" altLang="en-US" sz="3600" b="1" dirty="0" smtClean="0">
                <a:solidFill>
                  <a:srgbClr val="002060"/>
                </a:solidFill>
                <a:latin typeface="+mj-ea"/>
              </a:rPr>
              <a:t>閘控制</a:t>
            </a:r>
            <a:r>
              <a:rPr lang="en-US" altLang="zh-TW" sz="3600" b="1" dirty="0" smtClean="0">
                <a:solidFill>
                  <a:srgbClr val="002060"/>
                </a:solidFill>
                <a:latin typeface="+mj-ea"/>
              </a:rPr>
              <a:t>Q1</a:t>
            </a:r>
            <a:endParaRPr lang="en-US" altLang="zh-TW" sz="36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93793" y="27825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I1~I4</a:t>
            </a:r>
            <a:r>
              <a:rPr lang="zh-TW" altLang="en-US" sz="3600" b="1" dirty="0">
                <a:solidFill>
                  <a:srgbClr val="002060"/>
                </a:solidFill>
                <a:latin typeface="+mj-ea"/>
              </a:rPr>
              <a:t>以</a:t>
            </a:r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OR</a:t>
            </a:r>
            <a:r>
              <a:rPr lang="zh-TW" altLang="en-US" sz="3600" b="1" dirty="0" smtClean="0">
                <a:solidFill>
                  <a:srgbClr val="002060"/>
                </a:solidFill>
                <a:latin typeface="+mj-ea"/>
              </a:rPr>
              <a:t>閘控制</a:t>
            </a:r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Q2</a:t>
            </a:r>
          </a:p>
        </p:txBody>
      </p:sp>
      <p:sp>
        <p:nvSpPr>
          <p:cNvPr id="6" name="矩形 5"/>
          <p:cNvSpPr/>
          <p:nvPr/>
        </p:nvSpPr>
        <p:spPr>
          <a:xfrm>
            <a:off x="1112875" y="4093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I5~I6</a:t>
            </a:r>
            <a:r>
              <a:rPr lang="zh-TW" altLang="en-US" sz="3600" b="1" dirty="0">
                <a:solidFill>
                  <a:srgbClr val="002060"/>
                </a:solidFill>
                <a:latin typeface="+mj-ea"/>
              </a:rPr>
              <a:t>以</a:t>
            </a:r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XOR</a:t>
            </a:r>
            <a:r>
              <a:rPr lang="zh-TW" altLang="en-US" sz="3600" b="1" dirty="0">
                <a:solidFill>
                  <a:srgbClr val="002060"/>
                </a:solidFill>
                <a:latin typeface="+mj-ea"/>
              </a:rPr>
              <a:t>閘控制</a:t>
            </a:r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Q3</a:t>
            </a:r>
          </a:p>
        </p:txBody>
      </p:sp>
      <p:sp>
        <p:nvSpPr>
          <p:cNvPr id="7" name="矩形 6"/>
          <p:cNvSpPr/>
          <p:nvPr/>
        </p:nvSpPr>
        <p:spPr>
          <a:xfrm>
            <a:off x="1763111" y="53329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I7</a:t>
            </a:r>
            <a:r>
              <a:rPr lang="zh-TW" altLang="en-US" sz="3600" b="1" dirty="0">
                <a:solidFill>
                  <a:srgbClr val="002060"/>
                </a:solidFill>
                <a:latin typeface="+mj-ea"/>
              </a:rPr>
              <a:t>以</a:t>
            </a:r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NOT</a:t>
            </a:r>
            <a:r>
              <a:rPr lang="zh-TW" altLang="en-US" sz="3600" b="1" dirty="0">
                <a:solidFill>
                  <a:srgbClr val="002060"/>
                </a:solidFill>
                <a:latin typeface="+mj-ea"/>
              </a:rPr>
              <a:t>閘控制</a:t>
            </a:r>
            <a:r>
              <a:rPr lang="en-US" altLang="zh-TW" sz="3600" b="1" dirty="0">
                <a:solidFill>
                  <a:srgbClr val="002060"/>
                </a:solidFill>
                <a:latin typeface="+mj-ea"/>
              </a:rPr>
              <a:t>Q4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569" y="1528590"/>
            <a:ext cx="2508808" cy="5017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04" y="2112665"/>
            <a:ext cx="1377769" cy="162125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04" y="5354717"/>
            <a:ext cx="1585097" cy="70110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569" y="4054585"/>
            <a:ext cx="1996613" cy="7239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98190" y="6124095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>
                <a:latin typeface="Arimo"/>
                <a:hlinkClick r:id="rId6" action="ppaction://hlinkfile"/>
              </a:rPr>
              <a:t>示範：</a:t>
            </a:r>
            <a:endParaRPr lang="en-US" altLang="zh-TW" sz="3200" b="1" u="sng" dirty="0"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422656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三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、</a:t>
            </a:r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刪除功能塊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221" y="1076913"/>
            <a:ext cx="10737308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 </a:t>
            </a:r>
            <a:r>
              <a:rPr lang="en-US" altLang="zh-TW" dirty="0">
                <a:latin typeface="+mj-ea"/>
              </a:rPr>
              <a:t>&lt;</a:t>
            </a:r>
            <a:r>
              <a:rPr lang="zh-TW" altLang="en-US" dirty="0">
                <a:latin typeface="+mj-ea"/>
              </a:rPr>
              <a:t>編程</a:t>
            </a:r>
            <a:r>
              <a:rPr lang="en-US" altLang="zh-TW" dirty="0">
                <a:latin typeface="+mj-ea"/>
              </a:rPr>
              <a:t>&gt; 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 </a:t>
            </a:r>
            <a:r>
              <a:rPr lang="en-US" altLang="zh-TW" dirty="0" smtClean="0">
                <a:latin typeface="+mj-ea"/>
              </a:rPr>
              <a:t>&lt;</a:t>
            </a:r>
            <a:r>
              <a:rPr lang="zh-TW" altLang="en-US" dirty="0">
                <a:latin typeface="+mj-ea"/>
              </a:rPr>
              <a:t>編輯程序</a:t>
            </a:r>
            <a:r>
              <a:rPr lang="en-US" altLang="zh-TW" dirty="0" smtClean="0">
                <a:latin typeface="+mj-ea"/>
              </a:rPr>
              <a:t>&gt;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 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(</a:t>
            </a:r>
            <a:r>
              <a:rPr lang="en-US" altLang="zh-TW" dirty="0">
                <a:latin typeface="+mj-ea"/>
              </a:rPr>
              <a:t>OK) </a:t>
            </a: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</a:t>
            </a:r>
            <a:r>
              <a:rPr lang="zh-TW" altLang="en-US" dirty="0">
                <a:latin typeface="+mj-ea"/>
                <a:sym typeface="Wingdings 3" panose="05040102010807070707" pitchFamily="18" charset="2"/>
              </a:rPr>
              <a:t>功能塊反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白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移到要刪除功能塊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(</a:t>
            </a:r>
            <a:r>
              <a:rPr lang="en-US" altLang="zh-TW" dirty="0">
                <a:latin typeface="+mj-ea"/>
              </a:rPr>
              <a:t>OK) 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2.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功能塊輸入反白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  (</a:t>
            </a:r>
            <a:r>
              <a:rPr lang="en-US" altLang="zh-TW" dirty="0">
                <a:latin typeface="+mj-ea"/>
              </a:rPr>
              <a:t>OK</a:t>
            </a:r>
            <a:r>
              <a:rPr lang="en-US" altLang="zh-TW" dirty="0" smtClean="0">
                <a:latin typeface="+mj-ea"/>
              </a:rPr>
              <a:t>)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 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(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按下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)</a:t>
            </a:r>
            <a:r>
              <a:rPr lang="zh-TW" altLang="en-US" dirty="0" smtClean="0">
                <a:latin typeface="+mj-ea"/>
                <a:sym typeface="Wingdings 3" panose="05040102010807070707" pitchFamily="18" charset="2"/>
              </a:rPr>
              <a:t>選空白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 (</a:t>
            </a:r>
            <a:r>
              <a:rPr lang="en-US" altLang="zh-TW" dirty="0">
                <a:latin typeface="+mj-ea"/>
              </a:rPr>
              <a:t>OK</a:t>
            </a:r>
            <a:r>
              <a:rPr lang="en-US" altLang="zh-TW" dirty="0" smtClean="0">
                <a:latin typeface="+mj-ea"/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</a:rPr>
              <a:t>3.</a:t>
            </a:r>
            <a:r>
              <a:rPr lang="zh-TW" altLang="en-US" dirty="0" smtClean="0">
                <a:latin typeface="+mj-ea"/>
              </a:rPr>
              <a:t>該功能塊之前的內容全部刪除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3" y="4329444"/>
            <a:ext cx="2879257" cy="225209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591" y="4329444"/>
            <a:ext cx="2334457" cy="223601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970" y="4329444"/>
            <a:ext cx="1819366" cy="223601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889" y="4328409"/>
            <a:ext cx="2922753" cy="223601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705336" y="350997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Arimo"/>
                <a:hlinkClick r:id="rId6" action="ppaction://hlinkfile"/>
              </a:rPr>
              <a:t>示範</a:t>
            </a:r>
            <a:r>
              <a:rPr lang="zh-TW" altLang="en-US" sz="3200" b="1" u="sng" dirty="0">
                <a:latin typeface="Arimo"/>
                <a:hlinkClick r:id="rId6" action="ppaction://hlinkfile"/>
              </a:rPr>
              <a:t>：</a:t>
            </a:r>
            <a:endParaRPr lang="en-US" altLang="zh-TW" sz="3200" b="1" u="sng" dirty="0"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90244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四</a:t>
            </a:r>
            <a:r>
              <a:rPr lang="en-US" altLang="zh-TW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、</a:t>
            </a:r>
            <a:r>
              <a:rPr lang="zh-TW" altLang="en-US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範例練習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683" y="1133474"/>
            <a:ext cx="1073730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練習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題</a:t>
            </a:r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  <a:sym typeface="Wingdings 3" panose="05040102010807070707" pitchFamily="18" charset="2"/>
              </a:rPr>
              <a:t>1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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I1~I8</a:t>
            </a:r>
            <a:r>
              <a:rPr lang="zh-TW" altLang="en-US" dirty="0" smtClean="0">
                <a:latin typeface="+mj-ea"/>
                <a:ea typeface="+mj-ea"/>
                <a:sym typeface="Wingdings 3" panose="05040102010807070707" pitchFamily="18" charset="2"/>
              </a:rPr>
              <a:t>開關全部閉合</a:t>
            </a:r>
            <a:r>
              <a:rPr lang="en-US" altLang="zh-TW" dirty="0" smtClean="0">
                <a:latin typeface="+mj-ea"/>
                <a:ea typeface="+mj-ea"/>
                <a:sym typeface="Wingdings 3" panose="05040102010807070707" pitchFamily="18" charset="2"/>
              </a:rPr>
              <a:t>(ON)</a:t>
            </a:r>
            <a:r>
              <a:rPr lang="zh-TW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 ，</a:t>
            </a:r>
            <a:endParaRPr lang="en-US" altLang="zh-TW" kern="1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Q1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動作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ea typeface="+mj-ea"/>
                <a:cs typeface="Arial" panose="020B0604020202020204" pitchFamily="34" charset="0"/>
              </a:rPr>
              <a:t>亮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)</a:t>
            </a:r>
            <a:b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其中</a:t>
            </a:r>
            <a:r>
              <a:rPr lang="en-US" altLang="zh-TW" kern="100" dirty="0" smtClean="0">
                <a:latin typeface="+mj-ea"/>
                <a:ea typeface="+mj-ea"/>
                <a:cs typeface="Arial" panose="020B0604020202020204" pitchFamily="34" charset="0"/>
              </a:rPr>
              <a:t>1</a:t>
            </a:r>
            <a:r>
              <a:rPr lang="zh-TW" altLang="en-US" kern="100" dirty="0" smtClean="0">
                <a:latin typeface="+mj-ea"/>
                <a:ea typeface="+mj-ea"/>
                <a:cs typeface="Arial" panose="020B0604020202020204" pitchFamily="34" charset="0"/>
              </a:rPr>
              <a:t>個開關打開</a:t>
            </a:r>
            <a:r>
              <a:rPr lang="en-US" altLang="zh-TW" dirty="0">
                <a:latin typeface="+mj-ea"/>
                <a:sym typeface="Wingdings 3" panose="05040102010807070707" pitchFamily="18" charset="2"/>
              </a:rPr>
              <a:t>(</a:t>
            </a:r>
            <a:r>
              <a:rPr lang="en-US" altLang="zh-TW" dirty="0" smtClean="0">
                <a:latin typeface="+mj-ea"/>
                <a:sym typeface="Wingdings 3" panose="05040102010807070707" pitchFamily="18" charset="2"/>
              </a:rPr>
              <a:t>OFF)</a:t>
            </a:r>
            <a:r>
              <a:rPr lang="zh-TW" altLang="zh-TW" kern="100" dirty="0" smtClean="0">
                <a:latin typeface="+mj-ea"/>
                <a:cs typeface="Arial" panose="020B0604020202020204" pitchFamily="34" charset="0"/>
              </a:rPr>
              <a:t> ，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/>
            </a:r>
            <a:br>
              <a:rPr lang="en-US" altLang="zh-TW" kern="100" dirty="0" smtClean="0">
                <a:latin typeface="+mj-ea"/>
                <a:cs typeface="Arial" panose="020B0604020202020204" pitchFamily="34" charset="0"/>
              </a:rPr>
            </a:b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Q1</a:t>
            </a:r>
            <a:r>
              <a:rPr lang="zh-TW" altLang="en-US" kern="100" dirty="0" smtClean="0">
                <a:latin typeface="+mj-ea"/>
                <a:cs typeface="Arial" panose="020B0604020202020204" pitchFamily="34" charset="0"/>
              </a:rPr>
              <a:t>停止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kern="100" dirty="0">
                <a:latin typeface="+mj-ea"/>
                <a:cs typeface="Arial" panose="020B0604020202020204" pitchFamily="34" charset="0"/>
              </a:rPr>
              <a:t>滅</a:t>
            </a:r>
            <a:r>
              <a:rPr lang="en-US" altLang="zh-TW" kern="100" dirty="0" smtClean="0">
                <a:latin typeface="+mj-ea"/>
                <a:cs typeface="Arial" panose="020B0604020202020204" pitchFamily="34" charset="0"/>
              </a:rPr>
              <a:t>)</a:t>
            </a:r>
            <a:r>
              <a:rPr lang="en-US" altLang="zh-TW" kern="100" dirty="0">
                <a:latin typeface="+mj-ea"/>
                <a:cs typeface="Arial" panose="020B0604020202020204" pitchFamily="34" charset="0"/>
              </a:rPr>
              <a:t/>
            </a:r>
            <a:br>
              <a:rPr lang="en-US" altLang="zh-TW" kern="100" dirty="0">
                <a:latin typeface="+mj-ea"/>
                <a:cs typeface="Arial" panose="020B0604020202020204" pitchFamily="34" charset="0"/>
              </a:rPr>
            </a:br>
            <a:endParaRPr lang="en-US" altLang="zh-TW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180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TM02900688[[fn=多面向]]</Template>
  <TotalTime>472</TotalTime>
  <Words>630</Words>
  <Application>Microsoft Office PowerPoint</Application>
  <PresentationFormat>寬螢幕</PresentationFormat>
  <Paragraphs>372</Paragraphs>
  <Slides>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Arimo</vt:lpstr>
      <vt:lpstr>Microsoft JhengHei UI Light</vt:lpstr>
      <vt:lpstr>微軟正黑體</vt:lpstr>
      <vt:lpstr>Arial</vt:lpstr>
      <vt:lpstr>Trebuchet MS</vt:lpstr>
      <vt:lpstr>Wingdings 3</vt:lpstr>
      <vt:lpstr>多面向</vt:lpstr>
      <vt:lpstr>Equation</vt:lpstr>
      <vt:lpstr>配電實習 LOGO-２(基本功能)</vt:lpstr>
      <vt:lpstr>一、進入基本功能選單(GF)</vt:lpstr>
      <vt:lpstr>二、基本功能內容</vt:lpstr>
      <vt:lpstr>二、基本功能內容</vt:lpstr>
      <vt:lpstr>二、基本功能內容</vt:lpstr>
      <vt:lpstr>二、基本功能內容</vt:lpstr>
      <vt:lpstr>成果展示</vt:lpstr>
      <vt:lpstr>三、刪除功能塊</vt:lpstr>
      <vt:lpstr>四、範例練習</vt:lpstr>
      <vt:lpstr>PowerPoint 簡報</vt:lpstr>
      <vt:lpstr>PowerPoint 簡報</vt:lpstr>
      <vt:lpstr>PowerPoint 簡報</vt:lpstr>
      <vt:lpstr>(筆記)</vt:lpstr>
      <vt:lpstr>(筆記)</vt:lpstr>
      <vt:lpstr>PowerPoint 簡報</vt:lpstr>
      <vt:lpstr>(筆記)</vt:lpstr>
      <vt:lpstr>(筆記)</vt:lpstr>
      <vt:lpstr>PowerPoint 簡報</vt:lpstr>
      <vt:lpstr>(筆記)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配電實習</dc:title>
  <dc:creator>user</dc:creator>
  <cp:lastModifiedBy>rgv.yang</cp:lastModifiedBy>
  <cp:revision>60</cp:revision>
  <dcterms:created xsi:type="dcterms:W3CDTF">2024-09-10T01:31:55Z</dcterms:created>
  <dcterms:modified xsi:type="dcterms:W3CDTF">2024-10-15T00:25:37Z</dcterms:modified>
</cp:coreProperties>
</file>