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 id="2147485164" r:id="rId3"/>
    <p:sldMasterId id="2147484342" r:id="rId4"/>
    <p:sldMasterId id="2147485166" r:id="rId5"/>
  </p:sldMasterIdLst>
  <p:notesMasterIdLst>
    <p:notesMasterId r:id="rId45"/>
  </p:notesMasterIdLst>
  <p:handoutMasterIdLst>
    <p:handoutMasterId r:id="rId46"/>
  </p:handoutMasterIdLst>
  <p:sldIdLst>
    <p:sldId id="258" r:id="rId6"/>
    <p:sldId id="336" r:id="rId7"/>
    <p:sldId id="364" r:id="rId8"/>
    <p:sldId id="337" r:id="rId9"/>
    <p:sldId id="365" r:id="rId10"/>
    <p:sldId id="366" r:id="rId11"/>
    <p:sldId id="339" r:id="rId12"/>
    <p:sldId id="350" r:id="rId13"/>
    <p:sldId id="340" r:id="rId14"/>
    <p:sldId id="341" r:id="rId15"/>
    <p:sldId id="342" r:id="rId16"/>
    <p:sldId id="343" r:id="rId17"/>
    <p:sldId id="351" r:id="rId18"/>
    <p:sldId id="344" r:id="rId19"/>
    <p:sldId id="367" r:id="rId20"/>
    <p:sldId id="345" r:id="rId21"/>
    <p:sldId id="346" r:id="rId22"/>
    <p:sldId id="368" r:id="rId23"/>
    <p:sldId id="369" r:id="rId24"/>
    <p:sldId id="347" r:id="rId25"/>
    <p:sldId id="370" r:id="rId26"/>
    <p:sldId id="352" r:id="rId27"/>
    <p:sldId id="353" r:id="rId28"/>
    <p:sldId id="362" r:id="rId29"/>
    <p:sldId id="354" r:id="rId30"/>
    <p:sldId id="371" r:id="rId31"/>
    <p:sldId id="355" r:id="rId32"/>
    <p:sldId id="356" r:id="rId33"/>
    <p:sldId id="372" r:id="rId34"/>
    <p:sldId id="357" r:id="rId35"/>
    <p:sldId id="358" r:id="rId36"/>
    <p:sldId id="363" r:id="rId37"/>
    <p:sldId id="373" r:id="rId38"/>
    <p:sldId id="375" r:id="rId39"/>
    <p:sldId id="360" r:id="rId40"/>
    <p:sldId id="377" r:id="rId41"/>
    <p:sldId id="376" r:id="rId42"/>
    <p:sldId id="361" r:id="rId43"/>
    <p:sldId id="349" r:id="rId44"/>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charset="-120"/>
        <a:cs typeface="+mn-cs"/>
      </a:defRPr>
    </a:lvl5pPr>
    <a:lvl6pPr marL="2286000" algn="l" defTabSz="914400" rtl="0" eaLnBrk="1" latinLnBrk="0" hangingPunct="1">
      <a:defRPr kumimoji="1" b="1" kern="1200">
        <a:solidFill>
          <a:schemeClr val="bg1"/>
        </a:solidFill>
        <a:latin typeface="Times New Roman" pitchFamily="18" charset="0"/>
        <a:ea typeface="新細明體" charset="-120"/>
        <a:cs typeface="+mn-cs"/>
      </a:defRPr>
    </a:lvl6pPr>
    <a:lvl7pPr marL="2743200" algn="l" defTabSz="914400" rtl="0" eaLnBrk="1" latinLnBrk="0" hangingPunct="1">
      <a:defRPr kumimoji="1" b="1" kern="1200">
        <a:solidFill>
          <a:schemeClr val="bg1"/>
        </a:solidFill>
        <a:latin typeface="Times New Roman" pitchFamily="18" charset="0"/>
        <a:ea typeface="新細明體" charset="-120"/>
        <a:cs typeface="+mn-cs"/>
      </a:defRPr>
    </a:lvl7pPr>
    <a:lvl8pPr marL="3200400" algn="l" defTabSz="914400" rtl="0" eaLnBrk="1" latinLnBrk="0" hangingPunct="1">
      <a:defRPr kumimoji="1" b="1" kern="1200">
        <a:solidFill>
          <a:schemeClr val="bg1"/>
        </a:solidFill>
        <a:latin typeface="Times New Roman" pitchFamily="18" charset="0"/>
        <a:ea typeface="新細明體" charset="-120"/>
        <a:cs typeface="+mn-cs"/>
      </a:defRPr>
    </a:lvl8pPr>
    <a:lvl9pPr marL="3657600" algn="l" defTabSz="914400" rtl="0" eaLnBrk="1" latinLnBrk="0" hangingPunct="1">
      <a:defRPr kumimoji="1" b="1" kern="1200">
        <a:solidFill>
          <a:schemeClr val="bg1"/>
        </a:solidFill>
        <a:latin typeface="Times New Roman" pitchFamily="18"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99CC"/>
    <a:srgbClr val="FF5050"/>
    <a:srgbClr val="FF00FF"/>
    <a:srgbClr val="4F4FFF"/>
    <a:srgbClr val="336699"/>
    <a:srgbClr val="339933"/>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9" autoAdjust="0"/>
    <p:restoredTop sz="94653" autoAdjust="0"/>
  </p:normalViewPr>
  <p:slideViewPr>
    <p:cSldViewPr>
      <p:cViewPr>
        <p:scale>
          <a:sx n="75" d="100"/>
          <a:sy n="75" d="100"/>
        </p:scale>
        <p:origin x="-1824" y="-168"/>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86"/>
    </p:cViewPr>
  </p:sorter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C392DB6B-D586-454B-93B3-57CB1583842B}" type="slidenum">
              <a:rPr lang="en-US" altLang="zh-TW"/>
              <a:pPr>
                <a:defRPr/>
              </a:pPr>
              <a:t>‹#›</a:t>
            </a:fld>
            <a:endParaRPr lang="en-US" altLang="zh-TW"/>
          </a:p>
        </p:txBody>
      </p:sp>
    </p:spTree>
    <p:extLst>
      <p:ext uri="{BB962C8B-B14F-4D97-AF65-F5344CB8AC3E}">
        <p14:creationId xmlns:p14="http://schemas.microsoft.com/office/powerpoint/2010/main" val="919466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02D4F0-1D65-48B4-BE10-BEAE67BDD810}" type="datetimeFigureOut">
              <a:rPr lang="zh-TW" altLang="en-US" smtClean="0"/>
              <a:t>2021/2/5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65D92E-7909-480B-9B6A-9D7E65A51906}" type="slidenum">
              <a:rPr lang="zh-TW" altLang="en-US" smtClean="0"/>
              <a:t>‹#›</a:t>
            </a:fld>
            <a:endParaRPr lang="zh-TW" altLang="en-US"/>
          </a:p>
        </p:txBody>
      </p:sp>
    </p:spTree>
    <p:extLst>
      <p:ext uri="{BB962C8B-B14F-4D97-AF65-F5344CB8AC3E}">
        <p14:creationId xmlns:p14="http://schemas.microsoft.com/office/powerpoint/2010/main" val="3313130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65D92E-7909-480B-9B6A-9D7E65A51906}" type="slidenum">
              <a:rPr lang="zh-TW" altLang="en-US" smtClean="0"/>
              <a:t>1</a:t>
            </a:fld>
            <a:endParaRPr lang="zh-TW" altLang="en-US"/>
          </a:p>
        </p:txBody>
      </p:sp>
    </p:spTree>
    <p:extLst>
      <p:ext uri="{BB962C8B-B14F-4D97-AF65-F5344CB8AC3E}">
        <p14:creationId xmlns:p14="http://schemas.microsoft.com/office/powerpoint/2010/main" val="3746627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362637092"/>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241171433"/>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531434800"/>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441253473"/>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459733892"/>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289328717"/>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60866392"/>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92657167"/>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994615976"/>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070810"/>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92664752"/>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338702846"/>
      </p:ext>
    </p:extLst>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557629312"/>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46330522"/>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974044412"/>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544639153"/>
      </p:ext>
    </p:extLst>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059814429"/>
      </p:ext>
    </p:extLst>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230712896"/>
      </p:ext>
    </p:extLst>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7856671"/>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21767524"/>
      </p:ext>
    </p:extLst>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866900611"/>
      </p:ext>
    </p:extLst>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97688"/>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749630771"/>
      </p:ext>
    </p:extLst>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240804943"/>
      </p:ext>
    </p:extLst>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964533799"/>
      </p:ext>
    </p:extLst>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819359088"/>
      </p:ext>
    </p:extLst>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76490246"/>
      </p:ext>
    </p:extLst>
  </p:cSld>
  <p:clrMapOvr>
    <a:masterClrMapping/>
  </p:clrMapOvr>
  <p:transition>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rgbClr val="336699"/>
                </a:solidFill>
              </a:defRPr>
            </a:lvl1pPr>
          </a:lstStyle>
          <a:p>
            <a:r>
              <a:rPr lang="zh-TW" altLang="en-US" dirty="0" smtClean="0"/>
              <a:t>按一下以編輯母片標題樣式</a:t>
            </a:r>
            <a:endParaRPr lang="zh-TW" altLang="en-US" dirty="0"/>
          </a:p>
        </p:txBody>
      </p:sp>
      <p:sp>
        <p:nvSpPr>
          <p:cNvPr id="9" name="Rectangle 3"/>
          <p:cNvSpPr>
            <a:spLocks noGrp="1" noChangeArrowheads="1"/>
          </p:cNvSpPr>
          <p:nvPr>
            <p:ph idx="1"/>
          </p:nvPr>
        </p:nvSpPr>
        <p:spPr bwMode="auto">
          <a:xfrm>
            <a:off x="323850" y="1196975"/>
            <a:ext cx="8135938" cy="5040313"/>
          </a:xfrm>
          <a:prstGeom prst="rect">
            <a:avLst/>
          </a:prstGeom>
          <a:noFill/>
          <a:ln>
            <a:noFill/>
          </a:ln>
          <a:effectLst/>
          <a:extLst/>
        </p:spPr>
        <p:txBody>
          <a:bodyPr/>
          <a:lstStyle>
            <a:lvl2pPr marL="1588" indent="712788">
              <a:defRPr/>
            </a:lvl2pPr>
          </a:lstStyle>
          <a:p>
            <a:pPr lvl="0"/>
            <a:r>
              <a:rPr lang="en-US" altLang="zh-TW" noProof="0" dirty="0" smtClean="0"/>
              <a:t>1-1-1</a:t>
            </a:r>
            <a:r>
              <a:rPr lang="zh-TW" altLang="en-US" noProof="0" dirty="0" smtClean="0"/>
              <a:t>第一層第一層第一層第一層第一層第一層第一層</a:t>
            </a:r>
          </a:p>
          <a:p>
            <a:pPr lvl="1"/>
            <a:r>
              <a:rPr lang="zh-TW" altLang="en-US" noProof="0" dirty="0" smtClean="0"/>
              <a:t>第二層內文第二層內文第二層內文第二層內文第二層內文第二層內文</a:t>
            </a:r>
            <a:endParaRPr lang="en-US" altLang="zh-TW" noProof="0" dirty="0" smtClean="0"/>
          </a:p>
          <a:p>
            <a:pPr lvl="2"/>
            <a:r>
              <a:rPr lang="zh-TW" altLang="en-US" noProof="0" dirty="0" smtClean="0"/>
              <a:t>第三層題目第三層題目第三層題目第三層題目第三層題目第三層題目</a:t>
            </a:r>
            <a:endParaRPr lang="en-US" altLang="zh-TW" noProof="0" dirty="0" smtClean="0"/>
          </a:p>
          <a:p>
            <a:pPr lvl="3"/>
            <a:r>
              <a:rPr lang="en-US" altLang="zh-TW" noProof="0" dirty="0" smtClean="0"/>
              <a:t>(1)</a:t>
            </a:r>
            <a:r>
              <a:rPr lang="zh-TW" altLang="en-US" noProof="0" dirty="0" smtClean="0"/>
              <a:t>第四層第四層第四層第四層第四層第四層第四層第四層</a:t>
            </a:r>
            <a:endParaRPr lang="en-US" altLang="zh-TW" noProof="0" dirty="0" smtClean="0"/>
          </a:p>
          <a:p>
            <a:pPr lvl="4"/>
            <a:r>
              <a:rPr lang="zh-TW" altLang="en-US" noProof="0" dirty="0" smtClean="0"/>
              <a:t>第五層解答設逐行動畫第五層解答設逐行動畫第五層解答設逐行動畫</a:t>
            </a:r>
          </a:p>
        </p:txBody>
      </p:sp>
    </p:spTree>
    <p:extLst>
      <p:ext uri="{BB962C8B-B14F-4D97-AF65-F5344CB8AC3E}">
        <p14:creationId xmlns:p14="http://schemas.microsoft.com/office/powerpoint/2010/main" val="1232077179"/>
      </p:ext>
    </p:extLst>
  </p:cSld>
  <p:clrMapOvr>
    <a:masterClrMapping/>
  </p:clrMapOvr>
  <p:transition>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738302"/>
      </p:ext>
    </p:extLst>
  </p:cSld>
  <p:clrMapOvr>
    <a:masterClrMapping/>
  </p:clrMapOvr>
  <p:transition>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23850" y="671661"/>
            <a:ext cx="8135938" cy="720725"/>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1413023"/>
            <a:ext cx="8135938" cy="5040313"/>
          </a:xfrm>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618281451"/>
      </p:ext>
    </p:extLst>
  </p:cSld>
  <p:clrMapOvr>
    <a:masterClrMapping/>
  </p:clrMapOvr>
  <p:transition>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153466738"/>
      </p:ext>
    </p:extLst>
  </p:cSld>
  <p:clrMapOvr>
    <a:masterClrMapping/>
  </p:clrMapOvr>
  <p:transition>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1293163"/>
      </p:ext>
    </p:extLst>
  </p:cSld>
  <p:clrMapOvr>
    <a:masterClrMapping/>
  </p:clrMapOvr>
  <p:transition>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292172579"/>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1986584"/>
      </p:ext>
    </p:extLst>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55910309"/>
      </p:ext>
    </p:extLst>
  </p:cSld>
  <p:clrMapOvr>
    <a:masterClrMapping/>
  </p:clrMapOvr>
  <p:transition>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29507868"/>
      </p:ext>
    </p:extLst>
  </p:cSld>
  <p:clrMapOvr>
    <a:masterClrMapping/>
  </p:clrMapOvr>
  <p:transition>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4114178669"/>
      </p:ext>
    </p:extLst>
  </p:cSld>
  <p:clrMapOvr>
    <a:masterClrMapping/>
  </p:clrMapOvr>
  <p:transition>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742911"/>
      </p:ext>
    </p:extLst>
  </p:cSld>
  <p:clrMapOvr>
    <a:masterClrMapping/>
  </p:clrMapOvr>
  <p:transition>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359244161"/>
      </p:ext>
    </p:extLst>
  </p:cSld>
  <p:clrMapOvr>
    <a:masterClrMapping/>
  </p:clrMapOvr>
  <p:transition>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942937377"/>
      </p:ext>
    </p:extLst>
  </p:cSld>
  <p:clrMapOvr>
    <a:masterClrMapping/>
  </p:clrMapOvr>
  <p:transition>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84791326"/>
      </p:ext>
    </p:extLst>
  </p:cSld>
  <p:clrMapOvr>
    <a:masterClrMapping/>
  </p:clrMapOvr>
  <p:transition>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405303988"/>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04837071"/>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799317398"/>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075576"/>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215862671"/>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688254456"/>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slide" Target="../slides/slide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 Target="../slides/slide1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slide" Target="../slides/slide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4.xml"/><Relationship Id="rId21" Type="http://schemas.openxmlformats.org/officeDocument/2006/relationships/slide" Target="../slides/slide2.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slide" Target="../slides/slide9.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19" Type="http://schemas.openxmlformats.org/officeDocument/2006/relationships/slide" Target="../slides/slide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 Id="rId22" Type="http://schemas.openxmlformats.org/officeDocument/2006/relationships/slide" Target="../slides/slide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25.xml"/><Relationship Id="rId21" Type="http://schemas.openxmlformats.org/officeDocument/2006/relationships/slide" Target="../slides/slide2.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20" Type="http://schemas.openxmlformats.org/officeDocument/2006/relationships/slide" Target="../slides/slide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19" Type="http://schemas.openxmlformats.org/officeDocument/2006/relationships/slide" Target="../slides/slide14.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 Id="rId22" Type="http://schemas.openxmlformats.org/officeDocument/2006/relationships/slide" Target="../slides/slide3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s/slide2.xml"/><Relationship Id="rId3" Type="http://schemas.openxmlformats.org/officeDocument/2006/relationships/slideLayout" Target="../slideLayouts/slideLayout36.xml"/><Relationship Id="rId7" Type="http://schemas.openxmlformats.org/officeDocument/2006/relationships/image" Target="../media/image3.png"/><Relationship Id="rId12" Type="http://schemas.openxmlformats.org/officeDocument/2006/relationships/slide" Target="../slides/slide9.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2.png"/><Relationship Id="rId11" Type="http://schemas.openxmlformats.org/officeDocument/2006/relationships/slide" Target="../slides/slide14.xml"/><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theme" Target="../theme/theme4.xml"/><Relationship Id="rId9" Type="http://schemas.openxmlformats.org/officeDocument/2006/relationships/image" Target="../media/image5.png"/><Relationship Id="rId14" Type="http://schemas.openxmlformats.org/officeDocument/2006/relationships/slide" Target="../slides/slide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229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E25A597E-7FF6-40DB-BB2D-31F450188754}"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229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0"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7-3</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7-1</a:t>
            </a:r>
          </a:p>
        </p:txBody>
      </p:sp>
      <p:sp>
        <p:nvSpPr>
          <p:cNvPr id="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7-4</a:t>
            </a:r>
          </a:p>
        </p:txBody>
      </p:sp>
      <p:sp>
        <p:nvSpPr>
          <p:cNvPr id="16"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sz="3600" b="1">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3315"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AA68CC2-05E5-4565-A8CA-EB2CF5EA67A3}"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3317"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16"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7-3</a:t>
            </a:r>
          </a:p>
        </p:txBody>
      </p:sp>
      <p:sp>
        <p:nvSpPr>
          <p:cNvPr id="17"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7-2</a:t>
            </a:r>
          </a:p>
        </p:txBody>
      </p:sp>
      <p:sp>
        <p:nvSpPr>
          <p:cNvPr id="21"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7-1</a:t>
            </a:r>
          </a:p>
        </p:txBody>
      </p:sp>
      <p:sp>
        <p:nvSpPr>
          <p:cNvPr id="22"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7-4</a:t>
            </a:r>
          </a:p>
        </p:txBody>
      </p:sp>
    </p:spTree>
  </p:cSld>
  <p:clrMap bg1="lt1" tx1="dk1" bg2="lt2" tx2="dk2" accent1="accent1" accent2="accent2" accent3="accent3" accent4="accent4" accent5="accent5" accent6="accent6" hlink="hlink" folHlink="folHlink"/>
  <p:sldLayoutIdLst>
    <p:sldLayoutId id="2147485178" r:id="rId1"/>
    <p:sldLayoutId id="2147485179" r:id="rId2"/>
    <p:sldLayoutId id="2147485180" r:id="rId3"/>
    <p:sldLayoutId id="2147485181" r:id="rId4"/>
    <p:sldLayoutId id="2147485182" r:id="rId5"/>
    <p:sldLayoutId id="2147485183" r:id="rId6"/>
    <p:sldLayoutId id="2147485184" r:id="rId7"/>
    <p:sldLayoutId id="2147485185" r:id="rId8"/>
    <p:sldLayoutId id="2147485186" r:id="rId9"/>
    <p:sldLayoutId id="2147485187" r:id="rId10"/>
    <p:sldLayoutId id="2147485188"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04C62BBD-F912-4233-85F9-920321F7803A}"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1"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7-3</a:t>
            </a:r>
          </a:p>
        </p:txBody>
      </p:sp>
      <p:sp>
        <p:nvSpPr>
          <p:cNvPr id="22"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7-2</a:t>
            </a:r>
          </a:p>
        </p:txBody>
      </p:sp>
      <p:sp>
        <p:nvSpPr>
          <p:cNvPr id="23"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7-1</a:t>
            </a:r>
          </a:p>
        </p:txBody>
      </p:sp>
      <p:sp>
        <p:nvSpPr>
          <p:cNvPr id="24"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7-4</a:t>
            </a:r>
          </a:p>
        </p:txBody>
      </p:sp>
    </p:spTree>
  </p:cSld>
  <p:clrMap bg1="lt1" tx1="dk1" bg2="lt2" tx2="dk2" accent1="accent1" accent2="accent2" accent3="accent3" accent4="accent4" accent5="accent5" accent6="accent6" hlink="hlink" folHlink="folHlink"/>
  <p:sldLayoutIdLst>
    <p:sldLayoutId id="2147485189" r:id="rId1"/>
    <p:sldLayoutId id="2147485190" r:id="rId2"/>
    <p:sldLayoutId id="2147485191" r:id="rId3"/>
    <p:sldLayoutId id="2147485192" r:id="rId4"/>
    <p:sldLayoutId id="2147485193" r:id="rId5"/>
    <p:sldLayoutId id="2147485194" r:id="rId6"/>
    <p:sldLayoutId id="2147485195" r:id="rId7"/>
    <p:sldLayoutId id="2147485196" r:id="rId8"/>
    <p:sldLayoutId id="2147485197" r:id="rId9"/>
    <p:sldLayoutId id="2147485198" r:id="rId10"/>
    <p:sldLayoutId id="2147485199"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dirty="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5363"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0870DDD-EA90-41BC-A5B0-55D342E05C4F}"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5365" name="Picture 29" descr="Icon-01">
            <a:hlinkClick r:id="" action="ppaction://hlinkshowjump?jump=firs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0" descr="Icon-03">
            <a:hlinkClick r:id="" action="ppaction://hlinkshowjump?jump=next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31" descr="Icon-04">
            <a:hlinkClick r:id="" action="ppaction://hlinkshowjump?jump=previousslide"/>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32" descr="Icon-05">
            <a:hlinkClick r:id="" action="ppaction://hlinkshowjump?jump=firstslid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33" descr="Icon-06">
            <a:hlinkClick r:id="" action="ppaction://hlinkshowjump?jump=lastslid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29" name="Rectangle 87">
            <a:hlinkClick r:id="rId11"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7-3</a:t>
            </a:r>
          </a:p>
        </p:txBody>
      </p:sp>
      <p:sp>
        <p:nvSpPr>
          <p:cNvPr id="30" name="Rectangle 86">
            <a:hlinkClick r:id="rId12"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7-2</a:t>
            </a:r>
          </a:p>
        </p:txBody>
      </p:sp>
      <p:sp>
        <p:nvSpPr>
          <p:cNvPr id="31" name="Rectangle 86">
            <a:hlinkClick r:id="rId13"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7-1</a:t>
            </a:r>
          </a:p>
        </p:txBody>
      </p:sp>
      <p:sp>
        <p:nvSpPr>
          <p:cNvPr id="32" name="Rectangle 86">
            <a:hlinkClick r:id="rId14" action="ppaction://hlinksldjump"/>
          </p:cNvPr>
          <p:cNvSpPr>
            <a:spLocks noChangeArrowheads="1"/>
          </p:cNvSpPr>
          <p:nvPr userDrawn="1"/>
        </p:nvSpPr>
        <p:spPr bwMode="auto">
          <a:xfrm>
            <a:off x="8534400" y="24209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7-4</a:t>
            </a:r>
          </a:p>
        </p:txBody>
      </p:sp>
    </p:spTree>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eaLnBrk="0" fontAlgn="base" hangingPunct="0">
        <a:spcBef>
          <a:spcPct val="0"/>
        </a:spcBef>
        <a:spcAft>
          <a:spcPct val="0"/>
        </a:spcAft>
        <a:defRPr kumimoji="1" sz="3600" b="1">
          <a:solidFill>
            <a:srgbClr val="0066FF"/>
          </a:solidFill>
          <a:latin typeface="Arial" charset="0"/>
          <a:ea typeface="微軟正黑體" pitchFamily="34" charset="-120"/>
        </a:defRPr>
      </a:lvl6pPr>
      <a:lvl7pPr marL="914400" algn="l" rtl="0" eaLnBrk="0" fontAlgn="base" hangingPunct="0">
        <a:spcBef>
          <a:spcPct val="0"/>
        </a:spcBef>
        <a:spcAft>
          <a:spcPct val="0"/>
        </a:spcAft>
        <a:defRPr kumimoji="1" sz="3600" b="1">
          <a:solidFill>
            <a:srgbClr val="0066FF"/>
          </a:solidFill>
          <a:latin typeface="Arial" charset="0"/>
          <a:ea typeface="微軟正黑體" pitchFamily="34" charset="-120"/>
        </a:defRPr>
      </a:lvl7pPr>
      <a:lvl8pPr marL="1371600" algn="l" rtl="0" eaLnBrk="0" fontAlgn="base" hangingPunct="0">
        <a:spcBef>
          <a:spcPct val="0"/>
        </a:spcBef>
        <a:spcAft>
          <a:spcPct val="0"/>
        </a:spcAft>
        <a:defRPr kumimoji="1" sz="3600" b="1">
          <a:solidFill>
            <a:srgbClr val="0066FF"/>
          </a:solidFill>
          <a:latin typeface="Arial" charset="0"/>
          <a:ea typeface="微軟正黑體" pitchFamily="34" charset="-120"/>
        </a:defRPr>
      </a:lvl8pPr>
      <a:lvl9pPr marL="1828800" algn="l" rtl="0" eaLnBrk="0" fontAlgn="base" hangingPunct="0">
        <a:spcBef>
          <a:spcPct val="0"/>
        </a:spcBef>
        <a:spcAft>
          <a:spcPct val="0"/>
        </a:spcAft>
        <a:defRPr kumimoji="1" sz="3600" b="1">
          <a:solidFill>
            <a:srgbClr val="0066FF"/>
          </a:solidFill>
          <a:latin typeface="Arial" charset="0"/>
          <a:ea typeface="微軟正黑體" pitchFamily="34"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1784350" algn="l" rtl="0" fontAlgn="base" hangingPunct="0">
        <a:spcBef>
          <a:spcPct val="20000"/>
        </a:spcBef>
        <a:spcAft>
          <a:spcPct val="0"/>
        </a:spcAft>
        <a:defRPr kumimoji="1" sz="2800">
          <a:solidFill>
            <a:schemeClr val="tx1"/>
          </a:solidFill>
          <a:latin typeface="+mn-lt"/>
          <a:ea typeface="+mn-ea"/>
        </a:defRPr>
      </a:lvl6pPr>
      <a:lvl7pPr marL="2241550" algn="l" rtl="0" fontAlgn="base" hangingPunct="0">
        <a:spcBef>
          <a:spcPct val="20000"/>
        </a:spcBef>
        <a:spcAft>
          <a:spcPct val="0"/>
        </a:spcAft>
        <a:defRPr kumimoji="1" sz="2800">
          <a:solidFill>
            <a:schemeClr val="tx1"/>
          </a:solidFill>
          <a:latin typeface="+mn-lt"/>
          <a:ea typeface="+mn-ea"/>
        </a:defRPr>
      </a:lvl7pPr>
      <a:lvl8pPr marL="2698750" algn="l" rtl="0" fontAlgn="base" hangingPunct="0">
        <a:spcBef>
          <a:spcPct val="20000"/>
        </a:spcBef>
        <a:spcAft>
          <a:spcPct val="0"/>
        </a:spcAft>
        <a:defRPr kumimoji="1" sz="2800">
          <a:solidFill>
            <a:schemeClr val="tx1"/>
          </a:solidFill>
          <a:latin typeface="+mn-lt"/>
          <a:ea typeface="+mn-ea"/>
        </a:defRPr>
      </a:lvl8pPr>
      <a:lvl9pPr marL="3155950" algn="l" rtl="0" fontAlgn="base" hangingPunct="0">
        <a:spcBef>
          <a:spcPct val="20000"/>
        </a:spcBef>
        <a:spcAft>
          <a:spcPct val="0"/>
        </a:spcAft>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323850" y="455613"/>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6387" name="Rectangle 3"/>
          <p:cNvSpPr>
            <a:spLocks noGrp="1" noChangeArrowheads="1"/>
          </p:cNvSpPr>
          <p:nvPr>
            <p:ph type="body" idx="1"/>
          </p:nvPr>
        </p:nvSpPr>
        <p:spPr bwMode="auto">
          <a:xfrm>
            <a:off x="323850" y="1196975"/>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BAEF0F56-D1C8-4F60-9511-6E1826BDEB1E}"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pic>
        <p:nvPicPr>
          <p:cNvPr id="12" name="Picture 37" descr="Icon-02">
            <a:hlinkClick r:id="" action="ppaction://hlinkshowjump?jump=endshow"/>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sz="3200" b="1">
          <a:solidFill>
            <a:srgbClr val="0099FF"/>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8.png"/><Relationship Id="rId7" Type="http://schemas.openxmlformats.org/officeDocument/2006/relationships/slide" Target="slide28.xml"/><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slide" Target="slide9.xml"/><Relationship Id="rId5"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35.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7.wmf"/></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4.xml"/><Relationship Id="rId1" Type="http://schemas.openxmlformats.org/officeDocument/2006/relationships/vmlDrawing" Target="../drawings/vmlDrawing3.vml"/><Relationship Id="rId4" Type="http://schemas.openxmlformats.org/officeDocument/2006/relationships/image" Target="../media/image33.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14.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群組 70"/>
          <p:cNvGrpSpPr>
            <a:grpSpLocks/>
          </p:cNvGrpSpPr>
          <p:nvPr/>
        </p:nvGrpSpPr>
        <p:grpSpPr bwMode="auto">
          <a:xfrm>
            <a:off x="395288" y="1268413"/>
            <a:ext cx="6640512" cy="523875"/>
            <a:chOff x="413196" y="1239143"/>
            <a:chExt cx="6640002" cy="525049"/>
          </a:xfrm>
        </p:grpSpPr>
        <p:pic>
          <p:nvPicPr>
            <p:cNvPr id="17423" name="Picture 3" descr="D:\工作區\PPT\01_電群\64A9310 多媒體介面\image\C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4" name="文字方塊 72"/>
            <p:cNvSpPr txBox="1">
              <a:spLocks noChangeArrowheads="1"/>
            </p:cNvSpPr>
            <p:nvPr/>
          </p:nvSpPr>
          <p:spPr bwMode="auto">
            <a:xfrm>
              <a:off x="414586" y="1369045"/>
              <a:ext cx="98906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en-US" altLang="zh-TW" sz="2500" dirty="0" smtClean="0">
                  <a:solidFill>
                    <a:schemeClr val="tx1"/>
                  </a:solidFill>
                  <a:latin typeface="Arial Rounded MT Bold" pitchFamily="34" charset="0"/>
                  <a:ea typeface="Arial Unicode MS" pitchFamily="34" charset="-120"/>
                  <a:cs typeface="Arial Unicode MS" pitchFamily="34" charset="-120"/>
                </a:rPr>
                <a:t>CH07</a:t>
              </a:r>
              <a:endParaRPr lang="zh-TW" altLang="en-US" sz="2500" dirty="0">
                <a:solidFill>
                  <a:schemeClr val="tx1"/>
                </a:solidFill>
                <a:latin typeface="Arial Rounded MT Bold" pitchFamily="34" charset="0"/>
                <a:ea typeface="Arial Unicode MS" pitchFamily="34" charset="-120"/>
                <a:cs typeface="Arial Unicode MS" pitchFamily="34" charset="-120"/>
              </a:endParaRPr>
            </a:p>
          </p:txBody>
        </p:sp>
        <p:sp>
          <p:nvSpPr>
            <p:cNvPr id="17425" name="文字方塊 73"/>
            <p:cNvSpPr txBox="1">
              <a:spLocks noChangeArrowheads="1"/>
            </p:cNvSpPr>
            <p:nvPr/>
          </p:nvSpPr>
          <p:spPr bwMode="auto">
            <a:xfrm>
              <a:off x="1475152" y="1239143"/>
              <a:ext cx="5574871" cy="45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zh-TW" altLang="en-US" sz="2400" dirty="0">
                  <a:solidFill>
                    <a:schemeClr val="tx1"/>
                  </a:solidFill>
                  <a:latin typeface="微軟正黑體" pitchFamily="34" charset="-120"/>
                  <a:ea typeface="微軟正黑體" pitchFamily="34" charset="-120"/>
                </a:rPr>
                <a:t>同步發電機之原理</a:t>
              </a:r>
            </a:p>
          </p:txBody>
        </p:sp>
      </p:grpSp>
      <p:grpSp>
        <p:nvGrpSpPr>
          <p:cNvPr id="17411" name="群組 29"/>
          <p:cNvGrpSpPr>
            <a:grpSpLocks/>
          </p:cNvGrpSpPr>
          <p:nvPr/>
        </p:nvGrpSpPr>
        <p:grpSpPr bwMode="auto">
          <a:xfrm>
            <a:off x="323850" y="2420938"/>
            <a:ext cx="4014788" cy="347662"/>
            <a:chOff x="237142" y="1864959"/>
            <a:chExt cx="4014225" cy="347662"/>
          </a:xfrm>
        </p:grpSpPr>
        <p:sp>
          <p:nvSpPr>
            <p:cNvPr id="6157" name="Rectangle 44">
              <a:hlinkClick r:id="rId4" action="ppaction://hlinksldjump"/>
            </p:cNvPr>
            <p:cNvSpPr>
              <a:spLocks noChangeArrowheads="1"/>
            </p:cNvSpPr>
            <p:nvPr/>
          </p:nvSpPr>
          <p:spPr bwMode="auto">
            <a:xfrm>
              <a:off x="237142" y="1864959"/>
              <a:ext cx="433327"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7-1</a:t>
              </a:r>
              <a:endParaRPr lang="en-US" altLang="zh-TW" sz="1600" dirty="0">
                <a:latin typeface="+mj-lt"/>
              </a:endParaRPr>
            </a:p>
          </p:txBody>
        </p:sp>
        <p:sp>
          <p:nvSpPr>
            <p:cNvPr id="6158" name="Rectangle 45">
              <a:hlinkClick r:id="rId4" action="ppaction://hlinksldjump"/>
            </p:cNvPr>
            <p:cNvSpPr>
              <a:spLocks noChangeArrowheads="1"/>
            </p:cNvSpPr>
            <p:nvPr/>
          </p:nvSpPr>
          <p:spPr bwMode="auto">
            <a:xfrm>
              <a:off x="670469" y="1864959"/>
              <a:ext cx="3580898"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頻率、極數及轉速之關係</a:t>
              </a:r>
            </a:p>
          </p:txBody>
        </p:sp>
      </p:grpSp>
      <p:grpSp>
        <p:nvGrpSpPr>
          <p:cNvPr id="17412" name="群組 29"/>
          <p:cNvGrpSpPr>
            <a:grpSpLocks/>
          </p:cNvGrpSpPr>
          <p:nvPr/>
        </p:nvGrpSpPr>
        <p:grpSpPr bwMode="auto">
          <a:xfrm>
            <a:off x="323850" y="2997200"/>
            <a:ext cx="4025900" cy="288925"/>
            <a:chOff x="237142" y="1864959"/>
            <a:chExt cx="4014225" cy="347662"/>
          </a:xfrm>
        </p:grpSpPr>
        <p:sp>
          <p:nvSpPr>
            <p:cNvPr id="6155" name="Rectangle 44">
              <a:hlinkClick r:id="rId5" action="ppaction://hlinksldjump"/>
            </p:cNvPr>
            <p:cNvSpPr>
              <a:spLocks noChangeArrowheads="1"/>
            </p:cNvSpPr>
            <p:nvPr/>
          </p:nvSpPr>
          <p:spPr bwMode="auto">
            <a:xfrm>
              <a:off x="237142" y="1864959"/>
              <a:ext cx="433714"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7-2</a:t>
              </a:r>
              <a:endParaRPr lang="en-US" altLang="zh-TW" sz="1600" dirty="0">
                <a:latin typeface="+mj-lt"/>
              </a:endParaRPr>
            </a:p>
          </p:txBody>
        </p:sp>
        <p:sp>
          <p:nvSpPr>
            <p:cNvPr id="6156" name="Rectangle 45">
              <a:hlinkClick r:id="rId6" action="ppaction://hlinksldjump"/>
            </p:cNvPr>
            <p:cNvSpPr>
              <a:spLocks noChangeArrowheads="1"/>
            </p:cNvSpPr>
            <p:nvPr/>
          </p:nvSpPr>
          <p:spPr bwMode="auto">
            <a:xfrm>
              <a:off x="670856" y="1864959"/>
              <a:ext cx="3580511"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感應電勢及同步轉速</a:t>
              </a:r>
            </a:p>
          </p:txBody>
        </p:sp>
      </p:grpSp>
      <p:grpSp>
        <p:nvGrpSpPr>
          <p:cNvPr id="17413" name="群組 29"/>
          <p:cNvGrpSpPr>
            <a:grpSpLocks/>
          </p:cNvGrpSpPr>
          <p:nvPr/>
        </p:nvGrpSpPr>
        <p:grpSpPr bwMode="auto">
          <a:xfrm>
            <a:off x="323850" y="3500438"/>
            <a:ext cx="4032250" cy="347662"/>
            <a:chOff x="237142" y="1864959"/>
            <a:chExt cx="4014225" cy="347662"/>
          </a:xfrm>
        </p:grpSpPr>
        <p:sp>
          <p:nvSpPr>
            <p:cNvPr id="6153" name="Rectangle 44">
              <a:hlinkClick r:id="rId7" action="ppaction://hlinksldjump"/>
            </p:cNvPr>
            <p:cNvSpPr>
              <a:spLocks noChangeArrowheads="1"/>
            </p:cNvSpPr>
            <p:nvPr/>
          </p:nvSpPr>
          <p:spPr bwMode="auto">
            <a:xfrm>
              <a:off x="237142" y="1864959"/>
              <a:ext cx="433031"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7-3</a:t>
              </a:r>
              <a:endParaRPr lang="en-US" altLang="zh-TW" sz="1600" dirty="0">
                <a:latin typeface="+mj-lt"/>
              </a:endParaRPr>
            </a:p>
          </p:txBody>
        </p:sp>
        <p:sp>
          <p:nvSpPr>
            <p:cNvPr id="6154" name="Rectangle 45">
              <a:hlinkClick r:id="rId8" action="ppaction://hlinksldjump"/>
            </p:cNvPr>
            <p:cNvSpPr>
              <a:spLocks noChangeArrowheads="1"/>
            </p:cNvSpPr>
            <p:nvPr/>
          </p:nvSpPr>
          <p:spPr bwMode="auto">
            <a:xfrm>
              <a:off x="670173" y="1864959"/>
              <a:ext cx="358119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電樞及電樞繞組</a:t>
              </a:r>
            </a:p>
          </p:txBody>
        </p:sp>
      </p:grpSp>
      <p:grpSp>
        <p:nvGrpSpPr>
          <p:cNvPr id="17414" name="群組 29"/>
          <p:cNvGrpSpPr>
            <a:grpSpLocks/>
          </p:cNvGrpSpPr>
          <p:nvPr/>
        </p:nvGrpSpPr>
        <p:grpSpPr bwMode="auto">
          <a:xfrm>
            <a:off x="323850" y="4076700"/>
            <a:ext cx="4032250" cy="347663"/>
            <a:chOff x="237142" y="1864959"/>
            <a:chExt cx="4014225" cy="347662"/>
          </a:xfrm>
        </p:grpSpPr>
        <p:sp>
          <p:nvSpPr>
            <p:cNvPr id="6151" name="Rectangle 44">
              <a:hlinkClick r:id="" action="ppaction://noaction"/>
            </p:cNvPr>
            <p:cNvSpPr>
              <a:spLocks noChangeArrowheads="1"/>
            </p:cNvSpPr>
            <p:nvPr/>
          </p:nvSpPr>
          <p:spPr bwMode="auto">
            <a:xfrm>
              <a:off x="237142" y="1864959"/>
              <a:ext cx="433031"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7-4</a:t>
              </a:r>
              <a:endParaRPr lang="en-US" altLang="zh-TW" sz="1600" dirty="0">
                <a:latin typeface="+mj-lt"/>
              </a:endParaRPr>
            </a:p>
          </p:txBody>
        </p:sp>
        <p:sp>
          <p:nvSpPr>
            <p:cNvPr id="6152" name="Rectangle 45">
              <a:hlinkClick r:id="rId9" action="ppaction://hlinksldjump"/>
            </p:cNvPr>
            <p:cNvSpPr>
              <a:spLocks noChangeArrowheads="1"/>
            </p:cNvSpPr>
            <p:nvPr/>
          </p:nvSpPr>
          <p:spPr bwMode="auto">
            <a:xfrm>
              <a:off x="670173" y="1864959"/>
              <a:ext cx="358119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磁極及磁場繞組</a:t>
              </a: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409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1124744"/>
            <a:ext cx="4392488" cy="5385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3352996"/>
      </p:ext>
    </p:ext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、感應電勢與同步轉速的</a:t>
            </a:r>
            <a:r>
              <a:rPr lang="zh-TW" altLang="en-US" sz="3200" b="1" dirty="0" smtClean="0">
                <a:solidFill>
                  <a:srgbClr val="00B050"/>
                </a:solidFill>
              </a:rPr>
              <a:t>關係</a:t>
            </a:r>
            <a:endParaRPr lang="en-US" altLang="zh-TW" sz="3200" b="1" dirty="0" smtClean="0">
              <a:solidFill>
                <a:srgbClr val="00B050"/>
              </a:solidFill>
            </a:endParaRPr>
          </a:p>
          <a:p>
            <a:pPr>
              <a:tabLst>
                <a:tab pos="712788" algn="l"/>
              </a:tabLst>
            </a:pPr>
            <a:r>
              <a:rPr lang="en-US" altLang="zh-TW" dirty="0"/>
              <a:t>	</a:t>
            </a:r>
            <a:r>
              <a:rPr lang="zh-TW" altLang="en-US" dirty="0" smtClean="0">
                <a:solidFill>
                  <a:srgbClr val="0099FF"/>
                </a:solidFill>
              </a:rPr>
              <a:t>同步</a:t>
            </a:r>
            <a:r>
              <a:rPr lang="zh-TW" altLang="en-US" dirty="0">
                <a:solidFill>
                  <a:srgbClr val="0099FF"/>
                </a:solidFill>
              </a:rPr>
              <a:t>發電機必須先依據頻率</a:t>
            </a:r>
            <a:r>
              <a:rPr lang="en-US" altLang="zh-TW" dirty="0">
                <a:solidFill>
                  <a:srgbClr val="0099FF"/>
                </a:solidFill>
              </a:rPr>
              <a:t>( </a:t>
            </a:r>
            <a:r>
              <a:rPr lang="en-US" altLang="zh-TW" i="1" dirty="0">
                <a:solidFill>
                  <a:srgbClr val="0099FF"/>
                </a:solidFill>
              </a:rPr>
              <a:t>f </a:t>
            </a:r>
            <a:r>
              <a:rPr lang="en-US" altLang="zh-TW" dirty="0">
                <a:solidFill>
                  <a:srgbClr val="0099FF"/>
                </a:solidFill>
              </a:rPr>
              <a:t>) </a:t>
            </a:r>
            <a:r>
              <a:rPr lang="zh-TW" altLang="en-US" dirty="0">
                <a:solidFill>
                  <a:srgbClr val="0099FF"/>
                </a:solidFill>
              </a:rPr>
              <a:t>與極數</a:t>
            </a:r>
            <a:r>
              <a:rPr lang="en-US" altLang="zh-TW" dirty="0">
                <a:solidFill>
                  <a:srgbClr val="0099FF"/>
                </a:solidFill>
              </a:rPr>
              <a:t>(</a:t>
            </a:r>
            <a:r>
              <a:rPr lang="en-US" altLang="zh-TW" i="1" dirty="0">
                <a:solidFill>
                  <a:srgbClr val="0099FF"/>
                </a:solidFill>
              </a:rPr>
              <a:t>P </a:t>
            </a:r>
            <a:r>
              <a:rPr lang="en-US" altLang="zh-TW" dirty="0">
                <a:solidFill>
                  <a:srgbClr val="0099FF"/>
                </a:solidFill>
              </a:rPr>
              <a:t>) </a:t>
            </a:r>
            <a:r>
              <a:rPr lang="zh-TW" altLang="en-US" dirty="0">
                <a:solidFill>
                  <a:srgbClr val="0099FF"/>
                </a:solidFill>
              </a:rPr>
              <a:t>的關係決定同步</a:t>
            </a:r>
            <a:r>
              <a:rPr lang="zh-TW" altLang="en-US" dirty="0" smtClean="0">
                <a:solidFill>
                  <a:srgbClr val="0099FF"/>
                </a:solidFill>
              </a:rPr>
              <a:t>轉速</a:t>
            </a:r>
            <a:r>
              <a:rPr lang="en-US" altLang="zh-TW" dirty="0">
                <a:solidFill>
                  <a:srgbClr val="0099FF"/>
                </a:solidFill>
              </a:rPr>
              <a:t>(</a:t>
            </a:r>
            <a:r>
              <a:rPr lang="en-US" altLang="zh-TW" i="1" dirty="0">
                <a:solidFill>
                  <a:srgbClr val="0099FF"/>
                </a:solidFill>
              </a:rPr>
              <a:t>n</a:t>
            </a:r>
            <a:r>
              <a:rPr lang="en-US" altLang="zh-TW" i="1" baseline="-25000" dirty="0">
                <a:solidFill>
                  <a:srgbClr val="0099FF"/>
                </a:solidFill>
              </a:rPr>
              <a:t>s</a:t>
            </a:r>
            <a:r>
              <a:rPr lang="en-US" altLang="zh-TW" i="1" dirty="0">
                <a:solidFill>
                  <a:srgbClr val="0099FF"/>
                </a:solidFill>
              </a:rPr>
              <a:t> </a:t>
            </a:r>
            <a:r>
              <a:rPr lang="en-US" altLang="zh-TW" dirty="0">
                <a:solidFill>
                  <a:srgbClr val="0099FF"/>
                </a:solidFill>
              </a:rPr>
              <a:t>)</a:t>
            </a:r>
            <a:r>
              <a:rPr lang="zh-TW" altLang="en-US" dirty="0">
                <a:solidFill>
                  <a:srgbClr val="0099FF"/>
                </a:solidFill>
              </a:rPr>
              <a:t>，此轉速在運轉過程必須保持不變；而感應電勢</a:t>
            </a:r>
            <a:r>
              <a:rPr lang="en-US" altLang="zh-TW" dirty="0">
                <a:solidFill>
                  <a:srgbClr val="0099FF"/>
                </a:solidFill>
              </a:rPr>
              <a:t>(</a:t>
            </a:r>
            <a:r>
              <a:rPr lang="en-US" altLang="zh-TW" i="1" dirty="0">
                <a:solidFill>
                  <a:srgbClr val="0099FF"/>
                </a:solidFill>
              </a:rPr>
              <a:t>E </a:t>
            </a:r>
            <a:r>
              <a:rPr lang="en-US" altLang="zh-TW" dirty="0">
                <a:solidFill>
                  <a:srgbClr val="0099FF"/>
                </a:solidFill>
              </a:rPr>
              <a:t>) </a:t>
            </a:r>
            <a:r>
              <a:rPr lang="zh-TW" altLang="en-US" dirty="0">
                <a:solidFill>
                  <a:srgbClr val="0099FF"/>
                </a:solidFill>
              </a:rPr>
              <a:t>的高低再透過磁通</a:t>
            </a:r>
            <a:r>
              <a:rPr lang="zh-TW" altLang="en-US" dirty="0" smtClean="0">
                <a:solidFill>
                  <a:srgbClr val="0099FF"/>
                </a:solidFill>
              </a:rPr>
              <a:t>量</a:t>
            </a:r>
            <a:r>
              <a:rPr lang="en-US" altLang="zh-TW" dirty="0" smtClean="0">
                <a:solidFill>
                  <a:srgbClr val="0099FF"/>
                </a:solidFill>
              </a:rPr>
              <a:t>(	</a:t>
            </a:r>
            <a:r>
              <a:rPr lang="zh-TW" altLang="en-US" dirty="0" smtClean="0">
                <a:solidFill>
                  <a:srgbClr val="0099FF"/>
                </a:solidFill>
              </a:rPr>
              <a:t> </a:t>
            </a:r>
            <a:r>
              <a:rPr lang="en-US" altLang="zh-TW" dirty="0" smtClean="0">
                <a:solidFill>
                  <a:srgbClr val="0099FF"/>
                </a:solidFill>
              </a:rPr>
              <a:t>) </a:t>
            </a:r>
            <a:r>
              <a:rPr lang="zh-TW" altLang="en-US" dirty="0">
                <a:solidFill>
                  <a:srgbClr val="0099FF"/>
                </a:solidFill>
              </a:rPr>
              <a:t>來做調整。</a:t>
            </a:r>
          </a:p>
        </p:txBody>
      </p:sp>
      <p:graphicFrame>
        <p:nvGraphicFramePr>
          <p:cNvPr id="2" name="物件 1"/>
          <p:cNvGraphicFramePr>
            <a:graphicFrameLocks noChangeAspect="1"/>
          </p:cNvGraphicFramePr>
          <p:nvPr>
            <p:extLst>
              <p:ext uri="{D42A27DB-BD31-4B8C-83A1-F6EECF244321}">
                <p14:modId xmlns:p14="http://schemas.microsoft.com/office/powerpoint/2010/main" val="758788649"/>
              </p:ext>
            </p:extLst>
          </p:nvPr>
        </p:nvGraphicFramePr>
        <p:xfrm>
          <a:off x="7589068" y="2884512"/>
          <a:ext cx="295300" cy="472480"/>
        </p:xfrm>
        <a:graphic>
          <a:graphicData uri="http://schemas.openxmlformats.org/presentationml/2006/ole">
            <mc:AlternateContent xmlns:mc="http://schemas.openxmlformats.org/markup-compatibility/2006">
              <mc:Choice xmlns:v="urn:schemas-microsoft-com:vml" Requires="v">
                <p:oleObj spid="_x0000_s2057" name="Equation" r:id="rId3" imgW="126720" imgH="203040" progId="Equation.DSMT4">
                  <p:embed/>
                </p:oleObj>
              </mc:Choice>
              <mc:Fallback>
                <p:oleObj name="Equation" r:id="rId3" imgW="126720" imgH="203040" progId="Equation.DSMT4">
                  <p:embed/>
                  <p:pic>
                    <p:nvPicPr>
                      <p:cNvPr id="0" name=""/>
                      <p:cNvPicPr/>
                      <p:nvPr/>
                    </p:nvPicPr>
                    <p:blipFill>
                      <a:blip r:embed="rId4"/>
                      <a:stretch>
                        <a:fillRect/>
                      </a:stretch>
                    </p:blipFill>
                    <p:spPr>
                      <a:xfrm>
                        <a:off x="7589068" y="2884512"/>
                        <a:ext cx="295300" cy="472480"/>
                      </a:xfrm>
                      <a:prstGeom prst="rect">
                        <a:avLst/>
                      </a:prstGeom>
                    </p:spPr>
                  </p:pic>
                </p:oleObj>
              </mc:Fallback>
            </mc:AlternateContent>
          </a:graphicData>
        </a:graphic>
      </p:graphicFrame>
    </p:spTree>
    <p:extLst>
      <p:ext uri="{BB962C8B-B14F-4D97-AF65-F5344CB8AC3E}">
        <p14:creationId xmlns:p14="http://schemas.microsoft.com/office/powerpoint/2010/main" val="2497140546"/>
      </p:ext>
    </p:extLst>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3342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p:nvPr/>
        </p:nvSpPr>
        <p:spPr bwMode="auto">
          <a:xfrm>
            <a:off x="1547664" y="3284984"/>
            <a:ext cx="4176464" cy="1224136"/>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431685105"/>
      </p:ext>
    </p:extLst>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3342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4459338"/>
      </p:ext>
    </p:extLst>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smtClean="0"/>
              <a:t>7-3</a:t>
            </a:r>
            <a:r>
              <a:rPr lang="zh-TW" altLang="en-US" dirty="0" smtClean="0"/>
              <a:t>　電</a:t>
            </a:r>
            <a:r>
              <a:rPr lang="zh-TW" altLang="en-US" dirty="0"/>
              <a:t>樞及電樞繞</a:t>
            </a:r>
            <a:r>
              <a:rPr lang="zh-TW" altLang="en-US" dirty="0" smtClean="0"/>
              <a:t>組</a:t>
            </a:r>
            <a:endParaRPr lang="zh-TW" altLang="en-US" dirty="0"/>
          </a:p>
        </p:txBody>
      </p:sp>
      <p:sp>
        <p:nvSpPr>
          <p:cNvPr id="6" name="內容版面配置區 5"/>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、電</a:t>
            </a:r>
            <a:r>
              <a:rPr lang="zh-TW" altLang="en-US" sz="3200" b="1" dirty="0" smtClean="0">
                <a:solidFill>
                  <a:srgbClr val="00B050"/>
                </a:solidFill>
              </a:rPr>
              <a:t>樞</a:t>
            </a:r>
            <a:endParaRPr lang="en-US" altLang="zh-TW" sz="3200" b="1" dirty="0" smtClean="0">
              <a:solidFill>
                <a:srgbClr val="00B050"/>
              </a:solidFill>
            </a:endParaRPr>
          </a:p>
          <a:p>
            <a:pPr>
              <a:tabLst>
                <a:tab pos="712788" algn="l"/>
              </a:tabLst>
            </a:pPr>
            <a:r>
              <a:rPr lang="en-US" altLang="zh-TW" dirty="0" smtClean="0"/>
              <a:t>	</a:t>
            </a:r>
            <a:r>
              <a:rPr lang="zh-TW" altLang="en-US" dirty="0" smtClean="0">
                <a:solidFill>
                  <a:srgbClr val="0099FF"/>
                </a:solidFill>
              </a:rPr>
              <a:t>將</a:t>
            </a:r>
            <a:r>
              <a:rPr lang="zh-TW" altLang="en-US" dirty="0">
                <a:solidFill>
                  <a:srgbClr val="0099FF"/>
                </a:solidFill>
              </a:rPr>
              <a:t>感應產生交流電的電樞繞組安裝於定子，負責提供磁通的</a:t>
            </a:r>
            <a:r>
              <a:rPr lang="zh-TW" altLang="en-US" dirty="0" smtClean="0">
                <a:solidFill>
                  <a:srgbClr val="0099FF"/>
                </a:solidFill>
              </a:rPr>
              <a:t>磁場繞</a:t>
            </a:r>
            <a:r>
              <a:rPr lang="zh-TW" altLang="en-US" dirty="0">
                <a:solidFill>
                  <a:srgbClr val="0099FF"/>
                </a:solidFill>
              </a:rPr>
              <a:t>組安裝於轉子並由外力帶動，此種設計稱為旋轉磁場式。</a:t>
            </a:r>
          </a:p>
          <a:p>
            <a:pPr>
              <a:tabLst>
                <a:tab pos="712788" algn="l"/>
              </a:tabLst>
            </a:pPr>
            <a:r>
              <a:rPr lang="en-US" altLang="zh-TW" dirty="0" smtClean="0"/>
              <a:t>	</a:t>
            </a:r>
            <a:r>
              <a:rPr lang="zh-TW" altLang="en-US" dirty="0" smtClean="0"/>
              <a:t>以</a:t>
            </a:r>
            <a:r>
              <a:rPr lang="zh-TW" altLang="en-US" dirty="0"/>
              <a:t>旋轉磁場式同步發電機為例，電樞是指其定子部分，主要由定子鐵心</a:t>
            </a:r>
            <a:r>
              <a:rPr lang="zh-TW" altLang="en-US" dirty="0" smtClean="0"/>
              <a:t>、電</a:t>
            </a:r>
            <a:r>
              <a:rPr lang="zh-TW" altLang="en-US" dirty="0"/>
              <a:t>樞繞組、外殼、軸承及附屬機件</a:t>
            </a:r>
            <a:r>
              <a:rPr lang="zh-TW" altLang="en-US" dirty="0" smtClean="0"/>
              <a:t>組成。</a:t>
            </a:r>
            <a:r>
              <a:rPr lang="zh-TW" altLang="en-US" dirty="0" smtClean="0">
                <a:solidFill>
                  <a:srgbClr val="0099FF"/>
                </a:solidFill>
              </a:rPr>
              <a:t>旋轉</a:t>
            </a:r>
            <a:r>
              <a:rPr lang="zh-TW" altLang="en-US" dirty="0">
                <a:solidFill>
                  <a:srgbClr val="0099FF"/>
                </a:solidFill>
              </a:rPr>
              <a:t>磁場式同步發電機的定子構造與三相感應電動機的定子構造非常相似。</a:t>
            </a:r>
          </a:p>
        </p:txBody>
      </p:sp>
    </p:spTree>
    <p:extLst>
      <p:ext uri="{BB962C8B-B14F-4D97-AF65-F5344CB8AC3E}">
        <p14:creationId xmlns:p14="http://schemas.microsoft.com/office/powerpoint/2010/main" val="3947984916"/>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a:t>	</a:t>
            </a:r>
            <a:r>
              <a:rPr lang="zh-TW" altLang="en-US" dirty="0"/>
              <a:t>定子鐵心是由厚度</a:t>
            </a:r>
            <a:r>
              <a:rPr lang="en-US" altLang="zh-TW" dirty="0"/>
              <a:t>0.35 mm </a:t>
            </a:r>
            <a:r>
              <a:rPr lang="zh-TW" altLang="en-US" dirty="0"/>
              <a:t>左右的矽鋼片疊成的中空圓筒。鐵心每隔 </a:t>
            </a:r>
            <a:r>
              <a:rPr lang="en-US" altLang="zh-TW" dirty="0"/>
              <a:t>50 mm </a:t>
            </a:r>
            <a:r>
              <a:rPr lang="zh-TW" altLang="en-US" dirty="0"/>
              <a:t>∼ </a:t>
            </a:r>
            <a:r>
              <a:rPr lang="en-US" altLang="zh-TW" dirty="0"/>
              <a:t>60 mm </a:t>
            </a:r>
            <a:r>
              <a:rPr lang="zh-TW" altLang="en-US" dirty="0"/>
              <a:t>留有通風槽以便散熱。鐵心內設有縱向的線槽，一般為開口槽或半閉口槽，準備安置電樞繞組。</a:t>
            </a:r>
          </a:p>
          <a:p>
            <a:endParaRPr lang="zh-TW" altLang="en-US" dirty="0"/>
          </a:p>
        </p:txBody>
      </p:sp>
    </p:spTree>
    <p:extLst>
      <p:ext uri="{BB962C8B-B14F-4D97-AF65-F5344CB8AC3E}">
        <p14:creationId xmlns:p14="http://schemas.microsoft.com/office/powerpoint/2010/main" val="3688945480"/>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1700808"/>
            <a:ext cx="4976426" cy="43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7385666"/>
      </p:ext>
    </p:ext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sp>
        <p:nvSpPr>
          <p:cNvPr id="7" name="內容版面配置區 6"/>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、電樞繞</a:t>
            </a:r>
            <a:r>
              <a:rPr lang="zh-TW" altLang="en-US" sz="3200" b="1" dirty="0" smtClean="0">
                <a:solidFill>
                  <a:srgbClr val="00B050"/>
                </a:solidFill>
              </a:rPr>
              <a:t>組</a:t>
            </a:r>
            <a:endParaRPr lang="en-US" altLang="zh-TW" sz="3200" b="1" dirty="0" smtClean="0">
              <a:solidFill>
                <a:srgbClr val="00B050"/>
              </a:solidFill>
            </a:endParaRPr>
          </a:p>
          <a:p>
            <a:pPr>
              <a:tabLst>
                <a:tab pos="712788" algn="l"/>
              </a:tabLst>
            </a:pPr>
            <a:r>
              <a:rPr lang="en-US" altLang="zh-TW" dirty="0" smtClean="0"/>
              <a:t>	</a:t>
            </a:r>
            <a:r>
              <a:rPr lang="zh-TW" altLang="en-US" dirty="0" smtClean="0"/>
              <a:t>同步</a:t>
            </a:r>
            <a:r>
              <a:rPr lang="zh-TW" altLang="en-US" dirty="0"/>
              <a:t>發電機大多為三相機種，因此電樞鐵心內裝有三組電樞繞組，彼此互隔</a:t>
            </a:r>
            <a:r>
              <a:rPr lang="en-US" altLang="zh-TW" dirty="0"/>
              <a:t>120° </a:t>
            </a:r>
            <a:r>
              <a:rPr lang="zh-TW" altLang="en-US" dirty="0"/>
              <a:t>電機角，再以</a:t>
            </a:r>
            <a:r>
              <a:rPr lang="en-US" altLang="zh-TW" dirty="0"/>
              <a:t>Y </a:t>
            </a:r>
            <a:r>
              <a:rPr lang="zh-TW" altLang="en-US" dirty="0"/>
              <a:t>接或是</a:t>
            </a:r>
            <a:r>
              <a:rPr lang="en-US" altLang="zh-TW" dirty="0"/>
              <a:t>Δ </a:t>
            </a:r>
            <a:r>
              <a:rPr lang="zh-TW" altLang="en-US" dirty="0"/>
              <a:t>接方式連接</a:t>
            </a:r>
            <a:r>
              <a:rPr lang="zh-TW" altLang="en-US" dirty="0" smtClean="0"/>
              <a:t>。</a:t>
            </a:r>
            <a:endParaRPr lang="en-US" altLang="zh-TW" dirty="0" smtClean="0"/>
          </a:p>
          <a:p>
            <a:pPr>
              <a:tabLst>
                <a:tab pos="712788" algn="l"/>
              </a:tabLst>
            </a:pPr>
            <a:r>
              <a:rPr lang="en-US" altLang="zh-TW" dirty="0" smtClean="0"/>
              <a:t>	</a:t>
            </a:r>
            <a:r>
              <a:rPr lang="zh-TW" altLang="en-US" dirty="0" smtClean="0">
                <a:solidFill>
                  <a:srgbClr val="0099FF"/>
                </a:solidFill>
              </a:rPr>
              <a:t>為了</a:t>
            </a:r>
            <a:r>
              <a:rPr lang="zh-TW" altLang="en-US" dirty="0">
                <a:solidFill>
                  <a:srgbClr val="0099FF"/>
                </a:solidFill>
              </a:rPr>
              <a:t>妥善利用空間，並使應電勢波形更趨近於正弦波，同步發電機的電樞繞組大多採用雙層、短節距、分佈繞組</a:t>
            </a:r>
            <a:r>
              <a:rPr lang="zh-TW" altLang="en-US" dirty="0"/>
              <a:t>，其說明如下： </a:t>
            </a:r>
          </a:p>
        </p:txBody>
      </p:sp>
    </p:spTree>
    <p:extLst>
      <p:ext uri="{BB962C8B-B14F-4D97-AF65-F5344CB8AC3E}">
        <p14:creationId xmlns:p14="http://schemas.microsoft.com/office/powerpoint/2010/main" val="3699980169"/>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1</a:t>
            </a:r>
            <a:r>
              <a:rPr lang="en-US" altLang="zh-TW" dirty="0"/>
              <a:t>. </a:t>
            </a:r>
            <a:r>
              <a:rPr lang="zh-TW" altLang="en-US" dirty="0"/>
              <a:t>單層繞與雙層繞</a:t>
            </a:r>
          </a:p>
          <a:p>
            <a:pPr marL="542925" indent="-542925"/>
            <a:r>
              <a:rPr lang="en-US" altLang="zh-TW" dirty="0"/>
              <a:t>(1) </a:t>
            </a:r>
            <a:r>
              <a:rPr lang="zh-TW" altLang="en-US" dirty="0"/>
              <a:t>單層繞：每個線槽內只有放置一只線圈邊，因此線圈總數為槽數的一半。</a:t>
            </a:r>
          </a:p>
          <a:p>
            <a:pPr marL="542925" indent="-542925" eaLnBrk="1"/>
            <a:r>
              <a:rPr lang="en-US" altLang="zh-TW" dirty="0"/>
              <a:t>(2) </a:t>
            </a:r>
            <a:r>
              <a:rPr lang="zh-TW" altLang="en-US" dirty="0">
                <a:solidFill>
                  <a:srgbClr val="0099FF"/>
                </a:solidFill>
              </a:rPr>
              <a:t>雙層繞</a:t>
            </a:r>
            <a:r>
              <a:rPr lang="zh-TW" altLang="en-US" dirty="0"/>
              <a:t>：如圖</a:t>
            </a:r>
            <a:r>
              <a:rPr lang="en-US" altLang="zh-TW" dirty="0"/>
              <a:t>7-3</a:t>
            </a:r>
            <a:r>
              <a:rPr lang="zh-TW" altLang="en-US" dirty="0"/>
              <a:t>，</a:t>
            </a:r>
            <a:r>
              <a:rPr lang="zh-TW" altLang="en-US" dirty="0">
                <a:solidFill>
                  <a:srgbClr val="0099FF"/>
                </a:solidFill>
              </a:rPr>
              <a:t>定子每個線槽內放有分屬不同線圈的兩個線圈邊， 因此線圈總數等於槽數。 </a:t>
            </a:r>
          </a:p>
          <a:p>
            <a:pPr marL="542925" indent="-542925" eaLnBrk="1"/>
            <a:r>
              <a:rPr lang="en-US" altLang="zh-TW" dirty="0" smtClean="0">
                <a:solidFill>
                  <a:srgbClr val="0099FF"/>
                </a:solidFill>
              </a:rPr>
              <a:t>	</a:t>
            </a:r>
            <a:r>
              <a:rPr lang="zh-TW" altLang="en-US" dirty="0" smtClean="0">
                <a:solidFill>
                  <a:srgbClr val="0099FF"/>
                </a:solidFill>
              </a:rPr>
              <a:t>同步</a:t>
            </a:r>
            <a:r>
              <a:rPr lang="zh-TW" altLang="en-US" dirty="0">
                <a:solidFill>
                  <a:srgbClr val="0099FF"/>
                </a:solidFill>
              </a:rPr>
              <a:t>發電機較常採用雙層繞，除了有效利用空間外、其感應電勢的波形較接近正弦波。</a:t>
            </a:r>
          </a:p>
        </p:txBody>
      </p:sp>
    </p:spTree>
    <p:extLst>
      <p:ext uri="{BB962C8B-B14F-4D97-AF65-F5344CB8AC3E}">
        <p14:creationId xmlns:p14="http://schemas.microsoft.com/office/powerpoint/2010/main" val="2897889168"/>
      </p:ext>
    </p:extLst>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全節距與短節距</a:t>
            </a:r>
          </a:p>
          <a:p>
            <a:pPr marL="514350" indent="-514350">
              <a:buAutoNum type="arabicParenBoth"/>
            </a:pPr>
            <a:r>
              <a:rPr lang="zh-TW" altLang="en-US" dirty="0" smtClean="0">
                <a:solidFill>
                  <a:srgbClr val="0099FF"/>
                </a:solidFill>
              </a:rPr>
              <a:t>全</a:t>
            </a:r>
            <a:r>
              <a:rPr lang="zh-TW" altLang="en-US" dirty="0">
                <a:solidFill>
                  <a:srgbClr val="0099FF"/>
                </a:solidFill>
              </a:rPr>
              <a:t>節距</a:t>
            </a:r>
            <a:r>
              <a:rPr lang="zh-TW" altLang="en-US" dirty="0"/>
              <a:t>：由圖</a:t>
            </a:r>
            <a:r>
              <a:rPr lang="en-US" altLang="zh-TW" dirty="0"/>
              <a:t>7-4(a) </a:t>
            </a:r>
            <a:r>
              <a:rPr lang="zh-TW" altLang="en-US" dirty="0"/>
              <a:t>可以看出，</a:t>
            </a:r>
            <a:r>
              <a:rPr lang="zh-TW" altLang="en-US" dirty="0">
                <a:solidFill>
                  <a:srgbClr val="0099FF"/>
                </a:solidFill>
              </a:rPr>
              <a:t>線圈節距等於一個極</a:t>
            </a:r>
            <a:r>
              <a:rPr lang="zh-TW" altLang="en-US" dirty="0" smtClean="0">
                <a:solidFill>
                  <a:srgbClr val="0099FF"/>
                </a:solidFill>
              </a:rPr>
              <a:t>距，此</a:t>
            </a:r>
            <a:r>
              <a:rPr lang="zh-TW" altLang="en-US" dirty="0">
                <a:solidFill>
                  <a:srgbClr val="0099FF"/>
                </a:solidFill>
              </a:rPr>
              <a:t>線圈應電勢</a:t>
            </a:r>
            <a:r>
              <a:rPr lang="zh-TW" altLang="en-US" dirty="0" smtClean="0">
                <a:solidFill>
                  <a:srgbClr val="0099FF"/>
                </a:solidFill>
              </a:rPr>
              <a:t>為兩邊</a:t>
            </a:r>
            <a:r>
              <a:rPr lang="zh-TW" altLang="en-US" dirty="0">
                <a:solidFill>
                  <a:srgbClr val="0099FF"/>
                </a:solidFill>
              </a:rPr>
              <a:t>的代數和</a:t>
            </a:r>
            <a:r>
              <a:rPr lang="zh-TW" altLang="en-US" dirty="0" smtClean="0">
                <a:solidFill>
                  <a:srgbClr val="0099FF"/>
                </a:solidFill>
              </a:rPr>
              <a:t>。</a:t>
            </a:r>
            <a:endParaRPr lang="en-US" altLang="zh-TW" dirty="0" smtClean="0">
              <a:solidFill>
                <a:srgbClr val="0099FF"/>
              </a:solidFill>
            </a:endParaRPr>
          </a:p>
          <a:p>
            <a:pPr marL="542925" indent="-542925">
              <a:tabLst>
                <a:tab pos="542925" algn="l"/>
              </a:tabLst>
            </a:pPr>
            <a:r>
              <a:rPr lang="en-US" altLang="zh-TW" dirty="0" smtClean="0"/>
              <a:t>(</a:t>
            </a:r>
            <a:r>
              <a:rPr lang="en-US" altLang="zh-TW" dirty="0"/>
              <a:t>2) </a:t>
            </a:r>
            <a:r>
              <a:rPr lang="zh-TW" altLang="en-US" dirty="0">
                <a:solidFill>
                  <a:srgbClr val="0099FF"/>
                </a:solidFill>
              </a:rPr>
              <a:t>短節距</a:t>
            </a:r>
            <a:r>
              <a:rPr lang="zh-TW" altLang="en-US" dirty="0"/>
              <a:t>：由圖</a:t>
            </a:r>
            <a:r>
              <a:rPr lang="en-US" altLang="zh-TW" dirty="0"/>
              <a:t>7-4(b) </a:t>
            </a:r>
            <a:r>
              <a:rPr lang="zh-TW" altLang="en-US" dirty="0"/>
              <a:t>可以看出，</a:t>
            </a:r>
            <a:r>
              <a:rPr lang="zh-TW" altLang="en-US" dirty="0">
                <a:solidFill>
                  <a:srgbClr val="0099FF"/>
                </a:solidFill>
              </a:rPr>
              <a:t>線圈節距</a:t>
            </a:r>
            <a:r>
              <a:rPr lang="zh-TW" altLang="en-US" dirty="0" smtClean="0">
                <a:solidFill>
                  <a:srgbClr val="0099FF"/>
                </a:solidFill>
              </a:rPr>
              <a:t>小於一個極距，線圈</a:t>
            </a:r>
            <a:r>
              <a:rPr lang="zh-TW" altLang="en-US" dirty="0">
                <a:solidFill>
                  <a:srgbClr val="0099FF"/>
                </a:solidFill>
              </a:rPr>
              <a:t>應電勢為兩邊的相量和。</a:t>
            </a:r>
            <a:r>
              <a:rPr lang="en-US" altLang="zh-TW" dirty="0" smtClean="0"/>
              <a:t> </a:t>
            </a:r>
            <a:endParaRPr lang="en-US" altLang="zh-TW" dirty="0" smtClean="0">
              <a:solidFill>
                <a:srgbClr val="0099FF"/>
              </a:solidFill>
            </a:endParaRPr>
          </a:p>
        </p:txBody>
      </p:sp>
    </p:spTree>
    <p:extLst>
      <p:ext uri="{BB962C8B-B14F-4D97-AF65-F5344CB8AC3E}">
        <p14:creationId xmlns:p14="http://schemas.microsoft.com/office/powerpoint/2010/main" val="1258083388"/>
      </p:ext>
    </p:extLst>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7-1</a:t>
            </a:r>
            <a:r>
              <a:rPr lang="zh-TW" altLang="en-US" dirty="0"/>
              <a:t>　</a:t>
            </a:r>
            <a:r>
              <a:rPr lang="zh-TW" altLang="en-US" dirty="0" smtClean="0"/>
              <a:t>頻率</a:t>
            </a:r>
            <a:r>
              <a:rPr lang="zh-TW" altLang="en-US" dirty="0"/>
              <a:t>、極數及轉速之關係</a:t>
            </a:r>
          </a:p>
        </p:txBody>
      </p:sp>
      <p:grpSp>
        <p:nvGrpSpPr>
          <p:cNvPr id="10" name="群組 9"/>
          <p:cNvGrpSpPr/>
          <p:nvPr/>
        </p:nvGrpSpPr>
        <p:grpSpPr>
          <a:xfrm>
            <a:off x="1187624" y="1412776"/>
            <a:ext cx="2304256" cy="2592288"/>
            <a:chOff x="1187624" y="1412776"/>
            <a:chExt cx="2304256" cy="2592288"/>
          </a:xfrm>
        </p:grpSpPr>
        <p:sp>
          <p:nvSpPr>
            <p:cNvPr id="7" name="矩形 6"/>
            <p:cNvSpPr/>
            <p:nvPr/>
          </p:nvSpPr>
          <p:spPr bwMode="auto">
            <a:xfrm>
              <a:off x="1187624" y="1412776"/>
              <a:ext cx="2304256" cy="720080"/>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
          <p:nvSpPr>
            <p:cNvPr id="8" name="矩形 7"/>
            <p:cNvSpPr/>
            <p:nvPr/>
          </p:nvSpPr>
          <p:spPr bwMode="auto">
            <a:xfrm>
              <a:off x="1187624" y="2132856"/>
              <a:ext cx="972108" cy="187220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
          <p:nvSpPr>
            <p:cNvPr id="9" name="矩形 8"/>
            <p:cNvSpPr/>
            <p:nvPr/>
          </p:nvSpPr>
          <p:spPr bwMode="auto">
            <a:xfrm>
              <a:off x="1763688" y="2132856"/>
              <a:ext cx="792088" cy="648072"/>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gr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圖</a:t>
            </a:r>
            <a:r>
              <a:rPr lang="en-US" altLang="zh-TW" dirty="0"/>
              <a:t>7-1 </a:t>
            </a:r>
            <a:r>
              <a:rPr lang="zh-TW" altLang="en-US" dirty="0"/>
              <a:t>為交流發電機的基本構造，定子內裝有三組互隔</a:t>
            </a:r>
            <a:r>
              <a:rPr lang="en-US" altLang="zh-TW" dirty="0"/>
              <a:t>120° </a:t>
            </a:r>
            <a:r>
              <a:rPr lang="zh-TW" altLang="en-US" dirty="0"/>
              <a:t>電機角的線圈，轉子採用兩極永久磁鐵由外力帶動。圖</a:t>
            </a:r>
            <a:r>
              <a:rPr lang="en-US" altLang="zh-TW" dirty="0"/>
              <a:t>7-1(b) </a:t>
            </a:r>
            <a:r>
              <a:rPr lang="zh-TW" altLang="en-US" dirty="0"/>
              <a:t>為線圈</a:t>
            </a:r>
            <a:r>
              <a:rPr lang="en-US" altLang="zh-TW" dirty="0"/>
              <a:t>(</a:t>
            </a:r>
            <a:r>
              <a:rPr lang="en-US" altLang="zh-TW" i="1" dirty="0"/>
              <a:t>A </a:t>
            </a:r>
            <a:r>
              <a:rPr lang="zh-TW" altLang="en-US" dirty="0"/>
              <a:t>－ </a:t>
            </a:r>
            <a:r>
              <a:rPr lang="en-US" altLang="zh-TW" i="1" dirty="0"/>
              <a:t>A</a:t>
            </a:r>
            <a:r>
              <a:rPr lang="en-US" altLang="zh-TW" dirty="0"/>
              <a:t>′ ) </a:t>
            </a:r>
            <a:r>
              <a:rPr lang="zh-TW" altLang="en-US" dirty="0"/>
              <a:t>應電勢波形的變化</a:t>
            </a:r>
            <a:r>
              <a:rPr lang="zh-TW" altLang="en-US" dirty="0" smtClean="0"/>
              <a:t>情形，</a:t>
            </a:r>
            <a:r>
              <a:rPr lang="zh-TW" altLang="en-US" dirty="0">
                <a:solidFill>
                  <a:srgbClr val="0099FF"/>
                </a:solidFill>
              </a:rPr>
              <a:t>目前商用頻率主要有</a:t>
            </a:r>
            <a:r>
              <a:rPr lang="en-US" altLang="zh-TW" dirty="0">
                <a:solidFill>
                  <a:srgbClr val="0099FF"/>
                </a:solidFill>
              </a:rPr>
              <a:t>50</a:t>
            </a:r>
            <a:r>
              <a:rPr lang="zh-TW" altLang="en-US" dirty="0">
                <a:solidFill>
                  <a:srgbClr val="0099FF"/>
                </a:solidFill>
              </a:rPr>
              <a:t>、</a:t>
            </a:r>
            <a:r>
              <a:rPr lang="en-US" altLang="zh-TW" dirty="0">
                <a:solidFill>
                  <a:srgbClr val="0099FF"/>
                </a:solidFill>
              </a:rPr>
              <a:t>60 Hz </a:t>
            </a:r>
            <a:r>
              <a:rPr lang="zh-TW" altLang="en-US" dirty="0">
                <a:solidFill>
                  <a:srgbClr val="0099FF"/>
                </a:solidFill>
              </a:rPr>
              <a:t>兩種，我國電力系統採用</a:t>
            </a:r>
            <a:r>
              <a:rPr lang="en-US" altLang="zh-TW" dirty="0">
                <a:solidFill>
                  <a:srgbClr val="0099FF"/>
                </a:solidFill>
              </a:rPr>
              <a:t>60 Hz</a:t>
            </a:r>
            <a:r>
              <a:rPr lang="zh-TW" altLang="en-US" dirty="0">
                <a:solidFill>
                  <a:srgbClr val="0099FF"/>
                </a:solidFill>
              </a:rPr>
              <a:t>。</a:t>
            </a:r>
          </a:p>
        </p:txBody>
      </p:sp>
    </p:spTree>
    <p:extLst>
      <p:ext uri="{BB962C8B-B14F-4D97-AF65-F5344CB8AC3E}">
        <p14:creationId xmlns:p14="http://schemas.microsoft.com/office/powerpoint/2010/main" val="362306561"/>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03686" y="1412875"/>
            <a:ext cx="7376265"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9810557"/>
      </p:ext>
    </p:extLst>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	</a:t>
            </a:r>
            <a:r>
              <a:rPr lang="zh-TW" altLang="en-US" dirty="0" smtClean="0">
                <a:solidFill>
                  <a:srgbClr val="0099FF"/>
                </a:solidFill>
              </a:rPr>
              <a:t>同步</a:t>
            </a:r>
            <a:r>
              <a:rPr lang="zh-TW" altLang="en-US" dirty="0">
                <a:solidFill>
                  <a:srgbClr val="0099FF"/>
                </a:solidFill>
              </a:rPr>
              <a:t>發電機較常採用短節距繞組，除了可以節省電樞線圈末端的連接線， 降低用銅量及電感量外，</a:t>
            </a:r>
            <a:r>
              <a:rPr lang="zh-TW" altLang="en-US" dirty="0"/>
              <a:t>也可以使波形更接近正弦波；</a:t>
            </a:r>
            <a:r>
              <a:rPr lang="zh-TW" altLang="en-US" dirty="0">
                <a:solidFill>
                  <a:srgbClr val="0099FF"/>
                </a:solidFill>
              </a:rPr>
              <a:t>缺點則是短節距繞組之應電勢較全節距低，兩者比例稱為節距因數</a:t>
            </a:r>
            <a:r>
              <a:rPr lang="en-US" altLang="zh-TW" dirty="0">
                <a:solidFill>
                  <a:srgbClr val="0099FF"/>
                </a:solidFill>
              </a:rPr>
              <a:t>(pitch factor) </a:t>
            </a:r>
            <a:r>
              <a:rPr lang="zh-TW" altLang="en-US" dirty="0">
                <a:solidFill>
                  <a:srgbClr val="0099FF"/>
                </a:solidFill>
              </a:rPr>
              <a:t>以</a:t>
            </a:r>
            <a:r>
              <a:rPr lang="en-US" altLang="zh-TW" i="1" dirty="0" err="1">
                <a:solidFill>
                  <a:srgbClr val="0099FF"/>
                </a:solidFill>
              </a:rPr>
              <a:t>K</a:t>
            </a:r>
            <a:r>
              <a:rPr lang="en-US" altLang="zh-TW" i="1" baseline="-25000" dirty="0" err="1">
                <a:solidFill>
                  <a:srgbClr val="0099FF"/>
                </a:solidFill>
              </a:rPr>
              <a:t>p</a:t>
            </a:r>
            <a:r>
              <a:rPr lang="en-US" altLang="zh-TW" i="1" dirty="0">
                <a:solidFill>
                  <a:srgbClr val="0099FF"/>
                </a:solidFill>
              </a:rPr>
              <a:t> </a:t>
            </a:r>
            <a:r>
              <a:rPr lang="zh-TW" altLang="en-US" dirty="0">
                <a:solidFill>
                  <a:srgbClr val="0099FF"/>
                </a:solidFill>
              </a:rPr>
              <a:t>表示。</a:t>
            </a:r>
            <a:r>
              <a:rPr lang="zh-TW" altLang="en-US" dirty="0"/>
              <a:t>以圖</a:t>
            </a:r>
            <a:r>
              <a:rPr lang="en-US" altLang="zh-TW" dirty="0"/>
              <a:t>7-4 </a:t>
            </a:r>
            <a:r>
              <a:rPr lang="zh-TW" altLang="en-US" dirty="0"/>
              <a:t>為例：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645024"/>
            <a:ext cx="8135938" cy="1155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7360689"/>
      </p:ext>
    </p:extLst>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2636912"/>
            <a:ext cx="6120358" cy="1987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0387068"/>
      </p:ext>
    </p:extLst>
  </p:cSld>
  <p:clrMapOvr>
    <a:masterClrMapping/>
  </p:clrMapOvr>
  <p:transition>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27030"/>
            <a:ext cx="8135938" cy="4812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群組 6"/>
          <p:cNvGrpSpPr/>
          <p:nvPr/>
        </p:nvGrpSpPr>
        <p:grpSpPr>
          <a:xfrm>
            <a:off x="683568" y="2996952"/>
            <a:ext cx="7920880" cy="3312368"/>
            <a:chOff x="683568" y="2996952"/>
            <a:chExt cx="7920880" cy="3312368"/>
          </a:xfrm>
        </p:grpSpPr>
        <p:sp>
          <p:nvSpPr>
            <p:cNvPr id="5" name="矩形 4"/>
            <p:cNvSpPr/>
            <p:nvPr/>
          </p:nvSpPr>
          <p:spPr bwMode="auto">
            <a:xfrm>
              <a:off x="1547664" y="2996952"/>
              <a:ext cx="7056784" cy="331236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
          <p:nvSpPr>
            <p:cNvPr id="6" name="矩形 5"/>
            <p:cNvSpPr/>
            <p:nvPr/>
          </p:nvSpPr>
          <p:spPr bwMode="auto">
            <a:xfrm>
              <a:off x="683568" y="3933056"/>
              <a:ext cx="936104" cy="720080"/>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grpSp>
    </p:spTree>
    <p:extLst>
      <p:ext uri="{BB962C8B-B14F-4D97-AF65-F5344CB8AC3E}">
        <p14:creationId xmlns:p14="http://schemas.microsoft.com/office/powerpoint/2010/main" val="3124045211"/>
      </p:ext>
    </p:extLst>
  </p:cSld>
  <p:clrMapOvr>
    <a:masterClrMapping/>
  </p:clrMapOvr>
  <p:transition>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27030"/>
            <a:ext cx="8135938" cy="4812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0244295"/>
      </p:ext>
    </p:extLst>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322972"/>
            <a:ext cx="8135938" cy="3220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3649062"/>
      </p:ext>
    </p:extLst>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a:xfrm>
            <a:off x="323850" y="1124744"/>
            <a:ext cx="8135938" cy="5040313"/>
          </a:xfrm>
        </p:spPr>
        <p:txBody>
          <a:bodyPr/>
          <a:lstStyle/>
          <a:p>
            <a:r>
              <a:rPr lang="en-US" altLang="zh-TW" dirty="0" smtClean="0"/>
              <a:t>3</a:t>
            </a:r>
            <a:r>
              <a:rPr lang="en-US" altLang="zh-TW" dirty="0"/>
              <a:t>. </a:t>
            </a:r>
            <a:r>
              <a:rPr lang="zh-TW" altLang="en-US" dirty="0"/>
              <a:t>集中繞與分佈繞</a:t>
            </a:r>
          </a:p>
          <a:p>
            <a:pPr marL="542925" indent="-542925"/>
            <a:r>
              <a:rPr lang="en-US" altLang="zh-TW" dirty="0"/>
              <a:t>(1) </a:t>
            </a:r>
            <a:r>
              <a:rPr lang="zh-TW" altLang="en-US" dirty="0"/>
              <a:t>集中繞</a:t>
            </a:r>
            <a:r>
              <a:rPr lang="zh-TW" altLang="en-US" dirty="0" smtClean="0"/>
              <a:t>：每</a:t>
            </a:r>
            <a:r>
              <a:rPr lang="zh-TW" altLang="en-US" dirty="0"/>
              <a:t>極的線圈集中放在同一線槽內。應電勢為所有線圈之代數和。</a:t>
            </a:r>
          </a:p>
          <a:p>
            <a:pPr marL="542925" indent="-542925" eaLnBrk="1"/>
            <a:r>
              <a:rPr lang="en-US" altLang="zh-TW" dirty="0"/>
              <a:t>(2) </a:t>
            </a:r>
            <a:r>
              <a:rPr lang="zh-TW" altLang="en-US" dirty="0"/>
              <a:t>分佈</a:t>
            </a:r>
            <a:r>
              <a:rPr lang="zh-TW" altLang="en-US" dirty="0" smtClean="0"/>
              <a:t>繞：</a:t>
            </a:r>
            <a:r>
              <a:rPr lang="zh-TW" altLang="en-US" dirty="0" smtClean="0">
                <a:solidFill>
                  <a:srgbClr val="0099FF"/>
                </a:solidFill>
              </a:rPr>
              <a:t>每</a:t>
            </a:r>
            <a:r>
              <a:rPr lang="zh-TW" altLang="en-US" dirty="0">
                <a:solidFill>
                  <a:srgbClr val="0099FF"/>
                </a:solidFill>
              </a:rPr>
              <a:t>相每極的線圈分散放在相鄰線槽中。由於各線圈之應電勢有相位差，因此應電勢為每只線圈之相量和。 </a:t>
            </a:r>
          </a:p>
          <a:p>
            <a:pPr marL="542925" indent="-542925" eaLnBrk="1"/>
            <a:r>
              <a:rPr lang="en-US" altLang="zh-TW" dirty="0" smtClean="0"/>
              <a:t>	</a:t>
            </a:r>
            <a:r>
              <a:rPr lang="zh-TW" altLang="en-US" dirty="0" smtClean="0"/>
              <a:t>分佈</a:t>
            </a:r>
            <a:r>
              <a:rPr lang="zh-TW" altLang="en-US" dirty="0"/>
              <a:t>繞組的線圈分散在相鄰的線槽內，除了散熱方便外，還可以減少漏磁電抗，得到較佳的正弦波形，因此同步發電機較常採用分佈繞組，但缺點在於</a:t>
            </a:r>
            <a:r>
              <a:rPr lang="zh-TW" altLang="en-US" dirty="0">
                <a:solidFill>
                  <a:srgbClr val="0099FF"/>
                </a:solidFill>
              </a:rPr>
              <a:t>分佈繞組之感應電勢會比集中繞組低，兩者比例稱為分佈因數</a:t>
            </a:r>
            <a:r>
              <a:rPr lang="en-US" altLang="zh-TW" dirty="0">
                <a:solidFill>
                  <a:srgbClr val="0099FF"/>
                </a:solidFill>
              </a:rPr>
              <a:t>(distribution factor) </a:t>
            </a:r>
            <a:r>
              <a:rPr lang="zh-TW" altLang="en-US" dirty="0">
                <a:solidFill>
                  <a:srgbClr val="0099FF"/>
                </a:solidFill>
              </a:rPr>
              <a:t>以</a:t>
            </a:r>
            <a:r>
              <a:rPr lang="en-US" altLang="zh-TW" i="1" dirty="0" err="1">
                <a:solidFill>
                  <a:srgbClr val="0099FF"/>
                </a:solidFill>
              </a:rPr>
              <a:t>K</a:t>
            </a:r>
            <a:r>
              <a:rPr lang="en-US" altLang="zh-TW" i="1" baseline="-25000" dirty="0" err="1">
                <a:solidFill>
                  <a:srgbClr val="0099FF"/>
                </a:solidFill>
              </a:rPr>
              <a:t>d</a:t>
            </a:r>
            <a:r>
              <a:rPr lang="en-US" altLang="zh-TW" i="1" dirty="0">
                <a:solidFill>
                  <a:srgbClr val="0099FF"/>
                </a:solidFill>
              </a:rPr>
              <a:t> </a:t>
            </a:r>
            <a:r>
              <a:rPr lang="zh-TW" altLang="en-US" dirty="0">
                <a:solidFill>
                  <a:srgbClr val="0099FF"/>
                </a:solidFill>
              </a:rPr>
              <a:t>表示。</a:t>
            </a:r>
          </a:p>
        </p:txBody>
      </p:sp>
    </p:spTree>
    <p:extLst>
      <p:ext uri="{BB962C8B-B14F-4D97-AF65-F5344CB8AC3E}">
        <p14:creationId xmlns:p14="http://schemas.microsoft.com/office/powerpoint/2010/main" val="2710710721"/>
      </p:ext>
    </p:extLst>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7560518" cy="4390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5275198"/>
      </p:ext>
    </p:extLst>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1844824"/>
            <a:ext cx="5187673" cy="3819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8887267"/>
      </p:ext>
    </p:extLst>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a:t>	</a:t>
            </a:r>
            <a:r>
              <a:rPr lang="zh-TW" altLang="en-US" dirty="0" smtClean="0"/>
              <a:t>倘若</a:t>
            </a:r>
            <a:r>
              <a:rPr lang="en-US" altLang="zh-TW" i="1" dirty="0"/>
              <a:t>q </a:t>
            </a:r>
            <a:r>
              <a:rPr lang="zh-TW" altLang="en-US" dirty="0"/>
              <a:t>相同步發電機，定子有</a:t>
            </a:r>
            <a:r>
              <a:rPr lang="en-US" altLang="zh-TW" i="1" dirty="0"/>
              <a:t>S </a:t>
            </a:r>
            <a:r>
              <a:rPr lang="zh-TW" altLang="en-US" dirty="0"/>
              <a:t>個線槽採用雙層繞， 轉子有</a:t>
            </a:r>
            <a:r>
              <a:rPr lang="en-US" altLang="zh-TW" i="1" dirty="0"/>
              <a:t>P </a:t>
            </a:r>
            <a:r>
              <a:rPr lang="zh-TW" altLang="en-US" dirty="0"/>
              <a:t>個磁極，電樞繞組每相每極的線圈數</a:t>
            </a:r>
            <a:r>
              <a:rPr lang="zh-TW" altLang="en-US" dirty="0" smtClean="0"/>
              <a:t>：</a:t>
            </a:r>
            <a:endParaRPr lang="en-US" altLang="zh-TW" dirty="0" smtClean="0"/>
          </a:p>
          <a:p>
            <a:pPr>
              <a:tabLst>
                <a:tab pos="712788" algn="l"/>
              </a:tabLst>
            </a:pPr>
            <a:endParaRPr lang="en-US" altLang="zh-TW" dirty="0"/>
          </a:p>
          <a:p>
            <a:pPr>
              <a:tabLst>
                <a:tab pos="712788" algn="l"/>
              </a:tabLst>
            </a:pPr>
            <a:endParaRPr lang="en-US" altLang="zh-TW" dirty="0" smtClean="0"/>
          </a:p>
          <a:p>
            <a:endParaRPr lang="zh-TW" altLang="en-US" dirty="0"/>
          </a:p>
          <a:p>
            <a:pPr>
              <a:tabLst>
                <a:tab pos="712788" algn="l"/>
              </a:tabLst>
            </a:pPr>
            <a:r>
              <a:rPr lang="en-US" altLang="zh-TW" dirty="0" smtClean="0"/>
              <a:t>	</a:t>
            </a:r>
            <a:r>
              <a:rPr lang="zh-TW" altLang="en-US" dirty="0" smtClean="0"/>
              <a:t>而</a:t>
            </a:r>
            <a:r>
              <a:rPr lang="zh-TW" altLang="en-US" dirty="0"/>
              <a:t>電樞每槽間隔之電機角</a:t>
            </a:r>
            <a:r>
              <a:rPr lang="en-US" altLang="zh-TW" dirty="0"/>
              <a:t>( </a:t>
            </a:r>
            <a:r>
              <a:rPr lang="zh-TW" altLang="en-US" dirty="0"/>
              <a:t>槽距</a:t>
            </a:r>
            <a:r>
              <a:rPr lang="en-US" altLang="zh-TW" dirty="0"/>
              <a:t>) </a:t>
            </a:r>
            <a:r>
              <a:rPr lang="zh-TW" altLang="en-US" dirty="0"/>
              <a:t>為：</a:t>
            </a:r>
          </a:p>
        </p:txBody>
      </p:sp>
      <p:pic>
        <p:nvPicPr>
          <p:cNvPr id="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2636912"/>
            <a:ext cx="8135938" cy="1689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43" y="4873213"/>
            <a:ext cx="7926865" cy="932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4156149"/>
      </p:ext>
    </p:extLst>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64698" y="1412875"/>
            <a:ext cx="605424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矩形 2"/>
          <p:cNvSpPr/>
          <p:nvPr/>
        </p:nvSpPr>
        <p:spPr bwMode="auto">
          <a:xfrm>
            <a:off x="1115616" y="1412776"/>
            <a:ext cx="2232248" cy="1080120"/>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
        <p:nvSpPr>
          <p:cNvPr id="5" name="矩形 4"/>
          <p:cNvSpPr/>
          <p:nvPr/>
        </p:nvSpPr>
        <p:spPr bwMode="auto">
          <a:xfrm>
            <a:off x="1268016" y="1565176"/>
            <a:ext cx="1116124" cy="2583904"/>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3959357508"/>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相</a:t>
            </a:r>
            <a:r>
              <a:rPr lang="zh-TW" altLang="en-US" dirty="0"/>
              <a:t>量關係可得分佈因數為： </a:t>
            </a: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995" y="1988840"/>
            <a:ext cx="8066421" cy="2090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9025641"/>
      </p:ext>
    </p:extLst>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536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23338" y="1412875"/>
            <a:ext cx="7736962"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bwMode="auto">
          <a:xfrm>
            <a:off x="1763688" y="3140968"/>
            <a:ext cx="5688632" cy="295232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3960094627"/>
      </p:ext>
    </p:extLst>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536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23338" y="1412875"/>
            <a:ext cx="7736962"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0590709"/>
      </p:ext>
    </p:extLst>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r>
              <a:rPr lang="en-US" altLang="zh-TW" dirty="0" smtClean="0"/>
              <a:t>4</a:t>
            </a:r>
            <a:r>
              <a:rPr lang="en-US" altLang="zh-TW" dirty="0"/>
              <a:t>. </a:t>
            </a:r>
            <a:r>
              <a:rPr lang="zh-TW" altLang="en-US" dirty="0"/>
              <a:t>繞組因數</a:t>
            </a:r>
          </a:p>
          <a:p>
            <a:pPr>
              <a:tabLst>
                <a:tab pos="712788" algn="l"/>
              </a:tabLst>
            </a:pPr>
            <a:r>
              <a:rPr lang="en-US" altLang="zh-TW" dirty="0" smtClean="0"/>
              <a:t>	</a:t>
            </a:r>
            <a:r>
              <a:rPr lang="zh-TW" altLang="en-US" dirty="0" smtClean="0"/>
              <a:t>同步</a:t>
            </a:r>
            <a:r>
              <a:rPr lang="zh-TW" altLang="en-US" dirty="0"/>
              <a:t>發電機大多採用可改善波形之短節距、分佈繞</a:t>
            </a:r>
            <a:r>
              <a:rPr lang="zh-TW" altLang="en-US" dirty="0" smtClean="0"/>
              <a:t>組</a:t>
            </a:r>
            <a:endParaRPr lang="en-US" altLang="zh-TW" dirty="0" smtClean="0"/>
          </a:p>
          <a:p>
            <a:pPr>
              <a:lnSpc>
                <a:spcPts val="4000"/>
              </a:lnSpc>
            </a:pPr>
            <a:endParaRPr lang="en-US" altLang="zh-TW" dirty="0"/>
          </a:p>
          <a:p>
            <a:pPr>
              <a:tabLst>
                <a:tab pos="712788" algn="l"/>
              </a:tabLst>
            </a:pPr>
            <a:r>
              <a:rPr lang="en-US" altLang="zh-TW" dirty="0" smtClean="0"/>
              <a:t>	</a:t>
            </a:r>
            <a:r>
              <a:rPr lang="zh-TW" altLang="en-US" dirty="0" smtClean="0"/>
              <a:t>公式</a:t>
            </a:r>
            <a:r>
              <a:rPr lang="en-US" altLang="zh-TW" dirty="0" smtClean="0"/>
              <a:t>7-8 </a:t>
            </a:r>
            <a:r>
              <a:rPr lang="zh-TW" altLang="en-US" dirty="0" smtClean="0"/>
              <a:t>中，節距因數與分佈因數兩者相乘稱為繞組因數，即： </a:t>
            </a:r>
            <a:endParaRPr lang="en-US" altLang="zh-TW" dirty="0" smtClean="0"/>
          </a:p>
          <a:p>
            <a:pPr>
              <a:tabLst>
                <a:tab pos="712788" algn="l"/>
              </a:tabLst>
            </a:pPr>
            <a:endParaRPr lang="en-US" altLang="zh-TW" dirty="0"/>
          </a:p>
          <a:p>
            <a:pPr>
              <a:lnSpc>
                <a:spcPts val="1000"/>
              </a:lnSpc>
              <a:tabLst>
                <a:tab pos="712788" algn="l"/>
              </a:tabLst>
            </a:pPr>
            <a:endParaRPr lang="en-US" altLang="zh-TW" dirty="0" smtClean="0"/>
          </a:p>
          <a:p>
            <a:r>
              <a:rPr lang="en-US" altLang="zh-TW" i="1" dirty="0" err="1" smtClean="0"/>
              <a:t>K</a:t>
            </a:r>
            <a:r>
              <a:rPr lang="en-US" altLang="zh-TW" i="1" baseline="-25000" dirty="0" err="1" smtClean="0"/>
              <a:t>w</a:t>
            </a:r>
            <a:r>
              <a:rPr lang="zh-TW" altLang="en-US" dirty="0"/>
              <a:t>：繞組因數　　</a:t>
            </a:r>
            <a:r>
              <a:rPr lang="en-US" altLang="zh-TW" i="1" dirty="0" err="1" smtClean="0"/>
              <a:t>K</a:t>
            </a:r>
            <a:r>
              <a:rPr lang="en-US" altLang="zh-TW" i="1" baseline="-25000" dirty="0" err="1" smtClean="0"/>
              <a:t>p</a:t>
            </a:r>
            <a:r>
              <a:rPr lang="zh-TW" altLang="en-US" dirty="0"/>
              <a:t>：節距因數　　</a:t>
            </a:r>
            <a:r>
              <a:rPr lang="en-US" altLang="zh-TW" i="1" dirty="0" err="1" smtClean="0"/>
              <a:t>K</a:t>
            </a:r>
            <a:r>
              <a:rPr lang="en-US" altLang="zh-TW" i="1" baseline="-25000" dirty="0" err="1" smtClean="0"/>
              <a:t>d</a:t>
            </a:r>
            <a:r>
              <a:rPr lang="zh-TW" altLang="en-US" dirty="0"/>
              <a:t>：分佈</a:t>
            </a:r>
            <a:r>
              <a:rPr lang="zh-TW" altLang="en-US" dirty="0" smtClean="0"/>
              <a:t>因數</a:t>
            </a:r>
            <a:endParaRPr lang="en-US" altLang="zh-TW" dirty="0" smtClean="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80928"/>
            <a:ext cx="8135938" cy="755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287" y="4413284"/>
            <a:ext cx="8161146" cy="6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874445"/>
      </p:ext>
    </p:extLst>
  </p:cSld>
  <p:clrMapOvr>
    <a:masterClrMapping/>
  </p:clrMapOvr>
  <p:transition>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電</a:t>
            </a:r>
            <a:r>
              <a:rPr lang="zh-TW" altLang="en-US" dirty="0"/>
              <a:t>樞繞組若採用</a:t>
            </a:r>
            <a:r>
              <a:rPr lang="en-US" altLang="zh-TW" dirty="0"/>
              <a:t>Y </a:t>
            </a:r>
            <a:r>
              <a:rPr lang="zh-TW" altLang="en-US" dirty="0"/>
              <a:t>連接</a:t>
            </a:r>
            <a:r>
              <a:rPr lang="zh-TW" altLang="en-US" dirty="0" smtClean="0"/>
              <a:t>，乘以</a:t>
            </a:r>
            <a:r>
              <a:rPr lang="zh-TW" altLang="en-US" dirty="0"/>
              <a:t> </a:t>
            </a:r>
            <a:r>
              <a:rPr lang="zh-TW" altLang="en-US" dirty="0" smtClean="0"/>
              <a:t>  </a:t>
            </a:r>
            <a:r>
              <a:rPr lang="en-US" altLang="zh-TW" dirty="0" smtClean="0"/>
              <a:t> </a:t>
            </a:r>
            <a:r>
              <a:rPr lang="zh-TW" altLang="en-US" dirty="0"/>
              <a:t>倍即可得到無載時的線電壓；若是採用</a:t>
            </a:r>
            <a:r>
              <a:rPr lang="en-US" altLang="zh-TW" dirty="0"/>
              <a:t>Δ</a:t>
            </a:r>
            <a:r>
              <a:rPr lang="en-US" altLang="zh-TW" i="1" dirty="0"/>
              <a:t> </a:t>
            </a:r>
            <a:r>
              <a:rPr lang="zh-TW" altLang="en-US" dirty="0"/>
              <a:t>連接，無載時線電壓等於每相應電勢。</a:t>
            </a:r>
            <a:endParaRPr lang="en-US" altLang="zh-TW" dirty="0" smtClean="0"/>
          </a:p>
        </p:txBody>
      </p:sp>
      <p:graphicFrame>
        <p:nvGraphicFramePr>
          <p:cNvPr id="5" name="物件 4"/>
          <p:cNvGraphicFramePr>
            <a:graphicFrameLocks noChangeAspect="1"/>
          </p:cNvGraphicFramePr>
          <p:nvPr>
            <p:extLst>
              <p:ext uri="{D42A27DB-BD31-4B8C-83A1-F6EECF244321}">
                <p14:modId xmlns:p14="http://schemas.microsoft.com/office/powerpoint/2010/main" val="2626723096"/>
              </p:ext>
            </p:extLst>
          </p:nvPr>
        </p:nvGraphicFramePr>
        <p:xfrm>
          <a:off x="5724128" y="1530276"/>
          <a:ext cx="386556" cy="386556"/>
        </p:xfrm>
        <a:graphic>
          <a:graphicData uri="http://schemas.openxmlformats.org/presentationml/2006/ole">
            <mc:AlternateContent xmlns:mc="http://schemas.openxmlformats.org/markup-compatibility/2006">
              <mc:Choice xmlns:v="urn:schemas-microsoft-com:vml" Requires="v">
                <p:oleObj spid="_x0000_s3080" name="Equation" r:id="rId3" imgW="228600" imgH="228600" progId="Equation.DSMT4">
                  <p:embed/>
                </p:oleObj>
              </mc:Choice>
              <mc:Fallback>
                <p:oleObj name="Equation" r:id="rId3" imgW="228600" imgH="228600" progId="Equation.DSMT4">
                  <p:embed/>
                  <p:pic>
                    <p:nvPicPr>
                      <p:cNvPr id="0" name=""/>
                      <p:cNvPicPr/>
                      <p:nvPr/>
                    </p:nvPicPr>
                    <p:blipFill>
                      <a:blip r:embed="rId4"/>
                      <a:stretch>
                        <a:fillRect/>
                      </a:stretch>
                    </p:blipFill>
                    <p:spPr>
                      <a:xfrm>
                        <a:off x="5724128" y="1530276"/>
                        <a:ext cx="386556" cy="386556"/>
                      </a:xfrm>
                      <a:prstGeom prst="rect">
                        <a:avLst/>
                      </a:prstGeom>
                    </p:spPr>
                  </p:pic>
                </p:oleObj>
              </mc:Fallback>
            </mc:AlternateContent>
          </a:graphicData>
        </a:graphic>
      </p:graphicFrame>
    </p:spTree>
    <p:extLst>
      <p:ext uri="{BB962C8B-B14F-4D97-AF65-F5344CB8AC3E}">
        <p14:creationId xmlns:p14="http://schemas.microsoft.com/office/powerpoint/2010/main" val="2144386194"/>
      </p:ext>
    </p:extLst>
  </p:cSld>
  <p:clrMapOvr>
    <a:masterClrMapping/>
  </p:clrMapOvr>
  <p:transition>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7-4</a:t>
            </a:r>
            <a:r>
              <a:rPr lang="zh-TW" altLang="en-US" dirty="0" smtClean="0"/>
              <a:t>　磁極</a:t>
            </a:r>
            <a:r>
              <a:rPr lang="zh-TW" altLang="en-US" dirty="0"/>
              <a:t>及磁場繞組</a:t>
            </a:r>
          </a:p>
        </p:txBody>
      </p:sp>
      <p:sp>
        <p:nvSpPr>
          <p:cNvPr id="3" name="內容版面配置區 2"/>
          <p:cNvSpPr>
            <a:spLocks noGrp="1"/>
          </p:cNvSpPr>
          <p:nvPr>
            <p:ph idx="1"/>
          </p:nvPr>
        </p:nvSpPr>
        <p:spPr/>
        <p:txBody>
          <a:bodyPr/>
          <a:lstStyle/>
          <a:p>
            <a:r>
              <a:rPr lang="en-US" altLang="zh-TW" dirty="0" smtClean="0"/>
              <a:t>1. </a:t>
            </a:r>
            <a:r>
              <a:rPr lang="zh-TW" altLang="en-US" dirty="0" smtClean="0"/>
              <a:t>磁極</a:t>
            </a:r>
            <a:endParaRPr lang="en-US" altLang="zh-TW" dirty="0" smtClean="0"/>
          </a:p>
          <a:p>
            <a:pPr>
              <a:tabLst>
                <a:tab pos="542925" algn="l"/>
              </a:tabLst>
            </a:pPr>
            <a:r>
              <a:rPr lang="en-US" altLang="zh-TW" dirty="0" smtClean="0"/>
              <a:t>	</a:t>
            </a:r>
            <a:r>
              <a:rPr lang="zh-TW" altLang="en-US" dirty="0" smtClean="0"/>
              <a:t>轉子</a:t>
            </a:r>
            <a:r>
              <a:rPr lang="zh-TW" altLang="en-US" dirty="0"/>
              <a:t>依據形狀分為： </a:t>
            </a:r>
          </a:p>
          <a:p>
            <a:pPr marL="542925" indent="-542925"/>
            <a:r>
              <a:rPr lang="en-US" altLang="zh-TW" dirty="0"/>
              <a:t>(1) </a:t>
            </a:r>
            <a:r>
              <a:rPr lang="zh-TW" altLang="en-US" dirty="0">
                <a:solidFill>
                  <a:srgbClr val="0099FF"/>
                </a:solidFill>
              </a:rPr>
              <a:t>凸極式轉子</a:t>
            </a:r>
            <a:r>
              <a:rPr lang="zh-TW" altLang="en-US" dirty="0"/>
              <a:t>：圖</a:t>
            </a:r>
            <a:r>
              <a:rPr lang="en-US" altLang="zh-TW" dirty="0"/>
              <a:t>7-6(a) </a:t>
            </a:r>
            <a:r>
              <a:rPr lang="zh-TW" altLang="en-US" dirty="0"/>
              <a:t>為其外觀，</a:t>
            </a:r>
            <a:r>
              <a:rPr lang="zh-TW" altLang="en-US" dirty="0">
                <a:solidFill>
                  <a:srgbClr val="0099FF"/>
                </a:solidFill>
              </a:rPr>
              <a:t>轉子直徑大、轉軸短，風阻較大，適合用在磁極數較多，以低速運轉的水力發電機。</a:t>
            </a:r>
          </a:p>
          <a:p>
            <a:pPr marL="542925" indent="-542925"/>
            <a:r>
              <a:rPr lang="en-US" altLang="zh-TW" dirty="0"/>
              <a:t>(2) </a:t>
            </a:r>
            <a:r>
              <a:rPr lang="zh-TW" altLang="en-US" dirty="0">
                <a:solidFill>
                  <a:srgbClr val="0099FF"/>
                </a:solidFill>
              </a:rPr>
              <a:t>圓極式轉子</a:t>
            </a:r>
            <a:r>
              <a:rPr lang="zh-TW" altLang="en-US" dirty="0"/>
              <a:t>：圖</a:t>
            </a:r>
            <a:r>
              <a:rPr lang="en-US" altLang="zh-TW" dirty="0"/>
              <a:t>7-6(b) </a:t>
            </a:r>
            <a:r>
              <a:rPr lang="zh-TW" altLang="en-US" dirty="0"/>
              <a:t>為其外觀，</a:t>
            </a:r>
            <a:r>
              <a:rPr lang="zh-TW" altLang="en-US" dirty="0">
                <a:solidFill>
                  <a:srgbClr val="0099FF"/>
                </a:solidFill>
              </a:rPr>
              <a:t>轉子直徑小、轉軸長，風阻較小，適合 用在磁極數較少，以高速運轉的火力發電機。</a:t>
            </a:r>
          </a:p>
        </p:txBody>
      </p:sp>
    </p:spTree>
    <p:extLst>
      <p:ext uri="{BB962C8B-B14F-4D97-AF65-F5344CB8AC3E}">
        <p14:creationId xmlns:p14="http://schemas.microsoft.com/office/powerpoint/2010/main" val="1456374195"/>
      </p:ext>
    </p:extLst>
  </p:cSld>
  <p:clrMapOvr>
    <a:masterClrMapping/>
  </p:clrMapOvr>
  <p:transition>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磁場繞組</a:t>
            </a:r>
          </a:p>
          <a:p>
            <a:pPr>
              <a:tabLst>
                <a:tab pos="712788" algn="l"/>
              </a:tabLst>
            </a:pPr>
            <a:r>
              <a:rPr lang="en-US" altLang="zh-TW" dirty="0" smtClean="0"/>
              <a:t>	</a:t>
            </a:r>
            <a:r>
              <a:rPr lang="zh-TW" altLang="en-US" dirty="0" smtClean="0"/>
              <a:t>磁場</a:t>
            </a:r>
            <a:r>
              <a:rPr lang="zh-TW" altLang="en-US" dirty="0"/>
              <a:t>繞組繞製於磁極鐵心內，當外加直流電時產生磁通以切割定子上的電樞繞</a:t>
            </a:r>
            <a:r>
              <a:rPr lang="zh-TW" altLang="en-US" dirty="0" smtClean="0"/>
              <a:t>組。</a:t>
            </a:r>
            <a:endParaRPr lang="en-US" altLang="zh-TW" dirty="0" smtClean="0"/>
          </a:p>
          <a:p>
            <a:pPr>
              <a:tabLst>
                <a:tab pos="712788" algn="l"/>
              </a:tabLst>
            </a:pPr>
            <a:r>
              <a:rPr lang="en-US" altLang="zh-TW" dirty="0" smtClean="0"/>
              <a:t>	</a:t>
            </a:r>
            <a:r>
              <a:rPr lang="zh-TW" altLang="en-US" dirty="0" smtClean="0">
                <a:solidFill>
                  <a:srgbClr val="0099FF"/>
                </a:solidFill>
              </a:rPr>
              <a:t>同步</a:t>
            </a:r>
            <a:r>
              <a:rPr lang="zh-TW" altLang="en-US" dirty="0">
                <a:solidFill>
                  <a:srgbClr val="0099FF"/>
                </a:solidFill>
              </a:rPr>
              <a:t>發電機若負載突然變動時，因轉子的慣性作用，會有一段忽快忽慢的不穩定狀況，稱為追逐現象</a:t>
            </a:r>
            <a:r>
              <a:rPr lang="en-US" altLang="zh-TW" dirty="0">
                <a:solidFill>
                  <a:srgbClr val="0099FF"/>
                </a:solidFill>
              </a:rPr>
              <a:t>(hunting)</a:t>
            </a:r>
            <a:r>
              <a:rPr lang="zh-TW" altLang="en-US" dirty="0">
                <a:solidFill>
                  <a:srgbClr val="0099FF"/>
                </a:solidFill>
              </a:rPr>
              <a:t>。解決方式是如圖</a:t>
            </a:r>
            <a:r>
              <a:rPr lang="en-US" altLang="zh-TW" dirty="0">
                <a:solidFill>
                  <a:srgbClr val="0099FF"/>
                </a:solidFill>
              </a:rPr>
              <a:t>7-7(b) </a:t>
            </a:r>
            <a:r>
              <a:rPr lang="zh-TW" altLang="en-US" dirty="0">
                <a:solidFill>
                  <a:srgbClr val="0099FF"/>
                </a:solidFill>
              </a:rPr>
              <a:t>所示，在磁極表面上放置銅棒，兩端由短路環短路，稱之為阻尼繞組</a:t>
            </a:r>
            <a:r>
              <a:rPr lang="en-US" altLang="zh-TW" dirty="0">
                <a:solidFill>
                  <a:srgbClr val="0099FF"/>
                </a:solidFill>
              </a:rPr>
              <a:t>(damper winding)</a:t>
            </a:r>
            <a:r>
              <a:rPr lang="zh-TW" altLang="en-US" dirty="0">
                <a:solidFill>
                  <a:srgbClr val="0099FF"/>
                </a:solidFill>
              </a:rPr>
              <a:t>。</a:t>
            </a:r>
          </a:p>
        </p:txBody>
      </p:sp>
    </p:spTree>
    <p:extLst>
      <p:ext uri="{BB962C8B-B14F-4D97-AF65-F5344CB8AC3E}">
        <p14:creationId xmlns:p14="http://schemas.microsoft.com/office/powerpoint/2010/main" val="3872791739"/>
      </p:ext>
    </p:extLst>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1824164"/>
            <a:ext cx="8135938" cy="4217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902" t="73693" r="15793" b="3904"/>
          <a:stretch/>
        </p:blipFill>
        <p:spPr bwMode="auto">
          <a:xfrm>
            <a:off x="3203848" y="5877272"/>
            <a:ext cx="2520280" cy="566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7486892"/>
      </p:ext>
    </p:extLst>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1843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5736" y="2420888"/>
            <a:ext cx="3774792"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5220072" y="4437112"/>
            <a:ext cx="543739" cy="307777"/>
          </a:xfrm>
          <a:prstGeom prst="rect">
            <a:avLst/>
          </a:prstGeom>
          <a:noFill/>
        </p:spPr>
        <p:txBody>
          <a:bodyPr wrap="none" rtlCol="0">
            <a:spAutoFit/>
          </a:bodyPr>
          <a:lstStyle/>
          <a:p>
            <a:r>
              <a:rPr lang="en-US" altLang="zh-TW" sz="1400" b="0" dirty="0" smtClean="0">
                <a:solidFill>
                  <a:schemeClr val="tx1"/>
                </a:solidFill>
                <a:latin typeface="文鼎中黑" panose="020B0609010101010101" pitchFamily="49" charset="-120"/>
                <a:ea typeface="文鼎中黑" panose="020B0609010101010101" pitchFamily="49" charset="-120"/>
              </a:rPr>
              <a:t>(</a:t>
            </a:r>
            <a:r>
              <a:rPr lang="zh-TW" altLang="en-US" sz="1400" b="0" dirty="0" smtClean="0">
                <a:solidFill>
                  <a:schemeClr val="tx1"/>
                </a:solidFill>
                <a:latin typeface="文鼎中黑" panose="020B0609010101010101" pitchFamily="49" charset="-120"/>
                <a:ea typeface="文鼎中黑" panose="020B0609010101010101" pitchFamily="49" charset="-120"/>
              </a:rPr>
              <a:t>續</a:t>
            </a:r>
            <a:r>
              <a:rPr lang="en-US" altLang="zh-TW" sz="1400" b="0" dirty="0" smtClean="0">
                <a:solidFill>
                  <a:schemeClr val="tx1"/>
                </a:solidFill>
                <a:latin typeface="文鼎中黑" panose="020B0609010101010101" pitchFamily="49" charset="-120"/>
                <a:ea typeface="文鼎中黑" panose="020B0609010101010101" pitchFamily="49" charset="-120"/>
              </a:rPr>
              <a:t>)</a:t>
            </a:r>
            <a:endParaRPr lang="zh-TW" altLang="en-US" sz="14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1348932638"/>
      </p:ext>
    </p:extLst>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endParaRPr lang="zh-TW" altLang="en-US"/>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988840"/>
            <a:ext cx="6425469" cy="372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305611"/>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1556792"/>
            <a:ext cx="5463238" cy="4622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8389993"/>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若</a:t>
            </a:r>
            <a:r>
              <a:rPr lang="zh-TW" altLang="en-US" dirty="0"/>
              <a:t>轉子每分鐘轉速為</a:t>
            </a:r>
            <a:r>
              <a:rPr lang="en-US" altLang="zh-TW" i="1" dirty="0" err="1"/>
              <a:t>n</a:t>
            </a:r>
            <a:r>
              <a:rPr lang="en-US" altLang="zh-TW" dirty="0" err="1"/>
              <a:t>(rpm</a:t>
            </a:r>
            <a:r>
              <a:rPr lang="en-US" altLang="zh-TW" dirty="0"/>
              <a:t>) </a:t>
            </a:r>
            <a:r>
              <a:rPr lang="zh-TW" altLang="en-US" dirty="0"/>
              <a:t>時，應電勢之頻率為</a:t>
            </a:r>
            <a:r>
              <a:rPr lang="zh-TW" altLang="en-US" dirty="0" smtClean="0"/>
              <a:t>：</a:t>
            </a:r>
            <a:endParaRPr lang="en-US" altLang="zh-TW" dirty="0" smtClean="0"/>
          </a:p>
          <a:p>
            <a:endParaRPr lang="en-US" altLang="zh-TW" dirty="0"/>
          </a:p>
          <a:p>
            <a:endParaRPr lang="en-US" altLang="zh-TW" dirty="0" smtClean="0"/>
          </a:p>
          <a:p>
            <a:r>
              <a:rPr lang="en-US" altLang="zh-TW" i="1" dirty="0" smtClean="0"/>
              <a:t>f</a:t>
            </a:r>
            <a:r>
              <a:rPr lang="zh-TW" altLang="en-US" dirty="0"/>
              <a:t>：頻率</a:t>
            </a:r>
            <a:r>
              <a:rPr lang="en-US" altLang="zh-TW" dirty="0"/>
              <a:t>(Hz)</a:t>
            </a:r>
            <a:r>
              <a:rPr lang="zh-TW" altLang="en-US" dirty="0"/>
              <a:t> 　　</a:t>
            </a:r>
            <a:r>
              <a:rPr lang="zh-TW" altLang="en-US" dirty="0" smtClean="0"/>
              <a:t>　</a:t>
            </a:r>
            <a:r>
              <a:rPr lang="en-US" altLang="zh-TW" i="1" dirty="0" smtClean="0"/>
              <a:t>P</a:t>
            </a:r>
            <a:r>
              <a:rPr lang="zh-TW" altLang="en-US" dirty="0"/>
              <a:t>：磁極數</a:t>
            </a:r>
            <a:r>
              <a:rPr lang="en-US" altLang="zh-TW" dirty="0"/>
              <a:t>( </a:t>
            </a:r>
            <a:r>
              <a:rPr lang="zh-TW" altLang="en-US" dirty="0"/>
              <a:t>極</a:t>
            </a:r>
            <a:r>
              <a:rPr lang="en-US" altLang="zh-TW" dirty="0"/>
              <a:t>)</a:t>
            </a:r>
            <a:r>
              <a:rPr lang="zh-TW" altLang="en-US" dirty="0"/>
              <a:t> 　　　</a:t>
            </a:r>
            <a:endParaRPr lang="en-US" altLang="zh-TW" dirty="0" smtClean="0"/>
          </a:p>
          <a:p>
            <a:r>
              <a:rPr lang="en-US" altLang="zh-TW" i="1" dirty="0" smtClean="0"/>
              <a:t>n</a:t>
            </a:r>
            <a:r>
              <a:rPr lang="zh-TW" altLang="en-US" dirty="0"/>
              <a:t>：每分鐘轉速</a:t>
            </a:r>
            <a:r>
              <a:rPr lang="en-US" altLang="zh-TW" dirty="0"/>
              <a:t>( </a:t>
            </a:r>
            <a:r>
              <a:rPr lang="zh-TW" altLang="en-US" dirty="0"/>
              <a:t>轉</a:t>
            </a:r>
            <a:r>
              <a:rPr lang="en-US" altLang="zh-TW" dirty="0"/>
              <a:t>/ </a:t>
            </a:r>
            <a:r>
              <a:rPr lang="zh-TW" altLang="en-US" dirty="0"/>
              <a:t>分鐘；</a:t>
            </a:r>
            <a:r>
              <a:rPr lang="en-US" altLang="zh-TW" dirty="0"/>
              <a:t>rpm) </a:t>
            </a:r>
          </a:p>
          <a:p>
            <a:pPr>
              <a:tabLst>
                <a:tab pos="712788" algn="l"/>
              </a:tabLst>
            </a:pPr>
            <a:r>
              <a:rPr lang="en-US" altLang="zh-TW" dirty="0" smtClean="0"/>
              <a:t>	</a:t>
            </a:r>
            <a:r>
              <a:rPr lang="zh-TW" altLang="en-US" dirty="0" smtClean="0">
                <a:solidFill>
                  <a:srgbClr val="0099FF"/>
                </a:solidFill>
              </a:rPr>
              <a:t>發電機</a:t>
            </a:r>
            <a:r>
              <a:rPr lang="zh-TW" altLang="en-US" dirty="0">
                <a:solidFill>
                  <a:srgbClr val="0099FF"/>
                </a:solidFill>
              </a:rPr>
              <a:t>感應電勢的頻率</a:t>
            </a:r>
            <a:r>
              <a:rPr lang="en-US" altLang="zh-TW" i="1" dirty="0">
                <a:solidFill>
                  <a:srgbClr val="0099FF"/>
                </a:solidFill>
              </a:rPr>
              <a:t>f </a:t>
            </a:r>
            <a:r>
              <a:rPr lang="zh-TW" altLang="en-US" dirty="0">
                <a:solidFill>
                  <a:srgbClr val="0099FF"/>
                </a:solidFill>
              </a:rPr>
              <a:t>與磁極數</a:t>
            </a:r>
            <a:r>
              <a:rPr lang="en-US" altLang="zh-TW" i="1" dirty="0">
                <a:solidFill>
                  <a:srgbClr val="0099FF"/>
                </a:solidFill>
              </a:rPr>
              <a:t>P </a:t>
            </a:r>
            <a:r>
              <a:rPr lang="zh-TW" altLang="en-US" dirty="0">
                <a:solidFill>
                  <a:srgbClr val="0099FF"/>
                </a:solidFill>
              </a:rPr>
              <a:t>與轉速</a:t>
            </a:r>
            <a:r>
              <a:rPr lang="en-US" altLang="zh-TW" i="1" dirty="0">
                <a:solidFill>
                  <a:srgbClr val="0099FF"/>
                </a:solidFill>
              </a:rPr>
              <a:t>n </a:t>
            </a:r>
            <a:r>
              <a:rPr lang="zh-TW" altLang="en-US" dirty="0">
                <a:solidFill>
                  <a:srgbClr val="0099FF"/>
                </a:solidFill>
              </a:rPr>
              <a:t>成正比</a:t>
            </a:r>
            <a:r>
              <a:rPr lang="zh-TW" altLang="en-US" dirty="0" smtClean="0">
                <a:solidFill>
                  <a:srgbClr val="0099FF"/>
                </a:solidFill>
              </a:rPr>
              <a:t>。</a:t>
            </a:r>
            <a:endParaRPr lang="zh-TW" altLang="en-US" dirty="0">
              <a:solidFill>
                <a:srgbClr val="0099FF"/>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916832"/>
            <a:ext cx="8135938" cy="877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2486617"/>
      </p:ext>
    </p:extLst>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solidFill>
                  <a:srgbClr val="0099FF"/>
                </a:solidFill>
              </a:rPr>
              <a:t>	</a:t>
            </a:r>
            <a:r>
              <a:rPr lang="zh-TW" altLang="en-US" dirty="0" smtClean="0">
                <a:solidFill>
                  <a:srgbClr val="0099FF"/>
                </a:solidFill>
              </a:rPr>
              <a:t>為了</a:t>
            </a:r>
            <a:r>
              <a:rPr lang="zh-TW" altLang="en-US" dirty="0">
                <a:solidFill>
                  <a:srgbClr val="0099FF"/>
                </a:solidFill>
              </a:rPr>
              <a:t>輸出相同頻率的電源，發電機的轉速必須配合磁極數以穩定的速度持續運轉， 此轉速稱為同步轉速</a:t>
            </a:r>
            <a:r>
              <a:rPr lang="en-US" altLang="zh-TW" dirty="0">
                <a:solidFill>
                  <a:srgbClr val="0099FF"/>
                </a:solidFill>
              </a:rPr>
              <a:t>(</a:t>
            </a:r>
            <a:r>
              <a:rPr lang="en-US" altLang="zh-TW" i="1" dirty="0">
                <a:solidFill>
                  <a:srgbClr val="0099FF"/>
                </a:solidFill>
              </a:rPr>
              <a:t>n</a:t>
            </a:r>
            <a:r>
              <a:rPr lang="en-US" altLang="zh-TW" i="1" baseline="-25000" dirty="0">
                <a:solidFill>
                  <a:srgbClr val="0099FF"/>
                </a:solidFill>
              </a:rPr>
              <a:t>s</a:t>
            </a:r>
            <a:r>
              <a:rPr lang="en-US" altLang="zh-TW" dirty="0">
                <a:solidFill>
                  <a:srgbClr val="0099FF"/>
                </a:solidFill>
              </a:rPr>
              <a:t>)</a:t>
            </a:r>
            <a:r>
              <a:rPr lang="zh-TW" altLang="en-US" dirty="0">
                <a:solidFill>
                  <a:srgbClr val="0099FF"/>
                </a:solidFill>
              </a:rPr>
              <a:t>，以同步轉速持續運轉的交流發電機就稱為同步發電機</a:t>
            </a:r>
            <a:r>
              <a:rPr lang="zh-TW" altLang="en-US" dirty="0" smtClean="0">
                <a:solidFill>
                  <a:srgbClr val="0099FF"/>
                </a:solidFill>
              </a:rPr>
              <a:t>。</a:t>
            </a:r>
            <a:endParaRPr lang="en-US" altLang="zh-TW" dirty="0" smtClean="0">
              <a:solidFill>
                <a:srgbClr val="0099FF"/>
              </a:solidFill>
            </a:endParaRPr>
          </a:p>
          <a:p>
            <a:pPr>
              <a:tabLst>
                <a:tab pos="712788" algn="l"/>
              </a:tabLst>
            </a:pPr>
            <a:endParaRPr lang="en-US" altLang="zh-TW" dirty="0">
              <a:solidFill>
                <a:srgbClr val="0099FF"/>
              </a:solidFill>
            </a:endParaRPr>
          </a:p>
          <a:p>
            <a:pPr>
              <a:tabLst>
                <a:tab pos="712788" algn="l"/>
              </a:tabLst>
            </a:pPr>
            <a:endParaRPr lang="en-US" altLang="zh-TW" dirty="0" smtClean="0">
              <a:solidFill>
                <a:srgbClr val="0099FF"/>
              </a:solidFill>
            </a:endParaRPr>
          </a:p>
          <a:p>
            <a:pPr>
              <a:tabLst>
                <a:tab pos="712788" algn="l"/>
              </a:tabLst>
            </a:pPr>
            <a:r>
              <a:rPr lang="en-US" altLang="zh-TW" dirty="0" smtClean="0"/>
              <a:t>	</a:t>
            </a:r>
            <a:r>
              <a:rPr lang="zh-TW" altLang="en-US" dirty="0" smtClean="0">
                <a:solidFill>
                  <a:srgbClr val="0099FF"/>
                </a:solidFill>
              </a:rPr>
              <a:t>同步</a:t>
            </a:r>
            <a:r>
              <a:rPr lang="zh-TW" altLang="en-US" dirty="0">
                <a:solidFill>
                  <a:srgbClr val="0099FF"/>
                </a:solidFill>
              </a:rPr>
              <a:t>發電機的同步轉速是由原動機</a:t>
            </a:r>
            <a:r>
              <a:rPr lang="en-US" altLang="zh-TW" dirty="0">
                <a:solidFill>
                  <a:srgbClr val="0099FF"/>
                </a:solidFill>
              </a:rPr>
              <a:t>( </a:t>
            </a:r>
            <a:r>
              <a:rPr lang="zh-TW" altLang="en-US" dirty="0">
                <a:solidFill>
                  <a:srgbClr val="0099FF"/>
                </a:solidFill>
              </a:rPr>
              <a:t>火力、水力</a:t>
            </a:r>
            <a:r>
              <a:rPr lang="en-US" altLang="zh-TW" dirty="0">
                <a:solidFill>
                  <a:srgbClr val="0099FF"/>
                </a:solidFill>
              </a:rPr>
              <a:t>) </a:t>
            </a:r>
            <a:r>
              <a:rPr lang="zh-TW" altLang="en-US" dirty="0">
                <a:solidFill>
                  <a:srgbClr val="0099FF"/>
                </a:solidFill>
              </a:rPr>
              <a:t>等外力提供。而感應電動機則是電樞繞組外加三相電源後所</a:t>
            </a:r>
            <a:r>
              <a:rPr lang="zh-TW" altLang="en-US" dirty="0" smtClean="0">
                <a:solidFill>
                  <a:srgbClr val="0099FF"/>
                </a:solidFill>
              </a:rPr>
              <a:t>產生。 </a:t>
            </a:r>
            <a:endParaRPr lang="zh-TW" altLang="en-US" dirty="0">
              <a:solidFill>
                <a:srgbClr val="0099FF"/>
              </a:solidFill>
            </a:endParaRPr>
          </a:p>
          <a:p>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008" y="3212976"/>
            <a:ext cx="8184424" cy="932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7411195"/>
      </p:ext>
    </p:extLst>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2879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bwMode="auto">
          <a:xfrm>
            <a:off x="1547664" y="2924944"/>
            <a:ext cx="4464496" cy="1224136"/>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2879915867"/>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2879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5992170"/>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7-2</a:t>
            </a:r>
            <a:r>
              <a:rPr lang="zh-TW" altLang="en-US" dirty="0" smtClean="0"/>
              <a:t>　感應</a:t>
            </a:r>
            <a:r>
              <a:rPr lang="zh-TW" altLang="en-US" dirty="0"/>
              <a:t>電勢及同步轉速</a:t>
            </a:r>
          </a:p>
        </p:txBody>
      </p:sp>
      <p:sp>
        <p:nvSpPr>
          <p:cNvPr id="4" name="內容版面配置區 3"/>
          <p:cNvSpPr>
            <a:spLocks noGrp="1"/>
          </p:cNvSpPr>
          <p:nvPr>
            <p:ph idx="1"/>
          </p:nvPr>
        </p:nvSpPr>
        <p:spPr/>
        <p:txBody>
          <a:bodyPr/>
          <a:lstStyle/>
          <a:p>
            <a:r>
              <a:rPr lang="zh-TW" altLang="en-US" sz="3200" b="1" dirty="0">
                <a:solidFill>
                  <a:srgbClr val="00B050"/>
                </a:solidFill>
              </a:rPr>
              <a:t>一、感應電勢的</a:t>
            </a:r>
            <a:r>
              <a:rPr lang="zh-TW" altLang="en-US" sz="3200" b="1" dirty="0" smtClean="0">
                <a:solidFill>
                  <a:srgbClr val="00B050"/>
                </a:solidFill>
              </a:rPr>
              <a:t>計算</a:t>
            </a:r>
            <a:endParaRPr lang="en-US" altLang="zh-TW" sz="3200" b="1" dirty="0" smtClean="0">
              <a:solidFill>
                <a:srgbClr val="00B050"/>
              </a:solidFill>
            </a:endParaRPr>
          </a:p>
          <a:p>
            <a:r>
              <a:rPr lang="en-US" altLang="zh-TW" dirty="0" smtClean="0"/>
              <a:t>	</a:t>
            </a:r>
            <a:r>
              <a:rPr lang="zh-TW" altLang="en-US" dirty="0" smtClean="0"/>
              <a:t>圖</a:t>
            </a:r>
            <a:r>
              <a:rPr lang="en-US" altLang="zh-TW" dirty="0"/>
              <a:t>7-2 </a:t>
            </a:r>
            <a:r>
              <a:rPr lang="zh-TW" altLang="en-US" dirty="0"/>
              <a:t>為兩極同步發電機剖面圖，線圈兩邊相隔</a:t>
            </a:r>
            <a:r>
              <a:rPr lang="en-US" altLang="zh-TW" dirty="0"/>
              <a:t>180° </a:t>
            </a:r>
            <a:r>
              <a:rPr lang="zh-TW" altLang="en-US" dirty="0"/>
              <a:t>電機角</a:t>
            </a:r>
            <a:r>
              <a:rPr lang="en-US" altLang="zh-TW" dirty="0"/>
              <a:t>( </a:t>
            </a:r>
            <a:r>
              <a:rPr lang="zh-TW" altLang="en-US" dirty="0"/>
              <a:t>全節距</a:t>
            </a:r>
            <a:r>
              <a:rPr lang="en-US" altLang="zh-TW" dirty="0"/>
              <a:t>)</a:t>
            </a:r>
            <a:r>
              <a:rPr lang="zh-TW" altLang="en-US" dirty="0" smtClean="0"/>
              <a:t>，依據</a:t>
            </a:r>
            <a:r>
              <a:rPr lang="zh-TW" altLang="en-US" dirty="0"/>
              <a:t>法拉第</a:t>
            </a:r>
            <a:r>
              <a:rPr lang="en-US" altLang="zh-TW" dirty="0"/>
              <a:t>- </a:t>
            </a:r>
            <a:r>
              <a:rPr lang="zh-TW" altLang="en-US" dirty="0"/>
              <a:t>冷次定律得知，</a:t>
            </a:r>
            <a:r>
              <a:rPr lang="en-US" altLang="zh-TW" i="1" dirty="0"/>
              <a:t>N </a:t>
            </a:r>
            <a:r>
              <a:rPr lang="zh-TW" altLang="en-US" dirty="0"/>
              <a:t>匝線圈產生的感應電勢</a:t>
            </a:r>
            <a:r>
              <a:rPr lang="zh-TW" altLang="en-US" dirty="0" smtClean="0"/>
              <a:t>：</a:t>
            </a:r>
            <a:endParaRPr lang="en-US" altLang="zh-TW" dirty="0" smtClean="0"/>
          </a:p>
          <a:p>
            <a:endParaRPr lang="en-US" altLang="zh-TW" dirty="0"/>
          </a:p>
          <a:p>
            <a:endParaRPr lang="en-US" altLang="zh-TW" dirty="0" smtClean="0"/>
          </a:p>
          <a:p>
            <a:r>
              <a:rPr lang="en-US" altLang="zh-TW" i="1" dirty="0" err="1" smtClean="0"/>
              <a:t>E</a:t>
            </a:r>
            <a:r>
              <a:rPr lang="en-US" altLang="zh-TW" i="1" baseline="-25000" dirty="0" err="1" smtClean="0"/>
              <a:t>eff</a:t>
            </a:r>
            <a:r>
              <a:rPr lang="zh-TW" altLang="en-US" dirty="0"/>
              <a:t>：感應電勢</a:t>
            </a:r>
            <a:r>
              <a:rPr lang="en-US" altLang="zh-TW" dirty="0"/>
              <a:t>(V) </a:t>
            </a:r>
            <a:endParaRPr lang="en-US" altLang="zh-TW" dirty="0" smtClean="0"/>
          </a:p>
          <a:p>
            <a:r>
              <a:rPr lang="en-US" altLang="zh-TW" i="1" dirty="0" smtClean="0"/>
              <a:t>f </a:t>
            </a:r>
            <a:r>
              <a:rPr lang="zh-TW" altLang="en-US" dirty="0"/>
              <a:t>：頻率</a:t>
            </a:r>
            <a:r>
              <a:rPr lang="en-US" altLang="zh-TW" dirty="0"/>
              <a:t>(Hz) </a:t>
            </a:r>
          </a:p>
          <a:p>
            <a:r>
              <a:rPr lang="en-US" altLang="zh-TW" i="1" dirty="0"/>
              <a:t>N </a:t>
            </a:r>
            <a:r>
              <a:rPr lang="zh-TW" altLang="en-US" dirty="0"/>
              <a:t>：線圈匝數</a:t>
            </a:r>
            <a:r>
              <a:rPr lang="en-US" altLang="zh-TW" dirty="0"/>
              <a:t>( </a:t>
            </a:r>
            <a:r>
              <a:rPr lang="zh-TW" altLang="en-US" dirty="0"/>
              <a:t>匝</a:t>
            </a:r>
            <a:r>
              <a:rPr lang="en-US" altLang="zh-TW" dirty="0"/>
              <a:t>) </a:t>
            </a:r>
            <a:endParaRPr lang="en-US" altLang="zh-TW" dirty="0" smtClean="0"/>
          </a:p>
          <a:p>
            <a:pPr marL="361950" indent="-361950"/>
            <a:r>
              <a:rPr lang="en-US" altLang="zh-TW" dirty="0"/>
              <a:t>	</a:t>
            </a:r>
            <a:r>
              <a:rPr lang="zh-TW" altLang="en-US" dirty="0" smtClean="0"/>
              <a:t>：</a:t>
            </a:r>
            <a:r>
              <a:rPr lang="zh-TW" altLang="en-US" dirty="0"/>
              <a:t>每極磁通量</a:t>
            </a:r>
            <a:r>
              <a:rPr lang="en-US" altLang="zh-TW" dirty="0"/>
              <a:t>(</a:t>
            </a:r>
            <a:r>
              <a:rPr lang="en-US" altLang="zh-TW" dirty="0" err="1"/>
              <a:t>Wb</a:t>
            </a:r>
            <a:r>
              <a:rPr lang="en-US" altLang="zh-TW" dirty="0"/>
              <a:t>) </a:t>
            </a:r>
            <a:r>
              <a:rPr lang="zh-TW" altLang="en-US" dirty="0" smtClean="0"/>
              <a:t> </a:t>
            </a:r>
            <a:endParaRPr lang="zh-TW" alt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301352"/>
            <a:ext cx="8135938" cy="775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物件 2"/>
          <p:cNvGraphicFramePr>
            <a:graphicFrameLocks noChangeAspect="1"/>
          </p:cNvGraphicFramePr>
          <p:nvPr>
            <p:extLst>
              <p:ext uri="{D42A27DB-BD31-4B8C-83A1-F6EECF244321}">
                <p14:modId xmlns:p14="http://schemas.microsoft.com/office/powerpoint/2010/main" val="1188585001"/>
              </p:ext>
            </p:extLst>
          </p:nvPr>
        </p:nvGraphicFramePr>
        <p:xfrm>
          <a:off x="395536" y="5805264"/>
          <a:ext cx="432048" cy="555491"/>
        </p:xfrm>
        <a:graphic>
          <a:graphicData uri="http://schemas.openxmlformats.org/presentationml/2006/ole">
            <mc:AlternateContent xmlns:mc="http://schemas.openxmlformats.org/markup-compatibility/2006">
              <mc:Choice xmlns:v="urn:schemas-microsoft-com:vml" Requires="v">
                <p:oleObj spid="_x0000_s1033" name="Equation" r:id="rId4" imgW="177480" imgH="228600" progId="Equation.DSMT4">
                  <p:embed/>
                </p:oleObj>
              </mc:Choice>
              <mc:Fallback>
                <p:oleObj name="Equation" r:id="rId4" imgW="177480" imgH="228600" progId="Equation.DSMT4">
                  <p:embed/>
                  <p:pic>
                    <p:nvPicPr>
                      <p:cNvPr id="0" name=""/>
                      <p:cNvPicPr/>
                      <p:nvPr/>
                    </p:nvPicPr>
                    <p:blipFill>
                      <a:blip r:embed="rId5"/>
                      <a:stretch>
                        <a:fillRect/>
                      </a:stretch>
                    </p:blipFill>
                    <p:spPr>
                      <a:xfrm>
                        <a:off x="395536" y="5805264"/>
                        <a:ext cx="432048" cy="555491"/>
                      </a:xfrm>
                      <a:prstGeom prst="rect">
                        <a:avLst/>
                      </a:prstGeom>
                    </p:spPr>
                  </p:pic>
                </p:oleObj>
              </mc:Fallback>
            </mc:AlternateContent>
          </a:graphicData>
        </a:graphic>
      </p:graphicFrame>
    </p:spTree>
    <p:extLst>
      <p:ext uri="{BB962C8B-B14F-4D97-AF65-F5344CB8AC3E}">
        <p14:creationId xmlns:p14="http://schemas.microsoft.com/office/powerpoint/2010/main" val="2458390144"/>
      </p:ext>
    </p:extLst>
  </p:cSld>
  <p:clrMapOvr>
    <a:masterClrMapping/>
  </p:clrMapOvr>
  <p:transition>
    <p:wipe/>
  </p:transition>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7_1-1">
  <a:themeElements>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7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6_1-1">
  <a:themeElements>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1-1">
  <a:themeElements>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1">
      <a:majorFont>
        <a:latin typeface="Arial"/>
        <a:ea typeface="微軟正黑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6-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1-1">
  <a:themeElements>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3475</TotalTime>
  <Words>325</Words>
  <Application>Microsoft Office PowerPoint</Application>
  <PresentationFormat>如螢幕大小 (4:3)</PresentationFormat>
  <Paragraphs>77</Paragraphs>
  <Slides>39</Slides>
  <Notes>1</Notes>
  <HiddenSlides>0</HiddenSlides>
  <MMClips>0</MMClips>
  <ScaleCrop>false</ScaleCrop>
  <HeadingPairs>
    <vt:vector size="6" baseType="variant">
      <vt:variant>
        <vt:lpstr>佈景主題</vt:lpstr>
      </vt:variant>
      <vt:variant>
        <vt:i4>5</vt:i4>
      </vt:variant>
      <vt:variant>
        <vt:lpstr>內嵌 OLE 伺服程式</vt:lpstr>
      </vt:variant>
      <vt:variant>
        <vt:i4>1</vt:i4>
      </vt:variant>
      <vt:variant>
        <vt:lpstr>投影片標題</vt:lpstr>
      </vt:variant>
      <vt:variant>
        <vt:i4>39</vt:i4>
      </vt:variant>
    </vt:vector>
  </HeadingPairs>
  <TitlesOfParts>
    <vt:vector size="45" baseType="lpstr">
      <vt:lpstr>25_1-1</vt:lpstr>
      <vt:lpstr>27_1-1</vt:lpstr>
      <vt:lpstr>26_1-1</vt:lpstr>
      <vt:lpstr>2_1-1</vt:lpstr>
      <vt:lpstr>3_1-1</vt:lpstr>
      <vt:lpstr>Equation</vt:lpstr>
      <vt:lpstr>PowerPoint 簡報</vt:lpstr>
      <vt:lpstr>7-1　頻率、極數及轉速之關係</vt:lpstr>
      <vt:lpstr>PowerPoint 簡報</vt:lpstr>
      <vt:lpstr>PowerPoint 簡報</vt:lpstr>
      <vt:lpstr>PowerPoint 簡報</vt:lpstr>
      <vt:lpstr>PowerPoint 簡報</vt:lpstr>
      <vt:lpstr>PowerPoint 簡報</vt:lpstr>
      <vt:lpstr>PowerPoint 簡報</vt:lpstr>
      <vt:lpstr>7-2　感應電勢及同步轉速</vt:lpstr>
      <vt:lpstr>PowerPoint 簡報</vt:lpstr>
      <vt:lpstr>PowerPoint 簡報</vt:lpstr>
      <vt:lpstr>PowerPoint 簡報</vt:lpstr>
      <vt:lpstr>PowerPoint 簡報</vt:lpstr>
      <vt:lpstr>7-3　電樞及電樞繞組</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7-4　磁極及磁場繞組</vt:lpstr>
      <vt:lpstr>PowerPoint 簡報</vt:lpstr>
      <vt:lpstr>PowerPoint 簡報</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425</cp:revision>
  <dcterms:created xsi:type="dcterms:W3CDTF">2008-07-10T09:39:22Z</dcterms:created>
  <dcterms:modified xsi:type="dcterms:W3CDTF">2021-02-05T07:25:33Z</dcterms:modified>
</cp:coreProperties>
</file>