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63" r:id="rId1"/>
    <p:sldMasterId id="2147485165" r:id="rId2"/>
    <p:sldMasterId id="2147485164" r:id="rId3"/>
    <p:sldMasterId id="2147484342" r:id="rId4"/>
    <p:sldMasterId id="2147485167" r:id="rId5"/>
    <p:sldMasterId id="2147485166" r:id="rId6"/>
  </p:sldMasterIdLst>
  <p:handoutMasterIdLst>
    <p:handoutMasterId r:id="rId76"/>
  </p:handoutMasterIdLst>
  <p:sldIdLst>
    <p:sldId id="258" r:id="rId7"/>
    <p:sldId id="429" r:id="rId8"/>
    <p:sldId id="470" r:id="rId9"/>
    <p:sldId id="471" r:id="rId10"/>
    <p:sldId id="430" r:id="rId11"/>
    <p:sldId id="473" r:id="rId12"/>
    <p:sldId id="472" r:id="rId13"/>
    <p:sldId id="432" r:id="rId14"/>
    <p:sldId id="443" r:id="rId15"/>
    <p:sldId id="474" r:id="rId16"/>
    <p:sldId id="433" r:id="rId17"/>
    <p:sldId id="475" r:id="rId18"/>
    <p:sldId id="476" r:id="rId19"/>
    <p:sldId id="434" r:id="rId20"/>
    <p:sldId id="477" r:id="rId21"/>
    <p:sldId id="435" r:id="rId22"/>
    <p:sldId id="436" r:id="rId23"/>
    <p:sldId id="478" r:id="rId24"/>
    <p:sldId id="438" r:id="rId25"/>
    <p:sldId id="479" r:id="rId26"/>
    <p:sldId id="480" r:id="rId27"/>
    <p:sldId id="481" r:id="rId28"/>
    <p:sldId id="482" r:id="rId29"/>
    <p:sldId id="483" r:id="rId30"/>
    <p:sldId id="441" r:id="rId31"/>
    <p:sldId id="484" r:id="rId32"/>
    <p:sldId id="485" r:id="rId33"/>
    <p:sldId id="442" r:id="rId34"/>
    <p:sldId id="486" r:id="rId35"/>
    <p:sldId id="444" r:id="rId36"/>
    <p:sldId id="445" r:id="rId37"/>
    <p:sldId id="487" r:id="rId38"/>
    <p:sldId id="446" r:id="rId39"/>
    <p:sldId id="488" r:id="rId40"/>
    <p:sldId id="489" r:id="rId41"/>
    <p:sldId id="490" r:id="rId42"/>
    <p:sldId id="491" r:id="rId43"/>
    <p:sldId id="447" r:id="rId44"/>
    <p:sldId id="493" r:id="rId45"/>
    <p:sldId id="492" r:id="rId46"/>
    <p:sldId id="494" r:id="rId47"/>
    <p:sldId id="495" r:id="rId48"/>
    <p:sldId id="449" r:id="rId49"/>
    <p:sldId id="450" r:id="rId50"/>
    <p:sldId id="452" r:id="rId51"/>
    <p:sldId id="496" r:id="rId52"/>
    <p:sldId id="453" r:id="rId53"/>
    <p:sldId id="454" r:id="rId54"/>
    <p:sldId id="498" r:id="rId55"/>
    <p:sldId id="497" r:id="rId56"/>
    <p:sldId id="455" r:id="rId57"/>
    <p:sldId id="457" r:id="rId58"/>
    <p:sldId id="499" r:id="rId59"/>
    <p:sldId id="500" r:id="rId60"/>
    <p:sldId id="459" r:id="rId61"/>
    <p:sldId id="460" r:id="rId62"/>
    <p:sldId id="501" r:id="rId63"/>
    <p:sldId id="461" r:id="rId64"/>
    <p:sldId id="502" r:id="rId65"/>
    <p:sldId id="503" r:id="rId66"/>
    <p:sldId id="504" r:id="rId67"/>
    <p:sldId id="505" r:id="rId68"/>
    <p:sldId id="463" r:id="rId69"/>
    <p:sldId id="506" r:id="rId70"/>
    <p:sldId id="464" r:id="rId71"/>
    <p:sldId id="465" r:id="rId72"/>
    <p:sldId id="466" r:id="rId73"/>
    <p:sldId id="507" r:id="rId74"/>
    <p:sldId id="468" r:id="rId75"/>
  </p:sldIdLst>
  <p:sldSz cx="9144000" cy="6858000" type="screen4x3"/>
  <p:notesSz cx="6858000" cy="9144000"/>
  <p:defaultTextStyle>
    <a:defPPr>
      <a:defRPr lang="zh-TW"/>
    </a:defPPr>
    <a:lvl1pPr algn="l" rtl="0" fontAlgn="base">
      <a:spcBef>
        <a:spcPct val="0"/>
      </a:spcBef>
      <a:spcAft>
        <a:spcPct val="0"/>
      </a:spcAft>
      <a:defRPr kumimoji="1" b="1" kern="1200">
        <a:solidFill>
          <a:schemeClr val="bg1"/>
        </a:solidFill>
        <a:latin typeface="Times New Roman" pitchFamily="18" charset="0"/>
        <a:ea typeface="新細明體" charset="-120"/>
        <a:cs typeface="+mn-cs"/>
      </a:defRPr>
    </a:lvl1pPr>
    <a:lvl2pPr marL="457200" algn="l" rtl="0" fontAlgn="base">
      <a:spcBef>
        <a:spcPct val="0"/>
      </a:spcBef>
      <a:spcAft>
        <a:spcPct val="0"/>
      </a:spcAft>
      <a:defRPr kumimoji="1" b="1" kern="1200">
        <a:solidFill>
          <a:schemeClr val="bg1"/>
        </a:solidFill>
        <a:latin typeface="Times New Roman" pitchFamily="18" charset="0"/>
        <a:ea typeface="新細明體" charset="-120"/>
        <a:cs typeface="+mn-cs"/>
      </a:defRPr>
    </a:lvl2pPr>
    <a:lvl3pPr marL="914400" algn="l" rtl="0" fontAlgn="base">
      <a:spcBef>
        <a:spcPct val="0"/>
      </a:spcBef>
      <a:spcAft>
        <a:spcPct val="0"/>
      </a:spcAft>
      <a:defRPr kumimoji="1" b="1" kern="1200">
        <a:solidFill>
          <a:schemeClr val="bg1"/>
        </a:solidFill>
        <a:latin typeface="Times New Roman" pitchFamily="18" charset="0"/>
        <a:ea typeface="新細明體" charset="-120"/>
        <a:cs typeface="+mn-cs"/>
      </a:defRPr>
    </a:lvl3pPr>
    <a:lvl4pPr marL="1371600" algn="l" rtl="0" fontAlgn="base">
      <a:spcBef>
        <a:spcPct val="0"/>
      </a:spcBef>
      <a:spcAft>
        <a:spcPct val="0"/>
      </a:spcAft>
      <a:defRPr kumimoji="1" b="1" kern="1200">
        <a:solidFill>
          <a:schemeClr val="bg1"/>
        </a:solidFill>
        <a:latin typeface="Times New Roman" pitchFamily="18" charset="0"/>
        <a:ea typeface="新細明體" charset="-120"/>
        <a:cs typeface="+mn-cs"/>
      </a:defRPr>
    </a:lvl4pPr>
    <a:lvl5pPr marL="1828800" algn="l" rtl="0" fontAlgn="base">
      <a:spcBef>
        <a:spcPct val="0"/>
      </a:spcBef>
      <a:spcAft>
        <a:spcPct val="0"/>
      </a:spcAft>
      <a:defRPr kumimoji="1" b="1" kern="1200">
        <a:solidFill>
          <a:schemeClr val="bg1"/>
        </a:solidFill>
        <a:latin typeface="Times New Roman" pitchFamily="18" charset="0"/>
        <a:ea typeface="新細明體" charset="-120"/>
        <a:cs typeface="+mn-cs"/>
      </a:defRPr>
    </a:lvl5pPr>
    <a:lvl6pPr marL="2286000" algn="l" defTabSz="914400" rtl="0" eaLnBrk="1" latinLnBrk="0" hangingPunct="1">
      <a:defRPr kumimoji="1" b="1" kern="1200">
        <a:solidFill>
          <a:schemeClr val="bg1"/>
        </a:solidFill>
        <a:latin typeface="Times New Roman" pitchFamily="18" charset="0"/>
        <a:ea typeface="新細明體" charset="-120"/>
        <a:cs typeface="+mn-cs"/>
      </a:defRPr>
    </a:lvl6pPr>
    <a:lvl7pPr marL="2743200" algn="l" defTabSz="914400" rtl="0" eaLnBrk="1" latinLnBrk="0" hangingPunct="1">
      <a:defRPr kumimoji="1" b="1" kern="1200">
        <a:solidFill>
          <a:schemeClr val="bg1"/>
        </a:solidFill>
        <a:latin typeface="Times New Roman" pitchFamily="18" charset="0"/>
        <a:ea typeface="新細明體" charset="-120"/>
        <a:cs typeface="+mn-cs"/>
      </a:defRPr>
    </a:lvl7pPr>
    <a:lvl8pPr marL="3200400" algn="l" defTabSz="914400" rtl="0" eaLnBrk="1" latinLnBrk="0" hangingPunct="1">
      <a:defRPr kumimoji="1" b="1" kern="1200">
        <a:solidFill>
          <a:schemeClr val="bg1"/>
        </a:solidFill>
        <a:latin typeface="Times New Roman" pitchFamily="18" charset="0"/>
        <a:ea typeface="新細明體" charset="-120"/>
        <a:cs typeface="+mn-cs"/>
      </a:defRPr>
    </a:lvl8pPr>
    <a:lvl9pPr marL="3657600" algn="l" defTabSz="914400" rtl="0" eaLnBrk="1" latinLnBrk="0" hangingPunct="1">
      <a:defRPr kumimoji="1" b="1" kern="1200">
        <a:solidFill>
          <a:schemeClr val="bg1"/>
        </a:solidFill>
        <a:latin typeface="Times New Roman" pitchFamily="18"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5050"/>
    <a:srgbClr val="FF00FF"/>
    <a:srgbClr val="4F4FFF"/>
    <a:srgbClr val="336699"/>
    <a:srgbClr val="339933"/>
    <a:srgbClr val="0099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9" autoAdjust="0"/>
    <p:restoredTop sz="94653" autoAdjust="0"/>
  </p:normalViewPr>
  <p:slideViewPr>
    <p:cSldViewPr>
      <p:cViewPr varScale="1">
        <p:scale>
          <a:sx n="79" d="100"/>
          <a:sy n="79" d="100"/>
        </p:scale>
        <p:origin x="-1704" y="-77"/>
      </p:cViewPr>
      <p:guideLst>
        <p:guide orient="horz" pos="2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notesViewPr>
    <p:cSldViewPr>
      <p:cViewPr varScale="1">
        <p:scale>
          <a:sx n="87" d="100"/>
          <a:sy n="87" d="100"/>
        </p:scale>
        <p:origin x="-186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solidFill>
                  <a:schemeClr val="tx1"/>
                </a:solidFill>
                <a:ea typeface="新細明體" pitchFamily="18" charset="-120"/>
              </a:defRPr>
            </a:lvl1pPr>
          </a:lstStyle>
          <a:p>
            <a:pPr>
              <a:defRPr/>
            </a:pPr>
            <a:endParaRPr lang="en-US" altLang="zh-TW"/>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新細明體" pitchFamily="18" charset="-120"/>
              </a:defRPr>
            </a:lvl1pPr>
          </a:lstStyle>
          <a:p>
            <a:pPr>
              <a:defRPr/>
            </a:pPr>
            <a:fld id="{E5F28DE3-E2E2-4031-966E-D5A48E61DBB7}" type="slidenum">
              <a:rPr lang="en-US" altLang="zh-TW"/>
              <a:pPr>
                <a:defRPr/>
              </a:pPr>
              <a:t>‹#›</a:t>
            </a:fld>
            <a:endParaRPr lang="en-US" altLang="zh-TW"/>
          </a:p>
        </p:txBody>
      </p:sp>
    </p:spTree>
    <p:extLst>
      <p:ext uri="{BB962C8B-B14F-4D97-AF65-F5344CB8AC3E}">
        <p14:creationId xmlns:p14="http://schemas.microsoft.com/office/powerpoint/2010/main" val="6537871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1887669511"/>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620916896"/>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55952716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4243054533"/>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435865068"/>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282725850"/>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416258191"/>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684382109"/>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899733081"/>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985022"/>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312891755"/>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54341553"/>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875609776"/>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380074636"/>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00749924"/>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1741145480"/>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489471530"/>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85240652"/>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195882974"/>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909052829"/>
      </p:ext>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099366860"/>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267627"/>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479648325"/>
      </p:ext>
    </p:extLst>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970787740"/>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407360099"/>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264319660"/>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814763637"/>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6699"/>
                </a:solidFill>
              </a:defRPr>
            </a:lvl1pPr>
          </a:lstStyle>
          <a:p>
            <a:r>
              <a:rPr lang="zh-TW" altLang="en-US" dirty="0" smtClean="0"/>
              <a:t>按一下以編輯母片標題樣式</a:t>
            </a:r>
            <a:endParaRPr lang="zh-TW" altLang="en-US" dirty="0"/>
          </a:p>
        </p:txBody>
      </p:sp>
      <p:sp>
        <p:nvSpPr>
          <p:cNvPr id="9" name="Rectangle 3"/>
          <p:cNvSpPr>
            <a:spLocks noGrp="1" noChangeArrowheads="1"/>
          </p:cNvSpPr>
          <p:nvPr>
            <p:ph idx="1"/>
          </p:nvPr>
        </p:nvSpPr>
        <p:spPr bwMode="auto">
          <a:xfrm>
            <a:off x="323850" y="1196975"/>
            <a:ext cx="8135938" cy="5040313"/>
          </a:xfrm>
          <a:prstGeom prst="rect">
            <a:avLst/>
          </a:prstGeom>
          <a:noFill/>
          <a:ln>
            <a:noFill/>
          </a:ln>
          <a:effectLst/>
          <a:extLst/>
        </p:spPr>
        <p:txBody>
          <a:bodyPr/>
          <a:lstStyle>
            <a:lvl2pPr marL="1588" indent="712788">
              <a:defRPr/>
            </a:lvl2pPr>
          </a:lstStyle>
          <a:p>
            <a:pPr lvl="0"/>
            <a:r>
              <a:rPr lang="en-US" altLang="zh-TW" noProof="0" dirty="0" smtClean="0"/>
              <a:t>1-1-1</a:t>
            </a:r>
            <a:r>
              <a:rPr lang="zh-TW" altLang="en-US" noProof="0" dirty="0" smtClean="0"/>
              <a:t>第一層第一層第一層第一層第一層第一層第一層</a:t>
            </a:r>
          </a:p>
          <a:p>
            <a:pPr lvl="1"/>
            <a:r>
              <a:rPr lang="zh-TW" altLang="en-US" noProof="0" dirty="0" smtClean="0"/>
              <a:t>第二層內文第二層內文第二層內文第二層內文第二層內文第二層內文</a:t>
            </a:r>
            <a:endParaRPr lang="en-US" altLang="zh-TW" noProof="0" dirty="0" smtClean="0"/>
          </a:p>
          <a:p>
            <a:pPr lvl="2"/>
            <a:r>
              <a:rPr lang="zh-TW" altLang="en-US" noProof="0" dirty="0" smtClean="0"/>
              <a:t>第三層題目第三層題目第三層題目第三層題目第三層題目第三層題目</a:t>
            </a:r>
            <a:endParaRPr lang="en-US" altLang="zh-TW" noProof="0" dirty="0" smtClean="0"/>
          </a:p>
          <a:p>
            <a:pPr lvl="3"/>
            <a:r>
              <a:rPr lang="en-US" altLang="zh-TW" noProof="0" dirty="0" smtClean="0"/>
              <a:t>(1)</a:t>
            </a:r>
            <a:r>
              <a:rPr lang="zh-TW" altLang="en-US" noProof="0" dirty="0" smtClean="0"/>
              <a:t>第四層第四層第四層第四層第四層第四層第四層第四層</a:t>
            </a:r>
            <a:endParaRPr lang="en-US" altLang="zh-TW" noProof="0" dirty="0" smtClean="0"/>
          </a:p>
          <a:p>
            <a:pPr lvl="4"/>
            <a:r>
              <a:rPr lang="zh-TW" altLang="en-US" noProof="0" dirty="0" smtClean="0"/>
              <a:t>第五層解答設逐行動畫第五層解答設逐行動畫第五層解答設逐行動畫</a:t>
            </a:r>
          </a:p>
        </p:txBody>
      </p:sp>
    </p:spTree>
    <p:extLst>
      <p:ext uri="{BB962C8B-B14F-4D97-AF65-F5344CB8AC3E}">
        <p14:creationId xmlns:p14="http://schemas.microsoft.com/office/powerpoint/2010/main" val="1141987763"/>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244162"/>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23850" y="671661"/>
            <a:ext cx="8135938" cy="720725"/>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3850" y="1413023"/>
            <a:ext cx="8135938" cy="5040313"/>
          </a:xfrm>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896303792"/>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174006705"/>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10497589"/>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62775374"/>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902790821"/>
      </p:ext>
    </p:extLst>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032115057"/>
      </p:ext>
    </p:extLst>
  </p:cSld>
  <p:clrMapOvr>
    <a:masterClrMapping/>
  </p:clrMapOvr>
  <p:transition>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34246086"/>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221067119"/>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652817"/>
      </p:ext>
    </p:extLst>
  </p:cSld>
  <p:clrMapOvr>
    <a:masterClrMapping/>
  </p:clrMapOvr>
  <p:transition>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701735260"/>
      </p:ext>
    </p:extLst>
  </p:cSld>
  <p:clrMapOvr>
    <a:masterClrMapping/>
  </p:clrMapOvr>
  <p:transition>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77883160"/>
      </p:ext>
    </p:extLst>
  </p:cSld>
  <p:clrMapOvr>
    <a:masterClrMapping/>
  </p:clrMapOvr>
  <p:transition>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155071192"/>
      </p:ext>
    </p:extLst>
  </p:cSld>
  <p:clrMapOvr>
    <a:masterClrMapping/>
  </p:clrMapOvr>
  <p:transition>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067065204"/>
      </p:ext>
    </p:extLst>
  </p:cSld>
  <p:clrMapOvr>
    <a:masterClrMapping/>
  </p:clrMapOvr>
  <p:transition>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561970692"/>
      </p:ext>
    </p:extLst>
  </p:cSld>
  <p:clrMapOvr>
    <a:masterClrMapping/>
  </p:clrMapOvr>
  <p:transition>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3999649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48547724"/>
      </p:ext>
    </p:extLst>
  </p:cSld>
  <p:clrMapOvr>
    <a:masterClrMapping/>
  </p:clrMapOvr>
  <p:transition>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4009611281"/>
      </p:ext>
    </p:extLst>
  </p:cSld>
  <p:clrMapOvr>
    <a:masterClrMapping/>
  </p:clrMapOvr>
  <p:transition>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156014858"/>
      </p:ext>
    </p:extLst>
  </p:cSld>
  <p:clrMapOvr>
    <a:masterClrMapping/>
  </p:clrMapOvr>
  <p:transition>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63558248"/>
      </p:ext>
    </p:extLst>
  </p:cSld>
  <p:clrMapOvr>
    <a:masterClrMapping/>
  </p:clrMapOvr>
  <p:transition>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708566495"/>
      </p:ext>
    </p:extLst>
  </p:cSld>
  <p:clrMapOvr>
    <a:masterClrMapping/>
  </p:clrMapOvr>
  <p:transition>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055906"/>
      </p:ext>
    </p:extLst>
  </p:cSld>
  <p:clrMapOvr>
    <a:masterClrMapping/>
  </p:clrMapOvr>
  <p:transition>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92381932"/>
      </p:ext>
    </p:extLst>
  </p:cSld>
  <p:clrMapOvr>
    <a:masterClrMapping/>
  </p:clrMapOvr>
  <p:transition>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571429454"/>
      </p:ext>
    </p:extLst>
  </p:cSld>
  <p:clrMapOvr>
    <a:masterClrMapping/>
  </p:clrMapOvr>
  <p:transition>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04310873"/>
      </p:ext>
    </p:extLst>
  </p:cSld>
  <p:clrMapOvr>
    <a:masterClrMapping/>
  </p:clrMapOvr>
  <p:transition>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67971959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521194020"/>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254666"/>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063957109"/>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474180198"/>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slide" Target="../slides/slide2.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slide" Target="../slides/slide1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slide" Target="../slides/slide56.xml"/><Relationship Id="rId10" Type="http://schemas.openxmlformats.org/officeDocument/2006/relationships/slideLayout" Target="../slideLayouts/slideLayout10.xml"/><Relationship Id="rId19" Type="http://schemas.openxmlformats.org/officeDocument/2006/relationships/slide" Target="../slides/slide3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slide" Target="../slides/slide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xml"/><Relationship Id="rId21" Type="http://schemas.openxmlformats.org/officeDocument/2006/relationships/slide" Target="../slides/slide2.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slide" Target="../slides/slide19.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23" Type="http://schemas.openxmlformats.org/officeDocument/2006/relationships/slide" Target="../slides/slide56.xml"/><Relationship Id="rId10" Type="http://schemas.openxmlformats.org/officeDocument/2006/relationships/slideLayout" Target="../slideLayouts/slideLayout21.xml"/><Relationship Id="rId19" Type="http://schemas.openxmlformats.org/officeDocument/2006/relationships/slide" Target="../slides/slide38.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slide" Target="../slides/slide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25.xml"/><Relationship Id="rId21" Type="http://schemas.openxmlformats.org/officeDocument/2006/relationships/slide" Target="../slides/slide2.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slide" Target="../slides/slide19.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23" Type="http://schemas.openxmlformats.org/officeDocument/2006/relationships/slide" Target="../slides/slide56.xml"/><Relationship Id="rId10" Type="http://schemas.openxmlformats.org/officeDocument/2006/relationships/slideLayout" Target="../slideLayouts/slideLayout32.xml"/><Relationship Id="rId19" Type="http://schemas.openxmlformats.org/officeDocument/2006/relationships/slide" Target="../slides/slide38.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slide" Target="../slides/slide4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s/slide2.xml"/><Relationship Id="rId3" Type="http://schemas.openxmlformats.org/officeDocument/2006/relationships/slideLayout" Target="../slideLayouts/slideLayout36.xml"/><Relationship Id="rId7" Type="http://schemas.openxmlformats.org/officeDocument/2006/relationships/image" Target="../media/image3.png"/><Relationship Id="rId12" Type="http://schemas.openxmlformats.org/officeDocument/2006/relationships/slide" Target="../slides/slide1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11" Type="http://schemas.openxmlformats.org/officeDocument/2006/relationships/slide" Target="../slides/slide38.xml"/><Relationship Id="rId5" Type="http://schemas.openxmlformats.org/officeDocument/2006/relationships/image" Target="../media/image1.png"/><Relationship Id="rId15" Type="http://schemas.openxmlformats.org/officeDocument/2006/relationships/slide" Target="../slides/slide56.xml"/><Relationship Id="rId10" Type="http://schemas.openxmlformats.org/officeDocument/2006/relationships/image" Target="../media/image6.png"/><Relationship Id="rId4" Type="http://schemas.openxmlformats.org/officeDocument/2006/relationships/theme" Target="../theme/theme4.xml"/><Relationship Id="rId9" Type="http://schemas.openxmlformats.org/officeDocument/2006/relationships/image" Target="../media/image5.png"/><Relationship Id="rId14" Type="http://schemas.openxmlformats.org/officeDocument/2006/relationships/slide" Target="../slides/slide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9.xml"/><Relationship Id="rId21" Type="http://schemas.openxmlformats.org/officeDocument/2006/relationships/slide" Target="../slides/slide2.xml"/><Relationship Id="rId7" Type="http://schemas.openxmlformats.org/officeDocument/2006/relationships/slideLayout" Target="../slideLayouts/slideLayout43.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38.xml"/><Relationship Id="rId16" Type="http://schemas.openxmlformats.org/officeDocument/2006/relationships/image" Target="../media/image4.png"/><Relationship Id="rId20" Type="http://schemas.openxmlformats.org/officeDocument/2006/relationships/slide" Target="../slides/slide19.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23" Type="http://schemas.openxmlformats.org/officeDocument/2006/relationships/slide" Target="../slides/slide56.xml"/><Relationship Id="rId10" Type="http://schemas.openxmlformats.org/officeDocument/2006/relationships/slideLayout" Target="../slideLayouts/slideLayout46.xml"/><Relationship Id="rId19" Type="http://schemas.openxmlformats.org/officeDocument/2006/relationships/slide" Target="../slides/slide38.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 Id="rId22" Type="http://schemas.openxmlformats.org/officeDocument/2006/relationships/slide" Target="../slides/slide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339"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1-1-1</a:t>
            </a:r>
            <a:r>
              <a:rPr lang="zh-TW" altLang="en-US" dirty="0" smtClean="0"/>
              <a:t>第一層第一層第一層第一層第一層第一層第一層</a:t>
            </a:r>
          </a:p>
          <a:p>
            <a:pPr lvl="1"/>
            <a:r>
              <a:rPr lang="zh-TW" altLang="en-US" dirty="0" smtClean="0"/>
              <a:t>第二層內文第二層內文第二層內文第二層內文第二層內文第二層內文</a:t>
            </a:r>
            <a:endParaRPr lang="en-US" altLang="zh-TW" dirty="0" smtClean="0"/>
          </a:p>
          <a:p>
            <a:pPr lvl="2"/>
            <a:r>
              <a:rPr lang="zh-TW" altLang="en-US" dirty="0" smtClean="0"/>
              <a:t>第三層「解」藍色粗體第三層「解」藍色粗體第三層「解」藍色粗體</a:t>
            </a:r>
            <a:endParaRPr lang="en-US" altLang="zh-TW" dirty="0" smtClean="0"/>
          </a:p>
          <a:p>
            <a:pPr lvl="3"/>
            <a:r>
              <a:rPr lang="en-US" altLang="zh-TW" dirty="0" smtClean="0"/>
              <a:t>1.</a:t>
            </a:r>
            <a:r>
              <a:rPr lang="zh-TW" altLang="en-US" dirty="0" smtClean="0"/>
              <a:t>第四層第四層第四層第四層第四層第四層第四層第四層</a:t>
            </a:r>
            <a:endParaRPr lang="en-US" altLang="zh-TW" dirty="0" smtClean="0"/>
          </a:p>
          <a:p>
            <a:pPr lvl="4"/>
            <a:r>
              <a:rPr lang="en-US" altLang="zh-TW" dirty="0" smtClean="0"/>
              <a:t>(1)</a:t>
            </a:r>
            <a:r>
              <a:rPr lang="zh-TW" altLang="en-US" dirty="0"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FE75532E-3326-4179-8803-E20D07D93D63}"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4341"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0"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12-3</a:t>
            </a:r>
          </a:p>
        </p:txBody>
      </p:sp>
      <p:sp>
        <p:nvSpPr>
          <p:cNvPr id="19"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12-2</a:t>
            </a:r>
          </a:p>
        </p:txBody>
      </p:sp>
      <p:sp>
        <p:nvSpPr>
          <p:cNvPr id="26"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12-1</a:t>
            </a:r>
          </a:p>
        </p:txBody>
      </p:sp>
      <p:sp>
        <p:nvSpPr>
          <p:cNvPr id="3"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12-4</a:t>
            </a:r>
          </a:p>
        </p:txBody>
      </p:sp>
      <p:sp>
        <p:nvSpPr>
          <p:cNvPr id="4" name="Rectangle 86">
            <a:hlinkClick r:id="rId23" action="ppaction://hlinksldjump"/>
          </p:cNvPr>
          <p:cNvSpPr>
            <a:spLocks noChangeArrowheads="1"/>
          </p:cNvSpPr>
          <p:nvPr userDrawn="1"/>
        </p:nvSpPr>
        <p:spPr bwMode="auto">
          <a:xfrm>
            <a:off x="8534400" y="27082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12-5</a:t>
            </a:r>
          </a:p>
        </p:txBody>
      </p:sp>
      <p:sp>
        <p:nvSpPr>
          <p:cNvPr id="17" name="文字方塊 1"/>
          <p:cNvSpPr txBox="1">
            <a:spLocks noChangeArrowheads="1"/>
          </p:cNvSpPr>
          <p:nvPr userDrawn="1"/>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Tree>
  </p:cSld>
  <p:clrMap bg1="lt1" tx1="dk1" bg2="lt2" tx2="dk2" accent1="accent1" accent2="accent2" accent3="accent3" accent4="accent4" accent5="accent5" accent6="accent6" hlink="hlink" folHlink="folHlink"/>
  <p:sldLayoutIdLst>
    <p:sldLayoutId id="2147485168" r:id="rId1"/>
    <p:sldLayoutId id="2147485169" r:id="rId2"/>
    <p:sldLayoutId id="2147485170" r:id="rId3"/>
    <p:sldLayoutId id="2147485171" r:id="rId4"/>
    <p:sldLayoutId id="2147485172" r:id="rId5"/>
    <p:sldLayoutId id="2147485173" r:id="rId6"/>
    <p:sldLayoutId id="2147485174" r:id="rId7"/>
    <p:sldLayoutId id="2147485175" r:id="rId8"/>
    <p:sldLayoutId id="2147485176" r:id="rId9"/>
    <p:sldLayoutId id="2147485177" r:id="rId10"/>
    <p:sldLayoutId id="2147485178"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0" indent="0" algn="l" rtl="0" eaLnBrk="0" fontAlgn="base" hangingPunct="0">
        <a:spcBef>
          <a:spcPct val="20000"/>
        </a:spcBef>
        <a:spcAft>
          <a:spcPct val="0"/>
        </a:spcAft>
        <a:buNone/>
        <a:defRPr kumimoji="1" lang="zh-TW" altLang="en-US" sz="2800" b="0" dirty="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sz="280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5363"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6FD31AD0-C90B-4D39-9CE6-B97C23F20B69}"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5365"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17"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12-3</a:t>
            </a:r>
          </a:p>
        </p:txBody>
      </p:sp>
      <p:sp>
        <p:nvSpPr>
          <p:cNvPr id="21"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12-2</a:t>
            </a:r>
          </a:p>
        </p:txBody>
      </p:sp>
      <p:sp>
        <p:nvSpPr>
          <p:cNvPr id="22"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12-1</a:t>
            </a:r>
          </a:p>
        </p:txBody>
      </p:sp>
      <p:sp>
        <p:nvSpPr>
          <p:cNvPr id="23"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12-4</a:t>
            </a:r>
          </a:p>
        </p:txBody>
      </p:sp>
      <p:sp>
        <p:nvSpPr>
          <p:cNvPr id="24" name="Rectangle 86">
            <a:hlinkClick r:id="rId23" action="ppaction://hlinksldjump"/>
          </p:cNvPr>
          <p:cNvSpPr>
            <a:spLocks noChangeArrowheads="1"/>
          </p:cNvSpPr>
          <p:nvPr userDrawn="1"/>
        </p:nvSpPr>
        <p:spPr bwMode="auto">
          <a:xfrm>
            <a:off x="8534400" y="27082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12-5</a:t>
            </a:r>
          </a:p>
        </p:txBody>
      </p:sp>
    </p:spTree>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 id="2147485187" r:id="rId9"/>
    <p:sldLayoutId id="2147485188" r:id="rId10"/>
    <p:sldLayoutId id="2147485189"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6387"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FB3D362D-CBE2-47C2-8784-5BDE7A1DCD28}"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6389"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21"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12-3</a:t>
            </a:r>
          </a:p>
        </p:txBody>
      </p:sp>
      <p:sp>
        <p:nvSpPr>
          <p:cNvPr id="22"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12-2</a:t>
            </a:r>
          </a:p>
        </p:txBody>
      </p:sp>
      <p:sp>
        <p:nvSpPr>
          <p:cNvPr id="23"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p>
            <a:pPr lvl="0" eaLnBrk="1" hangingPunct="1"/>
            <a:r>
              <a:rPr lang="en-US" altLang="zh-TW" sz="1400" dirty="0" smtClean="0">
                <a:latin typeface="Arial" charset="0"/>
                <a:ea typeface="文鼎黑體B" pitchFamily="34" charset="-120"/>
              </a:rPr>
              <a:t>12-1</a:t>
            </a:r>
          </a:p>
        </p:txBody>
      </p:sp>
      <p:sp>
        <p:nvSpPr>
          <p:cNvPr id="24"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12-4</a:t>
            </a:r>
          </a:p>
        </p:txBody>
      </p:sp>
      <p:sp>
        <p:nvSpPr>
          <p:cNvPr id="25" name="Rectangle 86">
            <a:hlinkClick r:id="rId23" action="ppaction://hlinksldjump"/>
          </p:cNvPr>
          <p:cNvSpPr>
            <a:spLocks noChangeArrowheads="1"/>
          </p:cNvSpPr>
          <p:nvPr userDrawn="1"/>
        </p:nvSpPr>
        <p:spPr bwMode="auto">
          <a:xfrm>
            <a:off x="8534400" y="27082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12-5</a:t>
            </a:r>
          </a:p>
        </p:txBody>
      </p:sp>
    </p:spTree>
  </p:cSld>
  <p:clrMap bg1="lt1" tx1="dk1" bg2="lt2" tx2="dk2" accent1="accent1" accent2="accent2" accent3="accent3" accent4="accent4" accent5="accent5" accent6="accent6" hlink="hlink" folHlink="folHlink"/>
  <p:sldLayoutIdLst>
    <p:sldLayoutId id="2147485190" r:id="rId1"/>
    <p:sldLayoutId id="2147485191" r:id="rId2"/>
    <p:sldLayoutId id="2147485192" r:id="rId3"/>
    <p:sldLayoutId id="2147485193" r:id="rId4"/>
    <p:sldLayoutId id="2147485194" r:id="rId5"/>
    <p:sldLayoutId id="2147485195" r:id="rId6"/>
    <p:sldLayoutId id="2147485196" r:id="rId7"/>
    <p:sldLayoutId id="2147485197" r:id="rId8"/>
    <p:sldLayoutId id="2147485198" r:id="rId9"/>
    <p:sldLayoutId id="2147485199" r:id="rId10"/>
    <p:sldLayoutId id="2147485200"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7411"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2C8DAB1B-882C-465F-86E4-A6E9909F36D5}"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7413" name="Picture 29" descr="Icon-01">
            <a:hlinkClick r:id="" action="ppaction://hlinkshowjump?jump=firs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0" descr="Icon-03">
            <a:hlinkClick r:id="" action="ppaction://hlinkshowjump?jump=next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1" descr="Icon-04">
            <a:hlinkClick r:id="" action="ppaction://hlinkshowjump?jump=previousslid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2" descr="Icon-05">
            <a:hlinkClick r:id="" action="ppaction://hlinkshowjump?jump=firstslid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33" descr="Icon-06">
            <a:hlinkClick r:id="" action="ppaction://hlinkshowjump?jump=las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sp>
        <p:nvSpPr>
          <p:cNvPr id="30" name="Rectangle 87">
            <a:hlinkClick r:id="rId11"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12-3</a:t>
            </a:r>
          </a:p>
        </p:txBody>
      </p:sp>
      <p:sp>
        <p:nvSpPr>
          <p:cNvPr id="31" name="Rectangle 86">
            <a:hlinkClick r:id="rId12"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12-2</a:t>
            </a:r>
          </a:p>
        </p:txBody>
      </p:sp>
      <p:sp>
        <p:nvSpPr>
          <p:cNvPr id="32" name="Rectangle 86">
            <a:hlinkClick r:id="rId13"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p>
            <a:pPr lvl="0" eaLnBrk="1" hangingPunct="1"/>
            <a:r>
              <a:rPr lang="en-US" altLang="zh-TW" sz="1400" dirty="0" smtClean="0">
                <a:latin typeface="Arial" charset="0"/>
                <a:ea typeface="文鼎黑體B" pitchFamily="34" charset="-120"/>
              </a:rPr>
              <a:t>12-1</a:t>
            </a:r>
          </a:p>
        </p:txBody>
      </p:sp>
      <p:sp>
        <p:nvSpPr>
          <p:cNvPr id="33" name="Rectangle 86">
            <a:hlinkClick r:id="rId14" action="ppaction://hlinksldjump"/>
          </p:cNvPr>
          <p:cNvSpPr>
            <a:spLocks noChangeArrowheads="1"/>
          </p:cNvSpPr>
          <p:nvPr userDrawn="1"/>
        </p:nvSpPr>
        <p:spPr bwMode="auto">
          <a:xfrm>
            <a:off x="8534400" y="24209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12-4</a:t>
            </a:r>
          </a:p>
        </p:txBody>
      </p:sp>
      <p:sp>
        <p:nvSpPr>
          <p:cNvPr id="34" name="Rectangle 86">
            <a:hlinkClick r:id="rId15" action="ppaction://hlinksldjump"/>
          </p:cNvPr>
          <p:cNvSpPr>
            <a:spLocks noChangeArrowheads="1"/>
          </p:cNvSpPr>
          <p:nvPr userDrawn="1"/>
        </p:nvSpPr>
        <p:spPr bwMode="auto">
          <a:xfrm>
            <a:off x="8534400" y="27082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12-5</a:t>
            </a:r>
          </a:p>
        </p:txBody>
      </p:sp>
    </p:spTree>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eaLnBrk="0" fontAlgn="base" hangingPunct="0">
        <a:spcBef>
          <a:spcPct val="0"/>
        </a:spcBef>
        <a:spcAft>
          <a:spcPct val="0"/>
        </a:spcAft>
        <a:defRPr kumimoji="1" sz="3600" b="1">
          <a:solidFill>
            <a:srgbClr val="0066FF"/>
          </a:solidFill>
          <a:latin typeface="Arial" charset="0"/>
          <a:ea typeface="微軟正黑體" pitchFamily="34" charset="-120"/>
        </a:defRPr>
      </a:lvl6pPr>
      <a:lvl7pPr marL="914400" algn="l" rtl="0" eaLnBrk="0" fontAlgn="base" hangingPunct="0">
        <a:spcBef>
          <a:spcPct val="0"/>
        </a:spcBef>
        <a:spcAft>
          <a:spcPct val="0"/>
        </a:spcAft>
        <a:defRPr kumimoji="1" sz="3600" b="1">
          <a:solidFill>
            <a:srgbClr val="0066FF"/>
          </a:solidFill>
          <a:latin typeface="Arial" charset="0"/>
          <a:ea typeface="微軟正黑體" pitchFamily="34" charset="-120"/>
        </a:defRPr>
      </a:lvl7pPr>
      <a:lvl8pPr marL="1371600" algn="l" rtl="0" eaLnBrk="0" fontAlgn="base" hangingPunct="0">
        <a:spcBef>
          <a:spcPct val="0"/>
        </a:spcBef>
        <a:spcAft>
          <a:spcPct val="0"/>
        </a:spcAft>
        <a:defRPr kumimoji="1" sz="3600" b="1">
          <a:solidFill>
            <a:srgbClr val="0066FF"/>
          </a:solidFill>
          <a:latin typeface="Arial" charset="0"/>
          <a:ea typeface="微軟正黑體" pitchFamily="34" charset="-120"/>
        </a:defRPr>
      </a:lvl8pPr>
      <a:lvl9pPr marL="1828800" algn="l" rtl="0" eaLnBrk="0" fontAlgn="base" hangingPunct="0">
        <a:spcBef>
          <a:spcPct val="0"/>
        </a:spcBef>
        <a:spcAft>
          <a:spcPct val="0"/>
        </a:spcAft>
        <a:defRPr kumimoji="1" sz="3600" b="1">
          <a:solidFill>
            <a:srgbClr val="0066FF"/>
          </a:solidFill>
          <a:latin typeface="Arial" charset="0"/>
          <a:ea typeface="微軟正黑體" pitchFamily="34" charset="-120"/>
        </a:defRPr>
      </a:lvl9pPr>
    </p:titleStyle>
    <p:bodyStyle>
      <a:lvl1pPr marL="895350" indent="-895350" algn="l" rtl="0" eaLnBrk="0" fontAlgn="base" hangingPunct="0">
        <a:spcBef>
          <a:spcPct val="20000"/>
        </a:spcBef>
        <a:spcAft>
          <a:spcPct val="0"/>
        </a:spcAft>
        <a:buChar char="•"/>
        <a:defRPr kumimoji="1" lang="zh-TW" altLang="en-US" sz="2800" b="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itchFamily="65" charset="-120"/>
        </a:defRPr>
      </a:lvl5pPr>
      <a:lvl6pPr marL="1784350" algn="l" rtl="0" fontAlgn="base" hangingPunct="0">
        <a:spcBef>
          <a:spcPct val="20000"/>
        </a:spcBef>
        <a:spcAft>
          <a:spcPct val="0"/>
        </a:spcAft>
        <a:defRPr kumimoji="1" sz="2800">
          <a:solidFill>
            <a:schemeClr val="tx1"/>
          </a:solidFill>
          <a:latin typeface="+mn-lt"/>
          <a:ea typeface="+mn-ea"/>
        </a:defRPr>
      </a:lvl6pPr>
      <a:lvl7pPr marL="2241550" algn="l" rtl="0" fontAlgn="base" hangingPunct="0">
        <a:spcBef>
          <a:spcPct val="20000"/>
        </a:spcBef>
        <a:spcAft>
          <a:spcPct val="0"/>
        </a:spcAft>
        <a:defRPr kumimoji="1" sz="2800">
          <a:solidFill>
            <a:schemeClr val="tx1"/>
          </a:solidFill>
          <a:latin typeface="+mn-lt"/>
          <a:ea typeface="+mn-ea"/>
        </a:defRPr>
      </a:lvl7pPr>
      <a:lvl8pPr marL="2698750" algn="l" rtl="0" fontAlgn="base" hangingPunct="0">
        <a:spcBef>
          <a:spcPct val="20000"/>
        </a:spcBef>
        <a:spcAft>
          <a:spcPct val="0"/>
        </a:spcAft>
        <a:defRPr kumimoji="1" sz="2800">
          <a:solidFill>
            <a:schemeClr val="tx1"/>
          </a:solidFill>
          <a:latin typeface="+mn-lt"/>
          <a:ea typeface="+mn-ea"/>
        </a:defRPr>
      </a:lvl8pPr>
      <a:lvl9pPr marL="3155950" algn="l" rtl="0" fontAlgn="base" hangingPunct="0">
        <a:spcBef>
          <a:spcPct val="20000"/>
        </a:spcBef>
        <a:spcAft>
          <a:spcPct val="0"/>
        </a:spcAft>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8435"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dirty="0" smtClean="0"/>
              <a:t>1-1-1</a:t>
            </a:r>
            <a:r>
              <a:rPr lang="zh-TW" altLang="en-US" dirty="0" smtClean="0"/>
              <a:t>第一層第一層第一層第一層第一層第一層第一層</a:t>
            </a:r>
          </a:p>
          <a:p>
            <a:pPr lvl="1"/>
            <a:r>
              <a:rPr lang="zh-TW" altLang="en-US" dirty="0" smtClean="0"/>
              <a:t>第二層內文第二層內文第二層內文第二層內文第二層內文第二層內文</a:t>
            </a:r>
            <a:endParaRPr lang="en-US" altLang="zh-TW" dirty="0" smtClean="0"/>
          </a:p>
          <a:p>
            <a:pPr lvl="2"/>
            <a:r>
              <a:rPr lang="zh-TW" altLang="en-US" dirty="0" smtClean="0"/>
              <a:t>第三層「解」藍色粗體第三層「解」藍色粗體第三層「解」藍色粗體</a:t>
            </a:r>
            <a:endParaRPr lang="en-US" altLang="zh-TW" dirty="0" smtClean="0"/>
          </a:p>
          <a:p>
            <a:pPr lvl="3"/>
            <a:r>
              <a:rPr lang="en-US" altLang="zh-TW" dirty="0" smtClean="0"/>
              <a:t>1.</a:t>
            </a:r>
            <a:r>
              <a:rPr lang="zh-TW" altLang="en-US" dirty="0" smtClean="0"/>
              <a:t>第四層第四層第四層第四層第四層第四層第四層第四層</a:t>
            </a:r>
            <a:endParaRPr lang="en-US" altLang="zh-TW" dirty="0" smtClean="0"/>
          </a:p>
          <a:p>
            <a:pPr lvl="4"/>
            <a:r>
              <a:rPr lang="en-US" altLang="zh-TW" dirty="0" smtClean="0"/>
              <a:t>(1)</a:t>
            </a:r>
            <a:r>
              <a:rPr lang="zh-TW" altLang="en-US" dirty="0"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46336884-D5B4-423E-BAA2-8395EB9CA8FC}"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8437"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sp>
        <p:nvSpPr>
          <p:cNvPr id="30"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12-3</a:t>
            </a:r>
          </a:p>
        </p:txBody>
      </p:sp>
      <p:sp>
        <p:nvSpPr>
          <p:cNvPr id="31"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12-2</a:t>
            </a:r>
          </a:p>
        </p:txBody>
      </p:sp>
      <p:sp>
        <p:nvSpPr>
          <p:cNvPr id="32"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p>
            <a:pPr lvl="0" eaLnBrk="1" hangingPunct="1"/>
            <a:r>
              <a:rPr lang="en-US" altLang="zh-TW" sz="1400" dirty="0" smtClean="0">
                <a:latin typeface="Arial" charset="0"/>
                <a:ea typeface="文鼎黑體B" pitchFamily="34" charset="-120"/>
              </a:rPr>
              <a:t>12-1</a:t>
            </a:r>
          </a:p>
        </p:txBody>
      </p:sp>
      <p:sp>
        <p:nvSpPr>
          <p:cNvPr id="33"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12-4</a:t>
            </a:r>
          </a:p>
        </p:txBody>
      </p:sp>
      <p:sp>
        <p:nvSpPr>
          <p:cNvPr id="34" name="Rectangle 86">
            <a:hlinkClick r:id="rId23" action="ppaction://hlinksldjump"/>
          </p:cNvPr>
          <p:cNvSpPr>
            <a:spLocks noChangeArrowheads="1"/>
          </p:cNvSpPr>
          <p:nvPr userDrawn="1"/>
        </p:nvSpPr>
        <p:spPr bwMode="auto">
          <a:xfrm>
            <a:off x="8534400" y="2708275"/>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12-5</a:t>
            </a:r>
          </a:p>
        </p:txBody>
      </p:sp>
    </p:spTree>
  </p:cSld>
  <p:clrMap bg1="lt1" tx1="dk1" bg2="lt2" tx2="dk2" accent1="accent1" accent2="accent2" accent3="accent3" accent4="accent4" accent5="accent5" accent6="accent6" hlink="hlink" folHlink="folHlink"/>
  <p:sldLayoutIdLst>
    <p:sldLayoutId id="2147485204" r:id="rId1"/>
    <p:sldLayoutId id="2147485205" r:id="rId2"/>
    <p:sldLayoutId id="2147485206" r:id="rId3"/>
    <p:sldLayoutId id="2147485207" r:id="rId4"/>
    <p:sldLayoutId id="2147485208" r:id="rId5"/>
    <p:sldLayoutId id="2147485209" r:id="rId6"/>
    <p:sldLayoutId id="2147485210" r:id="rId7"/>
    <p:sldLayoutId id="2147485211" r:id="rId8"/>
    <p:sldLayoutId id="2147485212" r:id="rId9"/>
    <p:sldLayoutId id="2147485213" r:id="rId10"/>
    <p:sldLayoutId id="2147485214"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charset="-120"/>
        </a:defRPr>
      </a:lvl6pPr>
      <a:lvl7pPr marL="914400" algn="l" rtl="0" fontAlgn="base">
        <a:spcBef>
          <a:spcPct val="0"/>
        </a:spcBef>
        <a:spcAft>
          <a:spcPct val="0"/>
        </a:spcAft>
        <a:defRPr kumimoji="1" sz="3600" b="1">
          <a:solidFill>
            <a:srgbClr val="336699"/>
          </a:solidFill>
          <a:latin typeface="Arial" charset="0"/>
          <a:ea typeface="新細明體" charset="-120"/>
        </a:defRPr>
      </a:lvl7pPr>
      <a:lvl8pPr marL="1371600" algn="l" rtl="0" fontAlgn="base">
        <a:spcBef>
          <a:spcPct val="0"/>
        </a:spcBef>
        <a:spcAft>
          <a:spcPct val="0"/>
        </a:spcAft>
        <a:defRPr kumimoji="1" sz="3600" b="1">
          <a:solidFill>
            <a:srgbClr val="336699"/>
          </a:solidFill>
          <a:latin typeface="Arial" charset="0"/>
          <a:ea typeface="新細明體" charset="-120"/>
        </a:defRPr>
      </a:lvl8pPr>
      <a:lvl9pPr marL="1828800" algn="l" rtl="0" fontAlgn="base">
        <a:spcBef>
          <a:spcPct val="0"/>
        </a:spcBef>
        <a:spcAft>
          <a:spcPct val="0"/>
        </a:spcAft>
        <a:defRPr kumimoji="1" sz="3600" b="1">
          <a:solidFill>
            <a:srgbClr val="336699"/>
          </a:solidFill>
          <a:latin typeface="Arial" charset="0"/>
          <a:ea typeface="新細明體" charset="-120"/>
        </a:defRPr>
      </a:lvl9pPr>
    </p:titleStyle>
    <p:bodyStyle>
      <a:lvl1pPr marL="895350" indent="-895350" algn="l" rtl="0" eaLnBrk="0" fontAlgn="base" hangingPunct="0">
        <a:spcBef>
          <a:spcPct val="20000"/>
        </a:spcBef>
        <a:spcAft>
          <a:spcPct val="0"/>
        </a:spcAft>
        <a:buChar char="•"/>
        <a:defRPr kumimoji="1" lang="zh-TW" altLang="en-US" sz="2800" b="0" dirty="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dirty="0" smtClean="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23850" y="455613"/>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9459" name="Rectangle 3"/>
          <p:cNvSpPr>
            <a:spLocks noGrp="1" noChangeArrowheads="1"/>
          </p:cNvSpPr>
          <p:nvPr>
            <p:ph type="body" idx="1"/>
          </p:nvPr>
        </p:nvSpPr>
        <p:spPr bwMode="auto">
          <a:xfrm>
            <a:off x="323850" y="1196975"/>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364719E2-3504-4D13-AB56-6685E49E33DE}"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pic>
        <p:nvPicPr>
          <p:cNvPr id="12" name="Picture 37" descr="Icon-02">
            <a:hlinkClick r:id="" action="ppaction://hlinkshowjump?jump=endshow"/>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48713" y="6524625"/>
            <a:ext cx="327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15" r:id="rId1"/>
    <p:sldLayoutId id="2147485216" r:id="rId2"/>
    <p:sldLayoutId id="2147485217" r:id="rId3"/>
    <p:sldLayoutId id="2147485218" r:id="rId4"/>
    <p:sldLayoutId id="2147485219" r:id="rId5"/>
    <p:sldLayoutId id="2147485220" r:id="rId6"/>
    <p:sldLayoutId id="2147485221" r:id="rId7"/>
    <p:sldLayoutId id="2147485222" r:id="rId8"/>
    <p:sldLayoutId id="2147485223" r:id="rId9"/>
    <p:sldLayoutId id="2147485224" r:id="rId10"/>
    <p:sldLayoutId id="2147485225"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charset="-120"/>
        </a:defRPr>
      </a:lvl6pPr>
      <a:lvl7pPr marL="914400" algn="l" rtl="0" fontAlgn="base">
        <a:spcBef>
          <a:spcPct val="0"/>
        </a:spcBef>
        <a:spcAft>
          <a:spcPct val="0"/>
        </a:spcAft>
        <a:defRPr kumimoji="1" sz="3600" b="1">
          <a:solidFill>
            <a:srgbClr val="336699"/>
          </a:solidFill>
          <a:latin typeface="Arial" charset="0"/>
          <a:ea typeface="新細明體" charset="-120"/>
        </a:defRPr>
      </a:lvl7pPr>
      <a:lvl8pPr marL="1371600" algn="l" rtl="0" fontAlgn="base">
        <a:spcBef>
          <a:spcPct val="0"/>
        </a:spcBef>
        <a:spcAft>
          <a:spcPct val="0"/>
        </a:spcAft>
        <a:defRPr kumimoji="1" sz="3600" b="1">
          <a:solidFill>
            <a:srgbClr val="336699"/>
          </a:solidFill>
          <a:latin typeface="Arial" charset="0"/>
          <a:ea typeface="新細明體" charset="-120"/>
        </a:defRPr>
      </a:lvl8pPr>
      <a:lvl9pPr marL="1828800" algn="l" rtl="0" fontAlgn="base">
        <a:spcBef>
          <a:spcPct val="0"/>
        </a:spcBef>
        <a:spcAft>
          <a:spcPct val="0"/>
        </a:spcAft>
        <a:defRPr kumimoji="1" sz="3600" b="1">
          <a:solidFill>
            <a:srgbClr val="336699"/>
          </a:solidFill>
          <a:latin typeface="Arial" charset="0"/>
          <a:ea typeface="新細明體" charset="-120"/>
        </a:defRPr>
      </a:lvl9pPr>
    </p:titleStyle>
    <p:bodyStyle>
      <a:lvl1pPr marL="895350" indent="-895350" algn="l" rtl="0" eaLnBrk="0" fontAlgn="base" hangingPunct="0">
        <a:spcBef>
          <a:spcPct val="20000"/>
        </a:spcBef>
        <a:spcAft>
          <a:spcPct val="0"/>
        </a:spcAft>
        <a:buChar char="•"/>
        <a:defRPr kumimoji="1" sz="3200" b="1">
          <a:solidFill>
            <a:srgbClr val="0099FF"/>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sz="280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2.xml"/><Relationship Id="rId7" Type="http://schemas.openxmlformats.org/officeDocument/2006/relationships/slide" Target="slide38.xml"/><Relationship Id="rId2" Type="http://schemas.openxmlformats.org/officeDocument/2006/relationships/image" Target="../media/image8.png"/><Relationship Id="rId1" Type="http://schemas.openxmlformats.org/officeDocument/2006/relationships/slideLayout" Target="../slideLayouts/slideLayout54.xml"/><Relationship Id="rId6" Type="http://schemas.openxmlformats.org/officeDocument/2006/relationships/slide" Target="slide10.xml"/><Relationship Id="rId5"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8.xml"/><Relationship Id="rId1" Type="http://schemas.openxmlformats.org/officeDocument/2006/relationships/vmlDrawing" Target="../drawings/vmlDrawing1.vml"/><Relationship Id="rId6" Type="http://schemas.openxmlformats.org/officeDocument/2006/relationships/image" Target="../media/image40.png"/><Relationship Id="rId5" Type="http://schemas.openxmlformats.org/officeDocument/2006/relationships/image" Target="../media/image38.wmf"/><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群組 70"/>
          <p:cNvGrpSpPr>
            <a:grpSpLocks/>
          </p:cNvGrpSpPr>
          <p:nvPr/>
        </p:nvGrpSpPr>
        <p:grpSpPr bwMode="auto">
          <a:xfrm>
            <a:off x="395288" y="1268413"/>
            <a:ext cx="6640512" cy="523875"/>
            <a:chOff x="413196" y="1239143"/>
            <a:chExt cx="6640002" cy="525049"/>
          </a:xfrm>
        </p:grpSpPr>
        <p:pic>
          <p:nvPicPr>
            <p:cNvPr id="20498" name="Picture 3" descr="D:\工作區\PPT\01_電群\64A9310 多媒體介面\image\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96" y="1355303"/>
              <a:ext cx="6640002" cy="40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文字方塊 72"/>
            <p:cNvSpPr txBox="1">
              <a:spLocks noChangeArrowheads="1"/>
            </p:cNvSpPr>
            <p:nvPr/>
          </p:nvSpPr>
          <p:spPr bwMode="auto">
            <a:xfrm>
              <a:off x="414586" y="1369045"/>
              <a:ext cx="989062" cy="38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r>
                <a:rPr lang="en-US" altLang="zh-TW" sz="2500" dirty="0" smtClean="0">
                  <a:solidFill>
                    <a:schemeClr val="tx1"/>
                  </a:solidFill>
                  <a:latin typeface="Arial Rounded MT Bold" pitchFamily="34" charset="0"/>
                  <a:ea typeface="Arial Unicode MS" pitchFamily="34" charset="-120"/>
                  <a:cs typeface="Arial Unicode MS" pitchFamily="34" charset="-120"/>
                </a:rPr>
                <a:t>CH12</a:t>
              </a:r>
              <a:endParaRPr lang="zh-TW" altLang="en-US" sz="2500" dirty="0">
                <a:solidFill>
                  <a:schemeClr val="tx1"/>
                </a:solidFill>
                <a:latin typeface="Arial Rounded MT Bold" pitchFamily="34" charset="0"/>
                <a:ea typeface="Arial Unicode MS" pitchFamily="34" charset="-120"/>
                <a:cs typeface="Arial Unicode MS" pitchFamily="34" charset="-120"/>
              </a:endParaRPr>
            </a:p>
          </p:txBody>
        </p:sp>
        <p:sp>
          <p:nvSpPr>
            <p:cNvPr id="20500" name="文字方塊 73"/>
            <p:cNvSpPr txBox="1">
              <a:spLocks noChangeArrowheads="1"/>
            </p:cNvSpPr>
            <p:nvPr/>
          </p:nvSpPr>
          <p:spPr bwMode="auto">
            <a:xfrm>
              <a:off x="1475152" y="1239143"/>
              <a:ext cx="5574871" cy="46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r>
                <a:rPr lang="zh-TW" altLang="en-US" sz="2400" dirty="0" smtClean="0">
                  <a:solidFill>
                    <a:schemeClr val="tx1"/>
                  </a:solidFill>
                  <a:latin typeface="微軟正黑體" pitchFamily="34" charset="-120"/>
                  <a:ea typeface="微軟正黑體" pitchFamily="34" charset="-120"/>
                </a:rPr>
                <a:t>特殊</a:t>
              </a:r>
              <a:r>
                <a:rPr lang="zh-TW" altLang="en-US" sz="2400" dirty="0">
                  <a:solidFill>
                    <a:schemeClr val="tx1"/>
                  </a:solidFill>
                  <a:latin typeface="微軟正黑體" pitchFamily="34" charset="-120"/>
                  <a:ea typeface="微軟正黑體" pitchFamily="34" charset="-120"/>
                </a:rPr>
                <a:t>電機</a:t>
              </a:r>
            </a:p>
          </p:txBody>
        </p:sp>
      </p:grpSp>
      <p:grpSp>
        <p:nvGrpSpPr>
          <p:cNvPr id="20483" name="群組 29"/>
          <p:cNvGrpSpPr>
            <a:grpSpLocks/>
          </p:cNvGrpSpPr>
          <p:nvPr/>
        </p:nvGrpSpPr>
        <p:grpSpPr bwMode="auto">
          <a:xfrm>
            <a:off x="323850" y="2420938"/>
            <a:ext cx="4014788" cy="347662"/>
            <a:chOff x="237142" y="1864959"/>
            <a:chExt cx="4014225" cy="347662"/>
          </a:xfrm>
        </p:grpSpPr>
        <p:sp>
          <p:nvSpPr>
            <p:cNvPr id="7184" name="Rectangle 44">
              <a:hlinkClick r:id="rId3" action="ppaction://hlinksldjump"/>
            </p:cNvPr>
            <p:cNvSpPr>
              <a:spLocks noChangeArrowheads="1"/>
            </p:cNvSpPr>
            <p:nvPr/>
          </p:nvSpPr>
          <p:spPr bwMode="auto">
            <a:xfrm>
              <a:off x="237142" y="1864959"/>
              <a:ext cx="647659"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12-1</a:t>
              </a:r>
              <a:endParaRPr lang="en-US" altLang="zh-TW" sz="1600" dirty="0">
                <a:latin typeface="+mj-lt"/>
              </a:endParaRPr>
            </a:p>
          </p:txBody>
        </p:sp>
        <p:sp>
          <p:nvSpPr>
            <p:cNvPr id="7185" name="Rectangle 45">
              <a:hlinkClick r:id="rId3" action="ppaction://hlinksldjump"/>
            </p:cNvPr>
            <p:cNvSpPr>
              <a:spLocks noChangeArrowheads="1"/>
            </p:cNvSpPr>
            <p:nvPr/>
          </p:nvSpPr>
          <p:spPr bwMode="auto">
            <a:xfrm>
              <a:off x="884801" y="1864959"/>
              <a:ext cx="3366566"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步進電動機</a:t>
              </a:r>
              <a:r>
                <a:rPr lang="en-US" altLang="zh-TW" sz="1600" dirty="0">
                  <a:ea typeface="文鼎新細黑" pitchFamily="49" charset="-120"/>
                </a:rPr>
                <a:t>(step motor)</a:t>
              </a:r>
              <a:endParaRPr lang="zh-TW" altLang="en-US" sz="1600" dirty="0">
                <a:ea typeface="文鼎新細黑" pitchFamily="49" charset="-120"/>
              </a:endParaRPr>
            </a:p>
          </p:txBody>
        </p:sp>
      </p:grpSp>
      <p:grpSp>
        <p:nvGrpSpPr>
          <p:cNvPr id="20484" name="群組 29"/>
          <p:cNvGrpSpPr>
            <a:grpSpLocks/>
          </p:cNvGrpSpPr>
          <p:nvPr/>
        </p:nvGrpSpPr>
        <p:grpSpPr bwMode="auto">
          <a:xfrm>
            <a:off x="323850" y="2997200"/>
            <a:ext cx="4025900" cy="288925"/>
            <a:chOff x="237142" y="1864959"/>
            <a:chExt cx="4014225" cy="347662"/>
          </a:xfrm>
        </p:grpSpPr>
        <p:sp>
          <p:nvSpPr>
            <p:cNvPr id="7182" name="Rectangle 44">
              <a:hlinkClick r:id="rId4" action="ppaction://hlinksldjump"/>
            </p:cNvPr>
            <p:cNvSpPr>
              <a:spLocks noChangeArrowheads="1"/>
            </p:cNvSpPr>
            <p:nvPr/>
          </p:nvSpPr>
          <p:spPr bwMode="auto">
            <a:xfrm>
              <a:off x="237142" y="1864959"/>
              <a:ext cx="645872"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12-2</a:t>
              </a:r>
              <a:endParaRPr lang="en-US" altLang="zh-TW" sz="1600" dirty="0">
                <a:latin typeface="+mj-lt"/>
              </a:endParaRPr>
            </a:p>
          </p:txBody>
        </p:sp>
        <p:sp>
          <p:nvSpPr>
            <p:cNvPr id="7183" name="Rectangle 45">
              <a:hlinkClick r:id="rId5" action="ppaction://hlinksldjump"/>
            </p:cNvPr>
            <p:cNvSpPr>
              <a:spLocks noChangeArrowheads="1"/>
            </p:cNvSpPr>
            <p:nvPr/>
          </p:nvSpPr>
          <p:spPr bwMode="auto">
            <a:xfrm>
              <a:off x="883014" y="1864959"/>
              <a:ext cx="3368353"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伺服電動機</a:t>
              </a:r>
              <a:r>
                <a:rPr lang="en-US" altLang="zh-TW" sz="1600" dirty="0">
                  <a:ea typeface="文鼎新細黑" pitchFamily="49" charset="-120"/>
                </a:rPr>
                <a:t>(servo motor)</a:t>
              </a:r>
              <a:endParaRPr lang="zh-TW" altLang="en-US" sz="1600" dirty="0">
                <a:ea typeface="文鼎新細黑" pitchFamily="49" charset="-120"/>
              </a:endParaRPr>
            </a:p>
          </p:txBody>
        </p:sp>
      </p:grpSp>
      <p:grpSp>
        <p:nvGrpSpPr>
          <p:cNvPr id="20485" name="群組 29"/>
          <p:cNvGrpSpPr>
            <a:grpSpLocks/>
          </p:cNvGrpSpPr>
          <p:nvPr/>
        </p:nvGrpSpPr>
        <p:grpSpPr bwMode="auto">
          <a:xfrm>
            <a:off x="323850" y="3500438"/>
            <a:ext cx="4032250" cy="347662"/>
            <a:chOff x="237142" y="1864959"/>
            <a:chExt cx="4014225" cy="347662"/>
          </a:xfrm>
        </p:grpSpPr>
        <p:sp>
          <p:nvSpPr>
            <p:cNvPr id="7180" name="Rectangle 44">
              <a:hlinkClick r:id="rId6" action="ppaction://hlinksldjump"/>
            </p:cNvPr>
            <p:cNvSpPr>
              <a:spLocks noChangeArrowheads="1"/>
            </p:cNvSpPr>
            <p:nvPr/>
          </p:nvSpPr>
          <p:spPr bwMode="auto">
            <a:xfrm>
              <a:off x="237142" y="1864959"/>
              <a:ext cx="644854"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12-3</a:t>
              </a:r>
              <a:endParaRPr lang="en-US" altLang="zh-TW" sz="1600" dirty="0">
                <a:latin typeface="+mj-lt"/>
              </a:endParaRPr>
            </a:p>
          </p:txBody>
        </p:sp>
        <p:sp>
          <p:nvSpPr>
            <p:cNvPr id="7181" name="Rectangle 45">
              <a:hlinkClick r:id="rId7" action="ppaction://hlinksldjump"/>
            </p:cNvPr>
            <p:cNvSpPr>
              <a:spLocks noChangeArrowheads="1"/>
            </p:cNvSpPr>
            <p:nvPr/>
          </p:nvSpPr>
          <p:spPr bwMode="auto">
            <a:xfrm>
              <a:off x="881996" y="1864959"/>
              <a:ext cx="3369371"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直流無刷電動機</a:t>
              </a:r>
              <a:endParaRPr lang="en-US" altLang="zh-TW" sz="1600" dirty="0">
                <a:ea typeface="文鼎新細黑" pitchFamily="49" charset="-120"/>
              </a:endParaRPr>
            </a:p>
          </p:txBody>
        </p:sp>
      </p:grpSp>
      <p:grpSp>
        <p:nvGrpSpPr>
          <p:cNvPr id="20486" name="群組 29"/>
          <p:cNvGrpSpPr>
            <a:grpSpLocks/>
          </p:cNvGrpSpPr>
          <p:nvPr/>
        </p:nvGrpSpPr>
        <p:grpSpPr bwMode="auto">
          <a:xfrm>
            <a:off x="323850" y="4076700"/>
            <a:ext cx="4032250" cy="347663"/>
            <a:chOff x="237142" y="1864959"/>
            <a:chExt cx="4014225" cy="347662"/>
          </a:xfrm>
        </p:grpSpPr>
        <p:sp>
          <p:nvSpPr>
            <p:cNvPr id="7178" name="Rectangle 44">
              <a:hlinkClick r:id="" action="ppaction://noaction"/>
            </p:cNvPr>
            <p:cNvSpPr>
              <a:spLocks noChangeArrowheads="1"/>
            </p:cNvSpPr>
            <p:nvPr/>
          </p:nvSpPr>
          <p:spPr bwMode="auto">
            <a:xfrm>
              <a:off x="237142" y="1864959"/>
              <a:ext cx="644854"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12-4</a:t>
              </a:r>
              <a:endParaRPr lang="en-US" altLang="zh-TW" sz="1600" dirty="0">
                <a:latin typeface="+mj-lt"/>
              </a:endParaRPr>
            </a:p>
          </p:txBody>
        </p:sp>
        <p:sp>
          <p:nvSpPr>
            <p:cNvPr id="7179" name="Rectangle 45">
              <a:hlinkClick r:id="rId8" action="ppaction://hlinksldjump"/>
            </p:cNvPr>
            <p:cNvSpPr>
              <a:spLocks noChangeArrowheads="1"/>
            </p:cNvSpPr>
            <p:nvPr/>
          </p:nvSpPr>
          <p:spPr bwMode="auto">
            <a:xfrm>
              <a:off x="881996" y="1864959"/>
              <a:ext cx="3369371"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輪轂馬達原理</a:t>
              </a:r>
              <a:endParaRPr lang="en-US" altLang="zh-TW" sz="1600" dirty="0">
                <a:ea typeface="文鼎新細黑" pitchFamily="49" charset="-120"/>
              </a:endParaRPr>
            </a:p>
          </p:txBody>
        </p:sp>
      </p:grpSp>
      <p:grpSp>
        <p:nvGrpSpPr>
          <p:cNvPr id="20487" name="群組 29"/>
          <p:cNvGrpSpPr>
            <a:grpSpLocks/>
          </p:cNvGrpSpPr>
          <p:nvPr/>
        </p:nvGrpSpPr>
        <p:grpSpPr bwMode="auto">
          <a:xfrm>
            <a:off x="323850" y="4652963"/>
            <a:ext cx="4032250" cy="347662"/>
            <a:chOff x="237142" y="1864959"/>
            <a:chExt cx="4014225" cy="347662"/>
          </a:xfrm>
        </p:grpSpPr>
        <p:sp>
          <p:nvSpPr>
            <p:cNvPr id="7176" name="Rectangle 44">
              <a:hlinkClick r:id="" action="ppaction://noaction"/>
            </p:cNvPr>
            <p:cNvSpPr>
              <a:spLocks noChangeArrowheads="1"/>
            </p:cNvSpPr>
            <p:nvPr/>
          </p:nvSpPr>
          <p:spPr bwMode="auto">
            <a:xfrm>
              <a:off x="237142" y="1864959"/>
              <a:ext cx="644854"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12-5</a:t>
              </a:r>
              <a:endParaRPr lang="en-US" altLang="zh-TW" sz="1600" dirty="0">
                <a:latin typeface="+mj-lt"/>
              </a:endParaRPr>
            </a:p>
          </p:txBody>
        </p:sp>
        <p:sp>
          <p:nvSpPr>
            <p:cNvPr id="7177" name="Rectangle 45">
              <a:hlinkClick r:id="rId9" action="ppaction://hlinksldjump"/>
            </p:cNvPr>
            <p:cNvSpPr>
              <a:spLocks noChangeArrowheads="1"/>
            </p:cNvSpPr>
            <p:nvPr/>
          </p:nvSpPr>
          <p:spPr bwMode="auto">
            <a:xfrm>
              <a:off x="881996" y="1864959"/>
              <a:ext cx="3369371"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線性電動機</a:t>
              </a:r>
              <a:r>
                <a:rPr lang="en-US" altLang="zh-TW" sz="1600" dirty="0">
                  <a:ea typeface="文鼎新細黑" pitchFamily="49" charset="-120"/>
                </a:rPr>
                <a:t>(linear motor)</a:t>
              </a:r>
              <a:endParaRPr lang="zh-TW" altLang="en-US" sz="1600" dirty="0">
                <a:ea typeface="文鼎新細黑" pitchFamily="49" charset="-120"/>
              </a:endParaRP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永久磁鐵</a:t>
            </a:r>
            <a:r>
              <a:rPr lang="en-US" altLang="zh-TW" b="1" dirty="0">
                <a:solidFill>
                  <a:srgbClr val="0099FF"/>
                </a:solidFill>
              </a:rPr>
              <a:t>(permanent magnet, PM) </a:t>
            </a:r>
            <a:r>
              <a:rPr lang="zh-TW" altLang="en-US" b="1" dirty="0">
                <a:solidFill>
                  <a:srgbClr val="0099FF"/>
                </a:solidFill>
              </a:rPr>
              <a:t>型</a:t>
            </a:r>
            <a:endParaRPr lang="zh-TW" altLang="en-US" dirty="0">
              <a:solidFill>
                <a:srgbClr val="0099FF"/>
              </a:solidFill>
            </a:endParaRPr>
          </a:p>
          <a:p>
            <a:pPr>
              <a:tabLst>
                <a:tab pos="712788" algn="l"/>
              </a:tabLst>
            </a:pPr>
            <a:r>
              <a:rPr lang="en-US" altLang="zh-TW" dirty="0" smtClean="0"/>
              <a:t>	</a:t>
            </a:r>
            <a:r>
              <a:rPr lang="zh-TW" altLang="en-US" dirty="0" smtClean="0">
                <a:solidFill>
                  <a:srgbClr val="0099FF"/>
                </a:solidFill>
              </a:rPr>
              <a:t>永久磁鐵</a:t>
            </a:r>
            <a:r>
              <a:rPr lang="zh-TW" altLang="en-US" dirty="0">
                <a:solidFill>
                  <a:srgbClr val="0099FF"/>
                </a:solidFill>
              </a:rPr>
              <a:t>型步進電動機的轉子採用氧化鐵材料製成的永久磁鐵</a:t>
            </a:r>
            <a:r>
              <a:rPr lang="zh-TW" altLang="en-US" dirty="0"/>
              <a:t>，定子磁極上同樣繞有線圈。以圖</a:t>
            </a:r>
            <a:r>
              <a:rPr lang="en-US" altLang="zh-TW" dirty="0"/>
              <a:t>12-3 </a:t>
            </a:r>
            <a:r>
              <a:rPr lang="zh-TW" altLang="en-US" dirty="0"/>
              <a:t>為例，定子有</a:t>
            </a:r>
            <a:r>
              <a:rPr lang="en-US" altLang="zh-TW" i="1" dirty="0"/>
              <a:t>A</a:t>
            </a:r>
            <a:r>
              <a:rPr lang="zh-TW" altLang="en-US" dirty="0"/>
              <a:t>、</a:t>
            </a:r>
            <a:r>
              <a:rPr lang="en-US" altLang="zh-TW" i="1" dirty="0"/>
              <a:t>B</a:t>
            </a:r>
            <a:r>
              <a:rPr lang="zh-TW" altLang="en-US" dirty="0"/>
              <a:t>、</a:t>
            </a:r>
            <a:r>
              <a:rPr lang="en-US" altLang="zh-TW" i="1" dirty="0"/>
              <a:t>C</a:t>
            </a:r>
            <a:r>
              <a:rPr lang="zh-TW" altLang="en-US" dirty="0"/>
              <a:t>、</a:t>
            </a:r>
            <a:r>
              <a:rPr lang="en-US" altLang="zh-TW" i="1" dirty="0"/>
              <a:t>D </a:t>
            </a:r>
            <a:r>
              <a:rPr lang="zh-TW" altLang="en-US" dirty="0"/>
              <a:t>四個線圈，轉子為兩極式的永久磁鐵。</a:t>
            </a:r>
            <a:r>
              <a:rPr lang="en-US" altLang="zh-TW" i="1" dirty="0"/>
              <a:t>A </a:t>
            </a:r>
            <a:r>
              <a:rPr lang="zh-TW" altLang="en-US" dirty="0"/>
              <a:t>相線圈通上直流電後所產生的</a:t>
            </a:r>
            <a:r>
              <a:rPr lang="en-US" altLang="zh-TW" dirty="0"/>
              <a:t>N </a:t>
            </a:r>
            <a:r>
              <a:rPr lang="zh-TW" altLang="en-US" dirty="0"/>
              <a:t>極，會將轉子</a:t>
            </a:r>
            <a:r>
              <a:rPr lang="en-US" altLang="zh-TW" dirty="0"/>
              <a:t>S </a:t>
            </a:r>
            <a:r>
              <a:rPr lang="zh-TW" altLang="en-US" dirty="0"/>
              <a:t>極吸引停留在圖</a:t>
            </a:r>
            <a:r>
              <a:rPr lang="en-US" altLang="zh-TW" dirty="0"/>
              <a:t>12-3(a) </a:t>
            </a:r>
            <a:r>
              <a:rPr lang="zh-TW" altLang="en-US" dirty="0"/>
              <a:t>所示的位置。</a:t>
            </a:r>
          </a:p>
        </p:txBody>
      </p:sp>
    </p:spTree>
    <p:extLst>
      <p:ext uri="{BB962C8B-B14F-4D97-AF65-F5344CB8AC3E}">
        <p14:creationId xmlns:p14="http://schemas.microsoft.com/office/powerpoint/2010/main" val="3523538540"/>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2549712"/>
            <a:ext cx="8135938" cy="276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44329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因此</a:t>
            </a:r>
            <a:r>
              <a:rPr lang="zh-TW" altLang="en-US" dirty="0"/>
              <a:t>當定子繞組依序以</a:t>
            </a:r>
            <a:r>
              <a:rPr lang="en-US" altLang="zh-TW" i="1" dirty="0"/>
              <a:t>A </a:t>
            </a:r>
            <a:r>
              <a:rPr lang="zh-TW" altLang="en-US" dirty="0"/>
              <a:t>→ </a:t>
            </a:r>
            <a:r>
              <a:rPr lang="en-US" altLang="zh-TW" i="1" dirty="0"/>
              <a:t>B </a:t>
            </a:r>
            <a:r>
              <a:rPr lang="zh-TW" altLang="en-US" dirty="0"/>
              <a:t>→ </a:t>
            </a:r>
            <a:r>
              <a:rPr lang="en-US" altLang="zh-TW" i="1" dirty="0"/>
              <a:t>C </a:t>
            </a:r>
            <a:r>
              <a:rPr lang="zh-TW" altLang="en-US" dirty="0"/>
              <a:t>→ </a:t>
            </a:r>
            <a:r>
              <a:rPr lang="en-US" altLang="zh-TW" i="1" dirty="0"/>
              <a:t>D </a:t>
            </a:r>
            <a:r>
              <a:rPr lang="zh-TW" altLang="en-US" dirty="0"/>
              <a:t>→ </a:t>
            </a:r>
            <a:r>
              <a:rPr lang="en-US" altLang="zh-TW" i="1" dirty="0"/>
              <a:t>A </a:t>
            </a:r>
            <a:r>
              <a:rPr lang="zh-TW" altLang="en-US" dirty="0"/>
              <a:t>→⋯⋯的順序通上直流電時，轉子朝逆時針方向每次旋轉</a:t>
            </a:r>
            <a:r>
              <a:rPr lang="en-US" altLang="zh-TW" dirty="0"/>
              <a:t>90°</a:t>
            </a:r>
            <a:r>
              <a:rPr lang="zh-TW" altLang="en-US" dirty="0"/>
              <a:t>。若是定子改以</a:t>
            </a:r>
            <a:r>
              <a:rPr lang="en-US" altLang="zh-TW" i="1" dirty="0"/>
              <a:t>A </a:t>
            </a:r>
            <a:r>
              <a:rPr lang="zh-TW" altLang="en-US" dirty="0"/>
              <a:t>→ </a:t>
            </a:r>
            <a:r>
              <a:rPr lang="en-US" altLang="zh-TW" i="1" dirty="0"/>
              <a:t>D </a:t>
            </a:r>
            <a:r>
              <a:rPr lang="zh-TW" altLang="en-US" dirty="0"/>
              <a:t>→ </a:t>
            </a:r>
            <a:r>
              <a:rPr lang="en-US" altLang="zh-TW" i="1" dirty="0"/>
              <a:t>C </a:t>
            </a:r>
            <a:r>
              <a:rPr lang="zh-TW" altLang="en-US" dirty="0"/>
              <a:t>→ </a:t>
            </a:r>
            <a:r>
              <a:rPr lang="en-US" altLang="zh-TW" i="1" dirty="0"/>
              <a:t>B </a:t>
            </a:r>
            <a:r>
              <a:rPr lang="zh-TW" altLang="en-US" dirty="0"/>
              <a:t>→ </a:t>
            </a:r>
            <a:r>
              <a:rPr lang="en-US" altLang="zh-TW" i="1" dirty="0"/>
              <a:t>A </a:t>
            </a:r>
            <a:r>
              <a:rPr lang="zh-TW" altLang="en-US" dirty="0"/>
              <a:t>→⋯⋯的順序通電時，轉子改成順時針方向每次旋轉</a:t>
            </a:r>
            <a:r>
              <a:rPr lang="en-US" altLang="zh-TW" dirty="0"/>
              <a:t>90°</a:t>
            </a:r>
            <a:r>
              <a:rPr lang="zh-TW" altLang="en-US" dirty="0"/>
              <a:t>。累積接收到</a:t>
            </a:r>
            <a:r>
              <a:rPr lang="en-US" altLang="zh-TW" dirty="0"/>
              <a:t>4 </a:t>
            </a:r>
            <a:r>
              <a:rPr lang="zh-TW" altLang="en-US" dirty="0"/>
              <a:t>個脈波信號，轉子等於轉了</a:t>
            </a:r>
            <a:r>
              <a:rPr lang="en-US" altLang="zh-TW" dirty="0"/>
              <a:t>1 </a:t>
            </a:r>
            <a:r>
              <a:rPr lang="zh-TW" altLang="en-US" dirty="0"/>
              <a:t>圈</a:t>
            </a:r>
            <a:r>
              <a:rPr lang="zh-TW" altLang="en-US" dirty="0" smtClean="0"/>
              <a:t>。</a:t>
            </a:r>
            <a:endParaRPr lang="en-US" altLang="zh-TW" dirty="0" smtClean="0"/>
          </a:p>
          <a:p>
            <a:pPr>
              <a:tabLst>
                <a:tab pos="712788" algn="l"/>
              </a:tabLst>
            </a:pPr>
            <a:r>
              <a:rPr lang="en-US" altLang="zh-TW" dirty="0" smtClean="0"/>
              <a:t>	</a:t>
            </a:r>
            <a:r>
              <a:rPr lang="zh-TW" altLang="en-US" dirty="0" smtClean="0"/>
              <a:t>永久磁鐵</a:t>
            </a:r>
            <a:r>
              <a:rPr lang="zh-TW" altLang="en-US" dirty="0"/>
              <a:t>型的</a:t>
            </a:r>
            <a:r>
              <a:rPr lang="zh-TW" altLang="en-US" dirty="0" smtClean="0"/>
              <a:t>構造簡單</a:t>
            </a:r>
            <a:r>
              <a:rPr lang="zh-TW" altLang="en-US" dirty="0"/>
              <a:t>、效率高、轉矩大、保持轉矩高，因此常用於冷氣出風口的控制、機器手臂、工作母機等場所。</a:t>
            </a:r>
          </a:p>
        </p:txBody>
      </p:sp>
    </p:spTree>
    <p:extLst>
      <p:ext uri="{BB962C8B-B14F-4D97-AF65-F5344CB8AC3E}">
        <p14:creationId xmlns:p14="http://schemas.microsoft.com/office/powerpoint/2010/main" val="2899179326"/>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以</a:t>
            </a:r>
            <a:r>
              <a:rPr lang="zh-TW" altLang="en-US" dirty="0"/>
              <a:t>圖</a:t>
            </a:r>
            <a:r>
              <a:rPr lang="en-US" altLang="zh-TW" dirty="0"/>
              <a:t>12-3 </a:t>
            </a:r>
            <a:r>
              <a:rPr lang="zh-TW" altLang="en-US" dirty="0"/>
              <a:t>永久磁鐵型步進電動機為例，可以採用的激磁方式與步進角整理如表</a:t>
            </a:r>
            <a:r>
              <a:rPr lang="en-US" altLang="zh-TW" dirty="0"/>
              <a:t>12-1 </a:t>
            </a:r>
            <a:r>
              <a:rPr lang="zh-TW" altLang="en-US" dirty="0"/>
              <a:t>所示。</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45" y="2636912"/>
            <a:ext cx="7344494" cy="3354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278087"/>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tabLst>
                <a:tab pos="712788" algn="l"/>
              </a:tabLst>
            </a:pPr>
            <a:r>
              <a:rPr lang="en-US" altLang="zh-TW" dirty="0" smtClean="0"/>
              <a:t>	</a:t>
            </a:r>
            <a:r>
              <a:rPr lang="zh-TW" altLang="en-US" dirty="0" smtClean="0"/>
              <a:t>相</a:t>
            </a:r>
            <a:r>
              <a:rPr lang="zh-TW" altLang="en-US" dirty="0"/>
              <a:t>較於一相激磁而言，兩相激磁產生的轉矩大、振動小。</a:t>
            </a:r>
            <a:r>
              <a:rPr lang="zh-TW" altLang="en-US" dirty="0">
                <a:solidFill>
                  <a:srgbClr val="0099FF"/>
                </a:solidFill>
              </a:rPr>
              <a:t>而一、二相激磁則可以將步進角減半，做更精準的定位。</a:t>
            </a:r>
            <a:r>
              <a:rPr lang="zh-TW" altLang="en-US" dirty="0"/>
              <a:t>綜合上述，</a:t>
            </a:r>
            <a:r>
              <a:rPr lang="zh-TW" altLang="en-US" dirty="0">
                <a:solidFill>
                  <a:srgbClr val="0099FF"/>
                </a:solidFill>
              </a:rPr>
              <a:t>要改變步進電動機的轉向必須改變繞組的激磁順序。要改變轉速則必須控制脈波信號的頻率</a:t>
            </a:r>
            <a:r>
              <a:rPr lang="zh-TW" altLang="en-US" dirty="0" smtClean="0">
                <a:solidFill>
                  <a:srgbClr val="0099FF"/>
                </a:solidFill>
              </a:rPr>
              <a:t>。</a:t>
            </a:r>
            <a:endParaRPr lang="zh-TW" altLang="en-US" dirty="0">
              <a:solidFill>
                <a:srgbClr val="0099FF"/>
              </a:solidFill>
            </a:endParaRPr>
          </a:p>
        </p:txBody>
      </p:sp>
    </p:spTree>
    <p:extLst>
      <p:ext uri="{BB962C8B-B14F-4D97-AF65-F5344CB8AC3E}">
        <p14:creationId xmlns:p14="http://schemas.microsoft.com/office/powerpoint/2010/main" val="1213483360"/>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三</a:t>
            </a:r>
            <a:r>
              <a:rPr lang="en-US" altLang="zh-TW" b="1" dirty="0">
                <a:solidFill>
                  <a:srgbClr val="0099FF"/>
                </a:solidFill>
              </a:rPr>
              <a:t>) </a:t>
            </a:r>
            <a:r>
              <a:rPr lang="zh-TW" altLang="en-US" b="1" dirty="0">
                <a:solidFill>
                  <a:srgbClr val="0099FF"/>
                </a:solidFill>
              </a:rPr>
              <a:t>混合</a:t>
            </a:r>
            <a:r>
              <a:rPr lang="en-US" altLang="zh-TW" b="1" dirty="0">
                <a:solidFill>
                  <a:srgbClr val="0099FF"/>
                </a:solidFill>
              </a:rPr>
              <a:t>(hybrid, HB) </a:t>
            </a:r>
            <a:r>
              <a:rPr lang="zh-TW" altLang="en-US" b="1" dirty="0">
                <a:solidFill>
                  <a:srgbClr val="0099FF"/>
                </a:solidFill>
              </a:rPr>
              <a:t>型</a:t>
            </a:r>
            <a:endParaRPr lang="zh-TW" altLang="en-US" dirty="0">
              <a:solidFill>
                <a:srgbClr val="0099FF"/>
              </a:solidFill>
            </a:endParaRPr>
          </a:p>
          <a:p>
            <a:r>
              <a:rPr lang="en-US" altLang="zh-TW" dirty="0" smtClean="0"/>
              <a:t>	</a:t>
            </a:r>
            <a:r>
              <a:rPr lang="zh-TW" altLang="en-US" dirty="0" smtClean="0">
                <a:solidFill>
                  <a:srgbClr val="0099FF"/>
                </a:solidFill>
              </a:rPr>
              <a:t>混合</a:t>
            </a:r>
            <a:r>
              <a:rPr lang="zh-TW" altLang="en-US" dirty="0">
                <a:solidFill>
                  <a:srgbClr val="0099FF"/>
                </a:solidFill>
              </a:rPr>
              <a:t>型是將永久磁鐵</a:t>
            </a:r>
            <a:r>
              <a:rPr lang="en-US" altLang="zh-TW" dirty="0">
                <a:solidFill>
                  <a:srgbClr val="0099FF"/>
                </a:solidFill>
              </a:rPr>
              <a:t>(HB) </a:t>
            </a:r>
            <a:r>
              <a:rPr lang="zh-TW" altLang="en-US" dirty="0">
                <a:solidFill>
                  <a:srgbClr val="0099FF"/>
                </a:solidFill>
              </a:rPr>
              <a:t>型與磁阻</a:t>
            </a:r>
            <a:r>
              <a:rPr lang="en-US" altLang="zh-TW" dirty="0">
                <a:solidFill>
                  <a:srgbClr val="0099FF"/>
                </a:solidFill>
              </a:rPr>
              <a:t>(VR) </a:t>
            </a:r>
            <a:r>
              <a:rPr lang="zh-TW" altLang="en-US" dirty="0">
                <a:solidFill>
                  <a:srgbClr val="0099FF"/>
                </a:solidFill>
              </a:rPr>
              <a:t>型兩者優點結合而成。</a:t>
            </a:r>
            <a:r>
              <a:rPr lang="zh-TW" altLang="en-US" dirty="0"/>
              <a:t>轉子構造如圖</a:t>
            </a:r>
            <a:r>
              <a:rPr lang="en-US" altLang="zh-TW" dirty="0"/>
              <a:t>12-4(a)</a:t>
            </a:r>
            <a:r>
              <a:rPr lang="zh-TW" altLang="en-US" dirty="0" smtClean="0"/>
              <a:t>，圖</a:t>
            </a:r>
            <a:r>
              <a:rPr lang="en-US" altLang="zh-TW" dirty="0"/>
              <a:t>12-4(b) </a:t>
            </a:r>
            <a:r>
              <a:rPr lang="zh-TW" altLang="en-US" dirty="0"/>
              <a:t>為其</a:t>
            </a:r>
            <a:r>
              <a:rPr lang="zh-TW" altLang="en-US" dirty="0" smtClean="0"/>
              <a:t>定子</a:t>
            </a:r>
            <a:r>
              <a:rPr lang="zh-TW" altLang="en-US" dirty="0"/>
              <a:t>構造，極身繞有磁場繞組，極掌也是齒輪狀並與轉子鐵心齒間形成良好的嚙和。 </a:t>
            </a:r>
          </a:p>
          <a:p>
            <a:endParaRPr lang="zh-TW"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6375" y="3746556"/>
            <a:ext cx="5251249" cy="275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546527"/>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nSpc>
                <a:spcPct val="150000"/>
              </a:lnSpc>
              <a:tabLst>
                <a:tab pos="712788" algn="l"/>
              </a:tabLst>
            </a:pPr>
            <a:r>
              <a:rPr lang="en-US" altLang="zh-TW" dirty="0" smtClean="0"/>
              <a:t>	</a:t>
            </a:r>
            <a:r>
              <a:rPr lang="zh-TW" altLang="en-US" dirty="0" smtClean="0"/>
              <a:t>混合</a:t>
            </a:r>
            <a:r>
              <a:rPr lang="zh-TW" altLang="en-US" dirty="0"/>
              <a:t>型步進電動機動作原理如圖</a:t>
            </a:r>
            <a:r>
              <a:rPr lang="en-US" altLang="zh-TW" dirty="0"/>
              <a:t>12-5</a:t>
            </a:r>
            <a:r>
              <a:rPr lang="zh-TW" altLang="en-US" dirty="0"/>
              <a:t>，將定子</a:t>
            </a:r>
            <a:r>
              <a:rPr lang="en-US" altLang="zh-TW" i="1" dirty="0"/>
              <a:t>A </a:t>
            </a:r>
            <a:r>
              <a:rPr lang="zh-TW" altLang="en-US" dirty="0"/>
              <a:t>相繞組加入直流電後，定子上方產生磁極</a:t>
            </a:r>
            <a:r>
              <a:rPr lang="en-US" altLang="zh-TW" dirty="0"/>
              <a:t>S </a:t>
            </a:r>
            <a:r>
              <a:rPr lang="zh-TW" altLang="en-US" dirty="0"/>
              <a:t>與轉子外側的</a:t>
            </a:r>
            <a:r>
              <a:rPr lang="en-US" altLang="zh-TW" dirty="0"/>
              <a:t>N </a:t>
            </a:r>
            <a:r>
              <a:rPr lang="zh-TW" altLang="en-US" dirty="0"/>
              <a:t>極鐵心齒相吸；定子下方產生磁極</a:t>
            </a:r>
            <a:r>
              <a:rPr lang="en-US" altLang="zh-TW" dirty="0"/>
              <a:t>N </a:t>
            </a:r>
            <a:r>
              <a:rPr lang="zh-TW" altLang="en-US" dirty="0"/>
              <a:t>與轉子內側的</a:t>
            </a:r>
            <a:r>
              <a:rPr lang="en-US" altLang="zh-TW" dirty="0"/>
              <a:t>S </a:t>
            </a:r>
            <a:r>
              <a:rPr lang="zh-TW" altLang="en-US" dirty="0"/>
              <a:t>極鐵心齒相吸，轉子停留在圖</a:t>
            </a:r>
            <a:r>
              <a:rPr lang="en-US" altLang="zh-TW" dirty="0"/>
              <a:t>12-5(a) </a:t>
            </a:r>
            <a:r>
              <a:rPr lang="zh-TW" altLang="en-US" dirty="0"/>
              <a:t>所示的位置。</a:t>
            </a:r>
          </a:p>
        </p:txBody>
      </p:sp>
    </p:spTree>
    <p:extLst>
      <p:ext uri="{BB962C8B-B14F-4D97-AF65-F5344CB8AC3E}">
        <p14:creationId xmlns:p14="http://schemas.microsoft.com/office/powerpoint/2010/main" val="4191684134"/>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412776"/>
            <a:ext cx="4842861" cy="487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052618"/>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混合</a:t>
            </a:r>
            <a:r>
              <a:rPr lang="zh-TW" altLang="en-US" dirty="0"/>
              <a:t>型的優點在於步進角度小，精確度高，轉矩大；但是相較而言構造複雜、價格高。</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387659"/>
            <a:ext cx="5829394" cy="412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79638"/>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12-2</a:t>
            </a:r>
            <a:r>
              <a:rPr lang="zh-TW" altLang="en-US" dirty="0" smtClean="0"/>
              <a:t>　伺服</a:t>
            </a:r>
            <a:r>
              <a:rPr lang="zh-TW" altLang="en-US" dirty="0"/>
              <a:t>電動機</a:t>
            </a:r>
            <a:r>
              <a:rPr lang="en-US" altLang="zh-TW" dirty="0"/>
              <a:t>(servo motor)</a:t>
            </a:r>
            <a:endParaRPr lang="zh-TW" altLang="en-US" dirty="0"/>
          </a:p>
        </p:txBody>
      </p:sp>
      <p:sp>
        <p:nvSpPr>
          <p:cNvPr id="4" name="內容版面配置區 3"/>
          <p:cNvSpPr>
            <a:spLocks noGrp="1"/>
          </p:cNvSpPr>
          <p:nvPr>
            <p:ph idx="1"/>
          </p:nvPr>
        </p:nvSpPr>
        <p:spPr/>
        <p:txBody>
          <a:bodyPr/>
          <a:lstStyle/>
          <a:p>
            <a:r>
              <a:rPr lang="zh-TW" altLang="en-US" sz="3200" b="1" dirty="0" smtClean="0">
                <a:solidFill>
                  <a:srgbClr val="00B050"/>
                </a:solidFill>
              </a:rPr>
              <a:t>一</a:t>
            </a:r>
            <a:r>
              <a:rPr lang="zh-TW" altLang="en-US" sz="3200" b="1" dirty="0">
                <a:solidFill>
                  <a:srgbClr val="00B050"/>
                </a:solidFill>
              </a:rPr>
              <a:t>、</a:t>
            </a:r>
            <a:r>
              <a:rPr lang="zh-TW" altLang="en-US" sz="3200" b="1" dirty="0" smtClean="0">
                <a:solidFill>
                  <a:srgbClr val="00B050"/>
                </a:solidFill>
              </a:rPr>
              <a:t>特性</a:t>
            </a:r>
            <a:endParaRPr lang="en-US" altLang="zh-TW" sz="3200" b="1" dirty="0" smtClean="0">
              <a:solidFill>
                <a:srgbClr val="00B050"/>
              </a:solidFill>
            </a:endParaRPr>
          </a:p>
          <a:p>
            <a:pPr>
              <a:tabLst>
                <a:tab pos="712788" algn="l"/>
              </a:tabLst>
            </a:pPr>
            <a:r>
              <a:rPr lang="en-US" altLang="zh-TW" dirty="0" smtClean="0"/>
              <a:t>	</a:t>
            </a:r>
            <a:r>
              <a:rPr lang="zh-TW" altLang="en-US" dirty="0" smtClean="0"/>
              <a:t>如</a:t>
            </a:r>
            <a:r>
              <a:rPr lang="zh-TW" altLang="en-US" dirty="0"/>
              <a:t>圖</a:t>
            </a:r>
            <a:r>
              <a:rPr lang="en-US" altLang="zh-TW" dirty="0"/>
              <a:t>12-6 </a:t>
            </a:r>
            <a:r>
              <a:rPr lang="zh-TW" altLang="en-US" dirty="0"/>
              <a:t>將電動機軸端安裝感測電路監控運轉狀態，透過轉換電路將資料提供給比較電路，比較電路依據電動機狀態與目標值進行比較後，再通知驅動電路輸出適當的電源型態給電動機，讓電動機依據輸入目標值穩定運轉，並且持續修正，這種系統稱為閉回路控制系統</a:t>
            </a:r>
            <a:r>
              <a:rPr lang="en-US" altLang="zh-TW" dirty="0"/>
              <a:t>(close-loop control system)</a:t>
            </a:r>
            <a:r>
              <a:rPr lang="zh-TW" altLang="en-US" dirty="0"/>
              <a:t>。</a:t>
            </a:r>
          </a:p>
        </p:txBody>
      </p:sp>
    </p:spTree>
    <p:extLst>
      <p:ext uri="{BB962C8B-B14F-4D97-AF65-F5344CB8AC3E}">
        <p14:creationId xmlns:p14="http://schemas.microsoft.com/office/powerpoint/2010/main" val="1759176665"/>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12-1</a:t>
            </a:r>
            <a:r>
              <a:rPr lang="zh-TW" altLang="en-US" dirty="0" smtClean="0"/>
              <a:t>　步</a:t>
            </a:r>
            <a:r>
              <a:rPr lang="zh-TW" altLang="en-US" dirty="0"/>
              <a:t>進電動機</a:t>
            </a:r>
            <a:r>
              <a:rPr lang="en-US" altLang="zh-TW" dirty="0"/>
              <a:t>(step motor)</a:t>
            </a:r>
            <a:endParaRPr lang="zh-TW" altLang="en-US" dirty="0"/>
          </a:p>
        </p:txBody>
      </p:sp>
      <p:sp>
        <p:nvSpPr>
          <p:cNvPr id="3" name="內容版面配置區 2"/>
          <p:cNvSpPr>
            <a:spLocks noGrp="1"/>
          </p:cNvSpPr>
          <p:nvPr>
            <p:ph idx="1"/>
          </p:nvPr>
        </p:nvSpPr>
        <p:spPr>
          <a:xfrm>
            <a:off x="323850" y="1413023"/>
            <a:ext cx="3744094" cy="50403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3200" b="1" dirty="0">
                <a:solidFill>
                  <a:srgbClr val="00B050"/>
                </a:solidFill>
              </a:rPr>
              <a:t>一、特性</a:t>
            </a:r>
            <a:endParaRPr lang="en-US" altLang="zh-TW" sz="3200" b="1" dirty="0">
              <a:solidFill>
                <a:srgbClr val="00B050"/>
              </a:solidFill>
            </a:endParaRPr>
          </a:p>
          <a:p>
            <a:pPr>
              <a:tabLst>
                <a:tab pos="712788" algn="l"/>
              </a:tabLst>
            </a:pPr>
            <a:r>
              <a:rPr lang="en-US" altLang="zh-TW" dirty="0" smtClean="0"/>
              <a:t>	</a:t>
            </a:r>
            <a:r>
              <a:rPr lang="zh-TW" altLang="en-US" dirty="0" smtClean="0"/>
              <a:t>步</a:t>
            </a:r>
            <a:r>
              <a:rPr lang="zh-TW" altLang="en-US" dirty="0"/>
              <a:t>進電動機</a:t>
            </a:r>
            <a:r>
              <a:rPr lang="zh-TW" altLang="en-US" dirty="0" smtClean="0"/>
              <a:t>，動作</a:t>
            </a:r>
            <a:r>
              <a:rPr lang="zh-TW" altLang="en-US" dirty="0"/>
              <a:t>方式如圖</a:t>
            </a:r>
            <a:r>
              <a:rPr lang="en-US" altLang="zh-TW" dirty="0"/>
              <a:t>12-1</a:t>
            </a:r>
            <a:r>
              <a:rPr lang="zh-TW" altLang="en-US" dirty="0"/>
              <a:t>，</a:t>
            </a:r>
            <a:r>
              <a:rPr lang="zh-TW" altLang="en-US" dirty="0">
                <a:solidFill>
                  <a:srgbClr val="0099FF"/>
                </a:solidFill>
              </a:rPr>
              <a:t>每</a:t>
            </a:r>
            <a:r>
              <a:rPr lang="zh-TW" altLang="en-US" dirty="0" smtClean="0">
                <a:solidFill>
                  <a:srgbClr val="0099FF"/>
                </a:solidFill>
              </a:rPr>
              <a:t>接收一個脈波</a:t>
            </a:r>
            <a:r>
              <a:rPr lang="en-US" altLang="zh-TW" dirty="0" smtClean="0">
                <a:solidFill>
                  <a:srgbClr val="0099FF"/>
                </a:solidFill>
              </a:rPr>
              <a:t>(pulse)</a:t>
            </a:r>
            <a:r>
              <a:rPr lang="zh-TW" altLang="en-US" dirty="0" smtClean="0">
                <a:solidFill>
                  <a:srgbClr val="0099FF"/>
                </a:solidFill>
              </a:rPr>
              <a:t>， 步進電動機</a:t>
            </a:r>
            <a:r>
              <a:rPr lang="zh-TW" altLang="en-US" dirty="0">
                <a:solidFill>
                  <a:srgbClr val="0099FF"/>
                </a:solidFill>
              </a:rPr>
              <a:t>立刻旋轉一個特定角度</a:t>
            </a:r>
            <a:r>
              <a:rPr lang="zh-TW" altLang="en-US" dirty="0" smtClean="0">
                <a:solidFill>
                  <a:srgbClr val="0099FF"/>
                </a:solidFill>
              </a:rPr>
              <a:t>而後</a:t>
            </a:r>
            <a:r>
              <a:rPr lang="zh-TW" altLang="en-US" dirty="0">
                <a:solidFill>
                  <a:srgbClr val="0099FF"/>
                </a:solidFill>
              </a:rPr>
              <a:t>停止</a:t>
            </a:r>
            <a:r>
              <a:rPr lang="zh-TW" altLang="en-US" dirty="0"/>
              <a:t>；脈波數量越多，</a:t>
            </a:r>
            <a:r>
              <a:rPr lang="zh-TW" altLang="en-US" dirty="0" smtClean="0"/>
              <a:t>累積旋轉</a:t>
            </a:r>
            <a:r>
              <a:rPr lang="zh-TW" altLang="en-US" dirty="0"/>
              <a:t>的角度也越大，因此又</a:t>
            </a:r>
            <a:r>
              <a:rPr lang="zh-TW" altLang="en-US" dirty="0" smtClean="0"/>
              <a:t>稱為</a:t>
            </a:r>
            <a:r>
              <a:rPr lang="zh-TW" altLang="en-US" dirty="0"/>
              <a:t>脈波電動機</a:t>
            </a:r>
            <a:r>
              <a:rPr lang="en-US" altLang="zh-TW" dirty="0"/>
              <a:t>(pulse-motor)</a:t>
            </a:r>
            <a:r>
              <a:rPr lang="zh-TW" altLang="en-US" dirty="0"/>
              <a:t>。</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952" y="2708920"/>
            <a:ext cx="4779794" cy="3160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764886"/>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340768"/>
            <a:ext cx="6536559" cy="30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內容版面配置區 5"/>
          <p:cNvSpPr txBox="1">
            <a:spLocks/>
          </p:cNvSpPr>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kumimoji="1" lang="zh-TW" altLang="en-US" sz="2800" b="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a:lstStyle>
          <a:p>
            <a:r>
              <a:rPr lang="zh-TW" altLang="en-US" kern="0" dirty="0" smtClean="0"/>
              <a:t>	</a:t>
            </a:r>
            <a:endParaRPr lang="en-US" altLang="zh-TW" kern="0" dirty="0" smtClean="0"/>
          </a:p>
          <a:p>
            <a:endParaRPr lang="en-US" altLang="zh-TW" kern="0" dirty="0"/>
          </a:p>
          <a:p>
            <a:endParaRPr lang="en-US" altLang="zh-TW" kern="0" dirty="0" smtClean="0"/>
          </a:p>
          <a:p>
            <a:endParaRPr lang="en-US" altLang="zh-TW" kern="0" dirty="0"/>
          </a:p>
          <a:p>
            <a:endParaRPr lang="en-US" altLang="zh-TW" kern="0" dirty="0" smtClean="0"/>
          </a:p>
          <a:p>
            <a:endParaRPr lang="en-US" altLang="zh-TW" kern="0" dirty="0"/>
          </a:p>
          <a:p>
            <a:r>
              <a:rPr lang="en-US" altLang="zh-TW" kern="0" dirty="0" smtClean="0"/>
              <a:t>	</a:t>
            </a:r>
            <a:r>
              <a:rPr lang="zh-TW" altLang="en-US" kern="0" dirty="0" smtClean="0"/>
              <a:t>經由閉迴路控制方式達到</a:t>
            </a:r>
            <a:r>
              <a:rPr lang="zh-TW" altLang="en-US" kern="0" dirty="0" smtClean="0">
                <a:solidFill>
                  <a:srgbClr val="0099FF"/>
                </a:solidFill>
              </a:rPr>
              <a:t>快速回應指令，並且控制位置、速度或加速度的系統就稱為伺服系統</a:t>
            </a:r>
            <a:r>
              <a:rPr lang="en-US" altLang="zh-TW" kern="0" dirty="0" smtClean="0">
                <a:solidFill>
                  <a:srgbClr val="0099FF"/>
                </a:solidFill>
              </a:rPr>
              <a:t>(servo system)</a:t>
            </a:r>
            <a:r>
              <a:rPr lang="zh-TW" altLang="en-US" kern="0" dirty="0" smtClean="0">
                <a:solidFill>
                  <a:srgbClr val="0099FF"/>
                </a:solidFill>
              </a:rPr>
              <a:t>。特別設計用於伺服系統的電動機就稱為伺服電動機</a:t>
            </a:r>
            <a:r>
              <a:rPr lang="zh-TW" altLang="en-US" kern="0" dirty="0" smtClean="0"/>
              <a:t>。</a:t>
            </a:r>
            <a:endParaRPr lang="zh-TW" altLang="en-US" kern="0" dirty="0"/>
          </a:p>
        </p:txBody>
      </p:sp>
    </p:spTree>
    <p:extLst>
      <p:ext uri="{BB962C8B-B14F-4D97-AF65-F5344CB8AC3E}">
        <p14:creationId xmlns:p14="http://schemas.microsoft.com/office/powerpoint/2010/main" val="1311653163"/>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相</a:t>
            </a:r>
            <a:r>
              <a:rPr lang="zh-TW" altLang="en-US" dirty="0"/>
              <a:t>較傳統電動機而言，伺服電動機必須具備的特點包括： </a:t>
            </a:r>
          </a:p>
          <a:p>
            <a:pPr marL="361950" indent="-361950"/>
            <a:r>
              <a:rPr lang="en-US" altLang="zh-TW" dirty="0"/>
              <a:t>1. </a:t>
            </a:r>
            <a:r>
              <a:rPr lang="zh-TW" altLang="en-US" dirty="0"/>
              <a:t>起動轉矩大：以降低起動時間，因應頻繁的起動與停止需要。 </a:t>
            </a:r>
          </a:p>
          <a:p>
            <a:pPr marL="361950" indent="-361950"/>
            <a:r>
              <a:rPr lang="en-US" altLang="zh-TW" dirty="0"/>
              <a:t>2. </a:t>
            </a:r>
            <a:r>
              <a:rPr lang="zh-TW" altLang="en-US" dirty="0"/>
              <a:t>轉子慣性小：轉子設計成細長型，以縮短反應時間，因應急加速及急減速以及正反轉需要。 </a:t>
            </a:r>
          </a:p>
          <a:p>
            <a:pPr marL="361950" indent="-361950"/>
            <a:r>
              <a:rPr lang="en-US" altLang="zh-TW" dirty="0"/>
              <a:t>3. </a:t>
            </a:r>
            <a:r>
              <a:rPr lang="zh-TW" altLang="en-US" dirty="0"/>
              <a:t>良好的運轉特性：低電壓即可運轉，轉速</a:t>
            </a:r>
            <a:r>
              <a:rPr lang="en-US" altLang="zh-TW" dirty="0"/>
              <a:t>– </a:t>
            </a:r>
            <a:r>
              <a:rPr lang="zh-TW" altLang="en-US" dirty="0"/>
              <a:t>電壓特性以及電流</a:t>
            </a:r>
            <a:r>
              <a:rPr lang="en-US" altLang="zh-TW" dirty="0"/>
              <a:t>– </a:t>
            </a:r>
            <a:r>
              <a:rPr lang="zh-TW" altLang="en-US" dirty="0"/>
              <a:t>轉矩特性為直線。 </a:t>
            </a:r>
          </a:p>
          <a:p>
            <a:pPr marL="361950" indent="-361950"/>
            <a:r>
              <a:rPr lang="en-US" altLang="zh-TW" dirty="0"/>
              <a:t>4. </a:t>
            </a:r>
            <a:r>
              <a:rPr lang="zh-TW" altLang="en-US" dirty="0"/>
              <a:t>損失小、耐熱性佳：因應頻繁的轉速變化所產生的熱量。</a:t>
            </a:r>
          </a:p>
        </p:txBody>
      </p:sp>
    </p:spTree>
    <p:extLst>
      <p:ext uri="{BB962C8B-B14F-4D97-AF65-F5344CB8AC3E}">
        <p14:creationId xmlns:p14="http://schemas.microsoft.com/office/powerpoint/2010/main" val="3359653199"/>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23850" y="1413023"/>
            <a:ext cx="2375942" cy="5040313"/>
          </a:xfrm>
        </p:spPr>
        <p:txBody>
          <a:bodyPr/>
          <a:lstStyle/>
          <a:p>
            <a:r>
              <a:rPr lang="zh-TW" altLang="en-US" sz="3200" b="1" dirty="0" smtClean="0">
                <a:solidFill>
                  <a:srgbClr val="00B050"/>
                </a:solidFill>
              </a:rPr>
              <a:t>二</a:t>
            </a:r>
            <a:r>
              <a:rPr lang="zh-TW" altLang="en-US" sz="3200" b="1" dirty="0">
                <a:solidFill>
                  <a:srgbClr val="00B050"/>
                </a:solidFill>
              </a:rPr>
              <a:t>、種類</a:t>
            </a:r>
            <a:endParaRPr lang="zh-TW" altLang="en-US" sz="3200" dirty="0">
              <a:solidFill>
                <a:srgbClr val="00B050"/>
              </a:solidFill>
            </a:endParaRPr>
          </a:p>
          <a:p>
            <a:pPr>
              <a:tabLst>
                <a:tab pos="712788" algn="l"/>
              </a:tabLst>
            </a:pPr>
            <a:r>
              <a:rPr lang="en-US" altLang="zh-TW" dirty="0" smtClean="0"/>
              <a:t>	</a:t>
            </a:r>
            <a:r>
              <a:rPr lang="zh-TW" altLang="en-US" dirty="0" smtClean="0"/>
              <a:t>伺服</a:t>
            </a:r>
            <a:r>
              <a:rPr lang="zh-TW" altLang="en-US" dirty="0"/>
              <a:t>電動機依據構造可分為直流伺服電動機</a:t>
            </a:r>
            <a:r>
              <a:rPr lang="en-US" altLang="zh-TW" dirty="0"/>
              <a:t>(DC servo motor) </a:t>
            </a:r>
            <a:r>
              <a:rPr lang="zh-TW" altLang="en-US" dirty="0"/>
              <a:t>與交流伺服電動機</a:t>
            </a:r>
            <a:r>
              <a:rPr lang="en-US" altLang="zh-TW" dirty="0"/>
              <a:t>(AC servo motor) </a:t>
            </a:r>
            <a:r>
              <a:rPr lang="zh-TW" altLang="en-US" dirty="0"/>
              <a:t>兩</a:t>
            </a:r>
            <a:r>
              <a:rPr lang="zh-TW" altLang="en-US" dirty="0" smtClean="0"/>
              <a:t>類。</a:t>
            </a:r>
            <a:endParaRPr lang="zh-TW"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0470" y="2204864"/>
            <a:ext cx="5711970" cy="410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73464"/>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直流伺服電動機</a:t>
            </a:r>
            <a:r>
              <a:rPr lang="en-US" altLang="zh-TW" b="1" dirty="0">
                <a:solidFill>
                  <a:srgbClr val="0099FF"/>
                </a:solidFill>
              </a:rPr>
              <a:t>( </a:t>
            </a:r>
            <a:r>
              <a:rPr lang="zh-TW" altLang="en-US" b="1" dirty="0">
                <a:solidFill>
                  <a:srgbClr val="0099FF"/>
                </a:solidFill>
              </a:rPr>
              <a:t>有刷式</a:t>
            </a:r>
            <a:r>
              <a:rPr lang="en-US" altLang="zh-TW" b="1" dirty="0">
                <a:solidFill>
                  <a:srgbClr val="0099FF"/>
                </a:solidFill>
              </a:rPr>
              <a:t>) </a:t>
            </a:r>
            <a:endParaRPr lang="zh-TW" altLang="en-US" dirty="0">
              <a:solidFill>
                <a:srgbClr val="0099FF"/>
              </a:solidFill>
            </a:endParaRPr>
          </a:p>
          <a:p>
            <a:r>
              <a:rPr lang="en-US" altLang="zh-TW" dirty="0"/>
              <a:t>1. </a:t>
            </a:r>
            <a:r>
              <a:rPr lang="zh-TW" altLang="en-US" dirty="0"/>
              <a:t>定子構造</a:t>
            </a:r>
          </a:p>
          <a:p>
            <a:pPr>
              <a:tabLst>
                <a:tab pos="712788" algn="l"/>
              </a:tabLst>
            </a:pPr>
            <a:r>
              <a:rPr lang="en-US" altLang="zh-TW" dirty="0" smtClean="0"/>
              <a:t>	</a:t>
            </a:r>
            <a:r>
              <a:rPr lang="zh-TW" altLang="en-US" dirty="0" smtClean="0"/>
              <a:t>直流</a:t>
            </a:r>
            <a:r>
              <a:rPr lang="zh-TW" altLang="en-US" dirty="0"/>
              <a:t>伺服電動機的定子磁場來源分為永久磁鐵式與電磁鐵兩類。隨著磁性材料進步，</a:t>
            </a:r>
            <a:r>
              <a:rPr lang="zh-TW" altLang="en-US" dirty="0">
                <a:solidFill>
                  <a:srgbClr val="0099FF"/>
                </a:solidFill>
              </a:rPr>
              <a:t>目前多數直流伺服電動機的定子都採用</a:t>
            </a:r>
            <a:r>
              <a:rPr lang="zh-TW" altLang="en-US" dirty="0" smtClean="0">
                <a:solidFill>
                  <a:srgbClr val="0099FF"/>
                </a:solidFill>
              </a:rPr>
              <a:t>永久磁鐵</a:t>
            </a:r>
            <a:r>
              <a:rPr lang="zh-TW" altLang="en-US" dirty="0" smtClean="0"/>
              <a:t>。</a:t>
            </a:r>
            <a:endParaRPr lang="zh-TW" altLang="en-US" dirty="0"/>
          </a:p>
        </p:txBody>
      </p:sp>
    </p:spTree>
    <p:extLst>
      <p:ext uri="{BB962C8B-B14F-4D97-AF65-F5344CB8AC3E}">
        <p14:creationId xmlns:p14="http://schemas.microsoft.com/office/powerpoint/2010/main" val="1791044778"/>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2</a:t>
            </a:r>
            <a:r>
              <a:rPr lang="en-US" altLang="zh-TW" dirty="0"/>
              <a:t>. </a:t>
            </a:r>
            <a:r>
              <a:rPr lang="zh-TW" altLang="en-US" dirty="0"/>
              <a:t>轉子構造</a:t>
            </a:r>
          </a:p>
          <a:p>
            <a:pPr eaLnBrk="1">
              <a:tabLst>
                <a:tab pos="627063" algn="l"/>
              </a:tabLst>
            </a:pPr>
            <a:r>
              <a:rPr lang="en-US" altLang="zh-TW" dirty="0" smtClean="0"/>
              <a:t>	</a:t>
            </a:r>
            <a:r>
              <a:rPr lang="zh-TW" altLang="en-US" dirty="0" smtClean="0"/>
              <a:t>轉子</a:t>
            </a:r>
            <a:r>
              <a:rPr lang="zh-TW" altLang="en-US" dirty="0"/>
              <a:t>裝有電樞繞組與換向器，透過電刷通電後，與定子磁場作用產生轉矩</a:t>
            </a:r>
            <a:r>
              <a:rPr lang="zh-TW" altLang="en-US" dirty="0" smtClean="0"/>
              <a:t>。分為</a:t>
            </a:r>
            <a:r>
              <a:rPr lang="zh-TW" altLang="en-US" dirty="0"/>
              <a:t>下列幾種： </a:t>
            </a:r>
          </a:p>
          <a:p>
            <a:pPr marL="542925" indent="-542925"/>
            <a:r>
              <a:rPr lang="en-US" altLang="zh-TW" dirty="0"/>
              <a:t>(1) </a:t>
            </a:r>
            <a:r>
              <a:rPr lang="zh-TW" altLang="en-US" dirty="0"/>
              <a:t>有槽形轉子：與傳統直流電動機相同，如圖</a:t>
            </a:r>
            <a:r>
              <a:rPr lang="en-US" altLang="zh-TW" dirty="0"/>
              <a:t>12-8(a) </a:t>
            </a:r>
            <a:r>
              <a:rPr lang="zh-TW" altLang="en-US" dirty="0"/>
              <a:t>將電樞繞組埋入轉子鐵心槽內並與軸端換向器連接</a:t>
            </a:r>
            <a:r>
              <a:rPr lang="zh-TW" altLang="en-US" dirty="0" smtClean="0"/>
              <a:t>。</a:t>
            </a:r>
            <a:r>
              <a:rPr lang="zh-TW" altLang="en-US" dirty="0" smtClean="0">
                <a:solidFill>
                  <a:srgbClr val="0099FF"/>
                </a:solidFill>
              </a:rPr>
              <a:t>導體</a:t>
            </a:r>
            <a:r>
              <a:rPr lang="zh-TW" altLang="en-US" dirty="0">
                <a:solidFill>
                  <a:srgbClr val="0099FF"/>
                </a:solidFill>
              </a:rPr>
              <a:t>集中放在槽內造成作用力不均勻，轉矩有脈動現象； 另外線槽間的空氣隙會干擾主磁場，造成低電壓時發生頓轉的現象</a:t>
            </a:r>
            <a:r>
              <a:rPr lang="zh-TW" altLang="en-US" dirty="0"/>
              <a:t>。</a:t>
            </a:r>
          </a:p>
        </p:txBody>
      </p:sp>
    </p:spTree>
    <p:extLst>
      <p:ext uri="{BB962C8B-B14F-4D97-AF65-F5344CB8AC3E}">
        <p14:creationId xmlns:p14="http://schemas.microsoft.com/office/powerpoint/2010/main" val="4201382223"/>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5103" y="1412875"/>
            <a:ext cx="7613432"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484462"/>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42925" indent="-542925" eaLnBrk="1"/>
            <a:r>
              <a:rPr lang="en-US" altLang="zh-TW" dirty="0" smtClean="0"/>
              <a:t>(</a:t>
            </a:r>
            <a:r>
              <a:rPr lang="en-US" altLang="zh-TW" dirty="0"/>
              <a:t>2) </a:t>
            </a:r>
            <a:r>
              <a:rPr lang="zh-TW" altLang="en-US" dirty="0"/>
              <a:t>無槽形轉子：參考圖</a:t>
            </a:r>
            <a:r>
              <a:rPr lang="en-US" altLang="zh-TW" dirty="0"/>
              <a:t>12-8(b)</a:t>
            </a:r>
            <a:r>
              <a:rPr lang="zh-TW" altLang="en-US" dirty="0"/>
              <a:t>，鐵心沒有凹凸的線槽，電樞繞組直接纏繞在光滑的圓筒型鐵心上，再用環氧樹脂</a:t>
            </a:r>
            <a:r>
              <a:rPr lang="en-US" altLang="zh-TW" dirty="0"/>
              <a:t>(epoxy) </a:t>
            </a:r>
            <a:r>
              <a:rPr lang="zh-TW" altLang="en-US" dirty="0"/>
              <a:t>將繞組固定，繞組引接線則與軸端的換向器連接。 </a:t>
            </a:r>
          </a:p>
          <a:p>
            <a:pPr marL="542925" indent="-542925" eaLnBrk="1"/>
            <a:r>
              <a:rPr lang="en-US" altLang="zh-TW" dirty="0" smtClean="0"/>
              <a:t>	</a:t>
            </a:r>
            <a:r>
              <a:rPr lang="zh-TW" altLang="en-US" dirty="0" smtClean="0">
                <a:solidFill>
                  <a:srgbClr val="0099FF"/>
                </a:solidFill>
              </a:rPr>
              <a:t>無</a:t>
            </a:r>
            <a:r>
              <a:rPr lang="zh-TW" altLang="en-US" dirty="0">
                <a:solidFill>
                  <a:srgbClr val="0099FF"/>
                </a:solidFill>
              </a:rPr>
              <a:t>槽形轉子可以降低運轉時的轉矩脈動與噪音現象</a:t>
            </a:r>
            <a:r>
              <a:rPr lang="zh-TW" altLang="en-US" dirty="0"/>
              <a:t>，低速運轉也很順暢，但由於</a:t>
            </a:r>
            <a:r>
              <a:rPr lang="zh-TW" altLang="en-US" dirty="0">
                <a:solidFill>
                  <a:srgbClr val="0099FF"/>
                </a:solidFill>
              </a:rPr>
              <a:t>磁通密度較低，轉矩較</a:t>
            </a:r>
            <a:r>
              <a:rPr lang="zh-TW" altLang="en-US" dirty="0" smtClean="0">
                <a:solidFill>
                  <a:srgbClr val="0099FF"/>
                </a:solidFill>
              </a:rPr>
              <a:t>小</a:t>
            </a:r>
            <a:r>
              <a:rPr lang="zh-TW" altLang="en-US" dirty="0" smtClean="0"/>
              <a:t>。</a:t>
            </a:r>
            <a:endParaRPr lang="zh-TW" altLang="en-US" dirty="0"/>
          </a:p>
        </p:txBody>
      </p:sp>
    </p:spTree>
    <p:extLst>
      <p:ext uri="{BB962C8B-B14F-4D97-AF65-F5344CB8AC3E}">
        <p14:creationId xmlns:p14="http://schemas.microsoft.com/office/powerpoint/2010/main" val="1062528790"/>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42925" indent="-542925" eaLnBrk="1"/>
            <a:r>
              <a:rPr lang="en-US" altLang="zh-TW" dirty="0" smtClean="0"/>
              <a:t>(</a:t>
            </a:r>
            <a:r>
              <a:rPr lang="en-US" altLang="zh-TW" dirty="0"/>
              <a:t>3) </a:t>
            </a:r>
            <a:r>
              <a:rPr lang="zh-TW" altLang="en-US" dirty="0"/>
              <a:t>杯形無鐵心轉子：為了提升反應速度，會將轉子鐵心去除，直接利用樹脂將電樞繞組固定成杯形並與轉軸連接，稱為無鐵心</a:t>
            </a:r>
            <a:r>
              <a:rPr lang="en-US" altLang="zh-TW" dirty="0"/>
              <a:t>(coreless) </a:t>
            </a:r>
            <a:r>
              <a:rPr lang="zh-TW" altLang="en-US" dirty="0"/>
              <a:t>型</a:t>
            </a:r>
            <a:r>
              <a:rPr lang="zh-TW" altLang="en-US" dirty="0" smtClean="0"/>
              <a:t>。無</a:t>
            </a:r>
            <a:r>
              <a:rPr lang="zh-TW" altLang="en-US" dirty="0"/>
              <a:t>鐵心轉子又可以分成內部磁鐵型</a:t>
            </a:r>
            <a:r>
              <a:rPr lang="en-US" altLang="zh-TW" dirty="0"/>
              <a:t>( </a:t>
            </a:r>
            <a:r>
              <a:rPr lang="zh-TW" altLang="en-US" dirty="0"/>
              <a:t>適合小型化</a:t>
            </a:r>
            <a:r>
              <a:rPr lang="en-US" altLang="zh-TW" dirty="0"/>
              <a:t>) </a:t>
            </a:r>
            <a:r>
              <a:rPr lang="zh-TW" altLang="en-US" dirty="0"/>
              <a:t>與外部磁鐵型</a:t>
            </a:r>
            <a:r>
              <a:rPr lang="en-US" altLang="zh-TW" dirty="0"/>
              <a:t>( </a:t>
            </a:r>
            <a:r>
              <a:rPr lang="zh-TW" altLang="en-US" dirty="0"/>
              <a:t>加大磁鐵以增加反應速度</a:t>
            </a:r>
            <a:r>
              <a:rPr lang="en-US" altLang="zh-TW" dirty="0"/>
              <a:t>) </a:t>
            </a:r>
            <a:r>
              <a:rPr lang="zh-TW" altLang="en-US" dirty="0"/>
              <a:t>兩種，外觀如圖</a:t>
            </a:r>
            <a:r>
              <a:rPr lang="en-US" altLang="zh-TW" dirty="0"/>
              <a:t>12-9</a:t>
            </a:r>
            <a:r>
              <a:rPr lang="zh-TW" altLang="en-US" dirty="0"/>
              <a:t>。 </a:t>
            </a:r>
          </a:p>
          <a:p>
            <a:pPr marL="542925" indent="-542925" eaLnBrk="1"/>
            <a:r>
              <a:rPr lang="en-US" altLang="zh-TW" dirty="0" smtClean="0"/>
              <a:t>	</a:t>
            </a:r>
            <a:r>
              <a:rPr lang="zh-TW" altLang="en-US" dirty="0" smtClean="0"/>
              <a:t>無</a:t>
            </a:r>
            <a:r>
              <a:rPr lang="zh-TW" altLang="en-US" dirty="0"/>
              <a:t>鐵心轉子的優點在於慣性小，反應快、效率高，適合做成超小型的馬達，缺點則是轉矩低，製造成本高。</a:t>
            </a:r>
          </a:p>
        </p:txBody>
      </p:sp>
    </p:spTree>
    <p:extLst>
      <p:ext uri="{BB962C8B-B14F-4D97-AF65-F5344CB8AC3E}">
        <p14:creationId xmlns:p14="http://schemas.microsoft.com/office/powerpoint/2010/main" val="4059452212"/>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560947"/>
            <a:ext cx="8135938" cy="2744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573106"/>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42925" indent="-542925"/>
            <a:r>
              <a:rPr lang="en-US" altLang="zh-TW" dirty="0" smtClean="0"/>
              <a:t>(</a:t>
            </a:r>
            <a:r>
              <a:rPr lang="en-US" altLang="zh-TW" dirty="0"/>
              <a:t>4) </a:t>
            </a:r>
            <a:r>
              <a:rPr lang="zh-TW" altLang="en-US" dirty="0"/>
              <a:t>平面型無鐵心轉子：轉子的電樞導體類似印刷基板的方式，在絕緣材料的表面，利用沖壓或是蝕刻的方式將導電材料附著上去，因此也稱為印刷馬達</a:t>
            </a:r>
            <a:r>
              <a:rPr lang="zh-TW" altLang="en-US" dirty="0" smtClean="0"/>
              <a:t>。</a:t>
            </a:r>
            <a:r>
              <a:rPr lang="zh-TW" altLang="en-US" dirty="0" smtClean="0">
                <a:solidFill>
                  <a:srgbClr val="0099FF"/>
                </a:solidFill>
              </a:rPr>
              <a:t>適合</a:t>
            </a:r>
            <a:r>
              <a:rPr lang="zh-TW" altLang="en-US" dirty="0">
                <a:solidFill>
                  <a:srgbClr val="0099FF"/>
                </a:solidFill>
              </a:rPr>
              <a:t>做成超薄型馬達使用</a:t>
            </a:r>
            <a:r>
              <a:rPr lang="zh-TW" altLang="en-US" dirty="0"/>
              <a: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3802" y="3214524"/>
            <a:ext cx="5688471" cy="323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716493"/>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zh-TW" altLang="en-US" dirty="0" smtClean="0"/>
              <a:t>步</a:t>
            </a:r>
            <a:r>
              <a:rPr lang="zh-TW" altLang="en-US" dirty="0"/>
              <a:t>進電動機的運轉特性包括： </a:t>
            </a:r>
          </a:p>
          <a:p>
            <a:pPr marL="361950" indent="-361950"/>
            <a:r>
              <a:rPr lang="en-US" altLang="zh-TW" dirty="0"/>
              <a:t>1. </a:t>
            </a:r>
            <a:r>
              <a:rPr lang="zh-TW" altLang="en-US" dirty="0">
                <a:solidFill>
                  <a:srgbClr val="0099FF"/>
                </a:solidFill>
              </a:rPr>
              <a:t>轉動的角度</a:t>
            </a:r>
            <a:r>
              <a:rPr lang="en-US" altLang="zh-TW" dirty="0">
                <a:solidFill>
                  <a:srgbClr val="0099FF"/>
                </a:solidFill>
              </a:rPr>
              <a:t>( </a:t>
            </a:r>
            <a:r>
              <a:rPr lang="en-US" altLang="zh-TW" i="1" dirty="0">
                <a:solidFill>
                  <a:srgbClr val="0099FF"/>
                </a:solidFill>
              </a:rPr>
              <a:t>θ </a:t>
            </a:r>
            <a:r>
              <a:rPr lang="en-US" altLang="zh-TW" dirty="0">
                <a:solidFill>
                  <a:srgbClr val="0099FF"/>
                </a:solidFill>
              </a:rPr>
              <a:t>) </a:t>
            </a:r>
            <a:r>
              <a:rPr lang="zh-TW" altLang="en-US" dirty="0">
                <a:solidFill>
                  <a:srgbClr val="0099FF"/>
                </a:solidFill>
              </a:rPr>
              <a:t>與輸入脈波數成正比，即轉速與脈波頻率成正比。 </a:t>
            </a:r>
          </a:p>
          <a:p>
            <a:r>
              <a:rPr lang="en-US" altLang="zh-TW" dirty="0"/>
              <a:t>2. </a:t>
            </a:r>
            <a:r>
              <a:rPr lang="zh-TW" altLang="en-US" dirty="0"/>
              <a:t>步進角度誤差小，且沒有累積誤差。 </a:t>
            </a:r>
          </a:p>
          <a:p>
            <a:pPr marL="361950" indent="-361950"/>
            <a:r>
              <a:rPr lang="en-US" altLang="zh-TW" dirty="0"/>
              <a:t>3. </a:t>
            </a:r>
            <a:r>
              <a:rPr lang="zh-TW" altLang="en-US" dirty="0"/>
              <a:t>靜止時仍具有高度的保持轉矩，能夠維持位置不轉動。 </a:t>
            </a:r>
          </a:p>
          <a:p>
            <a:r>
              <a:rPr lang="en-US" altLang="zh-TW" dirty="0"/>
              <a:t>4. </a:t>
            </a:r>
            <a:r>
              <a:rPr lang="zh-TW" altLang="en-US" dirty="0"/>
              <a:t>低速時具有很大的轉矩。 </a:t>
            </a:r>
          </a:p>
        </p:txBody>
      </p:sp>
    </p:spTree>
    <p:extLst>
      <p:ext uri="{BB962C8B-B14F-4D97-AF65-F5344CB8AC3E}">
        <p14:creationId xmlns:p14="http://schemas.microsoft.com/office/powerpoint/2010/main" val="243481759"/>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3</a:t>
            </a:r>
            <a:r>
              <a:rPr lang="en-US" altLang="zh-TW" dirty="0"/>
              <a:t>. </a:t>
            </a:r>
            <a:r>
              <a:rPr lang="zh-TW" altLang="en-US" dirty="0"/>
              <a:t>控制</a:t>
            </a:r>
            <a:r>
              <a:rPr lang="zh-TW" altLang="en-US" dirty="0" smtClean="0"/>
              <a:t>方式</a:t>
            </a:r>
            <a:endParaRPr lang="en-US" altLang="zh-TW" dirty="0" smtClean="0"/>
          </a:p>
          <a:p>
            <a:pPr>
              <a:tabLst>
                <a:tab pos="712788" algn="l"/>
              </a:tabLst>
            </a:pPr>
            <a:r>
              <a:rPr lang="en-US" altLang="zh-TW" dirty="0" smtClean="0"/>
              <a:t>	</a:t>
            </a:r>
            <a:r>
              <a:rPr lang="zh-TW" altLang="en-US" dirty="0" smtClean="0"/>
              <a:t>大部分</a:t>
            </a:r>
            <a:r>
              <a:rPr lang="zh-TW" altLang="en-US" dirty="0"/>
              <a:t>的定子都是採用永久磁鐵，控制方式參考如圖</a:t>
            </a:r>
            <a:r>
              <a:rPr lang="en-US" altLang="zh-TW" dirty="0"/>
              <a:t>12-11(a)</a:t>
            </a:r>
            <a:r>
              <a:rPr lang="zh-TW" altLang="en-US" dirty="0"/>
              <a:t>，主要利用脈波寬度調變</a:t>
            </a:r>
            <a:r>
              <a:rPr lang="en-US" altLang="zh-TW" dirty="0"/>
              <a:t>(PWM) </a:t>
            </a:r>
            <a:r>
              <a:rPr lang="zh-TW" altLang="en-US" dirty="0"/>
              <a:t>的方式控制電樞電壓，當電樞電壓越高時，電動機的轉速與轉矩成正比</a:t>
            </a:r>
            <a:r>
              <a:rPr lang="zh-TW" altLang="en-US" dirty="0" smtClean="0"/>
              <a:t>增加。</a:t>
            </a:r>
            <a:endParaRPr lang="zh-TW"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3674064"/>
            <a:ext cx="5688471" cy="281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646015"/>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4</a:t>
            </a:r>
            <a:r>
              <a:rPr lang="en-US" altLang="zh-TW" dirty="0"/>
              <a:t>. </a:t>
            </a:r>
            <a:r>
              <a:rPr lang="zh-TW" altLang="en-US" dirty="0"/>
              <a:t>特點</a:t>
            </a:r>
          </a:p>
          <a:p>
            <a:pPr>
              <a:tabLst>
                <a:tab pos="712788" algn="l"/>
              </a:tabLst>
            </a:pPr>
            <a:r>
              <a:rPr lang="en-US" altLang="zh-TW" dirty="0" smtClean="0"/>
              <a:t>	</a:t>
            </a:r>
            <a:r>
              <a:rPr lang="zh-TW" altLang="en-US" dirty="0" smtClean="0"/>
              <a:t>直流</a:t>
            </a:r>
            <a:r>
              <a:rPr lang="zh-TW" altLang="en-US" dirty="0"/>
              <a:t>伺服電動機的優點包含構造簡單、驅動容易、反應佳、容易輕量化。最大缺點則是電刷有磨損及火花問題，需要定期維護、保養，運用於中、小功率</a:t>
            </a:r>
            <a:r>
              <a:rPr lang="en-US" altLang="zh-TW" dirty="0"/>
              <a:t>(1 W </a:t>
            </a:r>
            <a:r>
              <a:rPr lang="zh-TW" altLang="en-US" dirty="0"/>
              <a:t>∼ </a:t>
            </a:r>
            <a:r>
              <a:rPr lang="en-US" altLang="zh-TW" dirty="0"/>
              <a:t>100 W) </a:t>
            </a:r>
            <a:r>
              <a:rPr lang="zh-TW" altLang="en-US" dirty="0"/>
              <a:t>之伺服系統。</a:t>
            </a:r>
          </a:p>
        </p:txBody>
      </p:sp>
    </p:spTree>
    <p:extLst>
      <p:ext uri="{BB962C8B-B14F-4D97-AF65-F5344CB8AC3E}">
        <p14:creationId xmlns:p14="http://schemas.microsoft.com/office/powerpoint/2010/main" val="3922563219"/>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交流伺服電動機</a:t>
            </a:r>
            <a:endParaRPr lang="zh-TW" altLang="en-US" dirty="0">
              <a:solidFill>
                <a:srgbClr val="0099FF"/>
              </a:solidFill>
            </a:endParaRPr>
          </a:p>
          <a:p>
            <a:pPr>
              <a:tabLst>
                <a:tab pos="712788" algn="l"/>
              </a:tabLst>
            </a:pPr>
            <a:r>
              <a:rPr lang="en-US" altLang="zh-TW" dirty="0" smtClean="0"/>
              <a:t>	</a:t>
            </a:r>
            <a:r>
              <a:rPr lang="zh-TW" altLang="en-US" dirty="0" smtClean="0"/>
              <a:t>交流</a:t>
            </a:r>
            <a:r>
              <a:rPr lang="zh-TW" altLang="en-US" dirty="0"/>
              <a:t>伺服電動機利用定子電樞繞組通電後產生旋轉磁場來牽引轉子</a:t>
            </a:r>
            <a:r>
              <a:rPr lang="zh-TW" altLang="en-US" dirty="0" smtClean="0"/>
              <a:t>旋轉。</a:t>
            </a:r>
            <a:endParaRPr lang="en-US" altLang="zh-TW" dirty="0" smtClean="0"/>
          </a:p>
          <a:p>
            <a:pPr>
              <a:tabLst>
                <a:tab pos="712788" algn="l"/>
              </a:tabLst>
            </a:pPr>
            <a:r>
              <a:rPr lang="en-US" altLang="zh-TW" dirty="0" smtClean="0"/>
              <a:t>	</a:t>
            </a:r>
            <a:r>
              <a:rPr lang="zh-TW" altLang="en-US" dirty="0" smtClean="0"/>
              <a:t>圖</a:t>
            </a:r>
            <a:r>
              <a:rPr lang="en-US" altLang="zh-TW" dirty="0"/>
              <a:t>12-12 </a:t>
            </a:r>
            <a:r>
              <a:rPr lang="zh-TW" altLang="en-US" dirty="0"/>
              <a:t>為兩相伺服電動機，構造與單相永久電容式感應電動機相似： </a:t>
            </a:r>
          </a:p>
        </p:txBody>
      </p:sp>
    </p:spTree>
    <p:extLst>
      <p:ext uri="{BB962C8B-B14F-4D97-AF65-F5344CB8AC3E}">
        <p14:creationId xmlns:p14="http://schemas.microsoft.com/office/powerpoint/2010/main" val="4105299778"/>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7272486" cy="398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055319"/>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1</a:t>
            </a:r>
            <a:r>
              <a:rPr lang="en-US" altLang="zh-TW" dirty="0"/>
              <a:t>. </a:t>
            </a:r>
            <a:r>
              <a:rPr lang="zh-TW" altLang="en-US" dirty="0"/>
              <a:t>定子構造</a:t>
            </a:r>
          </a:p>
          <a:p>
            <a:pPr>
              <a:tabLst>
                <a:tab pos="542925" algn="l"/>
                <a:tab pos="712788" algn="l"/>
              </a:tabLst>
            </a:pPr>
            <a:r>
              <a:rPr lang="en-US" altLang="zh-TW" dirty="0" smtClean="0"/>
              <a:t>	</a:t>
            </a:r>
            <a:r>
              <a:rPr lang="zh-TW" altLang="en-US" dirty="0" smtClean="0"/>
              <a:t>裝有</a:t>
            </a:r>
            <a:r>
              <a:rPr lang="zh-TW" altLang="en-US" dirty="0"/>
              <a:t>二組互隔</a:t>
            </a:r>
            <a:r>
              <a:rPr lang="en-US" altLang="zh-TW" dirty="0"/>
              <a:t>90° </a:t>
            </a:r>
            <a:r>
              <a:rPr lang="zh-TW" altLang="en-US" dirty="0"/>
              <a:t>電機角的繞組，其中： </a:t>
            </a:r>
          </a:p>
          <a:p>
            <a:pPr marL="542925" indent="-542925" eaLnBrk="1"/>
            <a:r>
              <a:rPr lang="en-US" altLang="zh-TW" dirty="0"/>
              <a:t>(1) </a:t>
            </a:r>
            <a:r>
              <a:rPr lang="zh-TW" altLang="en-US" dirty="0"/>
              <a:t>主繞組</a:t>
            </a:r>
            <a:r>
              <a:rPr lang="en-US" altLang="zh-TW" dirty="0"/>
              <a:t>(main winding)</a:t>
            </a:r>
            <a:r>
              <a:rPr lang="zh-TW" altLang="en-US" dirty="0"/>
              <a:t>：又稱為激磁繞組</a:t>
            </a:r>
            <a:r>
              <a:rPr lang="en-US" altLang="zh-TW" dirty="0"/>
              <a:t>(exciting winding) </a:t>
            </a:r>
            <a:r>
              <a:rPr lang="zh-TW" altLang="en-US" dirty="0"/>
              <a:t>或固定繞組</a:t>
            </a:r>
            <a:r>
              <a:rPr lang="en-US" altLang="zh-TW" dirty="0"/>
              <a:t>(fixed winding)</a:t>
            </a:r>
            <a:r>
              <a:rPr lang="zh-TW" altLang="en-US" dirty="0"/>
              <a:t>。</a:t>
            </a:r>
            <a:r>
              <a:rPr lang="zh-TW" altLang="en-US" dirty="0">
                <a:solidFill>
                  <a:srgbClr val="0099FF"/>
                </a:solidFill>
              </a:rPr>
              <a:t>主繞組經由電容器或直接與交流電源連接，通電後持續產生脈動磁場。</a:t>
            </a:r>
          </a:p>
          <a:p>
            <a:pPr marL="542925" indent="-542925" eaLnBrk="1"/>
            <a:r>
              <a:rPr lang="en-US" altLang="zh-TW" dirty="0"/>
              <a:t>(2) </a:t>
            </a:r>
            <a:r>
              <a:rPr lang="zh-TW" altLang="en-US" dirty="0"/>
              <a:t>控制繞組</a:t>
            </a:r>
            <a:r>
              <a:rPr lang="en-US" altLang="zh-TW" dirty="0"/>
              <a:t>(control winding)</a:t>
            </a:r>
            <a:r>
              <a:rPr lang="zh-TW" altLang="en-US" dirty="0"/>
              <a:t>：</a:t>
            </a:r>
            <a:r>
              <a:rPr lang="zh-TW" altLang="en-US" dirty="0">
                <a:solidFill>
                  <a:srgbClr val="0099FF"/>
                </a:solidFill>
              </a:rPr>
              <a:t>接於伺服控制裝置之輸出端。</a:t>
            </a:r>
            <a:r>
              <a:rPr lang="zh-TW" altLang="en-US" dirty="0"/>
              <a:t>控制裝置依據輸入指令與感測電路回授的轉子狀態，將交流電源處理後再提供給控制繞組。</a:t>
            </a:r>
          </a:p>
        </p:txBody>
      </p:sp>
    </p:spTree>
    <p:extLst>
      <p:ext uri="{BB962C8B-B14F-4D97-AF65-F5344CB8AC3E}">
        <p14:creationId xmlns:p14="http://schemas.microsoft.com/office/powerpoint/2010/main" val="3096488816"/>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2</a:t>
            </a:r>
            <a:r>
              <a:rPr lang="en-US" altLang="zh-TW" dirty="0"/>
              <a:t>. </a:t>
            </a:r>
            <a:r>
              <a:rPr lang="zh-TW" altLang="en-US" dirty="0"/>
              <a:t>轉子構造</a:t>
            </a:r>
          </a:p>
          <a:p>
            <a:pPr>
              <a:tabLst>
                <a:tab pos="542925" algn="l"/>
              </a:tabLst>
            </a:pPr>
            <a:r>
              <a:rPr lang="en-US" altLang="zh-TW" dirty="0" smtClean="0"/>
              <a:t>	</a:t>
            </a:r>
            <a:r>
              <a:rPr lang="zh-TW" altLang="en-US" dirty="0" smtClean="0"/>
              <a:t>兩</a:t>
            </a:r>
            <a:r>
              <a:rPr lang="zh-TW" altLang="en-US" dirty="0"/>
              <a:t>相伺服電動機的轉子主要分為： </a:t>
            </a:r>
          </a:p>
          <a:p>
            <a:pPr marL="446088" indent="-446088" eaLnBrk="1"/>
            <a:r>
              <a:rPr lang="en-US" altLang="zh-TW" dirty="0"/>
              <a:t>(1) </a:t>
            </a:r>
            <a:r>
              <a:rPr lang="zh-TW" altLang="en-US" dirty="0"/>
              <a:t>感應式：採用細長型鼠籠式轉子或是低慣性的杯形無鐵心轉子</a:t>
            </a:r>
            <a:r>
              <a:rPr lang="zh-TW" altLang="en-US" dirty="0" smtClean="0"/>
              <a:t>。</a:t>
            </a:r>
            <a:endParaRPr lang="zh-TW" altLang="en-US" dirty="0"/>
          </a:p>
          <a:p>
            <a:pPr marL="446088" indent="-446088" eaLnBrk="1"/>
            <a:r>
              <a:rPr lang="en-US" altLang="zh-TW" dirty="0"/>
              <a:t>(2) </a:t>
            </a:r>
            <a:r>
              <a:rPr lang="zh-TW" altLang="en-US" dirty="0"/>
              <a:t>複合式：轉子內層採用永久磁鐵，外層為鼠籠式導體的複合式設計，利用外層鼠籠式導體產生起動轉矩後，內層的轉子永久磁鐵再與定子磁場相吸，使電動機以同步轉速持續轉動。</a:t>
            </a:r>
          </a:p>
        </p:txBody>
      </p:sp>
    </p:spTree>
    <p:extLst>
      <p:ext uri="{BB962C8B-B14F-4D97-AF65-F5344CB8AC3E}">
        <p14:creationId xmlns:p14="http://schemas.microsoft.com/office/powerpoint/2010/main" val="2216373693"/>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3</a:t>
            </a:r>
            <a:r>
              <a:rPr lang="en-US" altLang="zh-TW" dirty="0"/>
              <a:t>. </a:t>
            </a:r>
            <a:r>
              <a:rPr lang="zh-TW" altLang="en-US" dirty="0"/>
              <a:t>控制方式</a:t>
            </a:r>
          </a:p>
          <a:p>
            <a:r>
              <a:rPr lang="zh-TW" altLang="en-US" dirty="0"/>
              <a:t>兩相伺服電動機的控制方式主要分為： </a:t>
            </a:r>
          </a:p>
          <a:p>
            <a:pPr marL="514350" indent="-514350">
              <a:buAutoNum type="arabicParenBoth"/>
            </a:pPr>
            <a:r>
              <a:rPr lang="zh-TW" altLang="en-US" dirty="0" smtClean="0"/>
              <a:t>電壓</a:t>
            </a:r>
            <a:r>
              <a:rPr lang="zh-TW" altLang="en-US" dirty="0"/>
              <a:t>控制法：主繞組與控制繞組電壓相位互隔</a:t>
            </a:r>
            <a:r>
              <a:rPr lang="en-US" altLang="zh-TW" dirty="0"/>
              <a:t>90° </a:t>
            </a:r>
            <a:r>
              <a:rPr lang="zh-TW" altLang="en-US" dirty="0"/>
              <a:t>電機角。改變控制繞組電壓</a:t>
            </a:r>
            <a:r>
              <a:rPr lang="en-US" altLang="zh-TW" dirty="0"/>
              <a:t>( </a:t>
            </a:r>
            <a:r>
              <a:rPr lang="en-US" altLang="zh-TW" i="1" dirty="0" err="1"/>
              <a:t>V</a:t>
            </a:r>
            <a:r>
              <a:rPr lang="en-US" altLang="zh-TW" i="1" baseline="-25000" dirty="0" err="1"/>
              <a:t>a</a:t>
            </a:r>
            <a:r>
              <a:rPr lang="en-US" altLang="zh-TW" i="1" dirty="0"/>
              <a:t> </a:t>
            </a:r>
            <a:r>
              <a:rPr lang="en-US" altLang="zh-TW" dirty="0"/>
              <a:t>) </a:t>
            </a:r>
            <a:r>
              <a:rPr lang="zh-TW" altLang="en-US" dirty="0" smtClean="0"/>
              <a:t>值。</a:t>
            </a:r>
            <a:endParaRPr lang="en-US" altLang="zh-TW" dirty="0" smtClean="0"/>
          </a:p>
          <a:p>
            <a:pPr marL="446088" indent="-446088" eaLnBrk="1"/>
            <a:r>
              <a:rPr lang="en-US" altLang="zh-TW" dirty="0" smtClean="0"/>
              <a:t>(</a:t>
            </a:r>
            <a:r>
              <a:rPr lang="en-US" altLang="zh-TW" dirty="0"/>
              <a:t>2) </a:t>
            </a:r>
            <a:r>
              <a:rPr lang="zh-TW" altLang="en-US" dirty="0"/>
              <a:t>相位控制法：主繞組與控制繞組電壓大小不變。改變控制繞組電壓相位超前或是落後主繞</a:t>
            </a:r>
            <a:r>
              <a:rPr lang="zh-TW" altLang="en-US" dirty="0" smtClean="0"/>
              <a:t>組。</a:t>
            </a:r>
            <a:endParaRPr lang="zh-TW" altLang="en-US" dirty="0"/>
          </a:p>
          <a:p>
            <a:pPr marL="446088" indent="-446088" eaLnBrk="1"/>
            <a:r>
              <a:rPr lang="en-US" altLang="zh-TW" dirty="0"/>
              <a:t>(3) </a:t>
            </a:r>
            <a:r>
              <a:rPr lang="zh-TW" altLang="en-US" dirty="0"/>
              <a:t>混合控制法：又稱電容控制法，利用激磁繞組上的串聯電容器分相，不需要複雜的移相裝置，構造簡單、成本低，為目前最常使用的方式。</a:t>
            </a:r>
          </a:p>
        </p:txBody>
      </p:sp>
    </p:spTree>
    <p:extLst>
      <p:ext uri="{BB962C8B-B14F-4D97-AF65-F5344CB8AC3E}">
        <p14:creationId xmlns:p14="http://schemas.microsoft.com/office/powerpoint/2010/main" val="1259767104"/>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4</a:t>
            </a:r>
            <a:r>
              <a:rPr lang="en-US" altLang="zh-TW" dirty="0"/>
              <a:t>. </a:t>
            </a:r>
            <a:r>
              <a:rPr lang="zh-TW" altLang="en-US" dirty="0"/>
              <a:t>特點</a:t>
            </a:r>
          </a:p>
          <a:p>
            <a:pPr>
              <a:tabLst>
                <a:tab pos="712788" algn="l"/>
              </a:tabLst>
            </a:pPr>
            <a:r>
              <a:rPr lang="en-US" altLang="zh-TW" dirty="0" smtClean="0"/>
              <a:t>	</a:t>
            </a:r>
            <a:r>
              <a:rPr lang="zh-TW" altLang="en-US" dirty="0" smtClean="0"/>
              <a:t>兩</a:t>
            </a:r>
            <a:r>
              <a:rPr lang="zh-TW" altLang="en-US" dirty="0"/>
              <a:t>相伺服電動機的構造簡單、耐用，加上沒有電刷與換向器，因此摩擦小、故障少，缺點則是控制方法較直流伺服電動機複雜，加上轉子電流產生銅損而容易發熱，大多運用於</a:t>
            </a:r>
            <a:r>
              <a:rPr lang="en-US" altLang="zh-TW" dirty="0"/>
              <a:t>30W </a:t>
            </a:r>
            <a:r>
              <a:rPr lang="zh-TW" altLang="en-US" dirty="0"/>
              <a:t>以下的小功率之伺服系統。</a:t>
            </a:r>
          </a:p>
        </p:txBody>
      </p:sp>
    </p:spTree>
    <p:extLst>
      <p:ext uri="{BB962C8B-B14F-4D97-AF65-F5344CB8AC3E}">
        <p14:creationId xmlns:p14="http://schemas.microsoft.com/office/powerpoint/2010/main" val="1953799345"/>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12-3</a:t>
            </a:r>
            <a:r>
              <a:rPr lang="zh-TW" altLang="en-US" dirty="0" smtClean="0"/>
              <a:t>　直流</a:t>
            </a:r>
            <a:r>
              <a:rPr lang="zh-TW" altLang="en-US" dirty="0"/>
              <a:t>無刷電動機</a:t>
            </a:r>
          </a:p>
        </p:txBody>
      </p:sp>
      <p:sp>
        <p:nvSpPr>
          <p:cNvPr id="4" name="內容版面配置區 3"/>
          <p:cNvSpPr>
            <a:spLocks noGrp="1"/>
          </p:cNvSpPr>
          <p:nvPr>
            <p:ph idx="1"/>
          </p:nvPr>
        </p:nvSpPr>
        <p:spPr/>
        <p:txBody>
          <a:bodyPr/>
          <a:lstStyle/>
          <a:p>
            <a:r>
              <a:rPr lang="zh-TW" altLang="en-US" sz="3200" b="1" dirty="0" smtClean="0">
                <a:solidFill>
                  <a:srgbClr val="00B050"/>
                </a:solidFill>
              </a:rPr>
              <a:t>一</a:t>
            </a:r>
            <a:r>
              <a:rPr lang="zh-TW" altLang="en-US" sz="3200" b="1" dirty="0">
                <a:solidFill>
                  <a:srgbClr val="00B050"/>
                </a:solidFill>
              </a:rPr>
              <a:t>、</a:t>
            </a:r>
            <a:r>
              <a:rPr lang="zh-TW" altLang="en-US" sz="3200" b="1" dirty="0" smtClean="0">
                <a:solidFill>
                  <a:srgbClr val="00B050"/>
                </a:solidFill>
              </a:rPr>
              <a:t>特性</a:t>
            </a:r>
            <a:endParaRPr lang="en-US" altLang="zh-TW" sz="3200" b="1" dirty="0" smtClean="0">
              <a:solidFill>
                <a:srgbClr val="00B050"/>
              </a:solidFill>
            </a:endParaRPr>
          </a:p>
          <a:p>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基本原理</a:t>
            </a:r>
            <a:r>
              <a:rPr lang="en-US" altLang="zh-TW" dirty="0" smtClean="0">
                <a:solidFill>
                  <a:srgbClr val="0099FF"/>
                </a:solidFill>
              </a:rPr>
              <a:t>	</a:t>
            </a:r>
          </a:p>
          <a:p>
            <a:pPr eaLnBrk="1">
              <a:tabLst>
                <a:tab pos="712788" algn="l"/>
              </a:tabLst>
            </a:pPr>
            <a:r>
              <a:rPr lang="en-US" altLang="zh-TW" dirty="0" smtClean="0"/>
              <a:t>	</a:t>
            </a:r>
            <a:r>
              <a:rPr lang="zh-TW" altLang="en-US" dirty="0" smtClean="0"/>
              <a:t>直流</a:t>
            </a:r>
            <a:r>
              <a:rPr lang="zh-TW" altLang="en-US" dirty="0"/>
              <a:t>無刷電動機</a:t>
            </a:r>
            <a:r>
              <a:rPr lang="en-US" altLang="zh-TW" dirty="0"/>
              <a:t>(brushless DC motor, BLDC)</a:t>
            </a:r>
            <a:r>
              <a:rPr lang="zh-TW" altLang="en-US" dirty="0"/>
              <a:t>， 基本原理利用霍爾效應</a:t>
            </a:r>
            <a:r>
              <a:rPr lang="en-US" altLang="zh-TW" dirty="0"/>
              <a:t>(Hall effect) </a:t>
            </a:r>
            <a:r>
              <a:rPr lang="zh-TW" altLang="en-US" dirty="0"/>
              <a:t>感測器或是光耦合器</a:t>
            </a:r>
            <a:r>
              <a:rPr lang="en-US" altLang="zh-TW" dirty="0"/>
              <a:t>(optical coupler) </a:t>
            </a:r>
            <a:r>
              <a:rPr lang="zh-TW" altLang="en-US" dirty="0"/>
              <a:t>監控轉子位置，控制器再將直流電源轉換成可變頻率之交流電源提供給定子繞組，驅動轉子運轉</a:t>
            </a:r>
            <a:r>
              <a:rPr lang="zh-TW" altLang="en-US" dirty="0" smtClean="0"/>
              <a:t>。利用</a:t>
            </a:r>
            <a:r>
              <a:rPr lang="zh-TW" altLang="en-US" dirty="0"/>
              <a:t>電子元件取代傳統直流電動機的電刷與換向 器，因此沒有摩擦，損失小、效率高，普遍應用於資訊設備</a:t>
            </a:r>
            <a:r>
              <a:rPr lang="en-US" altLang="zh-TW" dirty="0"/>
              <a:t>( </a:t>
            </a:r>
            <a:r>
              <a:rPr lang="zh-TW" altLang="en-US" dirty="0"/>
              <a:t>如風扇、硬碟</a:t>
            </a:r>
            <a:r>
              <a:rPr lang="en-US" altLang="zh-TW" dirty="0"/>
              <a:t>)</a:t>
            </a:r>
            <a:r>
              <a:rPr lang="zh-TW" altLang="en-US" dirty="0"/>
              <a:t>。</a:t>
            </a:r>
          </a:p>
        </p:txBody>
      </p:sp>
    </p:spTree>
    <p:extLst>
      <p:ext uri="{BB962C8B-B14F-4D97-AF65-F5344CB8AC3E}">
        <p14:creationId xmlns:p14="http://schemas.microsoft.com/office/powerpoint/2010/main" val="3656316749"/>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霍爾</a:t>
            </a:r>
            <a:r>
              <a:rPr lang="zh-TW" altLang="en-US" b="1" dirty="0" smtClean="0">
                <a:solidFill>
                  <a:srgbClr val="0099FF"/>
                </a:solidFill>
              </a:rPr>
              <a:t>效應</a:t>
            </a:r>
            <a:endParaRPr lang="en-US" altLang="zh-TW" b="1" dirty="0" smtClean="0">
              <a:solidFill>
                <a:srgbClr val="0099FF"/>
              </a:solidFill>
            </a:endParaRPr>
          </a:p>
          <a:p>
            <a:pPr eaLnBrk="1">
              <a:tabLst>
                <a:tab pos="712788" algn="l"/>
              </a:tabLst>
            </a:pPr>
            <a:r>
              <a:rPr lang="en-US" altLang="zh-TW" dirty="0" smtClean="0"/>
              <a:t>	</a:t>
            </a:r>
            <a:r>
              <a:rPr lang="zh-TW" altLang="en-US" dirty="0" smtClean="0"/>
              <a:t>當</a:t>
            </a:r>
            <a:r>
              <a:rPr lang="zh-TW" altLang="en-US" dirty="0"/>
              <a:t>電流</a:t>
            </a:r>
            <a:r>
              <a:rPr lang="en-US" altLang="zh-TW" dirty="0"/>
              <a:t>( </a:t>
            </a:r>
            <a:r>
              <a:rPr lang="en-US" altLang="zh-TW" i="1" dirty="0"/>
              <a:t>I </a:t>
            </a:r>
            <a:r>
              <a:rPr lang="en-US" altLang="zh-TW" dirty="0"/>
              <a:t>) </a:t>
            </a:r>
            <a:r>
              <a:rPr lang="zh-TW" altLang="en-US" dirty="0"/>
              <a:t>通過位於磁場</a:t>
            </a:r>
            <a:r>
              <a:rPr lang="en-US" altLang="zh-TW" dirty="0"/>
              <a:t>( </a:t>
            </a:r>
            <a:r>
              <a:rPr lang="en-US" altLang="zh-TW" i="1" dirty="0"/>
              <a:t>B </a:t>
            </a:r>
            <a:r>
              <a:rPr lang="en-US" altLang="zh-TW" dirty="0"/>
              <a:t>) </a:t>
            </a:r>
            <a:r>
              <a:rPr lang="zh-TW" altLang="en-US" dirty="0"/>
              <a:t>中的導體時，磁場會對導體內的電子產生與電流方向垂直的作用力，使得導體的另外兩端產生電動勢</a:t>
            </a:r>
            <a:r>
              <a:rPr lang="en-US" altLang="zh-TW" dirty="0"/>
              <a:t>( </a:t>
            </a:r>
            <a:r>
              <a:rPr lang="en-US" altLang="zh-TW" i="1" dirty="0"/>
              <a:t>E </a:t>
            </a:r>
            <a:r>
              <a:rPr lang="en-US" altLang="zh-TW" dirty="0"/>
              <a:t>)</a:t>
            </a:r>
            <a:r>
              <a:rPr lang="zh-TW" altLang="en-US" dirty="0"/>
              <a:t>，其關係如圖</a:t>
            </a:r>
            <a:r>
              <a:rPr lang="en-US" altLang="zh-TW" dirty="0"/>
              <a:t>12-13(a)</a:t>
            </a:r>
            <a:r>
              <a:rPr lang="zh-TW" altLang="en-US" dirty="0"/>
              <a:t>。磁通方向改變時，電動勢方向也跟著轉變。</a:t>
            </a:r>
          </a:p>
        </p:txBody>
      </p:sp>
    </p:spTree>
    <p:extLst>
      <p:ext uri="{BB962C8B-B14F-4D97-AF65-F5344CB8AC3E}">
        <p14:creationId xmlns:p14="http://schemas.microsoft.com/office/powerpoint/2010/main" val="1439734003"/>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5. </a:t>
            </a:r>
            <a:r>
              <a:rPr lang="zh-TW" altLang="en-US" dirty="0"/>
              <a:t>起動、停止及正反轉容易控制且響應良好。 </a:t>
            </a:r>
          </a:p>
          <a:p>
            <a:r>
              <a:rPr lang="en-US" altLang="zh-TW" dirty="0"/>
              <a:t>6. </a:t>
            </a:r>
            <a:r>
              <a:rPr lang="zh-TW" altLang="en-US" dirty="0"/>
              <a:t>沒有電刷與換向器，維修容易。 </a:t>
            </a:r>
          </a:p>
          <a:p>
            <a:pPr marL="361950" indent="-361950"/>
            <a:r>
              <a:rPr lang="en-US" altLang="zh-TW" dirty="0"/>
              <a:t>7. </a:t>
            </a:r>
            <a:r>
              <a:rPr lang="zh-TW" altLang="en-US" dirty="0">
                <a:solidFill>
                  <a:srgbClr val="0099FF"/>
                </a:solidFill>
              </a:rPr>
              <a:t>利用開迴路控制就可以掌控位置與轉速，不需要複雜的回授系統。 </a:t>
            </a:r>
          </a:p>
          <a:p>
            <a:pPr marL="361950" indent="-361950"/>
            <a:r>
              <a:rPr lang="en-US" altLang="zh-TW" dirty="0"/>
              <a:t>8. </a:t>
            </a:r>
            <a:r>
              <a:rPr lang="zh-TW" altLang="en-US" dirty="0"/>
              <a:t>不適合高速運轉，特別是負載大時，轉子動作容易混亂，產生失步。</a:t>
            </a:r>
          </a:p>
          <a:p>
            <a:endParaRPr lang="zh-TW" altLang="en-US" dirty="0"/>
          </a:p>
        </p:txBody>
      </p:sp>
    </p:spTree>
    <p:extLst>
      <p:ext uri="{BB962C8B-B14F-4D97-AF65-F5344CB8AC3E}">
        <p14:creationId xmlns:p14="http://schemas.microsoft.com/office/powerpoint/2010/main" val="2180578255"/>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060848"/>
            <a:ext cx="6480720" cy="362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23247"/>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23850" y="1413023"/>
            <a:ext cx="5040238" cy="5040313"/>
          </a:xfrm>
        </p:spPr>
        <p:txBody>
          <a:bodyPr/>
          <a:lstStyle/>
          <a:p>
            <a:r>
              <a:rPr lang="zh-TW" altLang="en-US" sz="3200" b="1" dirty="0" smtClean="0">
                <a:solidFill>
                  <a:srgbClr val="00B050"/>
                </a:solidFill>
              </a:rPr>
              <a:t>二</a:t>
            </a:r>
            <a:r>
              <a:rPr lang="zh-TW" altLang="en-US" sz="3200" b="1" dirty="0">
                <a:solidFill>
                  <a:srgbClr val="00B050"/>
                </a:solidFill>
              </a:rPr>
              <a:t>、構造</a:t>
            </a:r>
          </a:p>
          <a:p>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定子構造</a:t>
            </a:r>
            <a:endParaRPr lang="zh-TW" altLang="en-US" dirty="0">
              <a:solidFill>
                <a:srgbClr val="0099FF"/>
              </a:solidFill>
            </a:endParaRPr>
          </a:p>
          <a:p>
            <a:pPr eaLnBrk="1">
              <a:tabLst>
                <a:tab pos="712788" algn="l"/>
              </a:tabLst>
            </a:pPr>
            <a:r>
              <a:rPr lang="en-US" altLang="zh-TW" dirty="0" smtClean="0"/>
              <a:t>	</a:t>
            </a:r>
            <a:r>
              <a:rPr lang="zh-TW" altLang="en-US" dirty="0" smtClean="0"/>
              <a:t>圖</a:t>
            </a:r>
            <a:r>
              <a:rPr lang="en-US" altLang="zh-TW" dirty="0"/>
              <a:t>12-14 </a:t>
            </a:r>
            <a:r>
              <a:rPr lang="zh-TW" altLang="en-US" dirty="0"/>
              <a:t>是一部直流無刷式電動機的外觀，外圈的定子構造類似三相交流電機，裝有三組互隔</a:t>
            </a:r>
            <a:r>
              <a:rPr lang="en-US" altLang="zh-TW" dirty="0"/>
              <a:t>120 </a:t>
            </a:r>
            <a:r>
              <a:rPr lang="zh-TW" altLang="en-US" dirty="0"/>
              <a:t>度電機角的線圈；外部直流電源經過驅動電路並配合霍爾感測器，將定子三組線圈依序通電以產生旋轉磁場，吸引轉子永久磁鐵持續以同步轉速旋轉。</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460" y="3284984"/>
            <a:ext cx="3345970" cy="3005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427302"/>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23850" y="1413023"/>
            <a:ext cx="8135938" cy="5112321"/>
          </a:xfrm>
        </p:spPr>
        <p:txBody>
          <a:bodyPr/>
          <a:lstStyle/>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轉子構造</a:t>
            </a:r>
            <a:endParaRPr lang="zh-TW" altLang="en-US" dirty="0">
              <a:solidFill>
                <a:srgbClr val="0099FF"/>
              </a:solidFill>
            </a:endParaRPr>
          </a:p>
          <a:p>
            <a:pPr>
              <a:tabLst>
                <a:tab pos="712788" algn="l"/>
              </a:tabLst>
            </a:pPr>
            <a:r>
              <a:rPr lang="en-US" altLang="zh-TW" dirty="0" smtClean="0"/>
              <a:t>	</a:t>
            </a:r>
            <a:r>
              <a:rPr lang="zh-TW" altLang="en-US" dirty="0" smtClean="0"/>
              <a:t>分為</a:t>
            </a:r>
            <a:r>
              <a:rPr lang="zh-TW" altLang="en-US" dirty="0"/>
              <a:t>下列兩種型式： </a:t>
            </a:r>
          </a:p>
          <a:p>
            <a:r>
              <a:rPr lang="en-US" altLang="zh-TW" dirty="0"/>
              <a:t>1. </a:t>
            </a:r>
            <a:r>
              <a:rPr lang="zh-TW" altLang="en-US" dirty="0"/>
              <a:t>內轉子型</a:t>
            </a:r>
            <a:r>
              <a:rPr lang="en-US" altLang="zh-TW" dirty="0"/>
              <a:t>(Inner rotor) </a:t>
            </a:r>
          </a:p>
          <a:p>
            <a:pPr eaLnBrk="1">
              <a:tabLst>
                <a:tab pos="712788" algn="l"/>
              </a:tabLst>
            </a:pPr>
            <a:r>
              <a:rPr lang="en-US" altLang="zh-TW" dirty="0" smtClean="0"/>
              <a:t>	</a:t>
            </a:r>
            <a:r>
              <a:rPr lang="zh-TW" altLang="en-US" dirty="0" smtClean="0"/>
              <a:t>構造</a:t>
            </a:r>
            <a:r>
              <a:rPr lang="zh-TW" altLang="en-US" dirty="0"/>
              <a:t>如圖</a:t>
            </a:r>
            <a:r>
              <a:rPr lang="en-US" altLang="zh-TW" dirty="0"/>
              <a:t>12-15(a)</a:t>
            </a:r>
            <a:r>
              <a:rPr lang="zh-TW" altLang="en-US" dirty="0"/>
              <a:t>，由永久磁鐵構成的轉子放在電動機內部，定子的電樞線圈繞在外圍。由於慣性小，控制性能佳，適合用於頻繁的定位控制</a:t>
            </a:r>
            <a:r>
              <a:rPr lang="zh-TW" altLang="en-US" dirty="0" smtClean="0"/>
              <a:t>。</a:t>
            </a:r>
            <a:endParaRPr lang="en-US" altLang="zh-TW" dirty="0" smtClean="0"/>
          </a:p>
          <a:p>
            <a:r>
              <a:rPr lang="en-US" altLang="zh-TW" dirty="0" smtClean="0"/>
              <a:t>2</a:t>
            </a:r>
            <a:r>
              <a:rPr lang="en-US" altLang="zh-TW" dirty="0"/>
              <a:t>. </a:t>
            </a:r>
            <a:r>
              <a:rPr lang="zh-TW" altLang="en-US" dirty="0"/>
              <a:t>外轉子型</a:t>
            </a:r>
            <a:r>
              <a:rPr lang="en-US" altLang="zh-TW" dirty="0"/>
              <a:t>(Outer rotor) </a:t>
            </a:r>
          </a:p>
          <a:p>
            <a:pPr>
              <a:tabLst>
                <a:tab pos="712788" algn="l"/>
              </a:tabLst>
            </a:pPr>
            <a:r>
              <a:rPr lang="en-US" altLang="zh-TW" dirty="0" smtClean="0"/>
              <a:t>	</a:t>
            </a:r>
            <a:r>
              <a:rPr lang="zh-TW" altLang="en-US" dirty="0" smtClean="0"/>
              <a:t>構造</a:t>
            </a:r>
            <a:r>
              <a:rPr lang="zh-TW" altLang="en-US" dirty="0"/>
              <a:t>如圖</a:t>
            </a:r>
            <a:r>
              <a:rPr lang="en-US" altLang="zh-TW" dirty="0"/>
              <a:t>12-15(b)</a:t>
            </a:r>
            <a:r>
              <a:rPr lang="zh-TW" altLang="en-US" dirty="0"/>
              <a:t>，定子線圈固定在電動機的中央基座上，由永久磁鐵構成的轉子放在電動機外圍。由於轉子直徑大，慣性大，速應性較差，適合用於需要定速的場所。</a:t>
            </a:r>
          </a:p>
        </p:txBody>
      </p:sp>
    </p:spTree>
    <p:extLst>
      <p:ext uri="{BB962C8B-B14F-4D97-AF65-F5344CB8AC3E}">
        <p14:creationId xmlns:p14="http://schemas.microsoft.com/office/powerpoint/2010/main" val="1260640268"/>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1741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970908"/>
            <a:ext cx="8135938" cy="392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318927"/>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idx="1"/>
          </p:nvPr>
        </p:nvSpPr>
        <p:spPr>
          <a:xfrm>
            <a:off x="323850" y="1413023"/>
            <a:ext cx="2879998" cy="5040313"/>
          </a:xfrm>
        </p:spPr>
        <p:txBody>
          <a:bodyPr/>
          <a:lstStyle/>
          <a:p>
            <a:r>
              <a:rPr lang="zh-TW" altLang="en-US" sz="3200" b="1" dirty="0" smtClean="0">
                <a:solidFill>
                  <a:srgbClr val="00B050"/>
                </a:solidFill>
              </a:rPr>
              <a:t>三</a:t>
            </a:r>
            <a:r>
              <a:rPr lang="zh-TW" altLang="en-US" sz="3200" b="1" dirty="0">
                <a:solidFill>
                  <a:srgbClr val="00B050"/>
                </a:solidFill>
              </a:rPr>
              <a:t>、控制</a:t>
            </a:r>
            <a:r>
              <a:rPr lang="zh-TW" altLang="en-US" sz="3200" b="1" dirty="0" smtClean="0">
                <a:solidFill>
                  <a:srgbClr val="00B050"/>
                </a:solidFill>
              </a:rPr>
              <a:t>方式</a:t>
            </a:r>
            <a:endParaRPr lang="en-US" altLang="zh-TW" sz="3200" b="1" dirty="0" smtClean="0">
              <a:solidFill>
                <a:srgbClr val="00B050"/>
              </a:solidFill>
            </a:endParaRPr>
          </a:p>
          <a:p>
            <a:pPr>
              <a:tabLst>
                <a:tab pos="712788" algn="l"/>
              </a:tabLst>
            </a:pPr>
            <a:r>
              <a:rPr lang="en-US" altLang="zh-TW" dirty="0" smtClean="0"/>
              <a:t>	</a:t>
            </a:r>
            <a:r>
              <a:rPr lang="zh-TW" altLang="en-US" dirty="0" smtClean="0"/>
              <a:t>無</a:t>
            </a:r>
            <a:r>
              <a:rPr lang="zh-TW" altLang="en-US" dirty="0"/>
              <a:t>刷式電動機無論是內轉子型或外轉子型，基本控制方式都</a:t>
            </a:r>
            <a:r>
              <a:rPr lang="zh-TW" altLang="en-US" dirty="0" smtClean="0"/>
              <a:t>相同。</a:t>
            </a:r>
            <a:endParaRPr lang="zh-TW" altLang="en-US" dirty="0"/>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5389" y="2276872"/>
            <a:ext cx="6339099" cy="4065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926297"/>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r>
              <a:rPr lang="zh-TW" altLang="en-US" sz="3200" b="1" dirty="0" smtClean="0">
                <a:solidFill>
                  <a:srgbClr val="00B050"/>
                </a:solidFill>
              </a:rPr>
              <a:t>四</a:t>
            </a:r>
            <a:r>
              <a:rPr lang="zh-TW" altLang="en-US" sz="3200" b="1" dirty="0">
                <a:solidFill>
                  <a:srgbClr val="00B050"/>
                </a:solidFill>
              </a:rPr>
              <a:t>、特點與</a:t>
            </a:r>
            <a:r>
              <a:rPr lang="zh-TW" altLang="en-US" sz="3200" b="1" dirty="0" smtClean="0">
                <a:solidFill>
                  <a:srgbClr val="00B050"/>
                </a:solidFill>
              </a:rPr>
              <a:t>應用</a:t>
            </a:r>
            <a:endParaRPr lang="en-US" altLang="zh-TW" sz="3200" b="1" dirty="0" smtClean="0">
              <a:solidFill>
                <a:srgbClr val="00B050"/>
              </a:solidFill>
            </a:endParaRPr>
          </a:p>
          <a:p>
            <a:pPr>
              <a:tabLst>
                <a:tab pos="712788" algn="l"/>
              </a:tabLst>
            </a:pPr>
            <a:r>
              <a:rPr lang="en-US" altLang="zh-TW" dirty="0" smtClean="0"/>
              <a:t>	</a:t>
            </a:r>
            <a:r>
              <a:rPr lang="zh-TW" altLang="en-US" dirty="0" smtClean="0"/>
              <a:t>直流</a:t>
            </a:r>
            <a:r>
              <a:rPr lang="zh-TW" altLang="en-US" dirty="0"/>
              <a:t>無刷電動機將磁場</a:t>
            </a:r>
            <a:r>
              <a:rPr lang="en-US" altLang="zh-TW" dirty="0"/>
              <a:t>( </a:t>
            </a:r>
            <a:r>
              <a:rPr lang="zh-TW" altLang="en-US" dirty="0"/>
              <a:t>永久磁鐵</a:t>
            </a:r>
            <a:r>
              <a:rPr lang="en-US" altLang="zh-TW" dirty="0"/>
              <a:t>) </a:t>
            </a:r>
            <a:r>
              <a:rPr lang="zh-TW" altLang="en-US" dirty="0"/>
              <a:t>置於轉子，使用時必須搭配位置感測元件以及變頻器等驅動電路才能正常</a:t>
            </a:r>
            <a:r>
              <a:rPr lang="zh-TW" altLang="en-US" dirty="0" smtClean="0"/>
              <a:t>工作。但是</a:t>
            </a:r>
            <a:r>
              <a:rPr lang="zh-TW" altLang="en-US" dirty="0"/>
              <a:t>可以避免電刷與換向器間的磨損與火花，使壽命變長、體積變小</a:t>
            </a:r>
            <a:r>
              <a:rPr lang="zh-TW" altLang="en-US" dirty="0" smtClean="0"/>
              <a:t>。</a:t>
            </a:r>
            <a:endParaRPr lang="en-US" altLang="zh-TW" dirty="0" smtClean="0"/>
          </a:p>
          <a:p>
            <a:pPr>
              <a:tabLst>
                <a:tab pos="712788" algn="l"/>
              </a:tabLst>
            </a:pPr>
            <a:r>
              <a:rPr lang="en-US" altLang="zh-TW" dirty="0" smtClean="0"/>
              <a:t>	</a:t>
            </a:r>
            <a:r>
              <a:rPr lang="zh-TW" altLang="en-US" dirty="0" smtClean="0"/>
              <a:t>目前</a:t>
            </a:r>
            <a:r>
              <a:rPr lang="zh-TW" altLang="en-US" dirty="0"/>
              <a:t>各式無刷電動機經常運用於高性能伺服應用場合，圖</a:t>
            </a:r>
            <a:r>
              <a:rPr lang="en-US" altLang="zh-TW" dirty="0"/>
              <a:t>12-17 </a:t>
            </a:r>
            <a:r>
              <a:rPr lang="zh-TW" altLang="en-US" dirty="0"/>
              <a:t>的設計方式稱為永磁式同步電動機</a:t>
            </a:r>
            <a:r>
              <a:rPr lang="en-US" altLang="zh-TW" dirty="0"/>
              <a:t>(permanent-magnet synchronous motor, PMSM) </a:t>
            </a:r>
            <a:r>
              <a:rPr lang="zh-TW" altLang="en-US" dirty="0"/>
              <a:t>或稱為永磁式交流伺服馬達</a:t>
            </a:r>
            <a:r>
              <a:rPr lang="en-US" altLang="zh-TW" dirty="0"/>
              <a:t>(PM ac servo motor)</a:t>
            </a:r>
            <a:r>
              <a:rPr lang="zh-TW" altLang="en-US" dirty="0"/>
              <a:t>。</a:t>
            </a:r>
          </a:p>
        </p:txBody>
      </p:sp>
    </p:spTree>
    <p:extLst>
      <p:ext uri="{BB962C8B-B14F-4D97-AF65-F5344CB8AC3E}">
        <p14:creationId xmlns:p14="http://schemas.microsoft.com/office/powerpoint/2010/main" val="2449037346"/>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定子</a:t>
            </a:r>
            <a:r>
              <a:rPr lang="zh-TW" altLang="en-US" dirty="0"/>
              <a:t>鐵心繞有三相電樞繞組，轉子採用永久磁鐵，編碼器</a:t>
            </a:r>
            <a:r>
              <a:rPr lang="en-US" altLang="zh-TW" dirty="0"/>
              <a:t>(encoder) </a:t>
            </a:r>
            <a:r>
              <a:rPr lang="zh-TW" altLang="en-US" dirty="0"/>
              <a:t>與電動機同軸安裝，將電動機轉子狀態以數位信號方式回授給控制器。控制器依據輸入命令與電機狀態進行判斷，再由功率驅動器將三相電源轉變成適當的頻率與電壓給電樞繞組，電樞繞組產生適切的旋轉磁場牽引轉子以同步轉速持續轉動</a:t>
            </a:r>
            <a:r>
              <a:rPr lang="zh-TW" altLang="en-US" dirty="0" smtClean="0"/>
              <a:t>。</a:t>
            </a:r>
            <a:endParaRPr lang="en-US" altLang="zh-TW" dirty="0" smtClean="0"/>
          </a:p>
          <a:p>
            <a:pPr>
              <a:tabLst>
                <a:tab pos="712788" algn="l"/>
              </a:tabLst>
            </a:pPr>
            <a:r>
              <a:rPr lang="en-US" altLang="zh-TW" dirty="0" smtClean="0"/>
              <a:t>	</a:t>
            </a:r>
            <a:r>
              <a:rPr lang="zh-TW" altLang="en-US" dirty="0" smtClean="0"/>
              <a:t>無</a:t>
            </a:r>
            <a:r>
              <a:rPr lang="zh-TW" altLang="en-US" dirty="0"/>
              <a:t>刷式電動機採用閉迴路控制方式，因此響應速度</a:t>
            </a:r>
            <a:r>
              <a:rPr lang="zh-TW" altLang="en-US" dirty="0" smtClean="0"/>
              <a:t>快。</a:t>
            </a:r>
            <a:endParaRPr lang="zh-TW" altLang="en-US" dirty="0"/>
          </a:p>
        </p:txBody>
      </p:sp>
    </p:spTree>
    <p:extLst>
      <p:ext uri="{BB962C8B-B14F-4D97-AF65-F5344CB8AC3E}">
        <p14:creationId xmlns:p14="http://schemas.microsoft.com/office/powerpoint/2010/main" val="2927440160"/>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84784"/>
            <a:ext cx="7370603" cy="449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402903"/>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12-4</a:t>
            </a:r>
            <a:r>
              <a:rPr lang="zh-TW" altLang="en-US" dirty="0" smtClean="0"/>
              <a:t>　輪</a:t>
            </a:r>
            <a:r>
              <a:rPr lang="zh-TW" altLang="en-US" dirty="0"/>
              <a:t>轂馬達原理</a:t>
            </a:r>
          </a:p>
        </p:txBody>
      </p:sp>
      <p:sp>
        <p:nvSpPr>
          <p:cNvPr id="3" name="內容版面配置區 2"/>
          <p:cNvSpPr>
            <a:spLocks noGrp="1"/>
          </p:cNvSpPr>
          <p:nvPr>
            <p:ph idx="1"/>
          </p:nvPr>
        </p:nvSpPr>
        <p:spPr/>
        <p:txBody>
          <a:bodyPr/>
          <a:lstStyle/>
          <a:p>
            <a:r>
              <a:rPr lang="en-US" altLang="zh-TW" dirty="0" smtClean="0"/>
              <a:t>	</a:t>
            </a:r>
            <a:r>
              <a:rPr lang="zh-TW" altLang="en-US" dirty="0" smtClean="0"/>
              <a:t>目前</a:t>
            </a:r>
            <a:r>
              <a:rPr lang="zh-TW" altLang="en-US" dirty="0"/>
              <a:t>直流無刷電動機的重要用途之一就是輪轂馬達</a:t>
            </a:r>
            <a:r>
              <a:rPr lang="en-US" altLang="zh-TW" dirty="0"/>
              <a:t>(hub motor)</a:t>
            </a:r>
            <a:r>
              <a:rPr lang="zh-TW" altLang="en-US" dirty="0"/>
              <a:t>，它的最大特點就是將動力、傳動和制動裝置都整合到輪轂內，由馬達直接驅動輪胎，可大幅簡化電動車輛的機械結構、提升傳動效率</a:t>
            </a:r>
            <a:r>
              <a:rPr lang="zh-TW" altLang="en-US" dirty="0" smtClean="0"/>
              <a:t>。</a:t>
            </a:r>
            <a:endParaRPr lang="zh-TW" altLang="en-US" dirty="0"/>
          </a:p>
        </p:txBody>
      </p:sp>
    </p:spTree>
    <p:extLst>
      <p:ext uri="{BB962C8B-B14F-4D97-AF65-F5344CB8AC3E}">
        <p14:creationId xmlns:p14="http://schemas.microsoft.com/office/powerpoint/2010/main" val="3912881852"/>
      </p:ext>
    </p:extLst>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b="1" dirty="0" smtClean="0">
                <a:solidFill>
                  <a:srgbClr val="00B050"/>
                </a:solidFill>
              </a:rPr>
              <a:t>一</a:t>
            </a:r>
            <a:r>
              <a:rPr lang="zh-TW" altLang="en-US" b="1" dirty="0">
                <a:solidFill>
                  <a:srgbClr val="00B050"/>
                </a:solidFill>
              </a:rPr>
              <a:t>、輪轂馬達的種類</a:t>
            </a:r>
            <a:endParaRPr lang="en-US" altLang="zh-TW" b="1" dirty="0">
              <a:solidFill>
                <a:srgbClr val="00B050"/>
              </a:solidFill>
            </a:endParaRPr>
          </a:p>
          <a:p>
            <a:pPr>
              <a:tabLst>
                <a:tab pos="712788" algn="l"/>
              </a:tabLst>
            </a:pPr>
            <a:r>
              <a:rPr lang="en-US" altLang="zh-TW" dirty="0" smtClean="0"/>
              <a:t>	</a:t>
            </a:r>
            <a:r>
              <a:rPr lang="zh-TW" altLang="en-US" dirty="0" smtClean="0"/>
              <a:t>輪</a:t>
            </a:r>
            <a:r>
              <a:rPr lang="zh-TW" altLang="en-US" dirty="0"/>
              <a:t>轂馬達依據轉子型式分成： </a:t>
            </a:r>
          </a:p>
          <a:p>
            <a:r>
              <a:rPr lang="en-US" altLang="zh-TW" dirty="0"/>
              <a:t>1. </a:t>
            </a:r>
            <a:r>
              <a:rPr lang="zh-TW" altLang="en-US" dirty="0"/>
              <a:t>外轉子式：構造如圖</a:t>
            </a:r>
            <a:r>
              <a:rPr lang="en-US" altLang="zh-TW" dirty="0"/>
              <a:t>12-18(a</a:t>
            </a:r>
            <a:r>
              <a:rPr lang="en-US" altLang="zh-TW" dirty="0" smtClean="0"/>
              <a:t>)</a:t>
            </a:r>
            <a:r>
              <a:rPr lang="zh-TW" altLang="en-US" dirty="0"/>
              <a:t>。</a:t>
            </a:r>
          </a:p>
        </p:txBody>
      </p:sp>
      <p:sp>
        <p:nvSpPr>
          <p:cNvPr id="4" name="標題 3"/>
          <p:cNvSpPr>
            <a:spLocks noGrp="1"/>
          </p:cNvSpPr>
          <p:nvPr>
            <p:ph type="title"/>
          </p:nvPr>
        </p:nvSpPr>
        <p:spPr/>
        <p:txBody>
          <a:bodyPr/>
          <a:lstStyle/>
          <a:p>
            <a:endParaRPr lang="zh-TW" alt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924944"/>
            <a:ext cx="6840438" cy="3533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379191"/>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內容版面配置區 3"/>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a:t>
            </a:r>
            <a:r>
              <a:rPr lang="zh-TW" altLang="en-US" sz="3200" b="1" dirty="0" smtClean="0">
                <a:solidFill>
                  <a:srgbClr val="00B050"/>
                </a:solidFill>
              </a:rPr>
              <a:t>種類</a:t>
            </a:r>
            <a:endParaRPr lang="en-US" altLang="zh-TW" sz="3200" b="1" dirty="0" smtClean="0">
              <a:solidFill>
                <a:srgbClr val="00B050"/>
              </a:solidFill>
            </a:endParaRPr>
          </a:p>
          <a:p>
            <a:pPr>
              <a:tabLst>
                <a:tab pos="712788" algn="l"/>
              </a:tabLst>
            </a:pPr>
            <a:r>
              <a:rPr lang="en-US" altLang="zh-TW" dirty="0" smtClean="0"/>
              <a:t>	</a:t>
            </a:r>
            <a:r>
              <a:rPr lang="zh-TW" altLang="en-US" dirty="0" smtClean="0"/>
              <a:t>步</a:t>
            </a:r>
            <a:r>
              <a:rPr lang="zh-TW" altLang="en-US" dirty="0"/>
              <a:t>進電動機依據轉子的構造主要分為下列三種類型： </a:t>
            </a:r>
          </a:p>
          <a:p>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可變磁阻</a:t>
            </a:r>
            <a:r>
              <a:rPr lang="en-US" altLang="zh-TW" b="1" dirty="0">
                <a:solidFill>
                  <a:srgbClr val="0099FF"/>
                </a:solidFill>
              </a:rPr>
              <a:t>(variable reluctance, VR) </a:t>
            </a:r>
            <a:r>
              <a:rPr lang="zh-TW" altLang="en-US" b="1" dirty="0">
                <a:solidFill>
                  <a:srgbClr val="0099FF"/>
                </a:solidFill>
              </a:rPr>
              <a:t>型</a:t>
            </a:r>
            <a:endParaRPr lang="zh-TW" altLang="en-US" dirty="0">
              <a:solidFill>
                <a:srgbClr val="0099FF"/>
              </a:solidFill>
            </a:endParaRPr>
          </a:p>
          <a:p>
            <a:pPr>
              <a:tabLst>
                <a:tab pos="712788" algn="l"/>
              </a:tabLst>
            </a:pPr>
            <a:r>
              <a:rPr lang="en-US" altLang="zh-TW" dirty="0" smtClean="0"/>
              <a:t>	</a:t>
            </a:r>
            <a:r>
              <a:rPr lang="zh-TW" altLang="en-US" dirty="0" smtClean="0">
                <a:solidFill>
                  <a:srgbClr val="0099FF"/>
                </a:solidFill>
              </a:rPr>
              <a:t>可變</a:t>
            </a:r>
            <a:r>
              <a:rPr lang="zh-TW" altLang="en-US" dirty="0">
                <a:solidFill>
                  <a:srgbClr val="0099FF"/>
                </a:solidFill>
              </a:rPr>
              <a:t>磁阻型的轉子採用矽鋼板等強磁性體加工成齒輪狀</a:t>
            </a:r>
            <a:r>
              <a:rPr lang="zh-TW" altLang="en-US" dirty="0"/>
              <a:t>，定子磁極上繞有線圈，當定子線圈加入直流電後產生電磁力，吸引轉子旋轉一個角度</a:t>
            </a:r>
            <a:r>
              <a:rPr lang="zh-TW" altLang="en-US" dirty="0" smtClean="0"/>
              <a:t>。</a:t>
            </a:r>
            <a:endParaRPr lang="zh-TW" altLang="en-US" dirty="0"/>
          </a:p>
        </p:txBody>
      </p:sp>
    </p:spTree>
    <p:extLst>
      <p:ext uri="{BB962C8B-B14F-4D97-AF65-F5344CB8AC3E}">
        <p14:creationId xmlns:p14="http://schemas.microsoft.com/office/powerpoint/2010/main" val="729316070"/>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r>
              <a:rPr lang="en-US" altLang="zh-TW" dirty="0" smtClean="0"/>
              <a:t>2</a:t>
            </a:r>
            <a:r>
              <a:rPr lang="en-US" altLang="zh-TW" dirty="0"/>
              <a:t>. </a:t>
            </a:r>
            <a:r>
              <a:rPr lang="zh-TW" altLang="en-US" dirty="0"/>
              <a:t>內轉子式：構造如圖</a:t>
            </a:r>
            <a:r>
              <a:rPr lang="en-US" altLang="zh-TW" dirty="0" smtClean="0"/>
              <a:t>12-19</a:t>
            </a:r>
            <a:r>
              <a:rPr lang="zh-TW" altLang="en-US" dirty="0"/>
              <a:t>。</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1720" y="2132856"/>
            <a:ext cx="4716214" cy="3930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098108"/>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2" name="內容版面配置區 1"/>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、輪轂馬達的驅動</a:t>
            </a:r>
            <a:endParaRPr lang="zh-TW" altLang="en-US" sz="3200" dirty="0">
              <a:solidFill>
                <a:srgbClr val="00B050"/>
              </a:solidFill>
            </a:endParaRPr>
          </a:p>
          <a:p>
            <a:pPr>
              <a:tabLst>
                <a:tab pos="712788" algn="l"/>
              </a:tabLst>
            </a:pPr>
            <a:r>
              <a:rPr lang="en-US" altLang="zh-TW" dirty="0" smtClean="0"/>
              <a:t>	</a:t>
            </a:r>
            <a:r>
              <a:rPr lang="zh-TW" altLang="en-US" dirty="0" smtClean="0"/>
              <a:t>無論</a:t>
            </a:r>
            <a:r>
              <a:rPr lang="zh-TW" altLang="en-US" dirty="0"/>
              <a:t>內轉子與外轉子的輪轂馬達，驅動原理都與直流無刷電動機相同。以圖</a:t>
            </a:r>
            <a:r>
              <a:rPr lang="en-US" altLang="zh-TW" dirty="0"/>
              <a:t>12-20(a) </a:t>
            </a:r>
            <a:r>
              <a:rPr lang="zh-TW" altLang="en-US" dirty="0"/>
              <a:t>外轉子式輪轂馬達為例，定子三相電樞繞組及三個霍爾元件</a:t>
            </a:r>
            <a:r>
              <a:rPr lang="en-US" altLang="zh-TW" dirty="0"/>
              <a:t>(H1 </a:t>
            </a:r>
            <a:r>
              <a:rPr lang="zh-TW" altLang="en-US" dirty="0"/>
              <a:t>∼ </a:t>
            </a:r>
            <a:r>
              <a:rPr lang="en-US" altLang="zh-TW" dirty="0"/>
              <a:t>H3)</a:t>
            </a:r>
            <a:r>
              <a:rPr lang="zh-TW" altLang="en-US" dirty="0"/>
              <a:t>，各自互隔</a:t>
            </a:r>
            <a:r>
              <a:rPr lang="en-US" altLang="zh-TW" dirty="0"/>
              <a:t>120 </a:t>
            </a:r>
            <a:r>
              <a:rPr lang="zh-TW" altLang="en-US" dirty="0"/>
              <a:t>度。轉子採用兩極永久磁鐵。</a:t>
            </a:r>
          </a:p>
          <a:p>
            <a:pPr>
              <a:tabLst>
                <a:tab pos="712788" algn="l"/>
              </a:tabLst>
            </a:pPr>
            <a:r>
              <a:rPr lang="en-US" altLang="zh-TW" dirty="0" smtClean="0"/>
              <a:t>	</a:t>
            </a:r>
            <a:r>
              <a:rPr lang="zh-TW" altLang="en-US" dirty="0" smtClean="0"/>
              <a:t>要</a:t>
            </a:r>
            <a:r>
              <a:rPr lang="zh-TW" altLang="en-US" dirty="0"/>
              <a:t>使輪轂馬達轉動，首先控制電路必須根據霍爾元件判斷轉子</a:t>
            </a:r>
            <a:r>
              <a:rPr lang="zh-TW" altLang="en-US" dirty="0" smtClean="0"/>
              <a:t>位置。</a:t>
            </a:r>
            <a:endParaRPr lang="zh-TW" altLang="en-US" dirty="0"/>
          </a:p>
        </p:txBody>
      </p:sp>
    </p:spTree>
    <p:extLst>
      <p:ext uri="{BB962C8B-B14F-4D97-AF65-F5344CB8AC3E}">
        <p14:creationId xmlns:p14="http://schemas.microsoft.com/office/powerpoint/2010/main" val="652065267"/>
      </p:ext>
    </p:extLst>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40260" y="620688"/>
            <a:ext cx="6463480"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204712"/>
      </p:ext>
    </p:extLst>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23850" y="1413023"/>
            <a:ext cx="4608190" cy="5040313"/>
          </a:xfrm>
        </p:spPr>
        <p:txBody>
          <a:bodyPr/>
          <a:lstStyle/>
          <a:p>
            <a:pPr eaLnBrk="1">
              <a:tabLst>
                <a:tab pos="712788" algn="l"/>
              </a:tabLst>
            </a:pPr>
            <a:r>
              <a:rPr lang="en-US" altLang="zh-TW" dirty="0" smtClean="0"/>
              <a:t>	</a:t>
            </a:r>
            <a:r>
              <a:rPr lang="zh-TW" altLang="en-US" dirty="0" smtClean="0"/>
              <a:t>以</a:t>
            </a:r>
            <a:r>
              <a:rPr lang="zh-TW" altLang="en-US" dirty="0"/>
              <a:t>圖</a:t>
            </a:r>
            <a:r>
              <a:rPr lang="en-US" altLang="zh-TW" dirty="0"/>
              <a:t>12-20 </a:t>
            </a:r>
            <a:r>
              <a:rPr lang="zh-TW" altLang="en-US" dirty="0"/>
              <a:t>的位置為例，</a:t>
            </a:r>
            <a:r>
              <a:rPr lang="en-US" altLang="zh-TW" dirty="0"/>
              <a:t>H1 </a:t>
            </a:r>
            <a:r>
              <a:rPr lang="zh-TW" altLang="en-US" dirty="0"/>
              <a:t>與</a:t>
            </a:r>
            <a:r>
              <a:rPr lang="en-US" altLang="zh-TW" dirty="0"/>
              <a:t>H3 </a:t>
            </a:r>
            <a:r>
              <a:rPr lang="zh-TW" altLang="en-US" dirty="0"/>
              <a:t>感應到轉子</a:t>
            </a:r>
            <a:r>
              <a:rPr lang="en-US" altLang="zh-TW" dirty="0"/>
              <a:t>N </a:t>
            </a:r>
            <a:r>
              <a:rPr lang="zh-TW" altLang="en-US" dirty="0"/>
              <a:t>極輸出高態，</a:t>
            </a:r>
            <a:r>
              <a:rPr lang="en-US" altLang="zh-TW" dirty="0"/>
              <a:t>H2 </a:t>
            </a:r>
            <a:r>
              <a:rPr lang="zh-TW" altLang="en-US" dirty="0"/>
              <a:t>感應到轉子</a:t>
            </a:r>
            <a:r>
              <a:rPr lang="en-US" altLang="zh-TW" dirty="0"/>
              <a:t>S </a:t>
            </a:r>
            <a:r>
              <a:rPr lang="zh-TW" altLang="en-US" dirty="0"/>
              <a:t>極輸出低態，此時控制電路提供觸發電流給功率</a:t>
            </a:r>
            <a:r>
              <a:rPr lang="zh-TW" altLang="en-US" dirty="0" smtClean="0"/>
              <a:t>晶體</a:t>
            </a:r>
            <a:r>
              <a:rPr lang="en-US" altLang="zh-TW" dirty="0" smtClean="0"/>
              <a:t>(Q3&amp;Q5</a:t>
            </a:r>
            <a:r>
              <a:rPr lang="en-US" altLang="zh-TW" dirty="0"/>
              <a:t>) </a:t>
            </a:r>
            <a:r>
              <a:rPr lang="zh-TW" altLang="en-US" dirty="0"/>
              <a:t>使其導通。定子電樞繞組產生之磁極方向如圖</a:t>
            </a:r>
            <a:r>
              <a:rPr lang="en-US" altLang="zh-TW" dirty="0"/>
              <a:t>12-21 </a:t>
            </a:r>
            <a:r>
              <a:rPr lang="zh-TW" altLang="en-US" dirty="0"/>
              <a:t>所示，右側為</a:t>
            </a:r>
            <a:r>
              <a:rPr lang="en-US" altLang="zh-TW" dirty="0"/>
              <a:t>N </a:t>
            </a:r>
            <a:r>
              <a:rPr lang="zh-TW" altLang="en-US" dirty="0"/>
              <a:t>極、上方為</a:t>
            </a:r>
            <a:r>
              <a:rPr lang="en-US" altLang="zh-TW" dirty="0"/>
              <a:t>S </a:t>
            </a:r>
            <a:r>
              <a:rPr lang="zh-TW" altLang="en-US" dirty="0"/>
              <a:t>極， 透過同極相斥、異極相吸之特性，使得轉子磁鐵朝順時針方向旋轉。</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5475" y="2276872"/>
            <a:ext cx="3161129" cy="352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610948"/>
      </p:ext>
    </p:extLst>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tabLst>
                <a:tab pos="712788" algn="l"/>
              </a:tabLst>
            </a:pPr>
            <a:r>
              <a:rPr lang="en-US" altLang="zh-TW" dirty="0" smtClean="0"/>
              <a:t>	</a:t>
            </a:r>
            <a:r>
              <a:rPr lang="zh-TW" altLang="en-US" dirty="0" smtClean="0"/>
              <a:t>之後</a:t>
            </a:r>
            <a:r>
              <a:rPr lang="zh-TW" altLang="en-US" dirty="0"/>
              <a:t>控制電路依據圖</a:t>
            </a:r>
            <a:r>
              <a:rPr lang="en-US" altLang="zh-TW" dirty="0"/>
              <a:t>12-20(b) </a:t>
            </a:r>
            <a:r>
              <a:rPr lang="zh-TW" altLang="en-US" dirty="0"/>
              <a:t>所</a:t>
            </a:r>
            <a:r>
              <a:rPr lang="zh-TW" altLang="en-US" dirty="0" smtClean="0"/>
              <a:t>列。</a:t>
            </a:r>
            <a:endParaRPr lang="en-US" altLang="zh-TW" dirty="0" smtClean="0"/>
          </a:p>
          <a:p>
            <a:pPr eaLnBrk="1">
              <a:tabLst>
                <a:tab pos="712788" algn="l"/>
              </a:tabLst>
            </a:pPr>
            <a:r>
              <a:rPr lang="en-US" altLang="zh-TW" dirty="0" smtClean="0"/>
              <a:t>	</a:t>
            </a:r>
            <a:r>
              <a:rPr lang="zh-TW" altLang="en-US" dirty="0" smtClean="0"/>
              <a:t>當</a:t>
            </a:r>
            <a:r>
              <a:rPr lang="zh-TW" altLang="en-US" dirty="0"/>
              <a:t>馬達轉動後控制電路可以透過導通時間長短，利用脈波寬度調變</a:t>
            </a:r>
            <a:r>
              <a:rPr lang="en-US" altLang="zh-TW" dirty="0"/>
              <a:t>(PWM) </a:t>
            </a:r>
            <a:r>
              <a:rPr lang="zh-TW" altLang="en-US" dirty="0"/>
              <a:t>方式就可以控制馬達轉速。</a:t>
            </a:r>
          </a:p>
        </p:txBody>
      </p:sp>
    </p:spTree>
    <p:extLst>
      <p:ext uri="{BB962C8B-B14F-4D97-AF65-F5344CB8AC3E}">
        <p14:creationId xmlns:p14="http://schemas.microsoft.com/office/powerpoint/2010/main" val="3135541158"/>
      </p:ext>
    </p:extLst>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2355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71600" y="1268760"/>
            <a:ext cx="6912768" cy="517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589827"/>
      </p:ext>
    </p:extLst>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12-5</a:t>
            </a:r>
            <a:r>
              <a:rPr lang="zh-TW" altLang="en-US" dirty="0" smtClean="0"/>
              <a:t>　線性</a:t>
            </a:r>
            <a:r>
              <a:rPr lang="zh-TW" altLang="en-US" dirty="0"/>
              <a:t>電動機</a:t>
            </a:r>
            <a:r>
              <a:rPr lang="en-US" altLang="zh-TW" dirty="0"/>
              <a:t>(linear motor)</a:t>
            </a:r>
            <a:endParaRPr lang="zh-TW" altLang="en-US" dirty="0"/>
          </a:p>
        </p:txBody>
      </p:sp>
      <p:sp>
        <p:nvSpPr>
          <p:cNvPr id="5" name="內容版面配置區 4"/>
          <p:cNvSpPr>
            <a:spLocks noGrp="1"/>
          </p:cNvSpPr>
          <p:nvPr>
            <p:ph idx="1"/>
          </p:nvPr>
        </p:nvSpPr>
        <p:spPr/>
        <p:txBody>
          <a:bodyPr/>
          <a:lstStyle/>
          <a:p>
            <a:r>
              <a:rPr lang="zh-TW" altLang="en-US" sz="3200" b="1" dirty="0" smtClean="0">
                <a:solidFill>
                  <a:srgbClr val="00B050"/>
                </a:solidFill>
              </a:rPr>
              <a:t>一</a:t>
            </a:r>
            <a:r>
              <a:rPr lang="zh-TW" altLang="en-US" sz="3200" b="1" dirty="0">
                <a:solidFill>
                  <a:srgbClr val="00B050"/>
                </a:solidFill>
              </a:rPr>
              <a:t>、</a:t>
            </a:r>
            <a:r>
              <a:rPr lang="zh-TW" altLang="en-US" sz="3200" b="1" dirty="0" smtClean="0">
                <a:solidFill>
                  <a:srgbClr val="00B050"/>
                </a:solidFill>
              </a:rPr>
              <a:t>基本原理</a:t>
            </a:r>
            <a:endParaRPr lang="en-US" altLang="zh-TW" sz="3200" b="1" dirty="0" smtClean="0">
              <a:solidFill>
                <a:srgbClr val="00B050"/>
              </a:solidFill>
            </a:endParaRPr>
          </a:p>
          <a:p>
            <a:pPr eaLnBrk="1">
              <a:tabLst>
                <a:tab pos="712788" algn="l"/>
              </a:tabLst>
            </a:pPr>
            <a:r>
              <a:rPr lang="en-US" altLang="zh-TW" dirty="0" smtClean="0"/>
              <a:t>	</a:t>
            </a:r>
            <a:r>
              <a:rPr lang="zh-TW" altLang="en-US" dirty="0" smtClean="0"/>
              <a:t>線性</a:t>
            </a:r>
            <a:r>
              <a:rPr lang="zh-TW" altLang="en-US" dirty="0"/>
              <a:t>電動機的基本原理如圖</a:t>
            </a:r>
            <a:r>
              <a:rPr lang="en-US" altLang="zh-TW" dirty="0"/>
              <a:t>12-23 </a:t>
            </a:r>
            <a:r>
              <a:rPr lang="zh-TW" altLang="en-US" dirty="0"/>
              <a:t>所示，將傳統電動機切開後，延展成直線而成。原本定子繞組通電後產生的旋轉磁場會轉為水平方向的移動磁場，並使轉子</a:t>
            </a:r>
            <a:r>
              <a:rPr lang="zh-TW" altLang="en-US" dirty="0" smtClean="0"/>
              <a:t>金屬</a:t>
            </a:r>
            <a:r>
              <a:rPr lang="en-US" altLang="zh-TW" dirty="0" smtClean="0"/>
              <a:t>(</a:t>
            </a:r>
            <a:r>
              <a:rPr lang="zh-TW" altLang="en-US" dirty="0" smtClean="0"/>
              <a:t>或</a:t>
            </a:r>
            <a:r>
              <a:rPr lang="zh-TW" altLang="en-US" dirty="0"/>
              <a:t>稱移動</a:t>
            </a:r>
            <a:r>
              <a:rPr lang="zh-TW" altLang="en-US" dirty="0" smtClean="0"/>
              <a:t>板</a:t>
            </a:r>
            <a:r>
              <a:rPr lang="en-US" altLang="zh-TW" dirty="0" smtClean="0"/>
              <a:t>)</a:t>
            </a:r>
            <a:r>
              <a:rPr lang="zh-TW" altLang="en-US" dirty="0" smtClean="0"/>
              <a:t>感應</a:t>
            </a:r>
            <a:r>
              <a:rPr lang="zh-TW" altLang="en-US" dirty="0"/>
              <a:t>電流，產生直線驅動轉矩，使移動板隨磁場方向水平移動。</a:t>
            </a:r>
          </a:p>
        </p:txBody>
      </p:sp>
    </p:spTree>
    <p:extLst>
      <p:ext uri="{BB962C8B-B14F-4D97-AF65-F5344CB8AC3E}">
        <p14:creationId xmlns:p14="http://schemas.microsoft.com/office/powerpoint/2010/main" val="3133059034"/>
      </p:ext>
    </p:extLst>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2286775"/>
            <a:ext cx="8135938" cy="329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895493"/>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sp>
        <p:nvSpPr>
          <p:cNvPr id="8" name="內容版面配置區 7"/>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a:t>
            </a:r>
            <a:r>
              <a:rPr lang="zh-TW" altLang="en-US" sz="3200" b="1" dirty="0" smtClean="0">
                <a:solidFill>
                  <a:srgbClr val="00B050"/>
                </a:solidFill>
              </a:rPr>
              <a:t>種類</a:t>
            </a:r>
            <a:endParaRPr lang="en-US" altLang="zh-TW" sz="3200" b="1" dirty="0" smtClean="0">
              <a:solidFill>
                <a:srgbClr val="00B050"/>
              </a:solidFill>
            </a:endParaRPr>
          </a:p>
          <a:p>
            <a:pPr>
              <a:tabLst>
                <a:tab pos="712788" algn="l"/>
              </a:tabLst>
            </a:pPr>
            <a:r>
              <a:rPr lang="en-US" altLang="zh-TW" dirty="0" smtClean="0"/>
              <a:t>	</a:t>
            </a:r>
            <a:r>
              <a:rPr lang="zh-TW" altLang="en-US" dirty="0" smtClean="0"/>
              <a:t>線性</a:t>
            </a:r>
            <a:r>
              <a:rPr lang="zh-TW" altLang="en-US" dirty="0"/>
              <a:t>電動機是將傳統電動機延展而來，依照使用電源可以分成三相線性電動機與直流線性步進電動機兩大類： </a:t>
            </a:r>
            <a:endParaRPr lang="en-US" altLang="zh-TW" dirty="0" smtClean="0"/>
          </a:p>
          <a:p>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三相線性電動機</a:t>
            </a:r>
            <a:endParaRPr lang="zh-TW" altLang="en-US" dirty="0">
              <a:solidFill>
                <a:srgbClr val="0099FF"/>
              </a:solidFill>
            </a:endParaRPr>
          </a:p>
          <a:p>
            <a:pPr>
              <a:tabLst>
                <a:tab pos="712788" algn="l"/>
              </a:tabLst>
            </a:pPr>
            <a:r>
              <a:rPr lang="en-US" altLang="zh-TW" dirty="0" smtClean="0"/>
              <a:t>1</a:t>
            </a:r>
            <a:r>
              <a:rPr lang="en-US" altLang="zh-TW" dirty="0"/>
              <a:t>. </a:t>
            </a:r>
            <a:r>
              <a:rPr lang="zh-TW" altLang="en-US" dirty="0"/>
              <a:t>移動磁場的</a:t>
            </a:r>
            <a:r>
              <a:rPr lang="zh-TW" altLang="en-US" dirty="0" smtClean="0"/>
              <a:t>產生</a:t>
            </a:r>
          </a:p>
          <a:p>
            <a:pPr marL="361950" eaLnBrk="1">
              <a:tabLst>
                <a:tab pos="1073150" algn="l"/>
              </a:tabLst>
            </a:pPr>
            <a:r>
              <a:rPr lang="zh-TW" altLang="en-US" dirty="0"/>
              <a:t>三相感應電動機定子鐵心與繞組展開呈直線後，將圖</a:t>
            </a:r>
            <a:r>
              <a:rPr lang="en-US" altLang="zh-TW" dirty="0"/>
              <a:t>12-24(a) </a:t>
            </a:r>
            <a:r>
              <a:rPr lang="zh-TW" altLang="en-US" dirty="0"/>
              <a:t>的三相電流加入定子</a:t>
            </a:r>
            <a:r>
              <a:rPr lang="en-US" altLang="zh-TW" dirty="0"/>
              <a:t>( </a:t>
            </a:r>
            <a:r>
              <a:rPr lang="zh-TW" altLang="en-US" dirty="0"/>
              <a:t>或稱為一次側</a:t>
            </a:r>
            <a:r>
              <a:rPr lang="en-US" altLang="zh-TW" dirty="0"/>
              <a:t>) </a:t>
            </a:r>
            <a:r>
              <a:rPr lang="zh-TW" altLang="en-US" dirty="0"/>
              <a:t>的三組繞組，隨著定子繞組內的電流變化，如圖</a:t>
            </a:r>
            <a:r>
              <a:rPr lang="en-US" altLang="zh-TW" dirty="0"/>
              <a:t>12-24(b) </a:t>
            </a:r>
            <a:r>
              <a:rPr lang="zh-TW" altLang="en-US" dirty="0"/>
              <a:t>可以看出三組繞組合力產生向左的移動磁場。</a:t>
            </a:r>
          </a:p>
        </p:txBody>
      </p:sp>
    </p:spTree>
    <p:extLst>
      <p:ext uri="{BB962C8B-B14F-4D97-AF65-F5344CB8AC3E}">
        <p14:creationId xmlns:p14="http://schemas.microsoft.com/office/powerpoint/2010/main" val="1845999425"/>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2191459"/>
            <a:ext cx="8135938" cy="3483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647928"/>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以</a:t>
            </a:r>
            <a:r>
              <a:rPr lang="zh-TW" altLang="en-US" dirty="0"/>
              <a:t>圖</a:t>
            </a:r>
            <a:r>
              <a:rPr lang="en-US" altLang="zh-TW" dirty="0"/>
              <a:t>12-2 </a:t>
            </a:r>
            <a:r>
              <a:rPr lang="zh-TW" altLang="en-US" dirty="0"/>
              <a:t>為例，定子分成</a:t>
            </a:r>
            <a:r>
              <a:rPr lang="en-US" altLang="zh-TW" i="1" dirty="0"/>
              <a:t>A</a:t>
            </a:r>
            <a:r>
              <a:rPr lang="zh-TW" altLang="en-US" dirty="0"/>
              <a:t>、</a:t>
            </a:r>
            <a:r>
              <a:rPr lang="en-US" altLang="zh-TW" i="1" dirty="0"/>
              <a:t>B</a:t>
            </a:r>
            <a:r>
              <a:rPr lang="zh-TW" altLang="en-US" dirty="0"/>
              <a:t>、</a:t>
            </a:r>
            <a:r>
              <a:rPr lang="en-US" altLang="zh-TW" i="1" dirty="0"/>
              <a:t>C </a:t>
            </a:r>
            <a:r>
              <a:rPr lang="zh-TW" altLang="en-US" dirty="0"/>
              <a:t>三組繞組，轉子鐵心有</a:t>
            </a:r>
            <a:r>
              <a:rPr lang="en-US" altLang="zh-TW" dirty="0"/>
              <a:t>8 </a:t>
            </a:r>
            <a:r>
              <a:rPr lang="zh-TW" altLang="en-US" dirty="0"/>
              <a:t>個凸極。將</a:t>
            </a:r>
            <a:r>
              <a:rPr lang="en-US" altLang="zh-TW" i="1" dirty="0"/>
              <a:t>A </a:t>
            </a:r>
            <a:r>
              <a:rPr lang="zh-TW" altLang="en-US" dirty="0"/>
              <a:t>相線圈通上直流電，轉子的</a:t>
            </a:r>
            <a:r>
              <a:rPr lang="en-US" altLang="zh-TW" dirty="0"/>
              <a:t>1</a:t>
            </a:r>
            <a:r>
              <a:rPr lang="zh-TW" altLang="en-US" dirty="0"/>
              <a:t>、</a:t>
            </a:r>
            <a:r>
              <a:rPr lang="en-US" altLang="zh-TW" dirty="0"/>
              <a:t>3</a:t>
            </a:r>
            <a:r>
              <a:rPr lang="zh-TW" altLang="en-US" dirty="0"/>
              <a:t>、</a:t>
            </a:r>
            <a:r>
              <a:rPr lang="en-US" altLang="zh-TW" dirty="0"/>
              <a:t>5</a:t>
            </a:r>
            <a:r>
              <a:rPr lang="zh-TW" altLang="en-US" dirty="0"/>
              <a:t>、</a:t>
            </a:r>
            <a:r>
              <a:rPr lang="en-US" altLang="zh-TW" dirty="0"/>
              <a:t>7 </a:t>
            </a:r>
            <a:r>
              <a:rPr lang="zh-TW" altLang="en-US" dirty="0"/>
              <a:t>號凸極受到</a:t>
            </a:r>
            <a:r>
              <a:rPr lang="en-US" altLang="zh-TW" i="1" dirty="0"/>
              <a:t>A </a:t>
            </a:r>
            <a:r>
              <a:rPr lang="zh-TW" altLang="en-US" dirty="0"/>
              <a:t>相線圈吸引停留在圖</a:t>
            </a:r>
            <a:r>
              <a:rPr lang="en-US" altLang="zh-TW" dirty="0"/>
              <a:t>12- 2(a) </a:t>
            </a:r>
            <a:r>
              <a:rPr lang="zh-TW" altLang="en-US" dirty="0"/>
              <a:t>所示的位置。</a:t>
            </a:r>
            <a:endParaRPr lang="zh-TW" altLang="en-US" b="1" dirty="0">
              <a:solidFill>
                <a:srgbClr val="0099FF"/>
              </a:solidFill>
            </a:endParaRPr>
          </a:p>
          <a:p>
            <a:endParaRPr lang="zh-TW"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266026"/>
            <a:ext cx="730554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06412"/>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	</a:t>
            </a:r>
            <a:r>
              <a:rPr lang="zh-TW" altLang="en-US" dirty="0" smtClean="0"/>
              <a:t>於</a:t>
            </a:r>
            <a:r>
              <a:rPr lang="zh-TW" altLang="en-US" dirty="0">
                <a:solidFill>
                  <a:srgbClr val="0099FF"/>
                </a:solidFill>
              </a:rPr>
              <a:t>線性電動機是以直線運動，因此磁場的移動改用同步速率描述較為恰當</a:t>
            </a:r>
            <a:r>
              <a:rPr lang="zh-TW" altLang="en-US" dirty="0"/>
              <a:t>，假設原本定子內側半徑為</a:t>
            </a:r>
            <a:r>
              <a:rPr lang="en-US" altLang="zh-TW" i="1" dirty="0" err="1"/>
              <a:t>r</a:t>
            </a:r>
            <a:r>
              <a:rPr lang="en-US" altLang="zh-TW" dirty="0" err="1"/>
              <a:t>(m</a:t>
            </a:r>
            <a:r>
              <a:rPr lang="en-US" altLang="zh-TW" dirty="0"/>
              <a:t>)</a:t>
            </a:r>
            <a:r>
              <a:rPr lang="zh-TW" altLang="en-US" dirty="0"/>
              <a:t>，將圓展開後之圓周長為</a:t>
            </a:r>
            <a:r>
              <a:rPr lang="en-US" altLang="zh-TW" dirty="0"/>
              <a:t>2</a:t>
            </a:r>
            <a:r>
              <a:rPr lang="en-US" altLang="zh-TW" i="1" dirty="0"/>
              <a:t>π </a:t>
            </a:r>
            <a:r>
              <a:rPr lang="en-US" altLang="zh-TW" i="1" dirty="0" err="1"/>
              <a:t>r</a:t>
            </a:r>
            <a:r>
              <a:rPr lang="en-US" altLang="zh-TW" dirty="0" err="1"/>
              <a:t>(m</a:t>
            </a:r>
            <a:r>
              <a:rPr lang="en-US" altLang="zh-TW" dirty="0"/>
              <a:t>)</a:t>
            </a:r>
            <a:r>
              <a:rPr lang="zh-TW" altLang="en-US" dirty="0"/>
              <a:t>，因此同步速率為</a:t>
            </a:r>
            <a:r>
              <a:rPr lang="zh-TW" altLang="en-US" dirty="0" smtClean="0"/>
              <a:t>：</a:t>
            </a:r>
            <a:endParaRPr lang="en-US" altLang="zh-TW" dirty="0" smtClean="0"/>
          </a:p>
          <a:p>
            <a:endParaRPr lang="en-US" altLang="zh-TW" dirty="0"/>
          </a:p>
          <a:p>
            <a:pPr>
              <a:tabLst>
                <a:tab pos="712788" algn="l"/>
              </a:tabLst>
            </a:pPr>
            <a:r>
              <a:rPr lang="en-US" altLang="zh-TW" dirty="0"/>
              <a:t>	</a:t>
            </a:r>
            <a:endParaRPr lang="zh-TW" altLang="en-US" dirty="0"/>
          </a:p>
          <a:p>
            <a:pPr>
              <a:tabLst>
                <a:tab pos="712788" algn="l"/>
              </a:tabLst>
            </a:pPr>
            <a:r>
              <a:rPr lang="en-US" altLang="zh-TW" dirty="0" smtClean="0"/>
              <a:t>	</a:t>
            </a:r>
            <a:r>
              <a:rPr lang="zh-TW" altLang="en-US" dirty="0" smtClean="0"/>
              <a:t>定子</a:t>
            </a:r>
            <a:r>
              <a:rPr lang="zh-TW" altLang="en-US" dirty="0"/>
              <a:t>有</a:t>
            </a:r>
            <a:r>
              <a:rPr lang="en-US" altLang="zh-TW" i="1" dirty="0"/>
              <a:t>P </a:t>
            </a:r>
            <a:r>
              <a:rPr lang="zh-TW" altLang="en-US" dirty="0"/>
              <a:t>極，磁極間的距離</a:t>
            </a:r>
            <a:r>
              <a:rPr lang="en-US" altLang="zh-TW" dirty="0"/>
              <a:t>( </a:t>
            </a:r>
            <a:r>
              <a:rPr lang="zh-TW" altLang="en-US" dirty="0"/>
              <a:t>極距</a:t>
            </a:r>
            <a:r>
              <a:rPr lang="en-US" altLang="zh-TW" dirty="0"/>
              <a:t>) </a:t>
            </a:r>
            <a:r>
              <a:rPr lang="en-US" altLang="zh-TW" dirty="0" smtClean="0"/>
              <a:t>		</a:t>
            </a:r>
            <a:r>
              <a:rPr lang="zh-TW" altLang="en-US" dirty="0" smtClean="0"/>
              <a:t>   ，</a:t>
            </a:r>
            <a:r>
              <a:rPr lang="zh-TW" altLang="en-US" dirty="0"/>
              <a:t>將其帶回公式</a:t>
            </a:r>
            <a:r>
              <a:rPr lang="en-US" altLang="zh-TW" dirty="0"/>
              <a:t>12-2</a:t>
            </a:r>
            <a:r>
              <a:rPr lang="zh-TW" altLang="en-US" dirty="0"/>
              <a:t>，可得同步速率為： </a:t>
            </a:r>
            <a:r>
              <a:rPr lang="zh-TW" altLang="en-US" dirty="0" smtClean="0"/>
              <a:t> </a:t>
            </a:r>
            <a:endParaRPr lang="zh-TW" alt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89" y="3216269"/>
            <a:ext cx="8135938" cy="93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物件 4"/>
          <p:cNvGraphicFramePr>
            <a:graphicFrameLocks noChangeAspect="1"/>
          </p:cNvGraphicFramePr>
          <p:nvPr>
            <p:extLst>
              <p:ext uri="{D42A27DB-BD31-4B8C-83A1-F6EECF244321}">
                <p14:modId xmlns:p14="http://schemas.microsoft.com/office/powerpoint/2010/main" val="3750824769"/>
              </p:ext>
            </p:extLst>
          </p:nvPr>
        </p:nvGraphicFramePr>
        <p:xfrm>
          <a:off x="6535439" y="4178748"/>
          <a:ext cx="1492945" cy="690412"/>
        </p:xfrm>
        <a:graphic>
          <a:graphicData uri="http://schemas.openxmlformats.org/presentationml/2006/ole">
            <mc:AlternateContent xmlns:mc="http://schemas.openxmlformats.org/markup-compatibility/2006">
              <mc:Choice xmlns:v="urn:schemas-microsoft-com:vml" Requires="v">
                <p:oleObj spid="_x0000_s1031" name="Equation" r:id="rId4" imgW="850680" imgH="393480" progId="Equation.DSMT4">
                  <p:embed/>
                </p:oleObj>
              </mc:Choice>
              <mc:Fallback>
                <p:oleObj name="Equation" r:id="rId4" imgW="850680" imgH="393480" progId="Equation.DSMT4">
                  <p:embed/>
                  <p:pic>
                    <p:nvPicPr>
                      <p:cNvPr id="0" name=""/>
                      <p:cNvPicPr/>
                      <p:nvPr/>
                    </p:nvPicPr>
                    <p:blipFill>
                      <a:blip r:embed="rId5"/>
                      <a:stretch>
                        <a:fillRect/>
                      </a:stretch>
                    </p:blipFill>
                    <p:spPr>
                      <a:xfrm>
                        <a:off x="6535439" y="4178748"/>
                        <a:ext cx="1492945" cy="690412"/>
                      </a:xfrm>
                      <a:prstGeom prst="rect">
                        <a:avLst/>
                      </a:prstGeom>
                    </p:spPr>
                  </p:pic>
                </p:oleObj>
              </mc:Fallback>
            </mc:AlternateContent>
          </a:graphicData>
        </a:graphic>
      </p:graphicFrame>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989" y="5229200"/>
            <a:ext cx="8135938" cy="702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108152"/>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i="1" dirty="0" err="1" smtClean="0"/>
              <a:t>v</a:t>
            </a:r>
            <a:r>
              <a:rPr lang="en-US" altLang="zh-TW" i="1" baseline="-25000" dirty="0" err="1" smtClean="0"/>
              <a:t>s</a:t>
            </a:r>
            <a:r>
              <a:rPr lang="zh-TW" altLang="en-US" dirty="0"/>
              <a:t>：同步速率</a:t>
            </a:r>
            <a:r>
              <a:rPr lang="en-US" altLang="zh-TW" dirty="0"/>
              <a:t>(m/sec)</a:t>
            </a:r>
            <a:r>
              <a:rPr lang="zh-TW" altLang="en-US" dirty="0"/>
              <a:t> </a:t>
            </a:r>
            <a:endParaRPr lang="en-US" altLang="zh-TW" dirty="0"/>
          </a:p>
          <a:p>
            <a:r>
              <a:rPr lang="en-US" altLang="zh-TW" i="1" dirty="0" err="1" smtClean="0"/>
              <a:t>Y</a:t>
            </a:r>
            <a:r>
              <a:rPr lang="en-US" altLang="zh-TW" i="1" baseline="-25000" dirty="0" err="1" smtClean="0"/>
              <a:t>p</a:t>
            </a:r>
            <a:r>
              <a:rPr lang="zh-TW" altLang="en-US" dirty="0"/>
              <a:t>：極距</a:t>
            </a:r>
            <a:r>
              <a:rPr lang="en-US" altLang="zh-TW" dirty="0"/>
              <a:t>(m/ </a:t>
            </a:r>
            <a:r>
              <a:rPr lang="zh-TW" altLang="en-US" dirty="0"/>
              <a:t>極</a:t>
            </a:r>
            <a:r>
              <a:rPr lang="en-US" altLang="zh-TW" dirty="0"/>
              <a:t>)</a:t>
            </a:r>
            <a:r>
              <a:rPr lang="zh-TW" altLang="en-US" dirty="0"/>
              <a:t> </a:t>
            </a:r>
            <a:endParaRPr lang="en-US" altLang="zh-TW" dirty="0" smtClean="0"/>
          </a:p>
          <a:p>
            <a:r>
              <a:rPr lang="en-US" altLang="zh-TW" i="1" dirty="0" smtClean="0"/>
              <a:t>f</a:t>
            </a:r>
            <a:r>
              <a:rPr lang="zh-TW" altLang="en-US" dirty="0"/>
              <a:t>：頻率</a:t>
            </a:r>
            <a:r>
              <a:rPr lang="en-US" altLang="zh-TW" dirty="0"/>
              <a:t>(Hz) </a:t>
            </a:r>
            <a:endParaRPr lang="en-US" altLang="zh-TW" dirty="0" smtClean="0"/>
          </a:p>
          <a:p>
            <a:endParaRPr lang="zh-TW" altLang="en-US" dirty="0"/>
          </a:p>
          <a:p>
            <a:r>
              <a:rPr lang="zh-TW" altLang="en-US" dirty="0" smtClean="0">
                <a:solidFill>
                  <a:srgbClr val="0099FF"/>
                </a:solidFill>
              </a:rPr>
              <a:t>線性</a:t>
            </a:r>
            <a:r>
              <a:rPr lang="zh-TW" altLang="en-US" dirty="0">
                <a:solidFill>
                  <a:srgbClr val="0099FF"/>
                </a:solidFill>
              </a:rPr>
              <a:t>電動機的移動速率與極數</a:t>
            </a:r>
            <a:r>
              <a:rPr lang="en-US" altLang="zh-TW" dirty="0">
                <a:solidFill>
                  <a:srgbClr val="0099FF"/>
                </a:solidFill>
              </a:rPr>
              <a:t>( </a:t>
            </a:r>
            <a:r>
              <a:rPr lang="en-US" altLang="zh-TW" i="1" dirty="0">
                <a:solidFill>
                  <a:srgbClr val="0099FF"/>
                </a:solidFill>
              </a:rPr>
              <a:t>P </a:t>
            </a:r>
            <a:r>
              <a:rPr lang="en-US" altLang="zh-TW" dirty="0">
                <a:solidFill>
                  <a:srgbClr val="0099FF"/>
                </a:solidFill>
              </a:rPr>
              <a:t>) </a:t>
            </a:r>
            <a:r>
              <a:rPr lang="zh-TW" altLang="en-US" dirty="0">
                <a:solidFill>
                  <a:srgbClr val="0099FF"/>
                </a:solidFill>
              </a:rPr>
              <a:t>無關。</a:t>
            </a:r>
          </a:p>
        </p:txBody>
      </p:sp>
    </p:spTree>
    <p:extLst>
      <p:ext uri="{BB962C8B-B14F-4D97-AF65-F5344CB8AC3E}">
        <p14:creationId xmlns:p14="http://schemas.microsoft.com/office/powerpoint/2010/main" val="44381340"/>
      </p:ext>
    </p:extLst>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2</a:t>
            </a:r>
            <a:r>
              <a:rPr lang="en-US" altLang="zh-TW" dirty="0"/>
              <a:t>. </a:t>
            </a:r>
            <a:r>
              <a:rPr lang="zh-TW" altLang="en-US" dirty="0"/>
              <a:t>轉子的移動方式</a:t>
            </a:r>
          </a:p>
          <a:p>
            <a:pPr marL="446088" indent="-446088"/>
            <a:r>
              <a:rPr lang="en-US" altLang="zh-TW" dirty="0"/>
              <a:t>(1) </a:t>
            </a:r>
            <a:r>
              <a:rPr lang="zh-TW" altLang="en-US" dirty="0"/>
              <a:t>線性感應電動機：構造如圖</a:t>
            </a:r>
            <a:r>
              <a:rPr lang="en-US" altLang="zh-TW" dirty="0"/>
              <a:t>12-25</a:t>
            </a:r>
            <a:r>
              <a:rPr lang="zh-TW" altLang="en-US" dirty="0"/>
              <a:t>，若定子繞組通電後產生向左的移動磁場。定子上方的移動板又稱為反作用板</a:t>
            </a:r>
            <a:r>
              <a:rPr lang="en-US" altLang="zh-TW" dirty="0"/>
              <a:t>(reaction plate) </a:t>
            </a:r>
            <a:r>
              <a:rPr lang="zh-TW" altLang="en-US" dirty="0"/>
              <a:t>或是二次側， 採用鋁或銅的非磁性導體以避免跟定子產生電磁吸引力。</a:t>
            </a:r>
          </a:p>
        </p:txBody>
      </p:sp>
    </p:spTree>
    <p:extLst>
      <p:ext uri="{BB962C8B-B14F-4D97-AF65-F5344CB8AC3E}">
        <p14:creationId xmlns:p14="http://schemas.microsoft.com/office/powerpoint/2010/main" val="270979956"/>
      </p:ext>
    </p:extLst>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66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2303236"/>
            <a:ext cx="8135938" cy="3259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123996"/>
      </p:ext>
    </p:extLst>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線性</a:t>
            </a:r>
            <a:r>
              <a:rPr lang="zh-TW" altLang="en-US" dirty="0"/>
              <a:t>感應電動機的原理與感應電動機相同，因此移動板實際移動速率</a:t>
            </a:r>
            <a:r>
              <a:rPr lang="en-US" altLang="zh-TW" i="1" dirty="0"/>
              <a:t>v </a:t>
            </a:r>
            <a:r>
              <a:rPr lang="zh-TW" altLang="en-US" dirty="0"/>
              <a:t>會略低於定子磁場的同步速率</a:t>
            </a:r>
            <a:r>
              <a:rPr lang="en-US" altLang="zh-TW" i="1" dirty="0" err="1"/>
              <a:t>v</a:t>
            </a:r>
            <a:r>
              <a:rPr lang="en-US" altLang="zh-TW" i="1" baseline="-25000" dirty="0" err="1"/>
              <a:t>s</a:t>
            </a:r>
            <a:r>
              <a:rPr lang="en-US" altLang="zh-TW" i="1" dirty="0"/>
              <a:t> </a:t>
            </a:r>
            <a:r>
              <a:rPr lang="zh-TW" altLang="en-US" dirty="0"/>
              <a:t>，轉差率為： </a:t>
            </a:r>
            <a:endParaRPr lang="en-US" altLang="zh-TW" dirty="0" smtClean="0"/>
          </a:p>
          <a:p>
            <a:pPr>
              <a:tabLst>
                <a:tab pos="712788" algn="l"/>
              </a:tabLst>
            </a:pPr>
            <a:endParaRPr lang="en-US" altLang="zh-TW" dirty="0"/>
          </a:p>
          <a:p>
            <a:pPr>
              <a:tabLst>
                <a:tab pos="712788" algn="l"/>
              </a:tabLst>
            </a:pPr>
            <a:endParaRPr lang="en-US" altLang="zh-TW" dirty="0" smtClean="0"/>
          </a:p>
          <a:p>
            <a:r>
              <a:rPr lang="en-US" altLang="zh-TW" i="1" dirty="0" smtClean="0"/>
              <a:t>S</a:t>
            </a:r>
            <a:r>
              <a:rPr lang="zh-TW" altLang="en-US" dirty="0"/>
              <a:t>：轉差</a:t>
            </a:r>
            <a:r>
              <a:rPr lang="zh-TW" altLang="en-US" dirty="0" smtClean="0"/>
              <a:t>率</a:t>
            </a:r>
            <a:endParaRPr lang="en-US" altLang="zh-TW" dirty="0" smtClean="0"/>
          </a:p>
          <a:p>
            <a:r>
              <a:rPr lang="en-US" altLang="zh-TW" i="1" dirty="0" err="1" smtClean="0"/>
              <a:t>v</a:t>
            </a:r>
            <a:r>
              <a:rPr lang="en-US" altLang="zh-TW" i="1" baseline="-25000" dirty="0" err="1" smtClean="0"/>
              <a:t>s</a:t>
            </a:r>
            <a:r>
              <a:rPr lang="zh-TW" altLang="en-US" dirty="0"/>
              <a:t>：同步速率</a:t>
            </a:r>
            <a:r>
              <a:rPr lang="en-US" altLang="zh-TW" dirty="0"/>
              <a:t>(</a:t>
            </a:r>
            <a:r>
              <a:rPr lang="en-US" altLang="zh-TW" dirty="0" smtClean="0"/>
              <a:t>m/sec)</a:t>
            </a:r>
            <a:endParaRPr lang="en-US" altLang="zh-TW" dirty="0"/>
          </a:p>
          <a:p>
            <a:r>
              <a:rPr lang="en-US" altLang="zh-TW" i="1" dirty="0" smtClean="0"/>
              <a:t>v</a:t>
            </a:r>
            <a:r>
              <a:rPr lang="zh-TW" altLang="en-US" dirty="0"/>
              <a:t>：移動板移動速率</a:t>
            </a:r>
            <a:r>
              <a:rPr lang="en-US" altLang="zh-TW" dirty="0"/>
              <a:t>(m/sec)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56229"/>
            <a:ext cx="8135938" cy="93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397569"/>
      </p:ext>
    </p:extLst>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(2) </a:t>
            </a:r>
            <a:r>
              <a:rPr lang="zh-TW" altLang="en-US" dirty="0"/>
              <a:t>線性同步電動機：構造如圖</a:t>
            </a:r>
            <a:r>
              <a:rPr lang="en-US" altLang="zh-TW" dirty="0" smtClean="0"/>
              <a:t>12-26</a:t>
            </a:r>
            <a:r>
              <a:rPr lang="zh-TW" altLang="en-US" dirty="0" smtClean="0"/>
              <a:t>。</a:t>
            </a:r>
            <a:endParaRPr lang="zh-TW"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355218"/>
            <a:ext cx="8135938" cy="3155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397434"/>
      </p:ext>
    </p:extLst>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	</a:t>
            </a:r>
            <a:r>
              <a:rPr lang="zh-TW" altLang="en-US" dirty="0" smtClean="0"/>
              <a:t>線性</a:t>
            </a:r>
            <a:r>
              <a:rPr lang="zh-TW" altLang="en-US" dirty="0"/>
              <a:t>同步電動機的功率因數與效率都比線性感應電動機佳，</a:t>
            </a:r>
            <a:r>
              <a:rPr lang="zh-TW" altLang="en-US" dirty="0">
                <a:solidFill>
                  <a:srgbClr val="0099FF"/>
                </a:solidFill>
              </a:rPr>
              <a:t>利用變頻器改變電源頻率就能使移動板以不同速度移動</a:t>
            </a:r>
            <a:r>
              <a:rPr lang="zh-TW" altLang="en-US" dirty="0"/>
              <a:t>。將線性同步電動機應用在磁浮式鐵路的基本原理如圖</a:t>
            </a:r>
            <a:r>
              <a:rPr lang="en-US" altLang="zh-TW" dirty="0"/>
              <a:t>12-27</a:t>
            </a:r>
            <a:r>
              <a:rPr lang="zh-TW" altLang="en-US" dirty="0"/>
              <a:t>，列車內部所搭載的超傳導線圈形成電磁鐵，再利用地上的推進線圈與磁浮導引線圈，使車身呈現磁浮高速行駛狀態，但是磁浮式電車由於定子與轉子都必須激磁，加上複雜的控制電路，投資成本極高。</a:t>
            </a:r>
          </a:p>
        </p:txBody>
      </p:sp>
    </p:spTree>
    <p:extLst>
      <p:ext uri="{BB962C8B-B14F-4D97-AF65-F5344CB8AC3E}">
        <p14:creationId xmlns:p14="http://schemas.microsoft.com/office/powerpoint/2010/main" val="3638232615"/>
      </p:ext>
    </p:extLst>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668888"/>
            <a:ext cx="8135938" cy="452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189792"/>
      </p:ext>
    </p:extLst>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42925" indent="-542925"/>
            <a:r>
              <a:rPr lang="en-US" altLang="zh-TW" dirty="0" smtClean="0"/>
              <a:t>(</a:t>
            </a:r>
            <a:r>
              <a:rPr lang="en-US" altLang="zh-TW" dirty="0"/>
              <a:t>3) </a:t>
            </a:r>
            <a:r>
              <a:rPr lang="zh-TW" altLang="en-US" dirty="0"/>
              <a:t>直流線性步進電動機：構造如圖</a:t>
            </a:r>
            <a:r>
              <a:rPr lang="en-US" altLang="zh-TW" dirty="0"/>
              <a:t>12-28</a:t>
            </a:r>
            <a:r>
              <a:rPr lang="zh-TW" altLang="en-US" dirty="0"/>
              <a:t>，如同將磁阻型步進</a:t>
            </a:r>
            <a:r>
              <a:rPr lang="zh-TW" altLang="en-US" dirty="0" smtClean="0"/>
              <a:t>電動機展開而成。</a:t>
            </a:r>
            <a:endParaRPr lang="en-US" altLang="zh-TW" dirty="0" smtClean="0"/>
          </a:p>
          <a:p>
            <a:endParaRPr lang="zh-TW" altLang="en-US" dirty="0"/>
          </a:p>
          <a:p>
            <a:pPr>
              <a:tabLst>
                <a:tab pos="712788" algn="l"/>
              </a:tabLst>
            </a:pPr>
            <a:r>
              <a:rPr lang="en-US" altLang="zh-TW" dirty="0" smtClean="0"/>
              <a:t>	</a:t>
            </a:r>
            <a:endParaRPr lang="zh-TW" altLang="en-US" dirty="0">
              <a:solidFill>
                <a:srgbClr val="0099FF"/>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92895"/>
            <a:ext cx="8135938" cy="379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598526"/>
      </p:ext>
    </p:extLst>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solidFill>
                  <a:srgbClr val="0099FF"/>
                </a:solidFill>
              </a:rPr>
              <a:t>	</a:t>
            </a:r>
            <a:r>
              <a:rPr lang="zh-TW" altLang="en-US" dirty="0" smtClean="0">
                <a:solidFill>
                  <a:srgbClr val="0099FF"/>
                </a:solidFill>
              </a:rPr>
              <a:t>線性</a:t>
            </a:r>
            <a:r>
              <a:rPr lang="zh-TW" altLang="en-US" dirty="0">
                <a:solidFill>
                  <a:srgbClr val="0099FF"/>
                </a:solidFill>
              </a:rPr>
              <a:t>步進電動機的控制方式與一般步進電動機相同，改變繞組的激磁順序可以改變移動方向。控制脈波信號頻率可以改變移動速度。</a:t>
            </a:r>
          </a:p>
          <a:p>
            <a:endParaRPr lang="en-US" altLang="zh-TW" dirty="0" smtClean="0"/>
          </a:p>
          <a:p>
            <a:r>
              <a:rPr lang="zh-TW" altLang="en-US" sz="3200" b="1" dirty="0" smtClean="0">
                <a:solidFill>
                  <a:srgbClr val="00B050"/>
                </a:solidFill>
              </a:rPr>
              <a:t>三</a:t>
            </a:r>
            <a:r>
              <a:rPr lang="zh-TW" altLang="en-US" sz="3200" b="1" dirty="0">
                <a:solidFill>
                  <a:srgbClr val="00B050"/>
                </a:solidFill>
              </a:rPr>
              <a:t>、</a:t>
            </a:r>
            <a:r>
              <a:rPr lang="zh-TW" altLang="en-US" sz="3200" b="1" dirty="0" smtClean="0">
                <a:solidFill>
                  <a:srgbClr val="00B050"/>
                </a:solidFill>
              </a:rPr>
              <a:t>特點</a:t>
            </a:r>
            <a:endParaRPr lang="en-US" altLang="zh-TW" sz="3200" b="1" dirty="0" smtClean="0">
              <a:solidFill>
                <a:srgbClr val="00B050"/>
              </a:solidFill>
            </a:endParaRPr>
          </a:p>
          <a:p>
            <a:pPr eaLnBrk="1">
              <a:tabLst>
                <a:tab pos="712788" algn="l"/>
              </a:tabLst>
            </a:pPr>
            <a:r>
              <a:rPr lang="en-US" altLang="zh-TW" dirty="0" smtClean="0"/>
              <a:t>	</a:t>
            </a:r>
            <a:r>
              <a:rPr lang="zh-TW" altLang="en-US" dirty="0" smtClean="0"/>
              <a:t>線性</a:t>
            </a:r>
            <a:r>
              <a:rPr lang="zh-TW" altLang="en-US" dirty="0"/>
              <a:t>電動機是由旋轉電機演變而來，用電磁效應可以產生無摩擦的直線驅動力，由於不需要傳動機構，因此整個系統精密度提高、振動與噪音減少。應用在磁碟機讀取頭、繪圖機、電動門、電梯與磁浮列車等。</a:t>
            </a:r>
          </a:p>
        </p:txBody>
      </p:sp>
    </p:spTree>
    <p:extLst>
      <p:ext uri="{BB962C8B-B14F-4D97-AF65-F5344CB8AC3E}">
        <p14:creationId xmlns:p14="http://schemas.microsoft.com/office/powerpoint/2010/main" val="970750945"/>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pPr eaLnBrk="1">
              <a:tabLst>
                <a:tab pos="712788" algn="l"/>
              </a:tabLst>
            </a:pPr>
            <a:r>
              <a:rPr lang="en-US" altLang="zh-TW" dirty="0" smtClean="0"/>
              <a:t>	</a:t>
            </a:r>
            <a:r>
              <a:rPr lang="zh-TW" altLang="en-US" dirty="0" smtClean="0">
                <a:solidFill>
                  <a:srgbClr val="0099FF"/>
                </a:solidFill>
              </a:rPr>
              <a:t>一個</a:t>
            </a:r>
            <a:r>
              <a:rPr lang="zh-TW" altLang="en-US" dirty="0">
                <a:solidFill>
                  <a:srgbClr val="0099FF"/>
                </a:solidFill>
              </a:rPr>
              <a:t>脈波信號可讓轉子轉動的角度稱為步進角</a:t>
            </a:r>
            <a:r>
              <a:rPr lang="zh-TW" altLang="en-US" dirty="0"/>
              <a:t>，可變磁阻型步進角為： </a:t>
            </a:r>
            <a:endParaRPr lang="en-US" altLang="zh-TW" dirty="0" smtClean="0"/>
          </a:p>
          <a:p>
            <a:pPr eaLnBrk="1">
              <a:tabLst>
                <a:tab pos="712788" algn="l"/>
              </a:tabLst>
            </a:pPr>
            <a:endParaRPr lang="en-US" altLang="zh-TW" dirty="0"/>
          </a:p>
          <a:p>
            <a:pPr eaLnBrk="1">
              <a:tabLst>
                <a:tab pos="712788" algn="l"/>
              </a:tabLst>
            </a:pPr>
            <a:endParaRPr lang="en-US" altLang="zh-TW" dirty="0" smtClean="0"/>
          </a:p>
          <a:p>
            <a:pPr eaLnBrk="1"/>
            <a:r>
              <a:rPr lang="en-US" altLang="zh-TW" dirty="0" smtClean="0"/>
              <a:t>	</a:t>
            </a:r>
            <a:r>
              <a:rPr lang="zh-TW" altLang="en-US" dirty="0" smtClean="0"/>
              <a:t>可變</a:t>
            </a:r>
            <a:r>
              <a:rPr lang="zh-TW" altLang="en-US" dirty="0"/>
              <a:t>磁阻型優點在於步進角度小、反應快，但是轉子是依據定子的磁化而動作，因此轉矩較小、效率低，目前較少運用。</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8135938" cy="89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464210"/>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135938" cy="1444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96952"/>
            <a:ext cx="8135938" cy="2320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bwMode="auto">
          <a:xfrm>
            <a:off x="1619672" y="3068960"/>
            <a:ext cx="6120680" cy="2016224"/>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1907874007"/>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135938" cy="1444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96952"/>
            <a:ext cx="8135938" cy="2320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524667"/>
      </p:ext>
    </p:extLst>
  </p:cSld>
  <p:clrMapOvr>
    <a:masterClrMapping/>
  </p:clrMapOvr>
  <p:transition>
    <p:wipe/>
  </p:transition>
</p:sld>
</file>

<file path=ppt/theme/theme1.xml><?xml version="1.0" encoding="utf-8"?>
<a:theme xmlns:a="http://schemas.openxmlformats.org/drawingml/2006/main" name="25_1-1">
  <a:themeElements>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5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5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5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5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5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5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5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5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7_1-1">
  <a:themeElements>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5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7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7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7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7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7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7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7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6_1-1">
  <a:themeElements>
    <a:clrScheme name="2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6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6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6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6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6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6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1-1">
  <a:themeElements>
    <a:clrScheme name="6-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1">
      <a:majorFont>
        <a:latin typeface="Arial"/>
        <a:ea typeface="微軟正黑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6-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1-1">
  <a:themeElements>
    <a:clrScheme name="4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1-1">
  <a:themeElements>
    <a:clrScheme name="3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3576</TotalTime>
  <Words>773</Words>
  <Application>Microsoft Office PowerPoint</Application>
  <PresentationFormat>如螢幕大小 (4:3)</PresentationFormat>
  <Paragraphs>161</Paragraphs>
  <Slides>69</Slides>
  <Notes>0</Notes>
  <HiddenSlides>0</HiddenSlides>
  <MMClips>0</MMClips>
  <ScaleCrop>false</ScaleCrop>
  <HeadingPairs>
    <vt:vector size="6" baseType="variant">
      <vt:variant>
        <vt:lpstr>佈景主題</vt:lpstr>
      </vt:variant>
      <vt:variant>
        <vt:i4>6</vt:i4>
      </vt:variant>
      <vt:variant>
        <vt:lpstr>內嵌 OLE 伺服程式</vt:lpstr>
      </vt:variant>
      <vt:variant>
        <vt:i4>1</vt:i4>
      </vt:variant>
      <vt:variant>
        <vt:lpstr>投影片標題</vt:lpstr>
      </vt:variant>
      <vt:variant>
        <vt:i4>69</vt:i4>
      </vt:variant>
    </vt:vector>
  </HeadingPairs>
  <TitlesOfParts>
    <vt:vector size="76" baseType="lpstr">
      <vt:lpstr>25_1-1</vt:lpstr>
      <vt:lpstr>27_1-1</vt:lpstr>
      <vt:lpstr>26_1-1</vt:lpstr>
      <vt:lpstr>2_1-1</vt:lpstr>
      <vt:lpstr>4_1-1</vt:lpstr>
      <vt:lpstr>3_1-1</vt:lpstr>
      <vt:lpstr>Equation</vt:lpstr>
      <vt:lpstr>PowerPoint 簡報</vt:lpstr>
      <vt:lpstr>12-1　步進電動機(step motor)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12-2　伺服電動機(servo motor)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12-3　直流無刷電動機</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12-4　輪轂馬達原理</vt:lpstr>
      <vt:lpstr>PowerPoint 簡報</vt:lpstr>
      <vt:lpstr>PowerPoint 簡報</vt:lpstr>
      <vt:lpstr>PowerPoint 簡報</vt:lpstr>
      <vt:lpstr>PowerPoint 簡報</vt:lpstr>
      <vt:lpstr>PowerPoint 簡報</vt:lpstr>
      <vt:lpstr>PowerPoint 簡報</vt:lpstr>
      <vt:lpstr>PowerPoint 簡報</vt:lpstr>
      <vt:lpstr>12-5　線性電動機(linear motor)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CHWA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06346_數學I</dc:title>
  <dc:creator>CHWA</dc:creator>
  <cp:lastModifiedBy>chwa</cp:lastModifiedBy>
  <cp:revision>432</cp:revision>
  <dcterms:created xsi:type="dcterms:W3CDTF">2008-07-10T09:39:22Z</dcterms:created>
  <dcterms:modified xsi:type="dcterms:W3CDTF">2021-02-05T07:05:51Z</dcterms:modified>
</cp:coreProperties>
</file>