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3" r:id="rId1"/>
    <p:sldMasterId id="2147485165" r:id="rId2"/>
    <p:sldMasterId id="2147485164" r:id="rId3"/>
    <p:sldMasterId id="2147484342" r:id="rId4"/>
    <p:sldMasterId id="2147485166" r:id="rId5"/>
    <p:sldMasterId id="2147485167" r:id="rId6"/>
    <p:sldMasterId id="2147485168" r:id="rId7"/>
    <p:sldMasterId id="2147485169" r:id="rId8"/>
    <p:sldMasterId id="2147485250" r:id="rId9"/>
    <p:sldMasterId id="2147485262" r:id="rId10"/>
    <p:sldMasterId id="2147485274" r:id="rId11"/>
  </p:sldMasterIdLst>
  <p:handoutMasterIdLst>
    <p:handoutMasterId r:id="rId86"/>
  </p:handoutMasterIdLst>
  <p:sldIdLst>
    <p:sldId id="258" r:id="rId12"/>
    <p:sldId id="313" r:id="rId13"/>
    <p:sldId id="366" r:id="rId14"/>
    <p:sldId id="367" r:id="rId15"/>
    <p:sldId id="322" r:id="rId16"/>
    <p:sldId id="368" r:id="rId17"/>
    <p:sldId id="321" r:id="rId18"/>
    <p:sldId id="369" r:id="rId19"/>
    <p:sldId id="314" r:id="rId20"/>
    <p:sldId id="370" r:id="rId21"/>
    <p:sldId id="315" r:id="rId22"/>
    <p:sldId id="316" r:id="rId23"/>
    <p:sldId id="317" r:id="rId24"/>
    <p:sldId id="372" r:id="rId25"/>
    <p:sldId id="371" r:id="rId26"/>
    <p:sldId id="318" r:id="rId27"/>
    <p:sldId id="319" r:id="rId28"/>
    <p:sldId id="373" r:id="rId29"/>
    <p:sldId id="374" r:id="rId30"/>
    <p:sldId id="320" r:id="rId31"/>
    <p:sldId id="375" r:id="rId32"/>
    <p:sldId id="323" r:id="rId33"/>
    <p:sldId id="325" r:id="rId34"/>
    <p:sldId id="334" r:id="rId35"/>
    <p:sldId id="326" r:id="rId36"/>
    <p:sldId id="327" r:id="rId37"/>
    <p:sldId id="335" r:id="rId38"/>
    <p:sldId id="328" r:id="rId39"/>
    <p:sldId id="376" r:id="rId40"/>
    <p:sldId id="329" r:id="rId41"/>
    <p:sldId id="330" r:id="rId42"/>
    <p:sldId id="377" r:id="rId43"/>
    <p:sldId id="378" r:id="rId44"/>
    <p:sldId id="331" r:id="rId45"/>
    <p:sldId id="380" r:id="rId46"/>
    <p:sldId id="379" r:id="rId47"/>
    <p:sldId id="332" r:id="rId48"/>
    <p:sldId id="394" r:id="rId49"/>
    <p:sldId id="382" r:id="rId50"/>
    <p:sldId id="333" r:id="rId51"/>
    <p:sldId id="384" r:id="rId52"/>
    <p:sldId id="336" r:id="rId53"/>
    <p:sldId id="385" r:id="rId54"/>
    <p:sldId id="338" r:id="rId55"/>
    <p:sldId id="344" r:id="rId56"/>
    <p:sldId id="339" r:id="rId57"/>
    <p:sldId id="340" r:id="rId58"/>
    <p:sldId id="345" r:id="rId59"/>
    <p:sldId id="386" r:id="rId60"/>
    <p:sldId id="387" r:id="rId61"/>
    <p:sldId id="342" r:id="rId62"/>
    <p:sldId id="343" r:id="rId63"/>
    <p:sldId id="352" r:id="rId64"/>
    <p:sldId id="346" r:id="rId65"/>
    <p:sldId id="353" r:id="rId66"/>
    <p:sldId id="347" r:id="rId67"/>
    <p:sldId id="388" r:id="rId68"/>
    <p:sldId id="348" r:id="rId69"/>
    <p:sldId id="390" r:id="rId70"/>
    <p:sldId id="389" r:id="rId71"/>
    <p:sldId id="349" r:id="rId72"/>
    <p:sldId id="354" r:id="rId73"/>
    <p:sldId id="350" r:id="rId74"/>
    <p:sldId id="351" r:id="rId75"/>
    <p:sldId id="355" r:id="rId76"/>
    <p:sldId id="391" r:id="rId77"/>
    <p:sldId id="392" r:id="rId78"/>
    <p:sldId id="356" r:id="rId79"/>
    <p:sldId id="357" r:id="rId80"/>
    <p:sldId id="393" r:id="rId81"/>
    <p:sldId id="359" r:id="rId82"/>
    <p:sldId id="363" r:id="rId83"/>
    <p:sldId id="360" r:id="rId84"/>
    <p:sldId id="364" r:id="rId85"/>
  </p:sldIdLst>
  <p:sldSz cx="9144000" cy="6858000" type="screen4x3"/>
  <p:notesSz cx="6858000" cy="9144000"/>
  <p:defaultTextStyle>
    <a:defPPr>
      <a:defRPr lang="zh-TW"/>
    </a:defPPr>
    <a:lvl1pPr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1pPr>
    <a:lvl2pPr marL="4572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2pPr>
    <a:lvl3pPr marL="9144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3pPr>
    <a:lvl4pPr marL="13716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4pPr>
    <a:lvl5pPr marL="18288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5pPr>
    <a:lvl6pPr marL="2286000" algn="l" defTabSz="914400" rtl="0" eaLnBrk="1" latinLnBrk="0" hangingPunct="1">
      <a:defRPr kumimoji="1" b="1" kern="1200">
        <a:solidFill>
          <a:schemeClr val="bg1"/>
        </a:solidFill>
        <a:latin typeface="Times New Roman" pitchFamily="18" charset="0"/>
        <a:ea typeface="新細明體" pitchFamily="18" charset="-120"/>
        <a:cs typeface="+mn-cs"/>
      </a:defRPr>
    </a:lvl6pPr>
    <a:lvl7pPr marL="2743200" algn="l" defTabSz="914400" rtl="0" eaLnBrk="1" latinLnBrk="0" hangingPunct="1">
      <a:defRPr kumimoji="1" b="1" kern="1200">
        <a:solidFill>
          <a:schemeClr val="bg1"/>
        </a:solidFill>
        <a:latin typeface="Times New Roman" pitchFamily="18" charset="0"/>
        <a:ea typeface="新細明體" pitchFamily="18" charset="-120"/>
        <a:cs typeface="+mn-cs"/>
      </a:defRPr>
    </a:lvl7pPr>
    <a:lvl8pPr marL="3200400" algn="l" defTabSz="914400" rtl="0" eaLnBrk="1" latinLnBrk="0" hangingPunct="1">
      <a:defRPr kumimoji="1" b="1" kern="1200">
        <a:solidFill>
          <a:schemeClr val="bg1"/>
        </a:solidFill>
        <a:latin typeface="Times New Roman" pitchFamily="18" charset="0"/>
        <a:ea typeface="新細明體" pitchFamily="18" charset="-120"/>
        <a:cs typeface="+mn-cs"/>
      </a:defRPr>
    </a:lvl8pPr>
    <a:lvl9pPr marL="3657600" algn="l" defTabSz="914400" rtl="0" eaLnBrk="1" latinLnBrk="0" hangingPunct="1">
      <a:defRPr kumimoji="1" b="1" kern="1200">
        <a:solidFill>
          <a:schemeClr val="bg1"/>
        </a:solidFill>
        <a:latin typeface="Times New Roman" pitchFamily="18"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0099CC"/>
    <a:srgbClr val="FF5050"/>
    <a:srgbClr val="FF00FF"/>
    <a:srgbClr val="4F4FFF"/>
    <a:srgbClr val="336699"/>
    <a:srgbClr val="339933"/>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99" autoAdjust="0"/>
    <p:restoredTop sz="94653" autoAdjust="0"/>
  </p:normalViewPr>
  <p:slideViewPr>
    <p:cSldViewPr>
      <p:cViewPr varScale="1">
        <p:scale>
          <a:sx n="79" d="100"/>
          <a:sy n="79" d="100"/>
        </p:scale>
        <p:origin x="-1704" y="-77"/>
      </p:cViewPr>
      <p:guideLst>
        <p:guide orient="horz" pos="287"/>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9150"/>
    </p:cViewPr>
  </p:sorterViewPr>
  <p:notesViewPr>
    <p:cSldViewPr>
      <p:cViewPr varScale="1">
        <p:scale>
          <a:sx n="87" d="100"/>
          <a:sy n="87" d="100"/>
        </p:scale>
        <p:origin x="-186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slide" Target="slides/slide65.xml"/><Relationship Id="rId84" Type="http://schemas.openxmlformats.org/officeDocument/2006/relationships/slide" Target="slides/slide73.xml"/><Relationship Id="rId89"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0.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slide" Target="slides/slide68.xml"/><Relationship Id="rId87"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slide" Target="slides/slide71.xml"/><Relationship Id="rId90" Type="http://schemas.openxmlformats.org/officeDocument/2006/relationships/tableStyles" Target="tableStyles.xml"/><Relationship Id="rId19" Type="http://schemas.openxmlformats.org/officeDocument/2006/relationships/slide" Target="slides/slide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7"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solidFill>
                  <a:schemeClr val="tx1"/>
                </a:solidFill>
                <a:ea typeface="新細明體" pitchFamily="18" charset="-120"/>
              </a:defRPr>
            </a:lvl1pPr>
          </a:lstStyle>
          <a:p>
            <a:pPr>
              <a:defRPr/>
            </a:pPr>
            <a:endParaRPr lang="en-US" altLang="zh-TW"/>
          </a:p>
        </p:txBody>
      </p:sp>
      <p:sp>
        <p:nvSpPr>
          <p:cNvPr id="6148"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solidFill>
                  <a:schemeClr val="tx1"/>
                </a:solidFill>
                <a:ea typeface="新細明體" pitchFamily="18" charset="-120"/>
              </a:defRPr>
            </a:lvl1pPr>
          </a:lstStyle>
          <a:p>
            <a:pPr>
              <a:defRPr/>
            </a:pPr>
            <a:fld id="{D43DCBC2-425D-4F9D-82F0-4DDCA980680D}" type="slidenum">
              <a:rPr lang="en-US" altLang="zh-TW"/>
              <a:pPr>
                <a:defRPr/>
              </a:pPr>
              <a:t>‹#›</a:t>
            </a:fld>
            <a:endParaRPr lang="en-US" altLang="zh-TW"/>
          </a:p>
        </p:txBody>
      </p:sp>
    </p:spTree>
    <p:extLst>
      <p:ext uri="{BB962C8B-B14F-4D97-AF65-F5344CB8AC3E}">
        <p14:creationId xmlns:p14="http://schemas.microsoft.com/office/powerpoint/2010/main" val="50047551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98229882"/>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955301501"/>
      </p:ext>
    </p:extLst>
  </p:cSld>
  <p:clrMapOvr>
    <a:masterClrMapping/>
  </p:clrMapOvr>
  <p:transition>
    <p:wip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352773618"/>
      </p:ext>
    </p:extLst>
  </p:cSld>
  <p:clrMapOvr>
    <a:masterClrMapping/>
  </p:clrMapOvr>
  <p:transition>
    <p:wip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47196226"/>
      </p:ext>
    </p:extLst>
  </p:cSld>
  <p:clrMapOvr>
    <a:masterClrMapping/>
  </p:clrMapOvr>
  <p:transition>
    <p:wip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214767104"/>
      </p:ext>
    </p:extLst>
  </p:cSld>
  <p:clrMapOvr>
    <a:masterClrMapping/>
  </p:clrMapOvr>
  <p:transition>
    <p:wipe/>
  </p:transition>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722208989"/>
      </p:ext>
    </p:extLst>
  </p:cSld>
  <p:clrMapOvr>
    <a:masterClrMapping/>
  </p:clrMapOvr>
  <p:transition>
    <p:wip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1475992629"/>
      </p:ext>
    </p:extLst>
  </p:cSld>
  <p:clrMapOvr>
    <a:masterClrMapping/>
  </p:clrMapOvr>
  <p:transition>
    <p:wipe/>
  </p:transition>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62018446"/>
      </p:ext>
    </p:extLst>
  </p:cSld>
  <p:clrMapOvr>
    <a:masterClrMapping/>
  </p:clrMapOvr>
  <p:transition>
    <p:wipe/>
  </p:transition>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019601877"/>
      </p:ext>
    </p:extLst>
  </p:cSld>
  <p:clrMapOvr>
    <a:masterClrMapping/>
  </p:clrMapOvr>
  <p:transition>
    <p:wip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80247091"/>
      </p:ext>
    </p:extLst>
  </p:cSld>
  <p:clrMapOvr>
    <a:masterClrMapping/>
  </p:clrMapOvr>
  <p:transition>
    <p:wipe/>
  </p:transition>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639825973"/>
      </p:ext>
    </p:extLst>
  </p:cSld>
  <p:clrMapOvr>
    <a:masterClrMapping/>
  </p:clrMapOvr>
  <p:transition>
    <p:wip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687672"/>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055321714"/>
      </p:ext>
    </p:extLst>
  </p:cSld>
  <p:clrMapOvr>
    <a:masterClrMapping/>
  </p:clrMapOvr>
  <p:transition>
    <p:wip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245773940"/>
      </p:ext>
    </p:extLst>
  </p:cSld>
  <p:clrMapOvr>
    <a:masterClrMapping/>
  </p:clrMapOvr>
  <p:transition>
    <p:wip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234108823"/>
      </p:ext>
    </p:extLst>
  </p:cSld>
  <p:clrMapOvr>
    <a:masterClrMapping/>
  </p:clrMapOvr>
  <p:transition>
    <p:wip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662165749"/>
      </p:ext>
    </p:extLst>
  </p:cSld>
  <p:clrMapOvr>
    <a:masterClrMapping/>
  </p:clrMapOvr>
  <p:transition>
    <p:wip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570242770"/>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477870185"/>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4195291499"/>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609013313"/>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395723098"/>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773321578"/>
      </p:ext>
    </p:extLst>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892790916"/>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166928"/>
      </p:ext>
    </p:extLst>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831773782"/>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679430099"/>
      </p:ext>
    </p:extLst>
  </p:cSld>
  <p:clrMapOvr>
    <a:masterClrMapping/>
  </p:clrMapOvr>
  <p:transition>
    <p:wip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154499210"/>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120134284"/>
      </p:ext>
    </p:extLst>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789344327"/>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197591341"/>
      </p:ext>
    </p:extLst>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4272112"/>
      </p:ext>
    </p:extLst>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3920861313"/>
      </p:ext>
    </p:extLst>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02676236"/>
      </p:ext>
    </p:extLst>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03151281"/>
      </p:ext>
    </p:extLst>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506146400"/>
      </p:ext>
    </p:extLst>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5429357"/>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4033004975"/>
      </p:ext>
    </p:extLst>
  </p:cSld>
  <p:clrMapOvr>
    <a:masterClrMapping/>
  </p:clrMapOvr>
  <p:transition>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4115932494"/>
      </p:ext>
    </p:extLst>
  </p:cSld>
  <p:clrMapOvr>
    <a:masterClrMapping/>
  </p:clrMapOvr>
  <p:transitio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79716026"/>
      </p:ext>
    </p:extLst>
  </p:cSld>
  <p:clrMapOvr>
    <a:masterClrMapping/>
  </p:clrMapOvr>
  <p:transition>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929670144"/>
      </p:ext>
    </p:extLst>
  </p:cSld>
  <p:clrMapOvr>
    <a:masterClrMapping/>
  </p:clrMapOvr>
  <p:transition>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062238466"/>
      </p:ext>
    </p:extLst>
  </p:cSld>
  <p:clrMapOvr>
    <a:masterClrMapping/>
  </p:clrMapOvr>
  <p:transition>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rgbClr val="336699"/>
                </a:solidFill>
              </a:defRPr>
            </a:lvl1pPr>
          </a:lstStyle>
          <a:p>
            <a:r>
              <a:rPr lang="zh-TW" altLang="en-US" dirty="0" smtClean="0"/>
              <a:t>按一下以編輯母片標題樣式</a:t>
            </a:r>
            <a:endParaRPr lang="zh-TW" altLang="en-US" dirty="0"/>
          </a:p>
        </p:txBody>
      </p:sp>
      <p:sp>
        <p:nvSpPr>
          <p:cNvPr id="9" name="Rectangle 3"/>
          <p:cNvSpPr>
            <a:spLocks noGrp="1" noChangeArrowheads="1"/>
          </p:cNvSpPr>
          <p:nvPr>
            <p:ph idx="1"/>
          </p:nvPr>
        </p:nvSpPr>
        <p:spPr bwMode="auto">
          <a:xfrm>
            <a:off x="323850" y="1196975"/>
            <a:ext cx="8135938" cy="5040313"/>
          </a:xfrm>
          <a:prstGeom prst="rect">
            <a:avLst/>
          </a:prstGeom>
          <a:noFill/>
          <a:ln>
            <a:noFill/>
          </a:ln>
          <a:effectLst/>
          <a:extLst/>
        </p:spPr>
        <p:txBody>
          <a:bodyPr/>
          <a:lstStyle>
            <a:lvl2pPr marL="1588" indent="712788">
              <a:defRPr/>
            </a:lvl2pPr>
          </a:lstStyle>
          <a:p>
            <a:pPr lvl="0"/>
            <a:r>
              <a:rPr lang="en-US" altLang="zh-TW" noProof="0" dirty="0" smtClean="0"/>
              <a:t>1-1-1</a:t>
            </a:r>
            <a:r>
              <a:rPr lang="zh-TW" altLang="en-US" noProof="0" dirty="0" smtClean="0"/>
              <a:t>第一層第一層第一層第一層第一層第一層第一層</a:t>
            </a:r>
          </a:p>
          <a:p>
            <a:pPr lvl="1"/>
            <a:r>
              <a:rPr lang="zh-TW" altLang="en-US" noProof="0" dirty="0" smtClean="0"/>
              <a:t>第二層內文第二層內文第二層內文第二層內文第二層內文第二層內文</a:t>
            </a:r>
            <a:endParaRPr lang="en-US" altLang="zh-TW" noProof="0" dirty="0" smtClean="0"/>
          </a:p>
          <a:p>
            <a:pPr lvl="2"/>
            <a:r>
              <a:rPr lang="zh-TW" altLang="en-US" noProof="0" dirty="0" smtClean="0"/>
              <a:t>第三層題目第三層題目第三層題目第三層題目第三層題目第三層題目</a:t>
            </a:r>
            <a:endParaRPr lang="en-US" altLang="zh-TW" noProof="0" dirty="0" smtClean="0"/>
          </a:p>
          <a:p>
            <a:pPr lvl="3"/>
            <a:r>
              <a:rPr lang="en-US" altLang="zh-TW" noProof="0" dirty="0" smtClean="0"/>
              <a:t>(1)</a:t>
            </a:r>
            <a:r>
              <a:rPr lang="zh-TW" altLang="en-US" noProof="0" dirty="0" smtClean="0"/>
              <a:t>第四層第四層第四層第四層第四層第四層第四層第四層</a:t>
            </a:r>
            <a:endParaRPr lang="en-US" altLang="zh-TW" noProof="0" dirty="0" smtClean="0"/>
          </a:p>
          <a:p>
            <a:pPr lvl="4"/>
            <a:r>
              <a:rPr lang="zh-TW" altLang="en-US" noProof="0" dirty="0" smtClean="0"/>
              <a:t>第五層解答設逐行動畫第五層解答設逐行動畫第五層解答設逐行動畫</a:t>
            </a:r>
          </a:p>
        </p:txBody>
      </p:sp>
    </p:spTree>
    <p:extLst>
      <p:ext uri="{BB962C8B-B14F-4D97-AF65-F5344CB8AC3E}">
        <p14:creationId xmlns:p14="http://schemas.microsoft.com/office/powerpoint/2010/main" val="2872301252"/>
      </p:ext>
    </p:extLst>
  </p:cSld>
  <p:clrMapOvr>
    <a:masterClrMapping/>
  </p:clrMapOvr>
  <p:transition>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835654"/>
      </p:ext>
    </p:extLst>
  </p:cSld>
  <p:clrMapOvr>
    <a:masterClrMapping/>
  </p:clrMapOvr>
  <p:transition>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323850" y="671661"/>
            <a:ext cx="8135938" cy="720725"/>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1413023"/>
            <a:ext cx="8135938" cy="5040313"/>
          </a:xfrm>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362380664"/>
      </p:ext>
    </p:extLst>
  </p:cSld>
  <p:clrMapOvr>
    <a:masterClrMapping/>
  </p:clrMapOvr>
  <p:transition>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1002702311"/>
      </p:ext>
    </p:extLst>
  </p:cSld>
  <p:clrMapOvr>
    <a:masterClrMapping/>
  </p:clrMapOvr>
  <p:transition>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205412287"/>
      </p:ext>
    </p:extLst>
  </p:cSld>
  <p:clrMapOvr>
    <a:masterClrMapping/>
  </p:clrMapOvr>
  <p:transition>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570711176"/>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892877963"/>
      </p:ext>
    </p:extLst>
  </p:cSld>
  <p:clrMapOvr>
    <a:masterClrMapping/>
  </p:clrMapOvr>
  <p:transition>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161034751"/>
      </p:ext>
    </p:extLst>
  </p:cSld>
  <p:clrMapOvr>
    <a:masterClrMapping/>
  </p:clrMapOvr>
  <p:transition>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075603069"/>
      </p:ext>
    </p:extLst>
  </p:cSld>
  <p:clrMapOvr>
    <a:masterClrMapping/>
  </p:clrMapOvr>
  <p:transition>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892893044"/>
      </p:ext>
    </p:extLst>
  </p:cSld>
  <p:clrMapOvr>
    <a:masterClrMapping/>
  </p:clrMapOvr>
  <p:transition>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224072"/>
      </p:ext>
    </p:extLst>
  </p:cSld>
  <p:clrMapOvr>
    <a:masterClrMapping/>
  </p:clrMapOvr>
  <p:transition>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89521596"/>
      </p:ext>
    </p:extLst>
  </p:cSld>
  <p:clrMapOvr>
    <a:masterClrMapping/>
  </p:clrMapOvr>
  <p:transition>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091187936"/>
      </p:ext>
    </p:extLst>
  </p:cSld>
  <p:clrMapOvr>
    <a:masterClrMapping/>
  </p:clrMapOvr>
  <p:transition>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10914036"/>
      </p:ext>
    </p:extLst>
  </p:cSld>
  <p:clrMapOvr>
    <a:masterClrMapping/>
  </p:clrMapOvr>
  <p:transition>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153503293"/>
      </p:ext>
    </p:extLst>
  </p:cSld>
  <p:clrMapOvr>
    <a:masterClrMapping/>
  </p:clrMapOvr>
  <p:transition>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515011503"/>
      </p:ext>
    </p:extLst>
  </p:cSld>
  <p:clrMapOvr>
    <a:masterClrMapping/>
  </p:clrMapOvr>
  <p:transition>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117375394"/>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63175852"/>
      </p:ext>
    </p:extLst>
  </p:cSld>
  <p:clrMapOvr>
    <a:masterClrMapping/>
  </p:clrMapOvr>
  <p:transition>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754700320"/>
      </p:ext>
    </p:extLst>
  </p:cSld>
  <p:clrMapOvr>
    <a:masterClrMapping/>
  </p:clrMapOvr>
  <p:transition>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54093312"/>
      </p:ext>
    </p:extLst>
  </p:cSld>
  <p:clrMapOvr>
    <a:masterClrMapping/>
  </p:clrMapOvr>
  <p:transition>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251300685"/>
      </p:ext>
    </p:extLst>
  </p:cSld>
  <p:clrMapOvr>
    <a:masterClrMapping/>
  </p:clrMapOvr>
  <p:transition>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2276589922"/>
      </p:ext>
    </p:extLst>
  </p:cSld>
  <p:clrMapOvr>
    <a:masterClrMapping/>
  </p:clrMapOvr>
  <p:transition>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1067381"/>
      </p:ext>
    </p:extLst>
  </p:cSld>
  <p:clrMapOvr>
    <a:masterClrMapping/>
  </p:clrMapOvr>
  <p:transition>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607448314"/>
      </p:ext>
    </p:extLst>
  </p:cSld>
  <p:clrMapOvr>
    <a:masterClrMapping/>
  </p:clrMapOvr>
  <p:transition>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924676392"/>
      </p:ext>
    </p:extLst>
  </p:cSld>
  <p:clrMapOvr>
    <a:masterClrMapping/>
  </p:clrMapOvr>
  <p:transition>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32008469"/>
      </p:ext>
    </p:extLst>
  </p:cSld>
  <p:clrMapOvr>
    <a:masterClrMapping/>
  </p:clrMapOvr>
  <p:transition>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007488245"/>
      </p:ext>
    </p:extLst>
  </p:cSld>
  <p:clrMapOvr>
    <a:masterClrMapping/>
  </p:clrMapOvr>
  <p:transition>
    <p:wip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2066748473"/>
      </p:ext>
    </p:extLst>
  </p:cSld>
  <p:clrMapOvr>
    <a:masterClrMapping/>
  </p:clrMapOvr>
  <p:transition>
    <p:wip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408374877"/>
      </p:ext>
    </p:extLst>
  </p:cSld>
  <p:clrMapOvr>
    <a:masterClrMapping/>
  </p:clrMapOvr>
  <p:transition>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3499249845"/>
      </p:ext>
    </p:extLst>
  </p:cSld>
  <p:clrMapOvr>
    <a:masterClrMapping/>
  </p:clrMapOvr>
  <p:transition>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073861323"/>
      </p:ext>
    </p:extLst>
  </p:cSld>
  <p:clrMapOvr>
    <a:masterClrMapping/>
  </p:clrMapOvr>
  <p:transition>
    <p:wip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866270379"/>
      </p:ext>
    </p:extLst>
  </p:cSld>
  <p:clrMapOvr>
    <a:masterClrMapping/>
  </p:clrMapOvr>
  <p:transition>
    <p:wip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507649232"/>
      </p:ext>
    </p:extLst>
  </p:cSld>
  <p:clrMapOvr>
    <a:masterClrMapping/>
  </p:clrMapOvr>
  <p:transition>
    <p:wip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1836251795"/>
      </p:ext>
    </p:extLst>
  </p:cSld>
  <p:clrMapOvr>
    <a:masterClrMapping/>
  </p:clrMapOvr>
  <p:transition>
    <p:wip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76206481"/>
      </p:ext>
    </p:extLst>
  </p:cSld>
  <p:clrMapOvr>
    <a:masterClrMapping/>
  </p:clrMapOvr>
  <p:transition>
    <p:wip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132360796"/>
      </p:ext>
    </p:extLst>
  </p:cSld>
  <p:clrMapOvr>
    <a:masterClrMapping/>
  </p:clrMapOvr>
  <p:transition>
    <p:wip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274369172"/>
      </p:ext>
    </p:extLst>
  </p:cSld>
  <p:clrMapOvr>
    <a:masterClrMapping/>
  </p:clrMapOvr>
  <p:transition>
    <p:wip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67377923"/>
      </p:ext>
    </p:extLst>
  </p:cSld>
  <p:clrMapOvr>
    <a:masterClrMapping/>
  </p:clrMapOvr>
  <p:transition>
    <p:wip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079658380"/>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621692"/>
      </p:ext>
    </p:extLst>
  </p:cSld>
  <p:clrMapOvr>
    <a:masterClrMapping/>
  </p:clrMapOvr>
  <p:transition>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2572081127"/>
      </p:ext>
    </p:extLst>
  </p:cSld>
  <p:clrMapOvr>
    <a:masterClrMapping/>
  </p:clrMapOvr>
  <p:transition>
    <p:wip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2765854993"/>
      </p:ext>
    </p:extLst>
  </p:cSld>
  <p:clrMapOvr>
    <a:masterClrMapping/>
  </p:clrMapOvr>
  <p:transition>
    <p:wip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2409655213"/>
      </p:ext>
    </p:extLst>
  </p:cSld>
  <p:clrMapOvr>
    <a:masterClrMapping/>
  </p:clrMapOvr>
  <p:transition>
    <p:wip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70436602"/>
      </p:ext>
    </p:extLst>
  </p:cSld>
  <p:clrMapOvr>
    <a:masterClrMapping/>
  </p:clrMapOvr>
  <p:transition>
    <p:wip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114381303"/>
      </p:ext>
    </p:extLst>
  </p:cSld>
  <p:clrMapOvr>
    <a:masterClrMapping/>
  </p:clrMapOvr>
  <p:transition>
    <p:wip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559299030"/>
      </p:ext>
    </p:extLst>
  </p:cSld>
  <p:clrMapOvr>
    <a:masterClrMapping/>
  </p:clrMapOvr>
  <p:transition>
    <p:wip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636"/>
      </p:ext>
    </p:extLst>
  </p:cSld>
  <p:clrMapOvr>
    <a:masterClrMapping/>
  </p:clrMapOvr>
  <p:transition>
    <p:wip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375139119"/>
      </p:ext>
    </p:extLst>
  </p:cSld>
  <p:clrMapOvr>
    <a:masterClrMapping/>
  </p:clrMapOvr>
  <p:transition>
    <p:wip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647591158"/>
      </p:ext>
    </p:extLst>
  </p:cSld>
  <p:clrMapOvr>
    <a:masterClrMapping/>
  </p:clrMapOvr>
  <p:transition>
    <p:wip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783449394"/>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472129612"/>
      </p:ext>
    </p:extLst>
  </p:cSld>
  <p:clrMapOvr>
    <a:masterClrMapping/>
  </p:clrMapOvr>
  <p:transition>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728688903"/>
      </p:ext>
    </p:extLst>
  </p:cSld>
  <p:clrMapOvr>
    <a:masterClrMapping/>
  </p:clrMapOvr>
  <p:transition>
    <p:wip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4194925819"/>
      </p:ext>
    </p:extLst>
  </p:cSld>
  <p:clrMapOvr>
    <a:masterClrMapping/>
  </p:clrMapOvr>
  <p:transition>
    <p:wip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24165128"/>
      </p:ext>
    </p:extLst>
  </p:cSld>
  <p:clrMapOvr>
    <a:masterClrMapping/>
  </p:clrMapOvr>
  <p:transition>
    <p:wip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3421377078"/>
      </p:ext>
    </p:extLst>
  </p:cSld>
  <p:clrMapOvr>
    <a:masterClrMapping/>
  </p:clrMapOvr>
  <p:transition>
    <p:wip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852136276"/>
      </p:ext>
    </p:extLst>
  </p:cSld>
  <p:clrMapOvr>
    <a:masterClrMapping/>
  </p:clrMapOvr>
  <p:transition>
    <p:wip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983756718"/>
      </p:ext>
    </p:extLst>
  </p:cSld>
  <p:clrMapOvr>
    <a:masterClrMapping/>
  </p:clrMapOvr>
  <p:transition>
    <p:wip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4121454386"/>
      </p:ext>
    </p:extLst>
  </p:cSld>
  <p:clrMapOvr>
    <a:masterClrMapping/>
  </p:clrMapOvr>
  <p:transition>
    <p:wip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588395"/>
      </p:ext>
    </p:extLst>
  </p:cSld>
  <p:clrMapOvr>
    <a:masterClrMapping/>
  </p:clrMapOvr>
  <p:transition>
    <p:wip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557613845"/>
      </p:ext>
    </p:extLst>
  </p:cSld>
  <p:clrMapOvr>
    <a:masterClrMapping/>
  </p:clrMapOvr>
  <p:transition>
    <p:wip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373177126"/>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509970848"/>
      </p:ext>
    </p:extLst>
  </p:cSld>
  <p:clrMapOvr>
    <a:masterClrMapping/>
  </p:clrMapOvr>
  <p:transition>
    <p:wip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299943635"/>
      </p:ext>
    </p:extLst>
  </p:cSld>
  <p:clrMapOvr>
    <a:masterClrMapping/>
  </p:clrMapOvr>
  <p:transition>
    <p:wip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011651939"/>
      </p:ext>
    </p:extLst>
  </p:cSld>
  <p:clrMapOvr>
    <a:masterClrMapping/>
  </p:clrMapOvr>
  <p:transition>
    <p:wipe/>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2552256042"/>
      </p:ext>
    </p:extLst>
  </p:cSld>
  <p:clrMapOvr>
    <a:masterClrMapping/>
  </p:clrMapOvr>
  <p:transition>
    <p:wip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162369820"/>
      </p:ext>
    </p:extLst>
  </p:cSld>
  <p:clrMapOvr>
    <a:masterClrMapping/>
  </p:clrMapOvr>
  <p:transition>
    <p:wip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947787881"/>
      </p:ext>
    </p:extLst>
  </p:cSld>
  <p:clrMapOvr>
    <a:masterClrMapping/>
  </p:clrMapOvr>
  <p:transition>
    <p:wip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174680850"/>
      </p:ext>
    </p:extLst>
  </p:cSld>
  <p:clrMapOvr>
    <a:masterClrMapping/>
  </p:clrMapOvr>
  <p:transition>
    <p:wip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935816172"/>
      </p:ext>
    </p:extLst>
  </p:cSld>
  <p:clrMapOvr>
    <a:masterClrMapping/>
  </p:clrMapOvr>
  <p:transition>
    <p:wip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736732254"/>
      </p:ext>
    </p:extLst>
  </p:cSld>
  <p:clrMapOvr>
    <a:masterClrMapping/>
  </p:clrMapOvr>
  <p:transition>
    <p:wip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561935"/>
      </p:ext>
    </p:extLst>
  </p:cSld>
  <p:clrMapOvr>
    <a:masterClrMapping/>
  </p:clrMapOvr>
  <p:transition>
    <p:wip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336549394"/>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3.xml"/><Relationship Id="rId21" Type="http://schemas.openxmlformats.org/officeDocument/2006/relationships/slide" Target="../slides/slide2.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 Target="../slides/slide22.xml"/><Relationship Id="rId5" Type="http://schemas.openxmlformats.org/officeDocument/2006/relationships/slideLayout" Target="../slideLayouts/slideLayout5.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10.xml"/><Relationship Id="rId19" Type="http://schemas.openxmlformats.org/officeDocument/2006/relationships/slide" Target="../slides/slide16.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94.xml"/><Relationship Id="rId21" Type="http://schemas.openxmlformats.org/officeDocument/2006/relationships/slide" Target="../slides/slide2.xml"/><Relationship Id="rId7" Type="http://schemas.openxmlformats.org/officeDocument/2006/relationships/slideLayout" Target="../slideLayouts/slideLayout98.xml"/><Relationship Id="rId12" Type="http://schemas.openxmlformats.org/officeDocument/2006/relationships/theme" Target="../theme/theme10.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93.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 Target="../slides/slide22.xml"/><Relationship Id="rId5" Type="http://schemas.openxmlformats.org/officeDocument/2006/relationships/slideLayout" Target="../slideLayouts/slideLayout96.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101.xml"/><Relationship Id="rId19" Type="http://schemas.openxmlformats.org/officeDocument/2006/relationships/slide" Target="../slides/slide16.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105.xml"/><Relationship Id="rId21" Type="http://schemas.openxmlformats.org/officeDocument/2006/relationships/slide" Target="../slides/slide2.xml"/><Relationship Id="rId7" Type="http://schemas.openxmlformats.org/officeDocument/2006/relationships/slideLayout" Target="../slideLayouts/slideLayout109.xml"/><Relationship Id="rId12" Type="http://schemas.openxmlformats.org/officeDocument/2006/relationships/theme" Target="../theme/theme11.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104.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 Target="../slides/slide22.xml"/><Relationship Id="rId5" Type="http://schemas.openxmlformats.org/officeDocument/2006/relationships/slideLayout" Target="../slideLayouts/slideLayout107.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112.xml"/><Relationship Id="rId19" Type="http://schemas.openxmlformats.org/officeDocument/2006/relationships/slide" Target="../slides/slide16.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14.xml"/><Relationship Id="rId21" Type="http://schemas.openxmlformats.org/officeDocument/2006/relationships/slide" Target="../slides/slide2.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13.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 Target="../slides/slide22.xml"/><Relationship Id="rId5" Type="http://schemas.openxmlformats.org/officeDocument/2006/relationships/slideLayout" Target="../slideLayouts/slideLayout16.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21.xml"/><Relationship Id="rId19" Type="http://schemas.openxmlformats.org/officeDocument/2006/relationships/slide" Target="../slides/slide16.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25.xml"/><Relationship Id="rId21" Type="http://schemas.openxmlformats.org/officeDocument/2006/relationships/slide" Target="../slides/slide2.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24.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 Target="../slides/slide22.xml"/><Relationship Id="rId5" Type="http://schemas.openxmlformats.org/officeDocument/2006/relationships/slideLayout" Target="../slideLayouts/slideLayout27.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32.xml"/><Relationship Id="rId19" Type="http://schemas.openxmlformats.org/officeDocument/2006/relationships/slide" Target="../slides/slide16.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slide" Target="../slides/slide2.xml"/><Relationship Id="rId18" Type="http://schemas.openxmlformats.org/officeDocument/2006/relationships/slide" Target="../slides/slide28.xml"/><Relationship Id="rId3" Type="http://schemas.openxmlformats.org/officeDocument/2006/relationships/slideLayout" Target="../slideLayouts/slideLayout36.xml"/><Relationship Id="rId21" Type="http://schemas.openxmlformats.org/officeDocument/2006/relationships/slide" Target="../slides/slide63.xml"/><Relationship Id="rId7" Type="http://schemas.openxmlformats.org/officeDocument/2006/relationships/image" Target="../media/image3.png"/><Relationship Id="rId12" Type="http://schemas.openxmlformats.org/officeDocument/2006/relationships/slide" Target="../slides/slide13.xml"/><Relationship Id="rId17" Type="http://schemas.openxmlformats.org/officeDocument/2006/relationships/slide" Target="../slides/slide40.xml"/><Relationship Id="rId2" Type="http://schemas.openxmlformats.org/officeDocument/2006/relationships/slideLayout" Target="../slideLayouts/slideLayout35.xml"/><Relationship Id="rId16" Type="http://schemas.openxmlformats.org/officeDocument/2006/relationships/slide" Target="../slides/slide22.xml"/><Relationship Id="rId20" Type="http://schemas.openxmlformats.org/officeDocument/2006/relationships/slide" Target="../slides/slide58.xml"/><Relationship Id="rId1" Type="http://schemas.openxmlformats.org/officeDocument/2006/relationships/slideLayout" Target="../slideLayouts/slideLayout34.xml"/><Relationship Id="rId6" Type="http://schemas.openxmlformats.org/officeDocument/2006/relationships/image" Target="../media/image2.png"/><Relationship Id="rId11" Type="http://schemas.openxmlformats.org/officeDocument/2006/relationships/slide" Target="../slides/slide16.xml"/><Relationship Id="rId5" Type="http://schemas.openxmlformats.org/officeDocument/2006/relationships/image" Target="../media/image1.png"/><Relationship Id="rId15" Type="http://schemas.openxmlformats.org/officeDocument/2006/relationships/slide" Target="../slides/slide25.xml"/><Relationship Id="rId10" Type="http://schemas.openxmlformats.org/officeDocument/2006/relationships/image" Target="../media/image6.png"/><Relationship Id="rId19" Type="http://schemas.openxmlformats.org/officeDocument/2006/relationships/slide" Target="../slides/slide56.xml"/><Relationship Id="rId4" Type="http://schemas.openxmlformats.org/officeDocument/2006/relationships/theme" Target="../theme/theme4.xml"/><Relationship Id="rId9" Type="http://schemas.openxmlformats.org/officeDocument/2006/relationships/image" Target="../media/image5.png"/><Relationship Id="rId14" Type="http://schemas.openxmlformats.org/officeDocument/2006/relationships/slide" Target="../slides/slide1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50.xml"/><Relationship Id="rId21" Type="http://schemas.openxmlformats.org/officeDocument/2006/relationships/slide" Target="../slides/slide2.xml"/><Relationship Id="rId7" Type="http://schemas.openxmlformats.org/officeDocument/2006/relationships/slideLayout" Target="../slideLayouts/slideLayout54.xml"/><Relationship Id="rId12" Type="http://schemas.openxmlformats.org/officeDocument/2006/relationships/theme" Target="../theme/theme6.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49.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 Target="../slides/slide22.xml"/><Relationship Id="rId5" Type="http://schemas.openxmlformats.org/officeDocument/2006/relationships/slideLayout" Target="../slideLayouts/slideLayout52.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57.xml"/><Relationship Id="rId19" Type="http://schemas.openxmlformats.org/officeDocument/2006/relationships/slide" Target="../slides/slide1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61.xml"/><Relationship Id="rId21" Type="http://schemas.openxmlformats.org/officeDocument/2006/relationships/slide" Target="../slides/slide2.xml"/><Relationship Id="rId7" Type="http://schemas.openxmlformats.org/officeDocument/2006/relationships/slideLayout" Target="../slideLayouts/slideLayout65.xml"/><Relationship Id="rId12" Type="http://schemas.openxmlformats.org/officeDocument/2006/relationships/theme" Target="../theme/theme7.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60.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slide" Target="../slides/slide22.xml"/><Relationship Id="rId5" Type="http://schemas.openxmlformats.org/officeDocument/2006/relationships/slideLayout" Target="../slideLayouts/slideLayout63.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68.xml"/><Relationship Id="rId19" Type="http://schemas.openxmlformats.org/officeDocument/2006/relationships/slide" Target="../slides/slide16.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72.xml"/><Relationship Id="rId21" Type="http://schemas.openxmlformats.org/officeDocument/2006/relationships/slide" Target="../slides/slide2.xml"/><Relationship Id="rId7" Type="http://schemas.openxmlformats.org/officeDocument/2006/relationships/slideLayout" Target="../slideLayouts/slideLayout76.xml"/><Relationship Id="rId12" Type="http://schemas.openxmlformats.org/officeDocument/2006/relationships/theme" Target="../theme/theme8.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71.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24" Type="http://schemas.openxmlformats.org/officeDocument/2006/relationships/slide" Target="../slides/slide22.xml"/><Relationship Id="rId5" Type="http://schemas.openxmlformats.org/officeDocument/2006/relationships/slideLayout" Target="../slideLayouts/slideLayout74.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79.xml"/><Relationship Id="rId19" Type="http://schemas.openxmlformats.org/officeDocument/2006/relationships/slide" Target="../slides/slide16.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png"/><Relationship Id="rId18" Type="http://schemas.openxmlformats.org/officeDocument/2006/relationships/image" Target="../media/image6.png"/><Relationship Id="rId26" Type="http://schemas.openxmlformats.org/officeDocument/2006/relationships/slide" Target="../slides/slide28.xml"/><Relationship Id="rId3" Type="http://schemas.openxmlformats.org/officeDocument/2006/relationships/slideLayout" Target="../slideLayouts/slideLayout83.xml"/><Relationship Id="rId21" Type="http://schemas.openxmlformats.org/officeDocument/2006/relationships/slide" Target="../slides/slide2.xml"/><Relationship Id="rId7" Type="http://schemas.openxmlformats.org/officeDocument/2006/relationships/slideLayout" Target="../slideLayouts/slideLayout87.xml"/><Relationship Id="rId12" Type="http://schemas.openxmlformats.org/officeDocument/2006/relationships/theme" Target="../theme/theme9.xml"/><Relationship Id="rId17" Type="http://schemas.openxmlformats.org/officeDocument/2006/relationships/image" Target="../media/image5.png"/><Relationship Id="rId25" Type="http://schemas.openxmlformats.org/officeDocument/2006/relationships/slide" Target="../slides/slide40.xml"/><Relationship Id="rId2" Type="http://schemas.openxmlformats.org/officeDocument/2006/relationships/slideLayout" Target="../slideLayouts/slideLayout82.xml"/><Relationship Id="rId16" Type="http://schemas.openxmlformats.org/officeDocument/2006/relationships/image" Target="../media/image4.png"/><Relationship Id="rId20" Type="http://schemas.openxmlformats.org/officeDocument/2006/relationships/slide" Target="../slides/slide13.xml"/><Relationship Id="rId29" Type="http://schemas.openxmlformats.org/officeDocument/2006/relationships/slide" Target="../slides/slide63.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 Target="../slides/slide22.xml"/><Relationship Id="rId5" Type="http://schemas.openxmlformats.org/officeDocument/2006/relationships/slideLayout" Target="../slideLayouts/slideLayout85.xml"/><Relationship Id="rId15" Type="http://schemas.openxmlformats.org/officeDocument/2006/relationships/image" Target="../media/image3.png"/><Relationship Id="rId23" Type="http://schemas.openxmlformats.org/officeDocument/2006/relationships/slide" Target="../slides/slide25.xml"/><Relationship Id="rId28" Type="http://schemas.openxmlformats.org/officeDocument/2006/relationships/slide" Target="../slides/slide58.xml"/><Relationship Id="rId10" Type="http://schemas.openxmlformats.org/officeDocument/2006/relationships/slideLayout" Target="../slideLayouts/slideLayout90.xml"/><Relationship Id="rId19" Type="http://schemas.openxmlformats.org/officeDocument/2006/relationships/slide" Target="../slides/slide16.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image" Target="../media/image2.png"/><Relationship Id="rId22" Type="http://schemas.openxmlformats.org/officeDocument/2006/relationships/slide" Target="../slides/slide17.xml"/><Relationship Id="rId27" Type="http://schemas.openxmlformats.org/officeDocument/2006/relationships/slide" Target="../slides/slide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717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41E74703-771B-4BFE-A1BD-11F6A5D58C20}"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7173"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0"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19"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26"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a:t>
            </a:r>
          </a:p>
        </p:txBody>
      </p:sp>
      <p:sp>
        <p:nvSpPr>
          <p:cNvPr id="3"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4"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5"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6"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7"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8"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9"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22"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23"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24"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
        <p:nvSpPr>
          <p:cNvPr id="25" name="文字方塊 1"/>
          <p:cNvSpPr txBox="1">
            <a:spLocks noChangeArrowheads="1"/>
          </p:cNvSpPr>
          <p:nvPr userDrawn="1"/>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Tree>
  </p:cSld>
  <p:clrMap bg1="lt1" tx1="dk1" bg2="lt2" tx2="dk2" accent1="accent1" accent2="accent2" accent3="accent3" accent4="accent4" accent5="accent5" accent6="accent6" hlink="hlink" folHlink="folHlink"/>
  <p:sldLayoutIdLst>
    <p:sldLayoutId id="2147485170" r:id="rId1"/>
    <p:sldLayoutId id="2147485171" r:id="rId2"/>
    <p:sldLayoutId id="2147485172" r:id="rId3"/>
    <p:sldLayoutId id="2147485173" r:id="rId4"/>
    <p:sldLayoutId id="2147485174" r:id="rId5"/>
    <p:sldLayoutId id="2147485175" r:id="rId6"/>
    <p:sldLayoutId id="2147485176" r:id="rId7"/>
    <p:sldLayoutId id="2147485177" r:id="rId8"/>
    <p:sldLayoutId id="2147485178" r:id="rId9"/>
    <p:sldLayoutId id="2147485179" r:id="rId10"/>
    <p:sldLayoutId id="2147485180"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0" indent="0" algn="l" rtl="0" eaLnBrk="0" fontAlgn="base" hangingPunct="0">
        <a:spcBef>
          <a:spcPct val="20000"/>
        </a:spcBef>
        <a:spcAft>
          <a:spcPct val="0"/>
        </a:spcAft>
        <a:buNone/>
        <a:defRPr kumimoji="1" lang="zh-TW" altLang="en-US" sz="2800" b="0" baseline="0" dirty="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sz="2800" baseline="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sz="2800" baseline="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sz="2800" baseline="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sz="2800" baseline="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A49397EA-888B-48EA-89C1-A7C3B10FE135}"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7"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38"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39"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40"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41"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42"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3"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4"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5"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6"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7"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48"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49"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Tree>
    <p:extLst>
      <p:ext uri="{BB962C8B-B14F-4D97-AF65-F5344CB8AC3E}">
        <p14:creationId xmlns:p14="http://schemas.microsoft.com/office/powerpoint/2010/main" val="343476255"/>
      </p:ext>
    </p:extLst>
  </p:cSld>
  <p:clrMap bg1="lt1" tx1="dk1" bg2="lt2" tx2="dk2" accent1="accent1" accent2="accent2" accent3="accent3" accent4="accent4" accent5="accent5" accent6="accent6" hlink="hlink" folHlink="folHlink"/>
  <p:sldLayoutIdLst>
    <p:sldLayoutId id="2147485263" r:id="rId1"/>
    <p:sldLayoutId id="2147485264" r:id="rId2"/>
    <p:sldLayoutId id="2147485265" r:id="rId3"/>
    <p:sldLayoutId id="2147485266" r:id="rId4"/>
    <p:sldLayoutId id="2147485267" r:id="rId5"/>
    <p:sldLayoutId id="2147485268" r:id="rId6"/>
    <p:sldLayoutId id="2147485269" r:id="rId7"/>
    <p:sldLayoutId id="2147485270" r:id="rId8"/>
    <p:sldLayoutId id="2147485271" r:id="rId9"/>
    <p:sldLayoutId id="2147485272" r:id="rId10"/>
    <p:sldLayoutId id="2147485273"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A49397EA-888B-48EA-89C1-A7C3B10FE135}"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5"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36"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37"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38"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39"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40"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1"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2"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3"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4"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5"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46"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47"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9-10 </a:t>
            </a:r>
          </a:p>
        </p:txBody>
      </p:sp>
    </p:spTree>
    <p:extLst>
      <p:ext uri="{BB962C8B-B14F-4D97-AF65-F5344CB8AC3E}">
        <p14:creationId xmlns:p14="http://schemas.microsoft.com/office/powerpoint/2010/main" val="3781344165"/>
      </p:ext>
    </p:extLst>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8195"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7BCD7DE2-BFA0-4759-AEA5-B9DF3E40E465}"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8197"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0"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24"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25"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28"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29"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30"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31"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32"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33"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34"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35"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36"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37"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38"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Tree>
  </p:cSld>
  <p:clrMap bg1="lt1" tx1="dk1" bg2="lt2" tx2="dk2" accent1="accent1" accent2="accent2" accent3="accent3" accent4="accent4" accent5="accent5" accent6="accent6" hlink="hlink" folHlink="folHlink"/>
  <p:sldLayoutIdLst>
    <p:sldLayoutId id="2147485181" r:id="rId1"/>
    <p:sldLayoutId id="2147485182" r:id="rId2"/>
    <p:sldLayoutId id="2147485183" r:id="rId3"/>
    <p:sldLayoutId id="2147485184" r:id="rId4"/>
    <p:sldLayoutId id="2147485185" r:id="rId5"/>
    <p:sldLayoutId id="2147485186" r:id="rId6"/>
    <p:sldLayoutId id="2147485187" r:id="rId7"/>
    <p:sldLayoutId id="2147485188" r:id="rId8"/>
    <p:sldLayoutId id="2147485189" r:id="rId9"/>
    <p:sldLayoutId id="2147485190" r:id="rId10"/>
    <p:sldLayoutId id="2147485191"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921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B5F0DD6D-4292-4447-9798-F13059227C6A}"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922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24"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9-3</a:t>
            </a:r>
          </a:p>
        </p:txBody>
      </p:sp>
      <p:sp>
        <p:nvSpPr>
          <p:cNvPr id="25"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28"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29"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30"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31"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32"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33"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34"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35"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36"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37"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38"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Tree>
  </p:cSld>
  <p:clrMap bg1="lt1" tx1="dk1" bg2="lt2" tx2="dk2" accent1="accent1" accent2="accent2" accent3="accent3" accent4="accent4" accent5="accent5" accent6="accent6" hlink="hlink" folHlink="folHlink"/>
  <p:sldLayoutIdLst>
    <p:sldLayoutId id="2147485192" r:id="rId1"/>
    <p:sldLayoutId id="2147485193" r:id="rId2"/>
    <p:sldLayoutId id="2147485194" r:id="rId3"/>
    <p:sldLayoutId id="2147485195" r:id="rId4"/>
    <p:sldLayoutId id="2147485196" r:id="rId5"/>
    <p:sldLayoutId id="2147485197" r:id="rId6"/>
    <p:sldLayoutId id="2147485198" r:id="rId7"/>
    <p:sldLayoutId id="2147485199" r:id="rId8"/>
    <p:sldLayoutId id="2147485200" r:id="rId9"/>
    <p:sldLayoutId id="2147485201" r:id="rId10"/>
    <p:sldLayoutId id="2147485202"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43"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8FF2E43D-376B-4D96-8EC6-208C5EFC8818}"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0245" name="Picture 29" descr="Icon-01">
            <a:hlinkClick r:id="" action="ppaction://hlinkshowjump?jump=firs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30" descr="Icon-03">
            <a:hlinkClick r:id="" action="ppaction://hlinkshowjump?jump=next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31" descr="Icon-04">
            <a:hlinkClick r:id="" action="ppaction://hlinkshowjump?jump=previousslide"/>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32" descr="Icon-05">
            <a:hlinkClick r:id="" action="ppaction://hlinkshowjump?jump=firstslide"/>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33" descr="Icon-06">
            <a:hlinkClick r:id="" action="ppaction://hlinkshowjump?jump=lastslide"/>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5" name="Rectangle 87">
            <a:hlinkClick r:id="rId11"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36" name="Rectangle 86">
            <a:hlinkClick r:id="rId12"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37" name="Rectangle 86">
            <a:hlinkClick r:id="rId13"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38" name="Rectangle 86">
            <a:hlinkClick r:id="rId14" action="ppaction://hlinksldjump"/>
          </p:cNvPr>
          <p:cNvSpPr>
            <a:spLocks noChangeArrowheads="1"/>
          </p:cNvSpPr>
          <p:nvPr userDrawn="1"/>
        </p:nvSpPr>
        <p:spPr bwMode="auto">
          <a:xfrm>
            <a:off x="8534400" y="24209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9-4</a:t>
            </a:r>
          </a:p>
        </p:txBody>
      </p:sp>
      <p:sp>
        <p:nvSpPr>
          <p:cNvPr id="39" name="Rectangle 86">
            <a:hlinkClick r:id="rId15"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40" name="Rectangle 86">
            <a:hlinkClick r:id="rId1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1" name="Rectangle 86">
            <a:hlinkClick r:id="rId16"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2" name="Rectangle 86">
            <a:hlinkClick r:id="rId1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3" name="Rectangle 86">
            <a:hlinkClick r:id="rId17"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4" name="Rectangle 86">
            <a:hlinkClick r:id="rId18"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5" name="Rectangle 86">
            <a:hlinkClick r:id="rId19"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46" name="Rectangle 86">
            <a:hlinkClick r:id="rId20"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47" name="Rectangle 86">
            <a:hlinkClick r:id="rId21"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Tree>
  </p:cSld>
  <p:clrMap bg1="lt1" tx1="dk1" bg2="lt2" tx2="dk2" accent1="accent1" accent2="accent2" accent3="accent3" accent4="accent4" accent5="accent5" accent6="accent6" hlink="hlink" folHlink="folHlink"/>
  <p:sldLayoutIdLst>
    <p:sldLayoutId id="2147485203" r:id="rId1"/>
    <p:sldLayoutId id="2147485204" r:id="rId2"/>
    <p:sldLayoutId id="2147485205" r:id="rId3"/>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eaLnBrk="0" fontAlgn="base" hangingPunct="0">
        <a:spcBef>
          <a:spcPct val="0"/>
        </a:spcBef>
        <a:spcAft>
          <a:spcPct val="0"/>
        </a:spcAft>
        <a:defRPr kumimoji="1" sz="3600" b="1">
          <a:solidFill>
            <a:srgbClr val="0066FF"/>
          </a:solidFill>
          <a:latin typeface="Arial" charset="0"/>
          <a:ea typeface="微軟正黑體" pitchFamily="34" charset="-120"/>
        </a:defRPr>
      </a:lvl6pPr>
      <a:lvl7pPr marL="914400" algn="l" rtl="0" eaLnBrk="0" fontAlgn="base" hangingPunct="0">
        <a:spcBef>
          <a:spcPct val="0"/>
        </a:spcBef>
        <a:spcAft>
          <a:spcPct val="0"/>
        </a:spcAft>
        <a:defRPr kumimoji="1" sz="3600" b="1">
          <a:solidFill>
            <a:srgbClr val="0066FF"/>
          </a:solidFill>
          <a:latin typeface="Arial" charset="0"/>
          <a:ea typeface="微軟正黑體" pitchFamily="34" charset="-120"/>
        </a:defRPr>
      </a:lvl7pPr>
      <a:lvl8pPr marL="1371600" algn="l" rtl="0" eaLnBrk="0" fontAlgn="base" hangingPunct="0">
        <a:spcBef>
          <a:spcPct val="0"/>
        </a:spcBef>
        <a:spcAft>
          <a:spcPct val="0"/>
        </a:spcAft>
        <a:defRPr kumimoji="1" sz="3600" b="1">
          <a:solidFill>
            <a:srgbClr val="0066FF"/>
          </a:solidFill>
          <a:latin typeface="Arial" charset="0"/>
          <a:ea typeface="微軟正黑體" pitchFamily="34" charset="-120"/>
        </a:defRPr>
      </a:lvl8pPr>
      <a:lvl9pPr marL="1828800" algn="l" rtl="0" eaLnBrk="0" fontAlgn="base" hangingPunct="0">
        <a:spcBef>
          <a:spcPct val="0"/>
        </a:spcBef>
        <a:spcAft>
          <a:spcPct val="0"/>
        </a:spcAft>
        <a:defRPr kumimoji="1" sz="3600" b="1">
          <a:solidFill>
            <a:srgbClr val="0066FF"/>
          </a:solidFill>
          <a:latin typeface="Arial" charset="0"/>
          <a:ea typeface="微軟正黑體" pitchFamily="34"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1784350" algn="l" rtl="0" fontAlgn="base" hangingPunct="0">
        <a:spcBef>
          <a:spcPct val="20000"/>
        </a:spcBef>
        <a:spcAft>
          <a:spcPct val="0"/>
        </a:spcAft>
        <a:defRPr kumimoji="1" sz="2800">
          <a:solidFill>
            <a:schemeClr val="tx1"/>
          </a:solidFill>
          <a:latin typeface="+mn-lt"/>
          <a:ea typeface="+mn-ea"/>
        </a:defRPr>
      </a:lvl6pPr>
      <a:lvl7pPr marL="2241550" algn="l" rtl="0" fontAlgn="base" hangingPunct="0">
        <a:spcBef>
          <a:spcPct val="20000"/>
        </a:spcBef>
        <a:spcAft>
          <a:spcPct val="0"/>
        </a:spcAft>
        <a:defRPr kumimoji="1" sz="2800">
          <a:solidFill>
            <a:schemeClr val="tx1"/>
          </a:solidFill>
          <a:latin typeface="+mn-lt"/>
          <a:ea typeface="+mn-ea"/>
        </a:defRPr>
      </a:lvl7pPr>
      <a:lvl8pPr marL="2698750" algn="l" rtl="0" fontAlgn="base" hangingPunct="0">
        <a:spcBef>
          <a:spcPct val="20000"/>
        </a:spcBef>
        <a:spcAft>
          <a:spcPct val="0"/>
        </a:spcAft>
        <a:defRPr kumimoji="1" sz="2800">
          <a:solidFill>
            <a:schemeClr val="tx1"/>
          </a:solidFill>
          <a:latin typeface="+mn-lt"/>
          <a:ea typeface="+mn-ea"/>
        </a:defRPr>
      </a:lvl8pPr>
      <a:lvl9pPr marL="3155950" algn="l" rtl="0" fontAlgn="base" hangingPunct="0">
        <a:spcBef>
          <a:spcPct val="20000"/>
        </a:spcBef>
        <a:spcAft>
          <a:spcPct val="0"/>
        </a:spcAft>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1267"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AB70B80C-E12F-4F4F-89A3-D00C4ADD94FE}"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pic>
        <p:nvPicPr>
          <p:cNvPr id="12" name="Picture 37" descr="Icon-02">
            <a:hlinkClick r:id="" action="ppaction://hlinkshowjump?jump=endshow"/>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748713" y="6524625"/>
            <a:ext cx="3270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206" r:id="rId1"/>
    <p:sldLayoutId id="2147485207" r:id="rId2"/>
    <p:sldLayoutId id="2147485208" r:id="rId3"/>
    <p:sldLayoutId id="2147485209" r:id="rId4"/>
    <p:sldLayoutId id="2147485210" r:id="rId5"/>
    <p:sldLayoutId id="2147485211" r:id="rId6"/>
    <p:sldLayoutId id="2147485212" r:id="rId7"/>
    <p:sldLayoutId id="2147485213" r:id="rId8"/>
    <p:sldLayoutId id="2147485214" r:id="rId9"/>
    <p:sldLayoutId id="2147485215" r:id="rId10"/>
    <p:sldLayoutId id="2147485216"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229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BF84CEBE-1CE1-44B7-AD6D-890A7C49DB2A}"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2293"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4"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5"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5"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36"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37"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38"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39"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9-5</a:t>
            </a:r>
          </a:p>
        </p:txBody>
      </p:sp>
      <p:sp>
        <p:nvSpPr>
          <p:cNvPr id="40"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1"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2"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3"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4"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5"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46"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47"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Tree>
  </p:cSld>
  <p:clrMap bg1="lt1" tx1="dk1" bg2="lt2" tx2="dk2" accent1="accent1" accent2="accent2" accent3="accent3" accent4="accent4" accent5="accent5" accent6="accent6" hlink="hlink" folHlink="folHlink"/>
  <p:sldLayoutIdLst>
    <p:sldLayoutId id="2147485217" r:id="rId1"/>
    <p:sldLayoutId id="2147485218" r:id="rId2"/>
    <p:sldLayoutId id="2147485219" r:id="rId3"/>
    <p:sldLayoutId id="2147485220" r:id="rId4"/>
    <p:sldLayoutId id="2147485221" r:id="rId5"/>
    <p:sldLayoutId id="2147485222" r:id="rId6"/>
    <p:sldLayoutId id="2147485223" r:id="rId7"/>
    <p:sldLayoutId id="2147485224" r:id="rId8"/>
    <p:sldLayoutId id="2147485225" r:id="rId9"/>
    <p:sldLayoutId id="2147485226" r:id="rId10"/>
    <p:sldLayoutId id="2147485227"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3315"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B4BBFD49-F547-4121-B123-DA6532DFAA2E}"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3317"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5"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36"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37"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38"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39"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40"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1"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2"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3"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4"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9-6</a:t>
            </a:r>
          </a:p>
        </p:txBody>
      </p:sp>
      <p:sp>
        <p:nvSpPr>
          <p:cNvPr id="45"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46"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47"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Tree>
  </p:cSld>
  <p:clrMap bg1="lt1" tx1="dk1" bg2="lt2" tx2="dk2" accent1="accent1" accent2="accent2" accent3="accent3" accent4="accent4" accent5="accent5" accent6="accent6" hlink="hlink" folHlink="folHlink"/>
  <p:sldLayoutIdLst>
    <p:sldLayoutId id="2147485228" r:id="rId1"/>
    <p:sldLayoutId id="2147485229" r:id="rId2"/>
    <p:sldLayoutId id="2147485230" r:id="rId3"/>
    <p:sldLayoutId id="2147485231" r:id="rId4"/>
    <p:sldLayoutId id="2147485232" r:id="rId5"/>
    <p:sldLayoutId id="2147485233" r:id="rId6"/>
    <p:sldLayoutId id="2147485234" r:id="rId7"/>
    <p:sldLayoutId id="2147485235" r:id="rId8"/>
    <p:sldLayoutId id="2147485236" r:id="rId9"/>
    <p:sldLayoutId id="2147485237" r:id="rId10"/>
    <p:sldLayoutId id="2147485238"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A49397EA-888B-48EA-89C1-A7C3B10FE135}"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5"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36"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37"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38"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39"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40"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1"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2"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3"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9-7</a:t>
            </a:r>
          </a:p>
        </p:txBody>
      </p:sp>
      <p:sp>
        <p:nvSpPr>
          <p:cNvPr id="44"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5"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9-8</a:t>
            </a:r>
          </a:p>
        </p:txBody>
      </p:sp>
      <p:sp>
        <p:nvSpPr>
          <p:cNvPr id="46"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47"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Tree>
  </p:cSld>
  <p:clrMap bg1="lt1" tx1="dk1" bg2="lt2" tx2="dk2" accent1="accent1" accent2="accent2" accent3="accent3" accent4="accent4" accent5="accent5" accent6="accent6" hlink="hlink" folHlink="folHlink"/>
  <p:sldLayoutIdLst>
    <p:sldLayoutId id="2147485239" r:id="rId1"/>
    <p:sldLayoutId id="2147485240" r:id="rId2"/>
    <p:sldLayoutId id="2147485241" r:id="rId3"/>
    <p:sldLayoutId id="2147485242" r:id="rId4"/>
    <p:sldLayoutId id="2147485243" r:id="rId5"/>
    <p:sldLayoutId id="2147485244" r:id="rId6"/>
    <p:sldLayoutId id="2147485245" r:id="rId7"/>
    <p:sldLayoutId id="2147485246" r:id="rId8"/>
    <p:sldLayoutId id="2147485247" r:id="rId9"/>
    <p:sldLayoutId id="2147485248" r:id="rId10"/>
    <p:sldLayoutId id="2147485249"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4339"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A49397EA-888B-48EA-89C1-A7C3B10FE135}"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4341"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文字方塊 1"/>
          <p:cNvSpPr txBox="1">
            <a:spLocks noChangeArrowheads="1"/>
          </p:cNvSpPr>
          <p:nvPr/>
        </p:nvSpPr>
        <p:spPr bwMode="auto">
          <a:xfrm>
            <a:off x="4826000" y="144463"/>
            <a:ext cx="3036888"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a:p>
            <a:pPr algn="r" eaLnBrk="1" hangingPunct="1">
              <a:defRPr/>
            </a:pPr>
            <a:endParaRPr lang="zh-TW" altLang="en-US" sz="1200" smtClean="0">
              <a:solidFill>
                <a:schemeClr val="tx1"/>
              </a:solidFill>
              <a:ea typeface="微軟正黑體" pitchFamily="34" charset="-120"/>
            </a:endParaRPr>
          </a:p>
        </p:txBody>
      </p:sp>
      <p:sp>
        <p:nvSpPr>
          <p:cNvPr id="36" name="Rectangle 87">
            <a:hlinkClick r:id="rId19" action="ppaction://hlinksldjump"/>
          </p:cNvPr>
          <p:cNvSpPr>
            <a:spLocks noChangeArrowheads="1"/>
          </p:cNvSpPr>
          <p:nvPr userDrawn="1"/>
        </p:nvSpPr>
        <p:spPr bwMode="auto">
          <a:xfrm>
            <a:off x="8534400" y="2133600"/>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9-3</a:t>
            </a:r>
          </a:p>
        </p:txBody>
      </p:sp>
      <p:sp>
        <p:nvSpPr>
          <p:cNvPr id="37"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9-2</a:t>
            </a:r>
          </a:p>
        </p:txBody>
      </p:sp>
      <p:sp>
        <p:nvSpPr>
          <p:cNvPr id="38"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p>
            <a:pPr lvl="0" eaLnBrk="1" hangingPunct="1"/>
            <a:r>
              <a:rPr lang="en-US" altLang="zh-TW" sz="1400" dirty="0" smtClean="0">
                <a:latin typeface="Arial" charset="0"/>
                <a:ea typeface="文鼎黑體B" pitchFamily="34" charset="-120"/>
              </a:rPr>
              <a:t>9-1</a:t>
            </a:r>
          </a:p>
        </p:txBody>
      </p:sp>
      <p:sp>
        <p:nvSpPr>
          <p:cNvPr id="39" name="Rectangle 86">
            <a:hlinkClick r:id="rId22" action="ppaction://hlinksldjump"/>
          </p:cNvPr>
          <p:cNvSpPr>
            <a:spLocks noChangeArrowheads="1"/>
          </p:cNvSpPr>
          <p:nvPr userDrawn="1"/>
        </p:nvSpPr>
        <p:spPr bwMode="auto">
          <a:xfrm>
            <a:off x="8534400" y="24209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9-4</a:t>
            </a:r>
          </a:p>
        </p:txBody>
      </p:sp>
      <p:sp>
        <p:nvSpPr>
          <p:cNvPr id="40" name="Rectangle 86">
            <a:hlinkClick r:id="rId23" action="ppaction://hlinksldjump"/>
          </p:cNvPr>
          <p:cNvSpPr>
            <a:spLocks noChangeArrowheads="1"/>
          </p:cNvSpPr>
          <p:nvPr userDrawn="1"/>
        </p:nvSpPr>
        <p:spPr bwMode="auto">
          <a:xfrm>
            <a:off x="8534400" y="27082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9-5</a:t>
            </a:r>
          </a:p>
        </p:txBody>
      </p:sp>
      <p:sp>
        <p:nvSpPr>
          <p:cNvPr id="41"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2" name="Rectangle 86">
            <a:hlinkClick r:id="rId24" action="ppaction://hlinksldjump"/>
          </p:cNvPr>
          <p:cNvSpPr>
            <a:spLocks noChangeArrowheads="1"/>
          </p:cNvSpPr>
          <p:nvPr userDrawn="1"/>
        </p:nvSpPr>
        <p:spPr bwMode="auto">
          <a:xfrm>
            <a:off x="8532813" y="3292475"/>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3" name="Rectangle 86">
            <a:hlinkClick r:id="rId24"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4" name="Rectangle 86">
            <a:hlinkClick r:id="rId25" action="ppaction://hlinksldjump"/>
          </p:cNvPr>
          <p:cNvSpPr>
            <a:spLocks noChangeArrowheads="1"/>
          </p:cNvSpPr>
          <p:nvPr userDrawn="1"/>
        </p:nvSpPr>
        <p:spPr bwMode="auto">
          <a:xfrm>
            <a:off x="8534400" y="32845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9-7</a:t>
            </a:r>
          </a:p>
        </p:txBody>
      </p:sp>
      <p:sp>
        <p:nvSpPr>
          <p:cNvPr id="45" name="Rectangle 86">
            <a:hlinkClick r:id="rId26" action="ppaction://hlinksldjump"/>
          </p:cNvPr>
          <p:cNvSpPr>
            <a:spLocks noChangeArrowheads="1"/>
          </p:cNvSpPr>
          <p:nvPr userDrawn="1"/>
        </p:nvSpPr>
        <p:spPr bwMode="auto">
          <a:xfrm>
            <a:off x="8534400" y="2997200"/>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9-6</a:t>
            </a:r>
          </a:p>
        </p:txBody>
      </p:sp>
      <p:sp>
        <p:nvSpPr>
          <p:cNvPr id="46" name="Rectangle 86">
            <a:hlinkClick r:id="rId27" action="ppaction://hlinksldjump"/>
          </p:cNvPr>
          <p:cNvSpPr>
            <a:spLocks noChangeArrowheads="1"/>
          </p:cNvSpPr>
          <p:nvPr userDrawn="1"/>
        </p:nvSpPr>
        <p:spPr bwMode="auto">
          <a:xfrm>
            <a:off x="8534401" y="3573016"/>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9-8</a:t>
            </a:r>
          </a:p>
        </p:txBody>
      </p:sp>
      <p:sp>
        <p:nvSpPr>
          <p:cNvPr id="47" name="Rectangle 86">
            <a:hlinkClick r:id="rId28" action="ppaction://hlinksldjump"/>
          </p:cNvPr>
          <p:cNvSpPr>
            <a:spLocks noChangeArrowheads="1"/>
          </p:cNvSpPr>
          <p:nvPr userDrawn="1"/>
        </p:nvSpPr>
        <p:spPr bwMode="auto">
          <a:xfrm>
            <a:off x="8534401" y="385723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9-9</a:t>
            </a:r>
            <a:r>
              <a:rPr lang="zh-TW" altLang="en-US" sz="1400" dirty="0" smtClean="0">
                <a:latin typeface="Arial" charset="0"/>
                <a:ea typeface="文鼎黑體B" pitchFamily="34" charset="-120"/>
              </a:rPr>
              <a:t>         </a:t>
            </a:r>
            <a:endParaRPr lang="en-US" altLang="zh-TW" sz="1400" dirty="0" smtClean="0">
              <a:latin typeface="Arial" charset="0"/>
              <a:ea typeface="文鼎黑體B" pitchFamily="34" charset="-120"/>
            </a:endParaRPr>
          </a:p>
        </p:txBody>
      </p:sp>
      <p:sp>
        <p:nvSpPr>
          <p:cNvPr id="48" name="Rectangle 86">
            <a:hlinkClick r:id="rId29" action="ppaction://hlinksldjump"/>
          </p:cNvPr>
          <p:cNvSpPr>
            <a:spLocks noChangeArrowheads="1"/>
          </p:cNvSpPr>
          <p:nvPr userDrawn="1"/>
        </p:nvSpPr>
        <p:spPr bwMode="auto">
          <a:xfrm>
            <a:off x="8535481" y="4133458"/>
            <a:ext cx="609600" cy="215900"/>
          </a:xfrm>
          <a:prstGeom prst="rect">
            <a:avLst/>
          </a:prstGeom>
          <a:gradFill rotWithShape="1">
            <a:gsLst>
              <a:gs pos="0">
                <a:srgbClr val="9CB86E"/>
              </a:gs>
              <a:gs pos="16701">
                <a:srgbClr val="85AB5F"/>
              </a:gs>
              <a:gs pos="100000">
                <a:srgbClr val="156B13"/>
              </a:gs>
            </a:gsLst>
            <a:lin ang="5400000"/>
          </a:gradFill>
          <a:ln>
            <a:noFill/>
          </a:ln>
          <a:effectLst/>
          <a:extLst/>
        </p:spPr>
        <p:txBody>
          <a:bodyPr wrap="none" anchor="ct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en-US" altLang="zh-TW" sz="1400" dirty="0" smtClean="0">
                <a:latin typeface="Arial" charset="0"/>
                <a:ea typeface="文鼎黑體B" pitchFamily="34" charset="-120"/>
              </a:rPr>
              <a:t>9-10 </a:t>
            </a:r>
          </a:p>
        </p:txBody>
      </p:sp>
    </p:spTree>
    <p:extLst>
      <p:ext uri="{BB962C8B-B14F-4D97-AF65-F5344CB8AC3E}">
        <p14:creationId xmlns:p14="http://schemas.microsoft.com/office/powerpoint/2010/main" val="3412684717"/>
      </p:ext>
    </p:extLst>
  </p:cSld>
  <p:clrMap bg1="lt1" tx1="dk1" bg2="lt2" tx2="dk2" accent1="accent1" accent2="accent2" accent3="accent3" accent4="accent4" accent5="accent5" accent6="accent6" hlink="hlink" folHlink="folHlink"/>
  <p:sldLayoutIdLst>
    <p:sldLayoutId id="2147485251"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anose="020B0604020202020204" pitchFamily="34" charset="0"/>
          <a:ea typeface="微軟正黑體" panose="020B0604030504040204"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charset="-120"/>
        </a:defRPr>
      </a:lvl6pPr>
      <a:lvl7pPr marL="914400" algn="l" rtl="0" fontAlgn="base">
        <a:spcBef>
          <a:spcPct val="0"/>
        </a:spcBef>
        <a:spcAft>
          <a:spcPct val="0"/>
        </a:spcAft>
        <a:defRPr kumimoji="1" sz="3600" b="1">
          <a:solidFill>
            <a:srgbClr val="336699"/>
          </a:solidFill>
          <a:latin typeface="Arial" charset="0"/>
          <a:ea typeface="新細明體" charset="-120"/>
        </a:defRPr>
      </a:lvl7pPr>
      <a:lvl8pPr marL="1371600" algn="l" rtl="0" fontAlgn="base">
        <a:spcBef>
          <a:spcPct val="0"/>
        </a:spcBef>
        <a:spcAft>
          <a:spcPct val="0"/>
        </a:spcAft>
        <a:defRPr kumimoji="1" sz="3600" b="1">
          <a:solidFill>
            <a:srgbClr val="336699"/>
          </a:solidFill>
          <a:latin typeface="Arial" charset="0"/>
          <a:ea typeface="新細明體" charset="-120"/>
        </a:defRPr>
      </a:lvl8pPr>
      <a:lvl9pPr marL="1828800" algn="l" rtl="0" fontAlgn="base">
        <a:spcBef>
          <a:spcPct val="0"/>
        </a:spcBef>
        <a:spcAft>
          <a:spcPct val="0"/>
        </a:spcAft>
        <a:defRPr kumimoji="1" sz="3600" b="1">
          <a:solidFill>
            <a:srgbClr val="336699"/>
          </a:solidFill>
          <a:latin typeface="Arial" charset="0"/>
          <a:ea typeface="新細明體" charset="-120"/>
        </a:defRPr>
      </a:lvl9pPr>
    </p:titleStyle>
    <p:bodyStyle>
      <a:lvl1pPr marL="895350" indent="-895350" algn="l" rtl="0" eaLnBrk="0" fontAlgn="base" hangingPunct="0">
        <a:spcBef>
          <a:spcPct val="20000"/>
        </a:spcBef>
        <a:spcAft>
          <a:spcPct val="0"/>
        </a:spcAft>
        <a:buChar char="•"/>
        <a:defRPr kumimoji="1" lang="zh-TW" altLang="en-US" sz="2800" b="0" baseline="0" smtClean="0">
          <a:solidFill>
            <a:schemeClr val="tx1"/>
          </a:solidFill>
          <a:latin typeface="Times New Roman" panose="02020603050405020304" pitchFamily="18" charset="0"/>
          <a:ea typeface="標楷體" panose="03000509000000000000"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baseline="0" smtClean="0">
          <a:solidFill>
            <a:schemeClr val="tx1"/>
          </a:solidFill>
          <a:latin typeface="Times New Roman" panose="02020603050405020304"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baseline="0" smtClean="0">
          <a:solidFill>
            <a:schemeClr val="tx1"/>
          </a:solidFill>
          <a:latin typeface="Times New Roman" panose="02020603050405020304"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40.xml"/><Relationship Id="rId3" Type="http://schemas.openxmlformats.org/officeDocument/2006/relationships/slide" Target="slide2.xml"/><Relationship Id="rId7" Type="http://schemas.openxmlformats.org/officeDocument/2006/relationships/slide" Target="slide22.xml"/><Relationship Id="rId12" Type="http://schemas.openxmlformats.org/officeDocument/2006/relationships/slide" Target="slide56.xml"/><Relationship Id="rId2" Type="http://schemas.openxmlformats.org/officeDocument/2006/relationships/image" Target="../media/image8.png"/><Relationship Id="rId1" Type="http://schemas.openxmlformats.org/officeDocument/2006/relationships/slideLayout" Target="../slideLayouts/slideLayout43.xml"/><Relationship Id="rId6" Type="http://schemas.openxmlformats.org/officeDocument/2006/relationships/slide" Target="slide16.xml"/><Relationship Id="rId11" Type="http://schemas.openxmlformats.org/officeDocument/2006/relationships/slide" Target="slide28.xml"/><Relationship Id="rId5" Type="http://schemas.openxmlformats.org/officeDocument/2006/relationships/slide" Target="slide13.xml"/><Relationship Id="rId15" Type="http://schemas.openxmlformats.org/officeDocument/2006/relationships/slide" Target="slide63.xml"/><Relationship Id="rId10" Type="http://schemas.openxmlformats.org/officeDocument/2006/relationships/slide" Target="slide25.xml"/><Relationship Id="rId4" Type="http://schemas.openxmlformats.org/officeDocument/2006/relationships/slide" Target="slide9.xml"/><Relationship Id="rId9" Type="http://schemas.openxmlformats.org/officeDocument/2006/relationships/slide" Target="slide31.xml"/><Relationship Id="rId14" Type="http://schemas.openxmlformats.org/officeDocument/2006/relationships/slide" Target="slide5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20.wmf"/><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image" Target="../media/image19.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3.xml"/><Relationship Id="rId1" Type="http://schemas.openxmlformats.org/officeDocument/2006/relationships/vmlDrawing" Target="../drawings/vmlDrawing5.vml"/><Relationship Id="rId5" Type="http://schemas.openxmlformats.org/officeDocument/2006/relationships/image" Target="../media/image19.wmf"/><Relationship Id="rId4" Type="http://schemas.openxmlformats.org/officeDocument/2006/relationships/oleObject" Target="../embeddings/oleObject9.bin"/></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36.xml"/><Relationship Id="rId1" Type="http://schemas.openxmlformats.org/officeDocument/2006/relationships/vmlDrawing" Target="../drawings/vmlDrawing6.vml"/><Relationship Id="rId4" Type="http://schemas.openxmlformats.org/officeDocument/2006/relationships/image" Target="../media/image23.wmf"/></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0.wmf"/></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0.xml"/></Relationships>
</file>

<file path=ppt/slides/_rels/slide33.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60.xml"/><Relationship Id="rId1" Type="http://schemas.openxmlformats.org/officeDocument/2006/relationships/vmlDrawing" Target="../drawings/vmlDrawing7.vml"/><Relationship Id="rId6" Type="http://schemas.openxmlformats.org/officeDocument/2006/relationships/image" Target="../media/image35.wmf"/><Relationship Id="rId5" Type="http://schemas.openxmlformats.org/officeDocument/2006/relationships/oleObject" Target="../embeddings/oleObject12.bin"/><Relationship Id="rId4" Type="http://schemas.openxmlformats.org/officeDocument/2006/relationships/image" Target="../media/image34.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0.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2.wmf"/><Relationship Id="rId5" Type="http://schemas.openxmlformats.org/officeDocument/2006/relationships/oleObject" Target="../embeddings/oleObject3.bin"/><Relationship Id="rId4" Type="http://schemas.openxmlformats.org/officeDocument/2006/relationships/image" Target="../media/image11.w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1.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1.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1.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1.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1.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1.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1.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1.xml"/></Relationships>
</file>

<file path=ppt/slides/_rels/slide5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1.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1.xml"/></Relationships>
</file>

<file path=ppt/slides/_rels/slide5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1.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5.wmf"/><Relationship Id="rId5" Type="http://schemas.openxmlformats.org/officeDocument/2006/relationships/oleObject" Target="../embeddings/oleObject5.bin"/><Relationship Id="rId4" Type="http://schemas.openxmlformats.org/officeDocument/2006/relationships/image" Target="../media/image14.wmf"/></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93.xml"/></Relationships>
</file>

<file path=ppt/slides/_rels/slide6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3.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3.xml"/></Relationships>
</file>

<file path=ppt/slides/_rels/slide6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4.xml"/></Relationships>
</file>

<file path=ppt/slides/_rels/slide6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04.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04.xml"/><Relationship Id="rId1" Type="http://schemas.openxmlformats.org/officeDocument/2006/relationships/vmlDrawing" Target="../drawings/vmlDrawing8.vml"/><Relationship Id="rId4" Type="http://schemas.openxmlformats.org/officeDocument/2006/relationships/image" Target="../media/image58.wmf"/></Relationships>
</file>

<file path=ppt/slides/_rels/slide6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4.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4.xml"/></Relationships>
</file>

<file path=ppt/slides/_rels/slide7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4.xml"/></Relationships>
</file>

<file path=ppt/slides/_rels/slide7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4.xml"/></Relationships>
</file>

<file path=ppt/slides/_rels/slide7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4.xml"/></Relationships>
</file>

<file path=ppt/slides/_rels/slide7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群組 70"/>
          <p:cNvGrpSpPr>
            <a:grpSpLocks/>
          </p:cNvGrpSpPr>
          <p:nvPr/>
        </p:nvGrpSpPr>
        <p:grpSpPr bwMode="auto">
          <a:xfrm>
            <a:off x="395288" y="1268413"/>
            <a:ext cx="6640512" cy="523875"/>
            <a:chOff x="413196" y="1239143"/>
            <a:chExt cx="6640002" cy="525049"/>
          </a:xfrm>
        </p:grpSpPr>
        <p:pic>
          <p:nvPicPr>
            <p:cNvPr id="15384" name="Picture 3" descr="D:\工作區\PPT\01_電群\64A9310 多媒體介面\image\C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196" y="1355303"/>
              <a:ext cx="6640002" cy="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5" name="文字方塊 72"/>
            <p:cNvSpPr txBox="1">
              <a:spLocks noChangeArrowheads="1"/>
            </p:cNvSpPr>
            <p:nvPr/>
          </p:nvSpPr>
          <p:spPr bwMode="auto">
            <a:xfrm>
              <a:off x="414586" y="1369045"/>
              <a:ext cx="98906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en-US" altLang="zh-TW" sz="2500" dirty="0" smtClean="0">
                  <a:solidFill>
                    <a:schemeClr val="tx1"/>
                  </a:solidFill>
                  <a:latin typeface="Arial Rounded MT Bold" pitchFamily="34" charset="0"/>
                  <a:ea typeface="Arial Unicode MS" pitchFamily="34" charset="-120"/>
                  <a:cs typeface="Arial Unicode MS" pitchFamily="34" charset="-120"/>
                </a:rPr>
                <a:t>CH09</a:t>
              </a:r>
              <a:endParaRPr lang="zh-TW" altLang="en-US" sz="2500" dirty="0">
                <a:solidFill>
                  <a:schemeClr val="tx1"/>
                </a:solidFill>
                <a:latin typeface="Arial Rounded MT Bold" pitchFamily="34" charset="0"/>
                <a:ea typeface="Arial Unicode MS" pitchFamily="34" charset="-120"/>
                <a:cs typeface="Arial Unicode MS" pitchFamily="34" charset="-120"/>
              </a:endParaRPr>
            </a:p>
          </p:txBody>
        </p:sp>
        <p:sp>
          <p:nvSpPr>
            <p:cNvPr id="15386" name="文字方塊 73"/>
            <p:cNvSpPr txBox="1">
              <a:spLocks noChangeArrowheads="1"/>
            </p:cNvSpPr>
            <p:nvPr/>
          </p:nvSpPr>
          <p:spPr bwMode="auto">
            <a:xfrm>
              <a:off x="1475152" y="1239143"/>
              <a:ext cx="5574871" cy="45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zh-TW" altLang="en-US" sz="2400" dirty="0">
                  <a:solidFill>
                    <a:schemeClr val="tx1"/>
                  </a:solidFill>
                  <a:latin typeface="微軟正黑體" pitchFamily="34" charset="-120"/>
                  <a:ea typeface="微軟正黑體" pitchFamily="34" charset="-120"/>
                </a:rPr>
                <a:t>同步發電機之特性</a:t>
              </a:r>
            </a:p>
          </p:txBody>
        </p:sp>
      </p:grpSp>
      <p:grpSp>
        <p:nvGrpSpPr>
          <p:cNvPr id="15363" name="群組 29"/>
          <p:cNvGrpSpPr>
            <a:grpSpLocks/>
          </p:cNvGrpSpPr>
          <p:nvPr/>
        </p:nvGrpSpPr>
        <p:grpSpPr bwMode="auto">
          <a:xfrm>
            <a:off x="323850" y="2420938"/>
            <a:ext cx="4014788" cy="347662"/>
            <a:chOff x="237142" y="1864959"/>
            <a:chExt cx="4014225" cy="347662"/>
          </a:xfrm>
        </p:grpSpPr>
        <p:sp>
          <p:nvSpPr>
            <p:cNvPr id="9238" name="Rectangle 44">
              <a:hlinkClick r:id="rId3" action="ppaction://hlinksldjump"/>
            </p:cNvPr>
            <p:cNvSpPr>
              <a:spLocks noChangeArrowheads="1"/>
            </p:cNvSpPr>
            <p:nvPr/>
          </p:nvSpPr>
          <p:spPr bwMode="auto">
            <a:xfrm>
              <a:off x="237142" y="1864959"/>
              <a:ext cx="433327"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eaLnBrk="1" hangingPunct="1">
                <a:spcBef>
                  <a:spcPct val="0"/>
                </a:spcBef>
                <a:buFontTx/>
                <a:buNone/>
                <a:defRPr/>
              </a:pPr>
              <a:r>
                <a:rPr lang="en-US" altLang="zh-TW" sz="1600" dirty="0" smtClean="0">
                  <a:solidFill>
                    <a:schemeClr val="bg1"/>
                  </a:solidFill>
                  <a:latin typeface="+mj-lt"/>
                </a:rPr>
                <a:t>9-1</a:t>
              </a:r>
            </a:p>
          </p:txBody>
        </p:sp>
        <p:sp>
          <p:nvSpPr>
            <p:cNvPr id="9239" name="Rectangle 45">
              <a:hlinkClick r:id="rId3" action="ppaction://hlinksldjump"/>
            </p:cNvPr>
            <p:cNvSpPr>
              <a:spLocks noChangeArrowheads="1"/>
            </p:cNvSpPr>
            <p:nvPr/>
          </p:nvSpPr>
          <p:spPr bwMode="auto">
            <a:xfrm>
              <a:off x="670469" y="1864959"/>
              <a:ext cx="3580898"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latin typeface="Arial" pitchFamily="34" charset="0"/>
                  <a:ea typeface="文鼎新細黑"/>
                  <a:cs typeface="文鼎新細黑"/>
                </a:rPr>
                <a:t>電樞反應</a:t>
              </a:r>
            </a:p>
          </p:txBody>
        </p:sp>
      </p:grpSp>
      <p:grpSp>
        <p:nvGrpSpPr>
          <p:cNvPr id="15364" name="群組 29"/>
          <p:cNvGrpSpPr>
            <a:grpSpLocks/>
          </p:cNvGrpSpPr>
          <p:nvPr/>
        </p:nvGrpSpPr>
        <p:grpSpPr bwMode="auto">
          <a:xfrm>
            <a:off x="323850" y="2997200"/>
            <a:ext cx="4025900" cy="288925"/>
            <a:chOff x="237142" y="1864959"/>
            <a:chExt cx="4014225" cy="347662"/>
          </a:xfrm>
        </p:grpSpPr>
        <p:sp>
          <p:nvSpPr>
            <p:cNvPr id="9236" name="Rectangle 44">
              <a:hlinkClick r:id="rId4" action="ppaction://hlinksldjump"/>
            </p:cNvPr>
            <p:cNvSpPr>
              <a:spLocks noChangeArrowheads="1"/>
            </p:cNvSpPr>
            <p:nvPr/>
          </p:nvSpPr>
          <p:spPr bwMode="auto">
            <a:xfrm>
              <a:off x="237142" y="1864959"/>
              <a:ext cx="433714"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eaLnBrk="1" hangingPunct="1">
                <a:spcBef>
                  <a:spcPct val="0"/>
                </a:spcBef>
                <a:buFontTx/>
                <a:buNone/>
                <a:defRPr/>
              </a:pPr>
              <a:r>
                <a:rPr lang="en-US" altLang="zh-TW" sz="1600" dirty="0" smtClean="0">
                  <a:solidFill>
                    <a:schemeClr val="bg1"/>
                  </a:solidFill>
                  <a:latin typeface="+mj-lt"/>
                </a:rPr>
                <a:t>9-2</a:t>
              </a:r>
            </a:p>
          </p:txBody>
        </p:sp>
        <p:sp>
          <p:nvSpPr>
            <p:cNvPr id="9237" name="Rectangle 45">
              <a:hlinkClick r:id="rId5" action="ppaction://hlinksldjump"/>
            </p:cNvPr>
            <p:cNvSpPr>
              <a:spLocks noChangeArrowheads="1"/>
            </p:cNvSpPr>
            <p:nvPr/>
          </p:nvSpPr>
          <p:spPr bwMode="auto">
            <a:xfrm>
              <a:off x="670856" y="1864959"/>
              <a:ext cx="3580511"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同步電抗</a:t>
              </a:r>
            </a:p>
          </p:txBody>
        </p:sp>
      </p:grpSp>
      <p:grpSp>
        <p:nvGrpSpPr>
          <p:cNvPr id="15365" name="群組 29"/>
          <p:cNvGrpSpPr>
            <a:grpSpLocks/>
          </p:cNvGrpSpPr>
          <p:nvPr/>
        </p:nvGrpSpPr>
        <p:grpSpPr bwMode="auto">
          <a:xfrm>
            <a:off x="323850" y="3500438"/>
            <a:ext cx="4032250" cy="347662"/>
            <a:chOff x="237142" y="1864959"/>
            <a:chExt cx="4014225" cy="347662"/>
          </a:xfrm>
        </p:grpSpPr>
        <p:sp>
          <p:nvSpPr>
            <p:cNvPr id="9234" name="Rectangle 44">
              <a:hlinkClick r:id="rId5" action="ppaction://hlinksldjump"/>
            </p:cNvPr>
            <p:cNvSpPr>
              <a:spLocks noChangeArrowheads="1"/>
            </p:cNvSpPr>
            <p:nvPr/>
          </p:nvSpPr>
          <p:spPr bwMode="auto">
            <a:xfrm>
              <a:off x="237142" y="1864959"/>
              <a:ext cx="433031"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eaLnBrk="1" hangingPunct="1">
                <a:spcBef>
                  <a:spcPct val="0"/>
                </a:spcBef>
                <a:buFontTx/>
                <a:buNone/>
                <a:defRPr/>
              </a:pPr>
              <a:r>
                <a:rPr lang="en-US" altLang="zh-TW" sz="1600" dirty="0" smtClean="0">
                  <a:solidFill>
                    <a:schemeClr val="bg1"/>
                  </a:solidFill>
                  <a:latin typeface="+mj-lt"/>
                </a:rPr>
                <a:t>9-3</a:t>
              </a:r>
            </a:p>
          </p:txBody>
        </p:sp>
        <p:sp>
          <p:nvSpPr>
            <p:cNvPr id="9235" name="Rectangle 45">
              <a:hlinkClick r:id="rId6" action="ppaction://hlinksldjump"/>
            </p:cNvPr>
            <p:cNvSpPr>
              <a:spLocks noChangeArrowheads="1"/>
            </p:cNvSpPr>
            <p:nvPr/>
          </p:nvSpPr>
          <p:spPr bwMode="auto">
            <a:xfrm>
              <a:off x="670173" y="1864959"/>
              <a:ext cx="358119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同步阻抗</a:t>
              </a:r>
            </a:p>
          </p:txBody>
        </p:sp>
      </p:grpSp>
      <p:grpSp>
        <p:nvGrpSpPr>
          <p:cNvPr id="15366" name="群組 29"/>
          <p:cNvGrpSpPr>
            <a:grpSpLocks/>
          </p:cNvGrpSpPr>
          <p:nvPr/>
        </p:nvGrpSpPr>
        <p:grpSpPr bwMode="auto">
          <a:xfrm>
            <a:off x="323850" y="4076700"/>
            <a:ext cx="4032250" cy="347663"/>
            <a:chOff x="237142" y="1864959"/>
            <a:chExt cx="4014225" cy="347662"/>
          </a:xfrm>
        </p:grpSpPr>
        <p:sp>
          <p:nvSpPr>
            <p:cNvPr id="9232" name="Rectangle 44">
              <a:hlinkClick r:id="rId7" action="ppaction://hlinksldjump"/>
            </p:cNvPr>
            <p:cNvSpPr>
              <a:spLocks noChangeArrowheads="1"/>
            </p:cNvSpPr>
            <p:nvPr/>
          </p:nvSpPr>
          <p:spPr bwMode="auto">
            <a:xfrm>
              <a:off x="237142" y="1864959"/>
              <a:ext cx="433031"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eaLnBrk="1" hangingPunct="1">
                <a:spcBef>
                  <a:spcPct val="0"/>
                </a:spcBef>
                <a:buFontTx/>
                <a:buNone/>
                <a:defRPr/>
              </a:pPr>
              <a:r>
                <a:rPr lang="en-US" altLang="zh-TW" sz="1600" dirty="0" smtClean="0">
                  <a:solidFill>
                    <a:schemeClr val="bg1"/>
                  </a:solidFill>
                  <a:latin typeface="+mj-lt"/>
                </a:rPr>
                <a:t>9-4</a:t>
              </a:r>
            </a:p>
          </p:txBody>
        </p:sp>
        <p:sp>
          <p:nvSpPr>
            <p:cNvPr id="9233" name="Rectangle 45">
              <a:hlinkClick r:id="rId8" action="ppaction://hlinksldjump"/>
            </p:cNvPr>
            <p:cNvSpPr>
              <a:spLocks noChangeArrowheads="1"/>
            </p:cNvSpPr>
            <p:nvPr/>
          </p:nvSpPr>
          <p:spPr bwMode="auto">
            <a:xfrm>
              <a:off x="670173" y="1864959"/>
              <a:ext cx="358119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等效電路及相量圖</a:t>
              </a:r>
            </a:p>
          </p:txBody>
        </p:sp>
      </p:grpSp>
      <p:grpSp>
        <p:nvGrpSpPr>
          <p:cNvPr id="15367" name="群組 29"/>
          <p:cNvGrpSpPr>
            <a:grpSpLocks/>
          </p:cNvGrpSpPr>
          <p:nvPr/>
        </p:nvGrpSpPr>
        <p:grpSpPr bwMode="auto">
          <a:xfrm>
            <a:off x="323850" y="4633913"/>
            <a:ext cx="4032250" cy="347662"/>
            <a:chOff x="237142" y="1864959"/>
            <a:chExt cx="4014225" cy="347662"/>
          </a:xfrm>
        </p:grpSpPr>
        <p:sp>
          <p:nvSpPr>
            <p:cNvPr id="9230" name="Rectangle 44">
              <a:hlinkClick r:id="rId9" action="ppaction://hlinksldjump"/>
            </p:cNvPr>
            <p:cNvSpPr>
              <a:spLocks noChangeArrowheads="1"/>
            </p:cNvSpPr>
            <p:nvPr/>
          </p:nvSpPr>
          <p:spPr bwMode="auto">
            <a:xfrm>
              <a:off x="237142" y="1864959"/>
              <a:ext cx="433031"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eaLnBrk="1" hangingPunct="1">
                <a:spcBef>
                  <a:spcPct val="0"/>
                </a:spcBef>
                <a:buFontTx/>
                <a:buNone/>
                <a:defRPr/>
              </a:pPr>
              <a:r>
                <a:rPr lang="en-US" altLang="zh-TW" sz="1600" dirty="0" smtClean="0">
                  <a:solidFill>
                    <a:schemeClr val="bg1"/>
                  </a:solidFill>
                  <a:latin typeface="+mj-lt"/>
                </a:rPr>
                <a:t>9-5</a:t>
              </a:r>
            </a:p>
          </p:txBody>
        </p:sp>
        <p:sp>
          <p:nvSpPr>
            <p:cNvPr id="9231" name="Rectangle 45">
              <a:hlinkClick r:id="rId10" action="ppaction://hlinksldjump"/>
            </p:cNvPr>
            <p:cNvSpPr>
              <a:spLocks noChangeArrowheads="1"/>
            </p:cNvSpPr>
            <p:nvPr/>
          </p:nvSpPr>
          <p:spPr bwMode="auto">
            <a:xfrm>
              <a:off x="670173" y="1864959"/>
              <a:ext cx="3581194"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電壓調整率</a:t>
              </a:r>
            </a:p>
          </p:txBody>
        </p:sp>
      </p:grpSp>
      <p:grpSp>
        <p:nvGrpSpPr>
          <p:cNvPr id="15368" name="群組 29"/>
          <p:cNvGrpSpPr>
            <a:grpSpLocks/>
          </p:cNvGrpSpPr>
          <p:nvPr/>
        </p:nvGrpSpPr>
        <p:grpSpPr bwMode="auto">
          <a:xfrm>
            <a:off x="4572000" y="2420938"/>
            <a:ext cx="4032250" cy="347663"/>
            <a:chOff x="237142" y="1864959"/>
            <a:chExt cx="4014225" cy="347662"/>
          </a:xfrm>
        </p:grpSpPr>
        <p:sp>
          <p:nvSpPr>
            <p:cNvPr id="9228" name="Rectangle 44">
              <a:hlinkClick r:id="rId9" action="ppaction://hlinksldjump"/>
            </p:cNvPr>
            <p:cNvSpPr>
              <a:spLocks noChangeArrowheads="1"/>
            </p:cNvSpPr>
            <p:nvPr/>
          </p:nvSpPr>
          <p:spPr bwMode="auto">
            <a:xfrm>
              <a:off x="237142" y="1864959"/>
              <a:ext cx="582177"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algn="ctr" eaLnBrk="1" hangingPunct="1">
                <a:spcBef>
                  <a:spcPct val="0"/>
                </a:spcBef>
                <a:buFontTx/>
                <a:buNone/>
                <a:defRPr/>
              </a:pPr>
              <a:r>
                <a:rPr lang="en-US" altLang="zh-TW" sz="1600" dirty="0" smtClean="0">
                  <a:solidFill>
                    <a:schemeClr val="bg1"/>
                  </a:solidFill>
                  <a:latin typeface="+mj-lt"/>
                </a:rPr>
                <a:t>9-6</a:t>
              </a:r>
            </a:p>
          </p:txBody>
        </p:sp>
        <p:sp>
          <p:nvSpPr>
            <p:cNvPr id="9229" name="Rectangle 45">
              <a:hlinkClick r:id="rId11" action="ppaction://hlinksldjump"/>
            </p:cNvPr>
            <p:cNvSpPr>
              <a:spLocks noChangeArrowheads="1"/>
            </p:cNvSpPr>
            <p:nvPr/>
          </p:nvSpPr>
          <p:spPr bwMode="auto">
            <a:xfrm>
              <a:off x="810631" y="1864959"/>
              <a:ext cx="3440736"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同步發電機之特性曲線</a:t>
              </a:r>
            </a:p>
          </p:txBody>
        </p:sp>
      </p:grpSp>
      <p:grpSp>
        <p:nvGrpSpPr>
          <p:cNvPr id="15369" name="群組 29"/>
          <p:cNvGrpSpPr>
            <a:grpSpLocks/>
          </p:cNvGrpSpPr>
          <p:nvPr/>
        </p:nvGrpSpPr>
        <p:grpSpPr bwMode="auto">
          <a:xfrm>
            <a:off x="4572000" y="2967830"/>
            <a:ext cx="4032250" cy="347663"/>
            <a:chOff x="237142" y="1864959"/>
            <a:chExt cx="4014225" cy="347662"/>
          </a:xfrm>
        </p:grpSpPr>
        <p:sp>
          <p:nvSpPr>
            <p:cNvPr id="9226" name="Rectangle 44">
              <a:hlinkClick r:id="rId12" action="ppaction://hlinksldjump"/>
            </p:cNvPr>
            <p:cNvSpPr>
              <a:spLocks noChangeArrowheads="1"/>
            </p:cNvSpPr>
            <p:nvPr/>
          </p:nvSpPr>
          <p:spPr bwMode="auto">
            <a:xfrm>
              <a:off x="237142" y="1864959"/>
              <a:ext cx="573489"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algn="ctr" eaLnBrk="1" hangingPunct="1">
                <a:spcBef>
                  <a:spcPct val="0"/>
                </a:spcBef>
                <a:buFontTx/>
                <a:buNone/>
                <a:defRPr/>
              </a:pPr>
              <a:r>
                <a:rPr lang="en-US" altLang="zh-TW" sz="1600" dirty="0" smtClean="0">
                  <a:solidFill>
                    <a:schemeClr val="bg1"/>
                  </a:solidFill>
                  <a:latin typeface="+mj-lt"/>
                </a:rPr>
                <a:t>9-7</a:t>
              </a:r>
            </a:p>
          </p:txBody>
        </p:sp>
        <p:sp>
          <p:nvSpPr>
            <p:cNvPr id="9227" name="Rectangle 45">
              <a:hlinkClick r:id="rId13" action="ppaction://hlinksldjump"/>
            </p:cNvPr>
            <p:cNvSpPr>
              <a:spLocks noChangeArrowheads="1"/>
            </p:cNvSpPr>
            <p:nvPr/>
          </p:nvSpPr>
          <p:spPr bwMode="auto">
            <a:xfrm>
              <a:off x="810631" y="1864959"/>
              <a:ext cx="3440736"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同步阻抗的量測與短路比</a:t>
              </a:r>
            </a:p>
          </p:txBody>
        </p:sp>
      </p:grpSp>
      <p:grpSp>
        <p:nvGrpSpPr>
          <p:cNvPr id="27" name="群組 29"/>
          <p:cNvGrpSpPr>
            <a:grpSpLocks/>
          </p:cNvGrpSpPr>
          <p:nvPr/>
        </p:nvGrpSpPr>
        <p:grpSpPr bwMode="auto">
          <a:xfrm>
            <a:off x="4572000" y="3500438"/>
            <a:ext cx="4032250" cy="347663"/>
            <a:chOff x="237142" y="1864959"/>
            <a:chExt cx="4014225" cy="347662"/>
          </a:xfrm>
        </p:grpSpPr>
        <p:sp>
          <p:nvSpPr>
            <p:cNvPr id="28" name="Rectangle 44">
              <a:hlinkClick r:id="rId12" action="ppaction://hlinksldjump"/>
            </p:cNvPr>
            <p:cNvSpPr>
              <a:spLocks noChangeArrowheads="1"/>
            </p:cNvSpPr>
            <p:nvPr/>
          </p:nvSpPr>
          <p:spPr bwMode="auto">
            <a:xfrm>
              <a:off x="237142" y="1864959"/>
              <a:ext cx="573489"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algn="ctr" eaLnBrk="1" hangingPunct="1">
                <a:spcBef>
                  <a:spcPct val="0"/>
                </a:spcBef>
                <a:buFontTx/>
                <a:buNone/>
                <a:defRPr/>
              </a:pPr>
              <a:r>
                <a:rPr lang="en-US" altLang="zh-TW" sz="1600" dirty="0" smtClean="0">
                  <a:solidFill>
                    <a:schemeClr val="bg1"/>
                  </a:solidFill>
                  <a:latin typeface="+mj-lt"/>
                </a:rPr>
                <a:t>9-8</a:t>
              </a:r>
            </a:p>
          </p:txBody>
        </p:sp>
        <p:sp>
          <p:nvSpPr>
            <p:cNvPr id="29" name="Rectangle 45">
              <a:hlinkClick r:id="rId12" action="ppaction://hlinksldjump"/>
            </p:cNvPr>
            <p:cNvSpPr>
              <a:spLocks noChangeArrowheads="1"/>
            </p:cNvSpPr>
            <p:nvPr/>
          </p:nvSpPr>
          <p:spPr bwMode="auto">
            <a:xfrm>
              <a:off x="810631" y="1864959"/>
              <a:ext cx="3440736"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自激磁</a:t>
              </a:r>
            </a:p>
          </p:txBody>
        </p:sp>
      </p:grpSp>
      <p:grpSp>
        <p:nvGrpSpPr>
          <p:cNvPr id="30" name="群組 29"/>
          <p:cNvGrpSpPr>
            <a:grpSpLocks/>
          </p:cNvGrpSpPr>
          <p:nvPr/>
        </p:nvGrpSpPr>
        <p:grpSpPr bwMode="auto">
          <a:xfrm>
            <a:off x="4572000" y="4076700"/>
            <a:ext cx="4032250" cy="347663"/>
            <a:chOff x="237142" y="1864959"/>
            <a:chExt cx="4014225" cy="347662"/>
          </a:xfrm>
        </p:grpSpPr>
        <p:sp>
          <p:nvSpPr>
            <p:cNvPr id="31" name="Rectangle 44">
              <a:hlinkClick r:id="rId12" action="ppaction://hlinksldjump"/>
            </p:cNvPr>
            <p:cNvSpPr>
              <a:spLocks noChangeArrowheads="1"/>
            </p:cNvSpPr>
            <p:nvPr/>
          </p:nvSpPr>
          <p:spPr bwMode="auto">
            <a:xfrm>
              <a:off x="237142" y="1864959"/>
              <a:ext cx="573489"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algn="ctr" eaLnBrk="1" hangingPunct="1">
                <a:spcBef>
                  <a:spcPct val="0"/>
                </a:spcBef>
                <a:buFontTx/>
                <a:buNone/>
                <a:defRPr/>
              </a:pPr>
              <a:r>
                <a:rPr lang="en-US" altLang="zh-TW" sz="1600" dirty="0" smtClean="0">
                  <a:solidFill>
                    <a:schemeClr val="bg1"/>
                  </a:solidFill>
                  <a:latin typeface="+mj-lt"/>
                </a:rPr>
                <a:t>9-9</a:t>
              </a:r>
            </a:p>
          </p:txBody>
        </p:sp>
        <p:sp>
          <p:nvSpPr>
            <p:cNvPr id="32" name="Rectangle 45">
              <a:hlinkClick r:id="rId14" action="ppaction://hlinksldjump"/>
            </p:cNvPr>
            <p:cNvSpPr>
              <a:spLocks noChangeArrowheads="1"/>
            </p:cNvSpPr>
            <p:nvPr/>
          </p:nvSpPr>
          <p:spPr bwMode="auto">
            <a:xfrm>
              <a:off x="810631" y="1864959"/>
              <a:ext cx="3440736"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短路電流</a:t>
              </a:r>
            </a:p>
          </p:txBody>
        </p:sp>
      </p:grpSp>
      <p:grpSp>
        <p:nvGrpSpPr>
          <p:cNvPr id="33" name="群組 29"/>
          <p:cNvGrpSpPr>
            <a:grpSpLocks/>
          </p:cNvGrpSpPr>
          <p:nvPr/>
        </p:nvGrpSpPr>
        <p:grpSpPr bwMode="auto">
          <a:xfrm>
            <a:off x="4572000" y="4639949"/>
            <a:ext cx="4032250" cy="347663"/>
            <a:chOff x="237142" y="1864959"/>
            <a:chExt cx="4014225" cy="347662"/>
          </a:xfrm>
        </p:grpSpPr>
        <p:sp>
          <p:nvSpPr>
            <p:cNvPr id="34" name="Rectangle 44">
              <a:hlinkClick r:id="rId12" action="ppaction://hlinksldjump"/>
            </p:cNvPr>
            <p:cNvSpPr>
              <a:spLocks noChangeArrowheads="1"/>
            </p:cNvSpPr>
            <p:nvPr/>
          </p:nvSpPr>
          <p:spPr bwMode="auto">
            <a:xfrm>
              <a:off x="237142" y="1864959"/>
              <a:ext cx="573489" cy="347662"/>
            </a:xfrm>
            <a:prstGeom prst="rect">
              <a:avLst/>
            </a:prstGeom>
            <a:solidFill>
              <a:srgbClr val="002060"/>
            </a:solidFill>
            <a:ln>
              <a:noFill/>
            </a:ln>
            <a:effectLst>
              <a:outerShdw dist="35921" dir="2700000" algn="ctr" rotWithShape="0">
                <a:schemeClr val="tx1"/>
              </a:outerShdw>
            </a:effectLst>
            <a:extLst/>
          </p:spPr>
          <p:txBody>
            <a:bodyPr wrap="none" anchor="ctr"/>
            <a:lstStyle>
              <a:lvl1pPr eaLnBrk="0" hangingPunct="0">
                <a:spcBef>
                  <a:spcPct val="20000"/>
                </a:spcBef>
                <a:buChar char="•"/>
                <a:defRPr kumimoji="1" sz="3200" b="1">
                  <a:solidFill>
                    <a:srgbClr val="0099FF"/>
                  </a:solidFill>
                  <a:latin typeface="Times New Roman" pitchFamily="18" charset="0"/>
                  <a:ea typeface="新細明體" charset="-120"/>
                </a:defRPr>
              </a:lvl1pPr>
              <a:lvl2pPr marL="742950" indent="-285750" eaLnBrk="0" hangingPunct="0">
                <a:lnSpc>
                  <a:spcPct val="110000"/>
                </a:lnSpc>
                <a:spcBef>
                  <a:spcPct val="20000"/>
                </a:spcBef>
                <a:buChar char="–"/>
                <a:defRPr kumimoji="1" sz="2800">
                  <a:solidFill>
                    <a:schemeClr val="tx1"/>
                  </a:solidFill>
                  <a:latin typeface="Times New Roman" pitchFamily="18" charset="0"/>
                  <a:ea typeface="新細明體" charset="-120"/>
                </a:defRPr>
              </a:lvl2pPr>
              <a:lvl3pPr marL="1143000" indent="-228600" eaLnBrk="0" hangingPunct="0">
                <a:spcBef>
                  <a:spcPct val="20000"/>
                </a:spcBef>
                <a:buChar char="•"/>
                <a:defRPr kumimoji="1" sz="2800">
                  <a:solidFill>
                    <a:schemeClr val="tx1"/>
                  </a:solidFill>
                  <a:latin typeface="Times New Roman" pitchFamily="18" charset="0"/>
                  <a:ea typeface="新細明體" charset="-120"/>
                </a:defRPr>
              </a:lvl3pPr>
              <a:lvl4pPr marL="1600200" indent="-228600" eaLnBrk="0" hangingPunct="0">
                <a:spcBef>
                  <a:spcPct val="20000"/>
                </a:spcBef>
                <a:buChar char="–"/>
                <a:defRPr kumimoji="1" sz="2800">
                  <a:solidFill>
                    <a:schemeClr val="tx1"/>
                  </a:solidFill>
                  <a:latin typeface="Times New Roman" pitchFamily="18" charset="0"/>
                  <a:ea typeface="新細明體" charset="-120"/>
                </a:defRPr>
              </a:lvl4pPr>
              <a:lvl5pPr marL="2057400" indent="-228600" eaLnBrk="0" hangingPunct="0">
                <a:spcBef>
                  <a:spcPct val="20000"/>
                </a:spcBef>
                <a:buChar char="»"/>
                <a:defRPr kumimoji="1" sz="2800">
                  <a:solidFill>
                    <a:schemeClr val="tx1"/>
                  </a:solidFill>
                  <a:latin typeface="Times New Roman" pitchFamily="18" charset="0"/>
                  <a:ea typeface="新細明體" charset="-120"/>
                </a:defRPr>
              </a:lvl5pPr>
              <a:lvl6pPr marL="25146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6pPr>
              <a:lvl7pPr marL="29718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7pPr>
              <a:lvl8pPr marL="34290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8pPr>
              <a:lvl9pPr marL="3886200" indent="-228600" eaLnBrk="0" fontAlgn="base" hangingPunct="0">
                <a:spcBef>
                  <a:spcPct val="20000"/>
                </a:spcBef>
                <a:spcAft>
                  <a:spcPct val="0"/>
                </a:spcAft>
                <a:buChar char="»"/>
                <a:defRPr kumimoji="1" sz="2800">
                  <a:solidFill>
                    <a:schemeClr val="tx1"/>
                  </a:solidFill>
                  <a:latin typeface="Times New Roman" pitchFamily="18" charset="0"/>
                  <a:ea typeface="新細明體" charset="-120"/>
                </a:defRPr>
              </a:lvl9pPr>
            </a:lstStyle>
            <a:p>
              <a:pPr algn="ctr" eaLnBrk="1" hangingPunct="1">
                <a:spcBef>
                  <a:spcPct val="0"/>
                </a:spcBef>
                <a:buFontTx/>
                <a:buNone/>
                <a:defRPr/>
              </a:pPr>
              <a:r>
                <a:rPr lang="en-US" altLang="zh-TW" sz="1600" dirty="0" smtClean="0">
                  <a:solidFill>
                    <a:schemeClr val="bg1"/>
                  </a:solidFill>
                  <a:latin typeface="+mj-lt"/>
                </a:rPr>
                <a:t>9-10</a:t>
              </a:r>
            </a:p>
          </p:txBody>
        </p:sp>
        <p:sp>
          <p:nvSpPr>
            <p:cNvPr id="35" name="Rectangle 45">
              <a:hlinkClick r:id="rId15" action="ppaction://hlinksldjump"/>
            </p:cNvPr>
            <p:cNvSpPr>
              <a:spLocks noChangeArrowheads="1"/>
            </p:cNvSpPr>
            <p:nvPr/>
          </p:nvSpPr>
          <p:spPr bwMode="auto">
            <a:xfrm>
              <a:off x="810631" y="1864959"/>
              <a:ext cx="3440736" cy="347662"/>
            </a:xfrm>
            <a:prstGeom prst="rect">
              <a:avLst/>
            </a:prstGeom>
            <a:solidFill>
              <a:srgbClr val="0070C0"/>
            </a:solidFill>
            <a:ln w="9525">
              <a:noFill/>
              <a:miter lim="800000"/>
              <a:headEnd/>
              <a:tailEnd/>
            </a:ln>
            <a:effectLst>
              <a:outerShdw dist="35921" dir="2700000" algn="ctr" rotWithShape="0">
                <a:schemeClr val="tx1"/>
              </a:outerShdw>
            </a:effectLst>
          </p:spPr>
          <p:txBody>
            <a:bodyPr wrap="none" anchor="ctr"/>
            <a:lstStyle/>
            <a:p>
              <a:pPr>
                <a:defRPr/>
              </a:pPr>
              <a:r>
                <a:rPr lang="zh-TW" altLang="en-US" sz="1600" dirty="0">
                  <a:ea typeface="文鼎新細黑"/>
                  <a:cs typeface="文鼎新細黑"/>
                </a:rPr>
                <a:t>效率、耗損及額定輸出</a:t>
              </a: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四</a:t>
            </a:r>
            <a:r>
              <a:rPr lang="en-US" altLang="zh-TW" b="1" dirty="0" smtClean="0">
                <a:solidFill>
                  <a:srgbClr val="0099FF"/>
                </a:solidFill>
              </a:rPr>
              <a:t>) </a:t>
            </a:r>
            <a:r>
              <a:rPr lang="zh-TW" altLang="en-US" b="1" dirty="0">
                <a:solidFill>
                  <a:srgbClr val="0099FF"/>
                </a:solidFill>
              </a:rPr>
              <a:t>電感性負載</a:t>
            </a:r>
            <a:r>
              <a:rPr lang="en-US" altLang="zh-TW" b="1" dirty="0">
                <a:solidFill>
                  <a:srgbClr val="0099FF"/>
                </a:solidFill>
              </a:rPr>
              <a:t>(</a:t>
            </a:r>
            <a:r>
              <a:rPr lang="en-US" altLang="zh-TW" b="1" dirty="0" err="1">
                <a:solidFill>
                  <a:srgbClr val="0099FF"/>
                </a:solidFill>
              </a:rPr>
              <a:t>cos</a:t>
            </a:r>
            <a:r>
              <a:rPr lang="en-US" altLang="zh-TW" b="1" i="1" dirty="0" err="1">
                <a:solidFill>
                  <a:srgbClr val="0099FF"/>
                </a:solidFill>
              </a:rPr>
              <a:t>θ</a:t>
            </a:r>
            <a:r>
              <a:rPr lang="en-US" altLang="zh-TW" b="1" i="1" dirty="0">
                <a:solidFill>
                  <a:srgbClr val="0099FF"/>
                </a:solidFill>
              </a:rPr>
              <a:t> </a:t>
            </a:r>
            <a:r>
              <a:rPr lang="en-US" altLang="zh-TW" i="1" dirty="0">
                <a:solidFill>
                  <a:srgbClr val="0099FF"/>
                </a:solidFill>
              </a:rPr>
              <a:t>&lt; </a:t>
            </a:r>
            <a:r>
              <a:rPr lang="en-US" altLang="zh-TW" b="1" dirty="0">
                <a:solidFill>
                  <a:srgbClr val="0099FF"/>
                </a:solidFill>
              </a:rPr>
              <a:t>1 </a:t>
            </a:r>
            <a:r>
              <a:rPr lang="zh-TW" altLang="en-US" b="1" dirty="0">
                <a:solidFill>
                  <a:srgbClr val="0099FF"/>
                </a:solidFill>
              </a:rPr>
              <a:t>落後</a:t>
            </a:r>
            <a:r>
              <a:rPr lang="en-US" altLang="zh-TW" b="1" dirty="0">
                <a:solidFill>
                  <a:srgbClr val="0099FF"/>
                </a:solidFill>
              </a:rPr>
              <a:t>) </a:t>
            </a:r>
            <a:endParaRPr lang="zh-TW" altLang="en-US" dirty="0">
              <a:solidFill>
                <a:srgbClr val="0099FF"/>
              </a:solidFill>
            </a:endParaRPr>
          </a:p>
          <a:p>
            <a:pPr>
              <a:tabLst>
                <a:tab pos="712788" algn="l"/>
              </a:tabLst>
            </a:pPr>
            <a:r>
              <a:rPr lang="en-US" altLang="zh-TW" dirty="0" smtClean="0"/>
              <a:t>	</a:t>
            </a:r>
            <a:r>
              <a:rPr lang="zh-TW" altLang="en-US" dirty="0" smtClean="0">
                <a:solidFill>
                  <a:srgbClr val="0099FF"/>
                </a:solidFill>
              </a:rPr>
              <a:t>日常生活</a:t>
            </a:r>
            <a:r>
              <a:rPr lang="zh-TW" altLang="en-US" dirty="0">
                <a:solidFill>
                  <a:srgbClr val="0099FF"/>
                </a:solidFill>
              </a:rPr>
              <a:t>中絕大部分的用電設備</a:t>
            </a:r>
            <a:r>
              <a:rPr lang="en-US" altLang="zh-TW" dirty="0">
                <a:solidFill>
                  <a:srgbClr val="0099FF"/>
                </a:solidFill>
              </a:rPr>
              <a:t>( </a:t>
            </a:r>
            <a:r>
              <a:rPr lang="zh-TW" altLang="en-US" dirty="0">
                <a:solidFill>
                  <a:srgbClr val="0099FF"/>
                </a:solidFill>
              </a:rPr>
              <a:t>冷氣、日光燈、電動機</a:t>
            </a:r>
            <a:r>
              <a:rPr lang="en-US" altLang="zh-TW" dirty="0">
                <a:solidFill>
                  <a:srgbClr val="0099FF"/>
                </a:solidFill>
              </a:rPr>
              <a:t>) </a:t>
            </a:r>
            <a:r>
              <a:rPr lang="zh-TW" altLang="en-US" dirty="0">
                <a:solidFill>
                  <a:srgbClr val="0099FF"/>
                </a:solidFill>
              </a:rPr>
              <a:t>都屬於電感性負載，其電樞電流</a:t>
            </a:r>
            <a:r>
              <a:rPr lang="en-US" altLang="zh-TW" dirty="0">
                <a:solidFill>
                  <a:srgbClr val="0099FF"/>
                </a:solidFill>
              </a:rPr>
              <a:t>( </a:t>
            </a:r>
            <a:r>
              <a:rPr lang="en-US" altLang="zh-TW" i="1" dirty="0" err="1">
                <a:solidFill>
                  <a:srgbClr val="0099FF"/>
                </a:solidFill>
              </a:rPr>
              <a:t>I</a:t>
            </a:r>
            <a:r>
              <a:rPr lang="en-US" altLang="zh-TW" i="1" baseline="-25000" dirty="0" err="1">
                <a:solidFill>
                  <a:srgbClr val="0099FF"/>
                </a:solidFill>
              </a:rPr>
              <a:t>a</a:t>
            </a:r>
            <a:r>
              <a:rPr lang="en-US" altLang="zh-TW" i="1" dirty="0">
                <a:solidFill>
                  <a:srgbClr val="0099FF"/>
                </a:solidFill>
              </a:rPr>
              <a:t> </a:t>
            </a:r>
            <a:r>
              <a:rPr lang="en-US" altLang="zh-TW" dirty="0">
                <a:solidFill>
                  <a:srgbClr val="0099FF"/>
                </a:solidFill>
              </a:rPr>
              <a:t>) </a:t>
            </a:r>
            <a:r>
              <a:rPr lang="zh-TW" altLang="en-US" dirty="0">
                <a:solidFill>
                  <a:srgbClr val="0099FF"/>
                </a:solidFill>
              </a:rPr>
              <a:t>落後應電勢</a:t>
            </a:r>
            <a:r>
              <a:rPr lang="en-US" altLang="zh-TW" dirty="0">
                <a:solidFill>
                  <a:srgbClr val="0099FF"/>
                </a:solidFill>
              </a:rPr>
              <a:t>( </a:t>
            </a:r>
            <a:r>
              <a:rPr lang="en-US" altLang="zh-TW" i="1" dirty="0">
                <a:solidFill>
                  <a:srgbClr val="0099FF"/>
                </a:solidFill>
              </a:rPr>
              <a:t>E </a:t>
            </a:r>
            <a:r>
              <a:rPr lang="en-US" altLang="zh-TW" dirty="0">
                <a:solidFill>
                  <a:srgbClr val="0099FF"/>
                </a:solidFill>
              </a:rPr>
              <a:t>) </a:t>
            </a:r>
            <a:r>
              <a:rPr lang="zh-TW" altLang="en-US" dirty="0">
                <a:solidFill>
                  <a:srgbClr val="0099FF"/>
                </a:solidFill>
              </a:rPr>
              <a:t>為</a:t>
            </a:r>
            <a:r>
              <a:rPr lang="en-US" altLang="zh-TW" i="1" dirty="0">
                <a:solidFill>
                  <a:srgbClr val="0099FF"/>
                </a:solidFill>
              </a:rPr>
              <a:t>θ </a:t>
            </a:r>
            <a:r>
              <a:rPr lang="en-US" altLang="zh-TW" dirty="0">
                <a:solidFill>
                  <a:srgbClr val="0099FF"/>
                </a:solidFill>
              </a:rPr>
              <a:t>° </a:t>
            </a:r>
            <a:r>
              <a:rPr lang="zh-TW" altLang="en-US" dirty="0">
                <a:solidFill>
                  <a:srgbClr val="0099FF"/>
                </a:solidFill>
              </a:rPr>
              <a:t>電機角</a:t>
            </a:r>
            <a:r>
              <a:rPr lang="en-US" altLang="zh-TW" dirty="0"/>
              <a:t>( </a:t>
            </a:r>
            <a:r>
              <a:rPr lang="en-US" altLang="zh-TW" i="1" dirty="0"/>
              <a:t>θ </a:t>
            </a:r>
            <a:r>
              <a:rPr lang="en-US" altLang="zh-TW" dirty="0"/>
              <a:t>&lt; 90° )</a:t>
            </a:r>
            <a:r>
              <a:rPr lang="zh-TW" altLang="en-US" dirty="0"/>
              <a:t>，如圖</a:t>
            </a:r>
            <a:r>
              <a:rPr lang="en-US" altLang="zh-TW" dirty="0"/>
              <a:t>9-5(a) </a:t>
            </a:r>
            <a:r>
              <a:rPr lang="zh-TW" altLang="en-US" dirty="0"/>
              <a:t>將電樞電流</a:t>
            </a:r>
            <a:r>
              <a:rPr lang="en-US" altLang="zh-TW" dirty="0"/>
              <a:t>( </a:t>
            </a:r>
            <a:r>
              <a:rPr lang="en-US" altLang="zh-TW" i="1" dirty="0" err="1"/>
              <a:t>I</a:t>
            </a:r>
            <a:r>
              <a:rPr lang="en-US" altLang="zh-TW" i="1" baseline="-25000" dirty="0" err="1"/>
              <a:t>a</a:t>
            </a:r>
            <a:r>
              <a:rPr lang="en-US" altLang="zh-TW" i="1" dirty="0"/>
              <a:t> </a:t>
            </a:r>
            <a:r>
              <a:rPr lang="en-US" altLang="zh-TW" dirty="0"/>
              <a:t>)</a:t>
            </a:r>
            <a:r>
              <a:rPr lang="zh-TW" altLang="en-US" dirty="0" smtClean="0"/>
              <a:t>分成兩</a:t>
            </a:r>
            <a:r>
              <a:rPr lang="zh-TW" altLang="en-US" dirty="0"/>
              <a:t>個分量</a:t>
            </a:r>
            <a:r>
              <a:rPr lang="zh-TW" altLang="en-US" dirty="0" smtClean="0"/>
              <a:t>。</a:t>
            </a:r>
            <a:endParaRPr lang="en-US" altLang="zh-TW" dirty="0" smtClean="0"/>
          </a:p>
          <a:p>
            <a:pPr>
              <a:tabLst>
                <a:tab pos="712788" algn="l"/>
              </a:tabLst>
            </a:pPr>
            <a:r>
              <a:rPr lang="en-US" altLang="zh-TW" dirty="0"/>
              <a:t>	</a:t>
            </a:r>
            <a:r>
              <a:rPr lang="zh-TW" altLang="en-US" dirty="0" smtClean="0"/>
              <a:t>倘若</a:t>
            </a:r>
            <a:r>
              <a:rPr lang="zh-TW" altLang="en-US" dirty="0"/>
              <a:t>同步發電機在無載狀態時端電壓已經調整至額定值，一旦</a:t>
            </a:r>
            <a:r>
              <a:rPr lang="zh-TW" altLang="en-US" dirty="0">
                <a:solidFill>
                  <a:srgbClr val="0099FF"/>
                </a:solidFill>
              </a:rPr>
              <a:t>電感性負載增加，電樞反應影響加劇，其中交磁作用造成波形畸變；去磁作用則會造成應電勢降低，造成負載端電壓低於額定值，需要注意加以調整。</a:t>
            </a:r>
          </a:p>
        </p:txBody>
      </p:sp>
    </p:spTree>
    <p:extLst>
      <p:ext uri="{BB962C8B-B14F-4D97-AF65-F5344CB8AC3E}">
        <p14:creationId xmlns:p14="http://schemas.microsoft.com/office/powerpoint/2010/main" val="3204940576"/>
      </p:ext>
    </p:extLst>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276872"/>
            <a:ext cx="6878902"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6201473"/>
      </p:ext>
    </p:ext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內容版面配置區 3"/>
          <p:cNvSpPr>
            <a:spLocks noGrp="1"/>
          </p:cNvSpPr>
          <p:nvPr>
            <p:ph idx="1"/>
          </p:nvPr>
        </p:nvSpPr>
        <p:spPr/>
        <p:txBody>
          <a:bodyPr/>
          <a:lstStyle/>
          <a:p>
            <a:pPr eaLnBrk="1"/>
            <a:r>
              <a:rPr lang="en-US" altLang="zh-TW" b="1" dirty="0" smtClean="0">
                <a:solidFill>
                  <a:srgbClr val="0099FF"/>
                </a:solidFill>
              </a:rPr>
              <a:t>(</a:t>
            </a:r>
            <a:r>
              <a:rPr lang="zh-TW" altLang="en-US" b="1" dirty="0" smtClean="0">
                <a:solidFill>
                  <a:srgbClr val="0099FF"/>
                </a:solidFill>
              </a:rPr>
              <a:t>五</a:t>
            </a:r>
            <a:r>
              <a:rPr lang="en-US" altLang="zh-TW" b="1" dirty="0">
                <a:solidFill>
                  <a:srgbClr val="0099FF"/>
                </a:solidFill>
              </a:rPr>
              <a:t>) </a:t>
            </a:r>
            <a:r>
              <a:rPr lang="zh-TW" altLang="en-US" b="1" dirty="0">
                <a:solidFill>
                  <a:srgbClr val="0099FF"/>
                </a:solidFill>
              </a:rPr>
              <a:t>電容性負載</a:t>
            </a:r>
            <a:r>
              <a:rPr lang="en-US" altLang="zh-TW" b="1" dirty="0">
                <a:solidFill>
                  <a:srgbClr val="0099FF"/>
                </a:solidFill>
              </a:rPr>
              <a:t>(</a:t>
            </a:r>
            <a:r>
              <a:rPr lang="en-US" altLang="zh-TW" b="1" dirty="0" err="1">
                <a:solidFill>
                  <a:srgbClr val="0099FF"/>
                </a:solidFill>
              </a:rPr>
              <a:t>cos</a:t>
            </a:r>
            <a:r>
              <a:rPr lang="en-US" altLang="zh-TW" b="1" i="1" dirty="0" err="1">
                <a:solidFill>
                  <a:srgbClr val="0099FF"/>
                </a:solidFill>
              </a:rPr>
              <a:t>θ</a:t>
            </a:r>
            <a:r>
              <a:rPr lang="en-US" altLang="zh-TW" b="1" i="1" dirty="0">
                <a:solidFill>
                  <a:srgbClr val="0099FF"/>
                </a:solidFill>
              </a:rPr>
              <a:t> </a:t>
            </a:r>
            <a:r>
              <a:rPr lang="en-US" altLang="zh-TW" b="1" dirty="0">
                <a:solidFill>
                  <a:srgbClr val="0099FF"/>
                </a:solidFill>
              </a:rPr>
              <a:t>&lt; 1 </a:t>
            </a:r>
            <a:r>
              <a:rPr lang="zh-TW" altLang="en-US" b="1" dirty="0">
                <a:solidFill>
                  <a:srgbClr val="0099FF"/>
                </a:solidFill>
              </a:rPr>
              <a:t>超前</a:t>
            </a:r>
            <a:r>
              <a:rPr lang="en-US" altLang="zh-TW" b="1" dirty="0" smtClean="0">
                <a:solidFill>
                  <a:srgbClr val="0099FF"/>
                </a:solidFill>
              </a:rPr>
              <a:t>)</a:t>
            </a:r>
          </a:p>
          <a:p>
            <a:pPr eaLnBrk="1">
              <a:tabLst>
                <a:tab pos="712788" algn="l"/>
              </a:tabLst>
            </a:pPr>
            <a:r>
              <a:rPr lang="en-US" altLang="zh-TW" dirty="0" smtClean="0"/>
              <a:t>	</a:t>
            </a:r>
            <a:r>
              <a:rPr lang="zh-TW" altLang="en-US" dirty="0" smtClean="0"/>
              <a:t>電容</a:t>
            </a:r>
            <a:r>
              <a:rPr lang="zh-TW" altLang="en-US" dirty="0"/>
              <a:t>性負載的電樞電流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超前應電勢</a:t>
            </a:r>
            <a:r>
              <a:rPr lang="en-US" altLang="zh-TW" dirty="0"/>
              <a:t>( </a:t>
            </a:r>
            <a:r>
              <a:rPr lang="en-US" altLang="zh-TW" i="1" dirty="0"/>
              <a:t>E </a:t>
            </a:r>
            <a:r>
              <a:rPr lang="en-US" altLang="zh-TW" dirty="0"/>
              <a:t>) </a:t>
            </a:r>
            <a:r>
              <a:rPr lang="zh-TW" altLang="en-US" dirty="0"/>
              <a:t>為</a:t>
            </a:r>
            <a:r>
              <a:rPr lang="en-US" altLang="zh-TW" i="1" dirty="0"/>
              <a:t>θ </a:t>
            </a:r>
            <a:r>
              <a:rPr lang="en-US" altLang="zh-TW" dirty="0"/>
              <a:t>° </a:t>
            </a:r>
            <a:r>
              <a:rPr lang="zh-TW" altLang="en-US" dirty="0"/>
              <a:t>電機角</a:t>
            </a:r>
            <a:r>
              <a:rPr lang="en-US" altLang="zh-TW" dirty="0"/>
              <a:t>( </a:t>
            </a:r>
            <a:r>
              <a:rPr lang="en-US" altLang="zh-TW" i="1" dirty="0"/>
              <a:t>θ </a:t>
            </a:r>
            <a:r>
              <a:rPr lang="en-US" altLang="zh-TW" dirty="0"/>
              <a:t>&lt; 90° )</a:t>
            </a:r>
            <a:r>
              <a:rPr lang="zh-TW" altLang="en-US" dirty="0"/>
              <a:t>。如圖</a:t>
            </a:r>
            <a:r>
              <a:rPr lang="en-US" altLang="zh-TW" dirty="0"/>
              <a:t>9-5(b) </a:t>
            </a:r>
            <a:r>
              <a:rPr lang="zh-TW" altLang="en-US" dirty="0"/>
              <a:t>同樣將電樞電流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分成兩個分量</a:t>
            </a:r>
            <a:r>
              <a:rPr lang="zh-TW" altLang="en-US" dirty="0" smtClean="0"/>
              <a:t>。</a:t>
            </a:r>
            <a:endParaRPr lang="zh-TW" altLang="en-US" dirty="0"/>
          </a:p>
        </p:txBody>
      </p:sp>
    </p:spTree>
    <p:extLst>
      <p:ext uri="{BB962C8B-B14F-4D97-AF65-F5344CB8AC3E}">
        <p14:creationId xmlns:p14="http://schemas.microsoft.com/office/powerpoint/2010/main" val="335153802"/>
      </p:ext>
    </p:extLst>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9-2</a:t>
            </a:r>
            <a:r>
              <a:rPr lang="zh-TW" altLang="en-US" dirty="0" smtClean="0"/>
              <a:t>　同步</a:t>
            </a:r>
            <a:r>
              <a:rPr lang="zh-TW" altLang="en-US" dirty="0"/>
              <a:t>電抗</a:t>
            </a:r>
          </a:p>
        </p:txBody>
      </p:sp>
      <p:sp>
        <p:nvSpPr>
          <p:cNvPr id="5" name="內容版面配置區 4"/>
          <p:cNvSpPr>
            <a:spLocks noGrp="1"/>
          </p:cNvSpPr>
          <p:nvPr>
            <p:ph idx="1"/>
          </p:nvPr>
        </p:nvSpPr>
        <p:spPr/>
        <p:txBody>
          <a:bodyPr/>
          <a:lstStyle/>
          <a:p>
            <a:pPr>
              <a:tabLst>
                <a:tab pos="712788" algn="l"/>
              </a:tabLst>
            </a:pPr>
            <a:r>
              <a:rPr lang="en-US" altLang="zh-TW" dirty="0" smtClean="0"/>
              <a:t>	</a:t>
            </a:r>
            <a:r>
              <a:rPr lang="zh-TW" altLang="en-US" dirty="0" smtClean="0"/>
              <a:t>同步</a:t>
            </a:r>
            <a:r>
              <a:rPr lang="zh-TW" altLang="en-US" dirty="0"/>
              <a:t>發電機運轉中的狀態與特質以等效電路方式表示， 其中比較重要的數據包含</a:t>
            </a:r>
            <a:r>
              <a:rPr lang="zh-TW" altLang="en-US" dirty="0" smtClean="0"/>
              <a:t>：</a:t>
            </a:r>
            <a:endParaRPr lang="en-US" altLang="zh-TW" dirty="0"/>
          </a:p>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電樞反應電抗</a:t>
            </a:r>
            <a:r>
              <a:rPr lang="en-US" altLang="zh-TW" b="1" dirty="0" smtClean="0">
                <a:solidFill>
                  <a:srgbClr val="0099FF"/>
                </a:solidFill>
              </a:rPr>
              <a:t>(</a:t>
            </a:r>
            <a:r>
              <a:rPr lang="en-US" altLang="zh-TW" b="1" i="1" dirty="0" err="1" smtClean="0">
                <a:solidFill>
                  <a:srgbClr val="0099FF"/>
                </a:solidFill>
              </a:rPr>
              <a:t>X</a:t>
            </a:r>
            <a:r>
              <a:rPr lang="en-US" altLang="zh-TW" b="1" i="1" baseline="-25000" dirty="0" err="1" smtClean="0">
                <a:solidFill>
                  <a:srgbClr val="0099FF"/>
                </a:solidFill>
              </a:rPr>
              <a:t>a</a:t>
            </a:r>
            <a:r>
              <a:rPr lang="en-US" altLang="zh-TW" b="1" dirty="0" smtClean="0">
                <a:solidFill>
                  <a:srgbClr val="0099FF"/>
                </a:solidFill>
              </a:rPr>
              <a:t>)</a:t>
            </a:r>
          </a:p>
          <a:p>
            <a:pPr>
              <a:tabLst>
                <a:tab pos="712788" algn="l"/>
              </a:tabLst>
            </a:pPr>
            <a:r>
              <a:rPr lang="en-US" altLang="zh-TW" dirty="0" smtClean="0"/>
              <a:t>	</a:t>
            </a:r>
            <a:r>
              <a:rPr lang="zh-TW" altLang="en-US" dirty="0" smtClean="0">
                <a:solidFill>
                  <a:srgbClr val="0099FF"/>
                </a:solidFill>
              </a:rPr>
              <a:t>等</a:t>
            </a:r>
            <a:r>
              <a:rPr lang="zh-TW" altLang="en-US" dirty="0">
                <a:solidFill>
                  <a:srgbClr val="0099FF"/>
                </a:solidFill>
              </a:rPr>
              <a:t>效電路上以電感器代表電樞反應的影響，所形成之電感抗稱為電樞反應電抗</a:t>
            </a:r>
            <a:r>
              <a:rPr lang="en-US" altLang="zh-TW" dirty="0">
                <a:solidFill>
                  <a:srgbClr val="0099FF"/>
                </a:solidFill>
              </a:rPr>
              <a:t>( </a:t>
            </a:r>
            <a:r>
              <a:rPr lang="en-US" altLang="zh-TW" i="1" dirty="0" err="1">
                <a:solidFill>
                  <a:srgbClr val="0099FF"/>
                </a:solidFill>
              </a:rPr>
              <a:t>X</a:t>
            </a:r>
            <a:r>
              <a:rPr lang="en-US" altLang="zh-TW" i="1" baseline="-25000" dirty="0" err="1">
                <a:solidFill>
                  <a:srgbClr val="0099FF"/>
                </a:solidFill>
              </a:rPr>
              <a:t>a</a:t>
            </a:r>
            <a:r>
              <a:rPr lang="en-US" altLang="zh-TW" i="1" dirty="0">
                <a:solidFill>
                  <a:srgbClr val="0099FF"/>
                </a:solidFill>
              </a:rPr>
              <a:t> </a:t>
            </a:r>
            <a:r>
              <a:rPr lang="en-US" altLang="zh-TW" dirty="0">
                <a:solidFill>
                  <a:srgbClr val="0099FF"/>
                </a:solidFill>
              </a:rPr>
              <a:t>)</a:t>
            </a:r>
            <a:r>
              <a:rPr lang="zh-TW" altLang="en-US" dirty="0">
                <a:solidFill>
                  <a:srgbClr val="0099FF"/>
                </a:solidFill>
              </a:rPr>
              <a:t>。</a:t>
            </a:r>
            <a:endParaRPr lang="zh-TW" altLang="en-US" b="0" dirty="0">
              <a:solidFill>
                <a:srgbClr val="0099FF"/>
              </a:solidFill>
            </a:endParaRPr>
          </a:p>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電樞漏磁電抗</a:t>
            </a:r>
            <a:r>
              <a:rPr lang="en-US" altLang="zh-TW" b="1" dirty="0" smtClean="0">
                <a:solidFill>
                  <a:srgbClr val="0099FF"/>
                </a:solidFill>
              </a:rPr>
              <a:t>(     )  </a:t>
            </a:r>
          </a:p>
          <a:p>
            <a:pPr>
              <a:tabLst>
                <a:tab pos="712788" algn="l"/>
              </a:tabLst>
            </a:pPr>
            <a:r>
              <a:rPr lang="en-US" altLang="zh-TW" dirty="0" smtClean="0"/>
              <a:t>	</a:t>
            </a:r>
            <a:r>
              <a:rPr lang="zh-TW" altLang="en-US" dirty="0" smtClean="0">
                <a:solidFill>
                  <a:srgbClr val="0099FF"/>
                </a:solidFill>
              </a:rPr>
              <a:t>但</a:t>
            </a:r>
            <a:r>
              <a:rPr lang="zh-TW" altLang="en-US" dirty="0">
                <a:solidFill>
                  <a:srgbClr val="0099FF"/>
                </a:solidFill>
              </a:rPr>
              <a:t>有一小部份磁通僅與電樞導體本身交鏈稱為電樞漏磁通</a:t>
            </a:r>
            <a:r>
              <a:rPr lang="en-US" altLang="zh-TW" dirty="0" smtClean="0">
                <a:solidFill>
                  <a:srgbClr val="0099FF"/>
                </a:solidFill>
              </a:rPr>
              <a:t>(</a:t>
            </a:r>
            <a:r>
              <a:rPr lang="zh-TW" altLang="en-US" dirty="0" smtClean="0">
                <a:solidFill>
                  <a:srgbClr val="0099FF"/>
                </a:solidFill>
              </a:rPr>
              <a:t> </a:t>
            </a:r>
            <a:r>
              <a:rPr lang="en-US" altLang="zh-TW" dirty="0" smtClean="0">
                <a:solidFill>
                  <a:srgbClr val="0099FF"/>
                </a:solidFill>
              </a:rPr>
              <a:t>)</a:t>
            </a:r>
            <a:r>
              <a:rPr lang="zh-TW" altLang="en-US" dirty="0">
                <a:solidFill>
                  <a:srgbClr val="0099FF"/>
                </a:solidFill>
              </a:rPr>
              <a:t>，所形成之電感抗就稱為電樞漏磁電抗</a:t>
            </a:r>
            <a:r>
              <a:rPr lang="en-US" altLang="zh-TW" dirty="0" smtClean="0">
                <a:solidFill>
                  <a:srgbClr val="0099FF"/>
                </a:solidFill>
              </a:rPr>
              <a:t>(</a:t>
            </a:r>
            <a:r>
              <a:rPr lang="zh-TW" altLang="en-US" dirty="0" smtClean="0">
                <a:solidFill>
                  <a:srgbClr val="0099FF"/>
                </a:solidFill>
              </a:rPr>
              <a:t> </a:t>
            </a:r>
            <a:r>
              <a:rPr lang="en-US" altLang="zh-TW" dirty="0" smtClean="0">
                <a:solidFill>
                  <a:srgbClr val="0099FF"/>
                </a:solidFill>
              </a:rPr>
              <a:t>)</a:t>
            </a:r>
            <a:r>
              <a:rPr lang="zh-TW" altLang="en-US" dirty="0">
                <a:solidFill>
                  <a:srgbClr val="0099FF"/>
                </a:solidFill>
              </a:rPr>
              <a:t>。</a:t>
            </a:r>
            <a:endParaRPr lang="zh-TW" altLang="en-US" b="0" dirty="0">
              <a:solidFill>
                <a:srgbClr val="0099FF"/>
              </a:solidFill>
            </a:endParaRPr>
          </a:p>
          <a:p>
            <a:r>
              <a:rPr lang="en-US" altLang="zh-TW" dirty="0" smtClean="0"/>
              <a:t> </a:t>
            </a:r>
            <a:endParaRPr lang="zh-TW" altLang="en-US" dirty="0"/>
          </a:p>
        </p:txBody>
      </p:sp>
      <p:graphicFrame>
        <p:nvGraphicFramePr>
          <p:cNvPr id="3" name="物件 2"/>
          <p:cNvGraphicFramePr>
            <a:graphicFrameLocks noChangeAspect="1"/>
          </p:cNvGraphicFramePr>
          <p:nvPr>
            <p:extLst>
              <p:ext uri="{D42A27DB-BD31-4B8C-83A1-F6EECF244321}">
                <p14:modId xmlns:p14="http://schemas.microsoft.com/office/powerpoint/2010/main" val="4175385153"/>
              </p:ext>
            </p:extLst>
          </p:nvPr>
        </p:nvGraphicFramePr>
        <p:xfrm>
          <a:off x="3328045" y="3861048"/>
          <a:ext cx="523875" cy="555625"/>
        </p:xfrm>
        <a:graphic>
          <a:graphicData uri="http://schemas.openxmlformats.org/presentationml/2006/ole">
            <mc:AlternateContent xmlns:mc="http://schemas.openxmlformats.org/markup-compatibility/2006">
              <mc:Choice xmlns:v="urn:schemas-microsoft-com:vml" Requires="v">
                <p:oleObj spid="_x0000_s35904" name="Equation" r:id="rId3" imgW="215640" imgH="228600" progId="Equation.DSMT4">
                  <p:embed/>
                </p:oleObj>
              </mc:Choice>
              <mc:Fallback>
                <p:oleObj name="Equation" r:id="rId3" imgW="215640" imgH="228600" progId="Equation.DSMT4">
                  <p:embed/>
                  <p:pic>
                    <p:nvPicPr>
                      <p:cNvPr id="0" name="物件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8045" y="3861048"/>
                        <a:ext cx="52387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 name="物件 3"/>
          <p:cNvGraphicFramePr>
            <a:graphicFrameLocks noChangeAspect="1"/>
          </p:cNvGraphicFramePr>
          <p:nvPr>
            <p:extLst>
              <p:ext uri="{D42A27DB-BD31-4B8C-83A1-F6EECF244321}">
                <p14:modId xmlns:p14="http://schemas.microsoft.com/office/powerpoint/2010/main" val="1078367739"/>
              </p:ext>
            </p:extLst>
          </p:nvPr>
        </p:nvGraphicFramePr>
        <p:xfrm>
          <a:off x="1239813" y="5249639"/>
          <a:ext cx="523875" cy="555625"/>
        </p:xfrm>
        <a:graphic>
          <a:graphicData uri="http://schemas.openxmlformats.org/presentationml/2006/ole">
            <mc:AlternateContent xmlns:mc="http://schemas.openxmlformats.org/markup-compatibility/2006">
              <mc:Choice xmlns:v="urn:schemas-microsoft-com:vml" Requires="v">
                <p:oleObj spid="_x0000_s35905" name="Equation" r:id="rId5" imgW="215640" imgH="228600" progId="Equation.DSMT4">
                  <p:embed/>
                </p:oleObj>
              </mc:Choice>
              <mc:Fallback>
                <p:oleObj name="Equation" r:id="rId5" imgW="215640" imgH="228600" progId="Equation.DSMT4">
                  <p:embed/>
                  <p:pic>
                    <p:nvPicPr>
                      <p:cNvPr id="0" name="物件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9813" y="5249639"/>
                        <a:ext cx="52387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物件 6"/>
          <p:cNvGraphicFramePr>
            <a:graphicFrameLocks noChangeAspect="1"/>
          </p:cNvGraphicFramePr>
          <p:nvPr>
            <p:extLst>
              <p:ext uri="{D42A27DB-BD31-4B8C-83A1-F6EECF244321}">
                <p14:modId xmlns:p14="http://schemas.microsoft.com/office/powerpoint/2010/main" val="862053404"/>
              </p:ext>
            </p:extLst>
          </p:nvPr>
        </p:nvGraphicFramePr>
        <p:xfrm>
          <a:off x="2411760" y="4797152"/>
          <a:ext cx="308000" cy="462000"/>
        </p:xfrm>
        <a:graphic>
          <a:graphicData uri="http://schemas.openxmlformats.org/presentationml/2006/ole">
            <mc:AlternateContent xmlns:mc="http://schemas.openxmlformats.org/markup-compatibility/2006">
              <mc:Choice xmlns:v="urn:schemas-microsoft-com:vml" Requires="v">
                <p:oleObj spid="_x0000_s35906" name="Equation" r:id="rId6" imgW="152280" imgH="228600" progId="Equation.DSMT4">
                  <p:embed/>
                </p:oleObj>
              </mc:Choice>
              <mc:Fallback>
                <p:oleObj name="Equation" r:id="rId6" imgW="152280" imgH="228600" progId="Equation.DSMT4">
                  <p:embed/>
                  <p:pic>
                    <p:nvPicPr>
                      <p:cNvPr id="0" name=""/>
                      <p:cNvPicPr/>
                      <p:nvPr/>
                    </p:nvPicPr>
                    <p:blipFill>
                      <a:blip r:embed="rId7"/>
                      <a:stretch>
                        <a:fillRect/>
                      </a:stretch>
                    </p:blipFill>
                    <p:spPr>
                      <a:xfrm>
                        <a:off x="2411760" y="4797152"/>
                        <a:ext cx="308000" cy="462000"/>
                      </a:xfrm>
                      <a:prstGeom prst="rect">
                        <a:avLst/>
                      </a:prstGeom>
                    </p:spPr>
                  </p:pic>
                </p:oleObj>
              </mc:Fallback>
            </mc:AlternateContent>
          </a:graphicData>
        </a:graphic>
      </p:graphicFrame>
    </p:spTree>
    <p:extLst>
      <p:ext uri="{BB962C8B-B14F-4D97-AF65-F5344CB8AC3E}">
        <p14:creationId xmlns:p14="http://schemas.microsoft.com/office/powerpoint/2010/main" val="315682269"/>
      </p:ext>
    </p:extLst>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lnSpc>
                <a:spcPct val="150000"/>
              </a:lnSpc>
              <a:tabLst>
                <a:tab pos="712788" algn="l"/>
              </a:tabLst>
            </a:pPr>
            <a:r>
              <a:rPr lang="en-US" altLang="zh-TW" dirty="0" smtClean="0"/>
              <a:t>	</a:t>
            </a:r>
            <a:r>
              <a:rPr lang="zh-TW" altLang="en-US" dirty="0" smtClean="0"/>
              <a:t>同步</a:t>
            </a:r>
            <a:r>
              <a:rPr lang="zh-TW" altLang="en-US" dirty="0"/>
              <a:t>發電機的漏磁電抗發生於電樞鐵心之槽內、齒面間及線圈端，所以半閉口槽或是狹而深槽之漏磁電抗較大。高壓發電機也因為絕緣材料多，間隔大， 因此漏磁電抗較低壓發電機大。</a:t>
            </a:r>
          </a:p>
        </p:txBody>
      </p:sp>
    </p:spTree>
    <p:extLst>
      <p:ext uri="{BB962C8B-B14F-4D97-AF65-F5344CB8AC3E}">
        <p14:creationId xmlns:p14="http://schemas.microsoft.com/office/powerpoint/2010/main" val="115543757"/>
      </p:ext>
    </p:extLst>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5" name="內容版面配置區 4"/>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三</a:t>
            </a:r>
            <a:r>
              <a:rPr lang="en-US" altLang="zh-TW" b="1" dirty="0">
                <a:solidFill>
                  <a:srgbClr val="0099FF"/>
                </a:solidFill>
              </a:rPr>
              <a:t>) </a:t>
            </a:r>
            <a:r>
              <a:rPr lang="zh-TW" altLang="en-US" b="1" dirty="0">
                <a:solidFill>
                  <a:srgbClr val="0099FF"/>
                </a:solidFill>
              </a:rPr>
              <a:t>同步電抗</a:t>
            </a:r>
            <a:r>
              <a:rPr lang="en-US" altLang="zh-TW" b="1" dirty="0" smtClean="0">
                <a:solidFill>
                  <a:srgbClr val="0099FF"/>
                </a:solidFill>
              </a:rPr>
              <a:t>(</a:t>
            </a:r>
            <a:r>
              <a:rPr lang="en-US" altLang="zh-TW" b="1" i="1" dirty="0" smtClean="0">
                <a:solidFill>
                  <a:srgbClr val="0099FF"/>
                </a:solidFill>
              </a:rPr>
              <a:t>X</a:t>
            </a:r>
            <a:r>
              <a:rPr lang="en-US" altLang="zh-TW" b="1" i="1" baseline="-25000" dirty="0" smtClean="0">
                <a:solidFill>
                  <a:srgbClr val="0099FF"/>
                </a:solidFill>
              </a:rPr>
              <a:t>s</a:t>
            </a:r>
            <a:r>
              <a:rPr lang="en-US" altLang="zh-TW" b="1" dirty="0" smtClean="0">
                <a:solidFill>
                  <a:srgbClr val="0099FF"/>
                </a:solidFill>
              </a:rPr>
              <a:t>)</a:t>
            </a:r>
          </a:p>
          <a:p>
            <a:pPr eaLnBrk="1">
              <a:tabLst>
                <a:tab pos="712788" algn="l"/>
              </a:tabLst>
            </a:pPr>
            <a:r>
              <a:rPr lang="en-US" altLang="zh-TW" dirty="0" smtClean="0"/>
              <a:t>	</a:t>
            </a:r>
            <a:r>
              <a:rPr lang="zh-TW" altLang="en-US" dirty="0" smtClean="0"/>
              <a:t>將</a:t>
            </a:r>
            <a:r>
              <a:rPr lang="zh-TW" altLang="en-US" dirty="0"/>
              <a:t>電樞反應電抗</a:t>
            </a:r>
            <a:r>
              <a:rPr lang="en-US" altLang="zh-TW" dirty="0"/>
              <a:t>( </a:t>
            </a:r>
            <a:r>
              <a:rPr lang="en-US" altLang="zh-TW" i="1" dirty="0" err="1"/>
              <a:t>X</a:t>
            </a:r>
            <a:r>
              <a:rPr lang="en-US" altLang="zh-TW" i="1" baseline="-25000" dirty="0" err="1"/>
              <a:t>a</a:t>
            </a:r>
            <a:r>
              <a:rPr lang="en-US" altLang="zh-TW" i="1" dirty="0"/>
              <a:t> </a:t>
            </a:r>
            <a:r>
              <a:rPr lang="en-US" altLang="zh-TW" dirty="0"/>
              <a:t>) </a:t>
            </a:r>
            <a:r>
              <a:rPr lang="zh-TW" altLang="en-US" dirty="0"/>
              <a:t>與電樞漏磁電抗</a:t>
            </a:r>
            <a:r>
              <a:rPr lang="en-US" altLang="zh-TW" dirty="0" smtClean="0"/>
              <a:t>(</a:t>
            </a:r>
            <a:r>
              <a:rPr lang="zh-TW" altLang="en-US" dirty="0" smtClean="0"/>
              <a:t> </a:t>
            </a:r>
            <a:r>
              <a:rPr lang="en-US" altLang="zh-TW" dirty="0" smtClean="0"/>
              <a:t>) </a:t>
            </a:r>
            <a:r>
              <a:rPr lang="zh-TW" altLang="en-US" dirty="0"/>
              <a:t>兩者合併後，稱為同步電抗</a:t>
            </a:r>
            <a:r>
              <a:rPr lang="en-US" altLang="zh-TW" dirty="0"/>
              <a:t>(synchronous reactance)</a:t>
            </a:r>
            <a:r>
              <a:rPr lang="zh-TW" altLang="en-US" dirty="0"/>
              <a:t>，以</a:t>
            </a:r>
            <a:r>
              <a:rPr lang="en-US" altLang="zh-TW" i="1" dirty="0"/>
              <a:t>X</a:t>
            </a:r>
            <a:r>
              <a:rPr lang="en-US" altLang="zh-TW" i="1" baseline="-25000" dirty="0"/>
              <a:t>s</a:t>
            </a:r>
            <a:r>
              <a:rPr lang="en-US" altLang="zh-TW" i="1" dirty="0"/>
              <a:t> </a:t>
            </a:r>
            <a:r>
              <a:rPr lang="zh-TW" altLang="en-US" dirty="0"/>
              <a:t>代表，即： </a:t>
            </a:r>
            <a:r>
              <a:rPr lang="en-US" altLang="zh-TW" dirty="0" smtClean="0"/>
              <a:t> </a:t>
            </a:r>
            <a:endParaRPr lang="zh-TW" altLang="en-US"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3501008"/>
            <a:ext cx="8135938" cy="670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物件 2"/>
          <p:cNvGraphicFramePr>
            <a:graphicFrameLocks noChangeAspect="1"/>
          </p:cNvGraphicFramePr>
          <p:nvPr>
            <p:extLst>
              <p:ext uri="{D42A27DB-BD31-4B8C-83A1-F6EECF244321}">
                <p14:modId xmlns:p14="http://schemas.microsoft.com/office/powerpoint/2010/main" val="1667558649"/>
              </p:ext>
            </p:extLst>
          </p:nvPr>
        </p:nvGraphicFramePr>
        <p:xfrm>
          <a:off x="7020272" y="1988840"/>
          <a:ext cx="523875" cy="555625"/>
        </p:xfrm>
        <a:graphic>
          <a:graphicData uri="http://schemas.openxmlformats.org/presentationml/2006/ole">
            <mc:AlternateContent xmlns:mc="http://schemas.openxmlformats.org/markup-compatibility/2006">
              <mc:Choice xmlns:v="urn:schemas-microsoft-com:vml" Requires="v">
                <p:oleObj spid="_x0000_s39957" name="Equation" r:id="rId4" imgW="215806" imgH="228501" progId="Equation.DSMT4">
                  <p:embed/>
                </p:oleObj>
              </mc:Choice>
              <mc:Fallback>
                <p:oleObj name="Equation" r:id="rId4" imgW="215806" imgH="228501" progId="Equation.DSMT4">
                  <p:embed/>
                  <p:pic>
                    <p:nvPicPr>
                      <p:cNvPr id="0" name="物件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272" y="1988840"/>
                        <a:ext cx="52387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242037734"/>
      </p:ext>
    </p:extLst>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en-US" altLang="zh-TW" dirty="0" smtClean="0"/>
              <a:t>9-3</a:t>
            </a:r>
            <a:r>
              <a:rPr lang="zh-TW" altLang="en-US" dirty="0" smtClean="0"/>
              <a:t>　同步</a:t>
            </a:r>
            <a:r>
              <a:rPr lang="zh-TW" altLang="en-US" dirty="0"/>
              <a:t>阻抗</a:t>
            </a:r>
          </a:p>
        </p:txBody>
      </p:sp>
      <p:sp>
        <p:nvSpPr>
          <p:cNvPr id="2" name="內容版面配置區 1"/>
          <p:cNvSpPr>
            <a:spLocks noGrp="1"/>
          </p:cNvSpPr>
          <p:nvPr>
            <p:ph idx="1"/>
          </p:nvPr>
        </p:nvSpPr>
        <p:spPr/>
        <p:txBody>
          <a:bodyPr/>
          <a:lstStyle/>
          <a:p>
            <a:pPr eaLnBrk="1">
              <a:tabLst>
                <a:tab pos="712788" algn="l"/>
              </a:tabLst>
            </a:pPr>
            <a:r>
              <a:rPr lang="en-US" altLang="zh-TW" dirty="0" smtClean="0"/>
              <a:t>	</a:t>
            </a:r>
            <a:r>
              <a:rPr lang="zh-TW" altLang="en-US" dirty="0" smtClean="0">
                <a:solidFill>
                  <a:srgbClr val="0099FF"/>
                </a:solidFill>
              </a:rPr>
              <a:t>將</a:t>
            </a:r>
            <a:r>
              <a:rPr lang="zh-TW" altLang="en-US" dirty="0">
                <a:solidFill>
                  <a:srgbClr val="0099FF"/>
                </a:solidFill>
              </a:rPr>
              <a:t>電樞繞組電阻</a:t>
            </a:r>
            <a:r>
              <a:rPr lang="en-US" altLang="zh-TW" dirty="0">
                <a:solidFill>
                  <a:srgbClr val="0099FF"/>
                </a:solidFill>
              </a:rPr>
              <a:t>( </a:t>
            </a:r>
            <a:r>
              <a:rPr lang="en-US" altLang="zh-TW" i="1" dirty="0">
                <a:solidFill>
                  <a:srgbClr val="0099FF"/>
                </a:solidFill>
              </a:rPr>
              <a:t>R</a:t>
            </a:r>
            <a:r>
              <a:rPr lang="en-US" altLang="zh-TW" i="1" baseline="-25000" dirty="0">
                <a:solidFill>
                  <a:srgbClr val="0099FF"/>
                </a:solidFill>
              </a:rPr>
              <a:t>a</a:t>
            </a:r>
            <a:r>
              <a:rPr lang="en-US" altLang="zh-TW" i="1" dirty="0">
                <a:solidFill>
                  <a:srgbClr val="0099FF"/>
                </a:solidFill>
              </a:rPr>
              <a:t> </a:t>
            </a:r>
            <a:r>
              <a:rPr lang="en-US" altLang="zh-TW" dirty="0">
                <a:solidFill>
                  <a:srgbClr val="0099FF"/>
                </a:solidFill>
              </a:rPr>
              <a:t>) </a:t>
            </a:r>
            <a:r>
              <a:rPr lang="zh-TW" altLang="en-US" dirty="0">
                <a:solidFill>
                  <a:srgbClr val="0099FF"/>
                </a:solidFill>
              </a:rPr>
              <a:t>與同步電抗</a:t>
            </a:r>
            <a:r>
              <a:rPr lang="en-US" altLang="zh-TW" dirty="0">
                <a:solidFill>
                  <a:srgbClr val="0099FF"/>
                </a:solidFill>
              </a:rPr>
              <a:t>( </a:t>
            </a:r>
            <a:r>
              <a:rPr lang="en-US" altLang="zh-TW" i="1" dirty="0">
                <a:solidFill>
                  <a:srgbClr val="0099FF"/>
                </a:solidFill>
              </a:rPr>
              <a:t>X</a:t>
            </a:r>
            <a:r>
              <a:rPr lang="en-US" altLang="zh-TW" i="1" baseline="-25000" dirty="0">
                <a:solidFill>
                  <a:srgbClr val="0099FF"/>
                </a:solidFill>
              </a:rPr>
              <a:t>s</a:t>
            </a:r>
            <a:r>
              <a:rPr lang="en-US" altLang="zh-TW" i="1" dirty="0">
                <a:solidFill>
                  <a:srgbClr val="0099FF"/>
                </a:solidFill>
              </a:rPr>
              <a:t> </a:t>
            </a:r>
            <a:r>
              <a:rPr lang="en-US" altLang="zh-TW" dirty="0">
                <a:solidFill>
                  <a:srgbClr val="0099FF"/>
                </a:solidFill>
              </a:rPr>
              <a:t>) </a:t>
            </a:r>
            <a:r>
              <a:rPr lang="zh-TW" altLang="en-US" dirty="0">
                <a:solidFill>
                  <a:srgbClr val="0099FF"/>
                </a:solidFill>
              </a:rPr>
              <a:t>合併後，稱為同步阻抗</a:t>
            </a:r>
            <a:r>
              <a:rPr lang="en-US" altLang="zh-TW" dirty="0">
                <a:solidFill>
                  <a:srgbClr val="0099FF"/>
                </a:solidFill>
              </a:rPr>
              <a:t>(synchronous impedance)</a:t>
            </a:r>
            <a:r>
              <a:rPr lang="zh-TW" altLang="en-US" dirty="0">
                <a:solidFill>
                  <a:srgbClr val="0099FF"/>
                </a:solidFill>
              </a:rPr>
              <a:t>，以</a:t>
            </a:r>
            <a:r>
              <a:rPr lang="en-US" altLang="zh-TW" i="1" dirty="0">
                <a:solidFill>
                  <a:srgbClr val="0099FF"/>
                </a:solidFill>
              </a:rPr>
              <a:t>Z</a:t>
            </a:r>
            <a:r>
              <a:rPr lang="en-US" altLang="zh-TW" i="1" baseline="-25000" dirty="0">
                <a:solidFill>
                  <a:srgbClr val="0099FF"/>
                </a:solidFill>
              </a:rPr>
              <a:t>s</a:t>
            </a:r>
            <a:r>
              <a:rPr lang="en-US" altLang="zh-TW" i="1" dirty="0">
                <a:solidFill>
                  <a:srgbClr val="0099FF"/>
                </a:solidFill>
              </a:rPr>
              <a:t> </a:t>
            </a:r>
            <a:r>
              <a:rPr lang="zh-TW" altLang="en-US" dirty="0">
                <a:solidFill>
                  <a:srgbClr val="0099FF"/>
                </a:solidFill>
              </a:rPr>
              <a:t>代表，即： </a:t>
            </a:r>
            <a:endParaRPr lang="en-US" altLang="zh-TW" dirty="0" smtClean="0">
              <a:solidFill>
                <a:srgbClr val="0099FF"/>
              </a:solidFill>
            </a:endParaRPr>
          </a:p>
          <a:p>
            <a:pPr eaLnBrk="1">
              <a:tabLst>
                <a:tab pos="712788" algn="l"/>
              </a:tabLst>
            </a:pPr>
            <a:endParaRPr lang="en-US" altLang="zh-TW" dirty="0"/>
          </a:p>
          <a:p>
            <a:endParaRPr lang="zh-TW" altLang="en-US" dirty="0"/>
          </a:p>
          <a:p>
            <a:pPr eaLnBrk="1">
              <a:tabLst>
                <a:tab pos="712788" algn="l"/>
              </a:tabLst>
            </a:pPr>
            <a:r>
              <a:rPr lang="en-US" altLang="zh-TW" dirty="0"/>
              <a:t>	</a:t>
            </a:r>
            <a:r>
              <a:rPr lang="zh-TW" altLang="en-US" dirty="0" smtClean="0"/>
              <a:t>高壓</a:t>
            </a:r>
            <a:r>
              <a:rPr lang="zh-TW" altLang="en-US" dirty="0"/>
              <a:t>大容量的同步發電機而言，電樞繞組數量多且線徑粗，因此電樞繞組電阻值遠低於同步電抗值</a:t>
            </a:r>
            <a:r>
              <a:rPr lang="en-US" altLang="zh-TW" dirty="0"/>
              <a:t>( </a:t>
            </a:r>
            <a:r>
              <a:rPr lang="en-US" altLang="zh-TW" i="1" dirty="0"/>
              <a:t>R</a:t>
            </a:r>
            <a:r>
              <a:rPr lang="en-US" altLang="zh-TW" i="1" baseline="-25000" dirty="0"/>
              <a:t>a</a:t>
            </a:r>
            <a:r>
              <a:rPr lang="en-US" altLang="zh-TW" i="1" dirty="0"/>
              <a:t> </a:t>
            </a:r>
            <a:r>
              <a:rPr lang="en-US" altLang="zh-TW" i="1" dirty="0" smtClean="0"/>
              <a:t>&lt;&lt;</a:t>
            </a:r>
            <a:r>
              <a:rPr lang="zh-TW" altLang="en-US" dirty="0" smtClean="0"/>
              <a:t> </a:t>
            </a:r>
            <a:r>
              <a:rPr lang="en-US" altLang="zh-TW" i="1" dirty="0"/>
              <a:t>X</a:t>
            </a:r>
            <a:r>
              <a:rPr lang="en-US" altLang="zh-TW" i="1" baseline="-25000" dirty="0"/>
              <a:t>s</a:t>
            </a:r>
            <a:r>
              <a:rPr lang="en-US" altLang="zh-TW" dirty="0"/>
              <a:t>)</a:t>
            </a:r>
            <a:r>
              <a:rPr lang="zh-TW" altLang="en-US" dirty="0"/>
              <a:t>，</a:t>
            </a:r>
            <a:r>
              <a:rPr lang="zh-TW" altLang="en-US" dirty="0">
                <a:solidFill>
                  <a:srgbClr val="0099FF"/>
                </a:solidFill>
              </a:rPr>
              <a:t>為了方便分析，有時會將電阻</a:t>
            </a:r>
            <a:r>
              <a:rPr lang="zh-TW" altLang="en-US" dirty="0" smtClean="0">
                <a:solidFill>
                  <a:srgbClr val="0099FF"/>
                </a:solidFill>
              </a:rPr>
              <a:t>忽略，此時</a:t>
            </a:r>
            <a:r>
              <a:rPr lang="zh-TW" altLang="en-US" dirty="0">
                <a:solidFill>
                  <a:srgbClr val="0099FF"/>
                </a:solidFill>
              </a:rPr>
              <a:t>同步阻抗可以由同步電抗取代</a:t>
            </a:r>
            <a:r>
              <a:rPr lang="zh-TW" altLang="en-US" dirty="0" smtClean="0">
                <a:solidFill>
                  <a:srgbClr val="0099FF"/>
                </a:solidFill>
              </a:rPr>
              <a:t>，即</a:t>
            </a:r>
            <a:r>
              <a:rPr lang="en-US" altLang="zh-TW" i="1" dirty="0" err="1" smtClean="0">
                <a:solidFill>
                  <a:srgbClr val="0099FF"/>
                </a:solidFill>
              </a:rPr>
              <a:t>Z</a:t>
            </a:r>
            <a:r>
              <a:rPr lang="en-US" altLang="zh-TW" i="1" baseline="-25000" dirty="0" err="1" smtClean="0">
                <a:solidFill>
                  <a:srgbClr val="0099FF"/>
                </a:solidFill>
              </a:rPr>
              <a:t>s</a:t>
            </a:r>
            <a:r>
              <a:rPr lang="en-US" altLang="zh-TW" i="1" dirty="0" err="1" smtClean="0">
                <a:solidFill>
                  <a:srgbClr val="0099FF"/>
                </a:solidFill>
              </a:rPr>
              <a:t>≈X</a:t>
            </a:r>
            <a:r>
              <a:rPr lang="en-US" altLang="zh-TW" i="1" baseline="-25000" dirty="0" err="1" smtClean="0">
                <a:solidFill>
                  <a:srgbClr val="0099FF"/>
                </a:solidFill>
              </a:rPr>
              <a:t>s</a:t>
            </a:r>
            <a:r>
              <a:rPr lang="zh-TW" altLang="en-US" dirty="0">
                <a:solidFill>
                  <a:srgbClr val="0099FF"/>
                </a:solidFill>
              </a:rPr>
              <a:t>。</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852936"/>
            <a:ext cx="8135938" cy="679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7987207"/>
      </p:ext>
    </p:extLst>
  </p:cSld>
  <p:clrMapOvr>
    <a:masterClrMapping/>
  </p:clrMapOvr>
  <p:transition>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en-US" altLang="zh-TW" dirty="0" smtClean="0"/>
              <a:t>9-4</a:t>
            </a:r>
            <a:r>
              <a:rPr lang="zh-TW" altLang="en-US" dirty="0" smtClean="0"/>
              <a:t>　等</a:t>
            </a:r>
            <a:r>
              <a:rPr lang="zh-TW" altLang="en-US" dirty="0"/>
              <a:t>效電路及相量圖</a:t>
            </a:r>
          </a:p>
        </p:txBody>
      </p:sp>
      <p:sp>
        <p:nvSpPr>
          <p:cNvPr id="8" name="內容版面配置區 7"/>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等效</a:t>
            </a:r>
            <a:r>
              <a:rPr lang="zh-TW" altLang="en-US" b="1" dirty="0" smtClean="0">
                <a:solidFill>
                  <a:srgbClr val="0099FF"/>
                </a:solidFill>
              </a:rPr>
              <a:t>電路</a:t>
            </a:r>
            <a:endParaRPr lang="en-US" altLang="zh-TW" b="1" dirty="0" smtClean="0">
              <a:solidFill>
                <a:srgbClr val="0099FF"/>
              </a:solidFill>
            </a:endParaRPr>
          </a:p>
          <a:p>
            <a:pPr eaLnBrk="1">
              <a:tabLst>
                <a:tab pos="712788" algn="l"/>
              </a:tabLst>
            </a:pPr>
            <a:r>
              <a:rPr lang="en-US" altLang="zh-TW" dirty="0" smtClean="0"/>
              <a:t>	</a:t>
            </a:r>
            <a:r>
              <a:rPr lang="zh-TW" altLang="en-US" dirty="0" smtClean="0"/>
              <a:t>圖</a:t>
            </a:r>
            <a:r>
              <a:rPr lang="en-US" altLang="zh-TW" dirty="0"/>
              <a:t>9-6 </a:t>
            </a:r>
            <a:r>
              <a:rPr lang="zh-TW" altLang="en-US" dirty="0"/>
              <a:t>為同步發電機每相的等效電路，轉子的磁場繞組由原動機帶動、激磁機提供直流電，藉由磁場可變電阻器</a:t>
            </a:r>
            <a:r>
              <a:rPr lang="en-US" altLang="zh-TW" i="1" dirty="0" err="1"/>
              <a:t>R</a:t>
            </a:r>
            <a:r>
              <a:rPr lang="en-US" altLang="zh-TW" i="1" baseline="-25000" dirty="0" err="1"/>
              <a:t>f</a:t>
            </a:r>
            <a:r>
              <a:rPr lang="en-US" altLang="zh-TW" i="1" baseline="-25000" dirty="0"/>
              <a:t> </a:t>
            </a:r>
            <a:r>
              <a:rPr lang="zh-TW" altLang="en-US" dirty="0"/>
              <a:t>控制激磁電流</a:t>
            </a:r>
            <a:r>
              <a:rPr lang="en-US" altLang="zh-TW" i="1" dirty="0"/>
              <a:t>I</a:t>
            </a:r>
            <a:r>
              <a:rPr lang="en-US" altLang="zh-TW" i="1" baseline="-25000" dirty="0"/>
              <a:t>f</a:t>
            </a:r>
            <a:r>
              <a:rPr lang="en-US" altLang="zh-TW" i="1" dirty="0"/>
              <a:t> </a:t>
            </a:r>
            <a:r>
              <a:rPr lang="zh-TW" altLang="en-US" dirty="0"/>
              <a:t>以改變主磁通</a:t>
            </a:r>
            <a:r>
              <a:rPr lang="zh-TW" altLang="en-US" dirty="0" smtClean="0"/>
              <a:t>量    。</a:t>
            </a:r>
            <a:endParaRPr lang="en-US" altLang="zh-TW" dirty="0" smtClean="0"/>
          </a:p>
          <a:p>
            <a:pPr>
              <a:tabLst>
                <a:tab pos="712788" algn="l"/>
              </a:tabLst>
            </a:pPr>
            <a:r>
              <a:rPr lang="en-US" altLang="zh-TW" dirty="0"/>
              <a:t>	</a:t>
            </a:r>
            <a:r>
              <a:rPr lang="zh-TW" altLang="en-US" dirty="0" smtClean="0"/>
              <a:t>欲</a:t>
            </a:r>
            <a:r>
              <a:rPr lang="zh-TW" altLang="en-US" dirty="0"/>
              <a:t>使發電機輸出穩定電壓，同步阻抗應該愈小愈好。</a:t>
            </a:r>
          </a:p>
        </p:txBody>
      </p:sp>
      <p:graphicFrame>
        <p:nvGraphicFramePr>
          <p:cNvPr id="2" name="物件 1"/>
          <p:cNvGraphicFramePr>
            <a:graphicFrameLocks noChangeAspect="1"/>
          </p:cNvGraphicFramePr>
          <p:nvPr>
            <p:extLst>
              <p:ext uri="{D42A27DB-BD31-4B8C-83A1-F6EECF244321}">
                <p14:modId xmlns:p14="http://schemas.microsoft.com/office/powerpoint/2010/main" val="1639682475"/>
              </p:ext>
            </p:extLst>
          </p:nvPr>
        </p:nvGraphicFramePr>
        <p:xfrm>
          <a:off x="755576" y="3284984"/>
          <a:ext cx="392708" cy="532961"/>
        </p:xfrm>
        <a:graphic>
          <a:graphicData uri="http://schemas.openxmlformats.org/presentationml/2006/ole">
            <mc:AlternateContent xmlns:mc="http://schemas.openxmlformats.org/markup-compatibility/2006">
              <mc:Choice xmlns:v="urn:schemas-microsoft-com:vml" Requires="v">
                <p:oleObj spid="_x0000_s42003" name="Equation" r:id="rId3" imgW="177480" imgH="241200" progId="Equation.DSMT4">
                  <p:embed/>
                </p:oleObj>
              </mc:Choice>
              <mc:Fallback>
                <p:oleObj name="Equation" r:id="rId3" imgW="177480" imgH="241200" progId="Equation.DSMT4">
                  <p:embed/>
                  <p:pic>
                    <p:nvPicPr>
                      <p:cNvPr id="0" name=""/>
                      <p:cNvPicPr/>
                      <p:nvPr/>
                    </p:nvPicPr>
                    <p:blipFill>
                      <a:blip r:embed="rId4"/>
                      <a:stretch>
                        <a:fillRect/>
                      </a:stretch>
                    </p:blipFill>
                    <p:spPr>
                      <a:xfrm>
                        <a:off x="755576" y="3284984"/>
                        <a:ext cx="392708" cy="532961"/>
                      </a:xfrm>
                      <a:prstGeom prst="rect">
                        <a:avLst/>
                      </a:prstGeom>
                    </p:spPr>
                  </p:pic>
                </p:oleObj>
              </mc:Fallback>
            </mc:AlternateContent>
          </a:graphicData>
        </a:graphic>
      </p:graphicFrame>
    </p:spTree>
    <p:extLst>
      <p:ext uri="{BB962C8B-B14F-4D97-AF65-F5344CB8AC3E}">
        <p14:creationId xmlns:p14="http://schemas.microsoft.com/office/powerpoint/2010/main" val="1202297906"/>
      </p:ext>
    </p:extLst>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2169066"/>
            <a:ext cx="8135938" cy="3527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1106383"/>
      </p:ext>
    </p:extLst>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相量圖</a:t>
            </a:r>
            <a:endParaRPr lang="zh-TW" altLang="en-US" dirty="0">
              <a:solidFill>
                <a:srgbClr val="0099FF"/>
              </a:solidFill>
            </a:endParaRPr>
          </a:p>
          <a:p>
            <a:pPr>
              <a:tabLst>
                <a:tab pos="712788" algn="l"/>
              </a:tabLst>
            </a:pPr>
            <a:r>
              <a:rPr lang="en-US" altLang="zh-TW" dirty="0" smtClean="0"/>
              <a:t>	</a:t>
            </a:r>
            <a:r>
              <a:rPr lang="zh-TW" altLang="en-US" dirty="0" smtClean="0"/>
              <a:t>為</a:t>
            </a:r>
            <a:r>
              <a:rPr lang="zh-TW" altLang="en-US" dirty="0"/>
              <a:t>了解同步發電機遇到不同類型的負載時，端電壓與應電勢之關係，可以用相量圖表示之： </a:t>
            </a:r>
          </a:p>
          <a:p>
            <a:r>
              <a:rPr lang="en-US" altLang="zh-TW" dirty="0"/>
              <a:t>1. </a:t>
            </a:r>
            <a:r>
              <a:rPr lang="zh-TW" altLang="en-US" dirty="0"/>
              <a:t>純電阻性負載</a:t>
            </a:r>
            <a:r>
              <a:rPr lang="en-US" altLang="zh-TW" dirty="0"/>
              <a:t>(</a:t>
            </a:r>
            <a:r>
              <a:rPr lang="en-US" altLang="zh-TW" dirty="0" err="1"/>
              <a:t>cos</a:t>
            </a:r>
            <a:r>
              <a:rPr lang="en-US" altLang="zh-TW" i="1" dirty="0" err="1"/>
              <a:t>θ</a:t>
            </a:r>
            <a:r>
              <a:rPr lang="en-US" altLang="zh-TW" i="1" dirty="0"/>
              <a:t> </a:t>
            </a:r>
            <a:r>
              <a:rPr lang="en-US" altLang="zh-TW" dirty="0"/>
              <a:t>= 1) </a:t>
            </a:r>
            <a:endParaRPr lang="zh-TW" altLang="en-US" dirty="0"/>
          </a:p>
          <a:p>
            <a:pPr marL="361950"/>
            <a:r>
              <a:rPr lang="zh-TW" altLang="en-US" dirty="0"/>
              <a:t>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與端電壓</a:t>
            </a:r>
            <a:r>
              <a:rPr lang="en-US" altLang="zh-TW" dirty="0"/>
              <a:t>( </a:t>
            </a:r>
            <a:r>
              <a:rPr lang="en-US" altLang="zh-TW" i="1" dirty="0" err="1"/>
              <a:t>V</a:t>
            </a:r>
            <a:r>
              <a:rPr lang="en-US" altLang="zh-TW" i="1" baseline="-25000" dirty="0" err="1"/>
              <a:t>p</a:t>
            </a:r>
            <a:r>
              <a:rPr lang="en-US" altLang="zh-TW" i="1" dirty="0"/>
              <a:t> </a:t>
            </a:r>
            <a:r>
              <a:rPr lang="en-US" altLang="zh-TW" dirty="0"/>
              <a:t>) </a:t>
            </a:r>
            <a:r>
              <a:rPr lang="zh-TW" altLang="en-US" dirty="0"/>
              <a:t>同相，相量關係如圖</a:t>
            </a:r>
            <a:r>
              <a:rPr lang="en-US" altLang="zh-TW" dirty="0"/>
              <a:t>9-7(a) </a:t>
            </a:r>
            <a:r>
              <a:rPr lang="zh-TW" altLang="en-US" dirty="0"/>
              <a:t>所示</a:t>
            </a:r>
            <a:r>
              <a:rPr lang="zh-TW" altLang="en-US" dirty="0" smtClean="0"/>
              <a:t>。</a:t>
            </a:r>
            <a:endParaRPr lang="en-US" altLang="zh-TW" dirty="0" smtClean="0"/>
          </a:p>
          <a:p>
            <a:r>
              <a:rPr lang="en-US" altLang="zh-TW" dirty="0" smtClean="0"/>
              <a:t>2</a:t>
            </a:r>
            <a:r>
              <a:rPr lang="en-US" altLang="zh-TW" dirty="0"/>
              <a:t>. </a:t>
            </a:r>
            <a:r>
              <a:rPr lang="zh-TW" altLang="en-US" dirty="0"/>
              <a:t>電感性負載</a:t>
            </a:r>
            <a:r>
              <a:rPr lang="en-US" altLang="zh-TW" dirty="0"/>
              <a:t>(</a:t>
            </a:r>
            <a:r>
              <a:rPr lang="en-US" altLang="zh-TW" dirty="0" err="1"/>
              <a:t>cos</a:t>
            </a:r>
            <a:r>
              <a:rPr lang="en-US" altLang="zh-TW" i="1" dirty="0" err="1"/>
              <a:t>θ</a:t>
            </a:r>
            <a:r>
              <a:rPr lang="en-US" altLang="zh-TW" i="1" dirty="0"/>
              <a:t> </a:t>
            </a:r>
            <a:r>
              <a:rPr lang="en-US" altLang="zh-TW" dirty="0"/>
              <a:t>&lt; 1 </a:t>
            </a:r>
            <a:r>
              <a:rPr lang="zh-TW" altLang="en-US" dirty="0"/>
              <a:t>落後</a:t>
            </a:r>
            <a:r>
              <a:rPr lang="en-US" altLang="zh-TW" dirty="0"/>
              <a:t>) </a:t>
            </a:r>
            <a:endParaRPr lang="zh-TW" altLang="en-US" dirty="0"/>
          </a:p>
          <a:p>
            <a:pPr marL="361950"/>
            <a:r>
              <a:rPr lang="zh-TW" altLang="en-US" dirty="0"/>
              <a:t>由於電樞電流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落後端電壓</a:t>
            </a:r>
            <a:r>
              <a:rPr lang="en-US" altLang="zh-TW" dirty="0"/>
              <a:t>( </a:t>
            </a:r>
            <a:r>
              <a:rPr lang="en-US" altLang="zh-TW" i="1" dirty="0" err="1"/>
              <a:t>V</a:t>
            </a:r>
            <a:r>
              <a:rPr lang="en-US" altLang="zh-TW" i="1" baseline="-25000" dirty="0" err="1"/>
              <a:t>p</a:t>
            </a:r>
            <a:r>
              <a:rPr lang="en-US" altLang="zh-TW" i="1" dirty="0"/>
              <a:t> </a:t>
            </a:r>
            <a:r>
              <a:rPr lang="en-US" altLang="zh-TW" dirty="0"/>
              <a:t>) </a:t>
            </a:r>
            <a:r>
              <a:rPr lang="zh-TW" altLang="en-US" dirty="0"/>
              <a:t>達</a:t>
            </a:r>
            <a:r>
              <a:rPr lang="en-US" altLang="zh-TW" i="1" dirty="0"/>
              <a:t>θ </a:t>
            </a:r>
            <a:r>
              <a:rPr lang="zh-TW" altLang="en-US" dirty="0"/>
              <a:t>度。相量關係如圖</a:t>
            </a:r>
            <a:r>
              <a:rPr lang="en-US" altLang="zh-TW" dirty="0"/>
              <a:t>9-7(b)</a:t>
            </a:r>
            <a:r>
              <a:rPr lang="zh-TW" altLang="en-US" dirty="0" smtClean="0"/>
              <a:t>。</a:t>
            </a:r>
            <a:endParaRPr lang="zh-TW" altLang="en-US" dirty="0"/>
          </a:p>
        </p:txBody>
      </p:sp>
    </p:spTree>
    <p:extLst>
      <p:ext uri="{BB962C8B-B14F-4D97-AF65-F5344CB8AC3E}">
        <p14:creationId xmlns:p14="http://schemas.microsoft.com/office/powerpoint/2010/main" val="1081124203"/>
      </p:ext>
    </p:extLst>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9-1</a:t>
            </a:r>
            <a:r>
              <a:rPr lang="zh-TW" altLang="en-US" dirty="0"/>
              <a:t>　</a:t>
            </a:r>
            <a:r>
              <a:rPr lang="zh-TW" altLang="en-US" dirty="0" smtClean="0"/>
              <a:t>電</a:t>
            </a:r>
            <a:r>
              <a:rPr lang="zh-TW" altLang="en-US" dirty="0"/>
              <a:t>樞反應</a:t>
            </a:r>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t>同步</a:t>
            </a:r>
            <a:r>
              <a:rPr lang="zh-TW" altLang="en-US" dirty="0"/>
              <a:t>發電機定子三組電樞繞組受到旋轉磁場切割產生感應電勢</a:t>
            </a:r>
            <a:r>
              <a:rPr lang="en-US" altLang="zh-TW" dirty="0" smtClean="0"/>
              <a:t>(</a:t>
            </a:r>
            <a:r>
              <a:rPr lang="en-US" altLang="zh-TW" i="1" dirty="0" smtClean="0"/>
              <a:t>E</a:t>
            </a:r>
            <a:r>
              <a:rPr lang="en-US" altLang="zh-TW" dirty="0" smtClean="0"/>
              <a:t>)</a:t>
            </a:r>
            <a:r>
              <a:rPr lang="zh-TW" altLang="en-US" dirty="0"/>
              <a:t>。圖</a:t>
            </a:r>
            <a:r>
              <a:rPr lang="en-US" altLang="zh-TW" dirty="0"/>
              <a:t>9-1 </a:t>
            </a:r>
            <a:r>
              <a:rPr lang="zh-TW" altLang="en-US" dirty="0"/>
              <a:t>當無載時</a:t>
            </a:r>
            <a:r>
              <a:rPr lang="en-US" altLang="zh-TW" dirty="0" smtClean="0"/>
              <a:t>(</a:t>
            </a:r>
            <a:r>
              <a:rPr lang="zh-TW" altLang="en-US" dirty="0" smtClean="0"/>
              <a:t>開關</a:t>
            </a:r>
            <a:r>
              <a:rPr lang="en-US" altLang="zh-TW" i="1" dirty="0"/>
              <a:t>S </a:t>
            </a:r>
            <a:r>
              <a:rPr lang="zh-TW" altLang="en-US" dirty="0" smtClean="0"/>
              <a:t>打開</a:t>
            </a:r>
            <a:r>
              <a:rPr lang="en-US" altLang="zh-TW" dirty="0" smtClean="0"/>
              <a:t>)</a:t>
            </a:r>
            <a:r>
              <a:rPr lang="zh-TW" altLang="en-US" dirty="0"/>
              <a:t>，電樞電流</a:t>
            </a:r>
            <a:r>
              <a:rPr lang="en-US" altLang="zh-TW" i="1" dirty="0" err="1"/>
              <a:t>I</a:t>
            </a:r>
            <a:r>
              <a:rPr lang="en-US" altLang="zh-TW" i="1" baseline="-25000" dirty="0" err="1"/>
              <a:t>a</a:t>
            </a:r>
            <a:r>
              <a:rPr lang="en-US" altLang="zh-TW" i="1" dirty="0"/>
              <a:t> </a:t>
            </a:r>
            <a:r>
              <a:rPr lang="en-US" altLang="zh-TW" dirty="0"/>
              <a:t>= 0</a:t>
            </a:r>
            <a:r>
              <a:rPr lang="zh-TW" altLang="en-US" dirty="0"/>
              <a:t>，電樞磁通沒有產生，此時無電樞反應。</a:t>
            </a:r>
          </a:p>
        </p:txBody>
      </p:sp>
      <p:pic>
        <p:nvPicPr>
          <p:cNvPr id="4"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31356" y="2852936"/>
            <a:ext cx="7069036" cy="3561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3062060"/>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lstStyle/>
          <a:p>
            <a:endParaRPr lang="zh-TW" altLang="en-US"/>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276872"/>
            <a:ext cx="6919539" cy="3145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68641583"/>
      </p:ext>
    </p:extLst>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3</a:t>
            </a:r>
            <a:r>
              <a:rPr lang="en-US" altLang="zh-TW" dirty="0"/>
              <a:t>. </a:t>
            </a:r>
            <a:r>
              <a:rPr lang="zh-TW" altLang="en-US" dirty="0"/>
              <a:t>電容性負載</a:t>
            </a:r>
            <a:r>
              <a:rPr lang="en-US" altLang="zh-TW" dirty="0"/>
              <a:t>(</a:t>
            </a:r>
            <a:r>
              <a:rPr lang="en-US" altLang="zh-TW" dirty="0" err="1"/>
              <a:t>cos</a:t>
            </a:r>
            <a:r>
              <a:rPr lang="en-US" altLang="zh-TW" i="1" dirty="0" err="1"/>
              <a:t>θ</a:t>
            </a:r>
            <a:r>
              <a:rPr lang="en-US" altLang="zh-TW" i="1" dirty="0"/>
              <a:t> </a:t>
            </a:r>
            <a:r>
              <a:rPr lang="en-US" altLang="zh-TW" dirty="0"/>
              <a:t>&lt; 1 </a:t>
            </a:r>
            <a:r>
              <a:rPr lang="zh-TW" altLang="en-US" dirty="0"/>
              <a:t>超前</a:t>
            </a:r>
            <a:r>
              <a:rPr lang="en-US" altLang="zh-TW" dirty="0"/>
              <a:t>) </a:t>
            </a:r>
            <a:endParaRPr lang="zh-TW" altLang="en-US" dirty="0"/>
          </a:p>
          <a:p>
            <a:pPr marL="361950"/>
            <a:r>
              <a:rPr lang="zh-TW" altLang="en-US" dirty="0"/>
              <a:t>由於電樞電流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超前端電壓</a:t>
            </a:r>
            <a:r>
              <a:rPr lang="en-US" altLang="zh-TW" dirty="0" smtClean="0"/>
              <a:t>( </a:t>
            </a:r>
            <a:r>
              <a:rPr lang="en-US" altLang="zh-TW" i="1" dirty="0" err="1" smtClean="0"/>
              <a:t>V</a:t>
            </a:r>
            <a:r>
              <a:rPr lang="en-US" altLang="zh-TW" i="1" baseline="-25000" dirty="0" err="1" smtClean="0"/>
              <a:t>p</a:t>
            </a:r>
            <a:r>
              <a:rPr lang="en-US" altLang="zh-TW" i="1" dirty="0" smtClean="0"/>
              <a:t> </a:t>
            </a:r>
            <a:r>
              <a:rPr lang="en-US" altLang="zh-TW" dirty="0"/>
              <a:t>) </a:t>
            </a:r>
            <a:r>
              <a:rPr lang="zh-TW" altLang="en-US" dirty="0"/>
              <a:t>達</a:t>
            </a:r>
            <a:r>
              <a:rPr lang="en-US" altLang="zh-TW" i="1" dirty="0"/>
              <a:t>θ </a:t>
            </a:r>
            <a:r>
              <a:rPr lang="zh-TW" altLang="en-US" dirty="0"/>
              <a:t>度。由圖</a:t>
            </a:r>
            <a:r>
              <a:rPr lang="en-US" altLang="zh-TW" dirty="0"/>
              <a:t>9-8 </a:t>
            </a:r>
            <a:r>
              <a:rPr lang="zh-TW" altLang="en-US" dirty="0"/>
              <a:t>相量圖可以</a:t>
            </a:r>
            <a:r>
              <a:rPr lang="zh-TW" altLang="en-US" dirty="0" smtClean="0"/>
              <a:t>看出</a:t>
            </a:r>
            <a:r>
              <a:rPr lang="zh-TW" altLang="en-US" dirty="0"/>
              <a:t>。</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731" y="2924944"/>
            <a:ext cx="4447121" cy="3364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2946141"/>
      </p:ext>
    </p:extLst>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lnSpc>
                <a:spcPct val="150000"/>
              </a:lnSpc>
              <a:tabLst>
                <a:tab pos="712788" algn="l"/>
              </a:tabLst>
            </a:pPr>
            <a:r>
              <a:rPr lang="en-US" altLang="zh-TW" dirty="0" smtClean="0"/>
              <a:t>	</a:t>
            </a:r>
            <a:r>
              <a:rPr lang="zh-TW" altLang="en-US" dirty="0" smtClean="0"/>
              <a:t>將</a:t>
            </a:r>
            <a:r>
              <a:rPr lang="zh-TW" altLang="en-US" dirty="0"/>
              <a:t>相量圖</a:t>
            </a:r>
            <a:r>
              <a:rPr lang="en-US" altLang="zh-TW" dirty="0"/>
              <a:t>9-7 </a:t>
            </a:r>
            <a:r>
              <a:rPr lang="zh-TW" altLang="en-US" dirty="0"/>
              <a:t>及</a:t>
            </a:r>
            <a:r>
              <a:rPr lang="en-US" altLang="zh-TW" dirty="0"/>
              <a:t>9-8</a:t>
            </a:r>
            <a:r>
              <a:rPr lang="zh-TW" altLang="en-US" dirty="0"/>
              <a:t>，依據畢氏定理計算後，可得同步發電機每相應電勢：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852936"/>
            <a:ext cx="8135938" cy="920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31617424"/>
      </p:ext>
    </p:extLst>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19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7849" y="1412875"/>
            <a:ext cx="7987939"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763688" y="2780928"/>
            <a:ext cx="6048672" cy="331236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3473418601"/>
      </p:ext>
    </p:extLst>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19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7849" y="1412875"/>
            <a:ext cx="7987939"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9878134"/>
      </p:ext>
    </p:extLst>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9-5</a:t>
            </a:r>
            <a:r>
              <a:rPr lang="zh-TW" altLang="en-US" dirty="0" smtClean="0"/>
              <a:t>　電壓</a:t>
            </a:r>
            <a:r>
              <a:rPr lang="zh-TW" altLang="en-US" dirty="0"/>
              <a:t>調整率</a:t>
            </a:r>
          </a:p>
        </p:txBody>
      </p:sp>
      <p:sp>
        <p:nvSpPr>
          <p:cNvPr id="3" name="內容版面配置區 2"/>
          <p:cNvSpPr>
            <a:spLocks noGrp="1"/>
          </p:cNvSpPr>
          <p:nvPr>
            <p:ph idx="1"/>
          </p:nvPr>
        </p:nvSpPr>
        <p:spPr/>
        <p:txBody>
          <a:bodyPr/>
          <a:lstStyle/>
          <a:p>
            <a:pPr>
              <a:tabLst>
                <a:tab pos="712788" algn="l"/>
              </a:tabLst>
            </a:pPr>
            <a:r>
              <a:rPr lang="en-US" altLang="zh-TW" dirty="0"/>
              <a:t>	</a:t>
            </a:r>
            <a:r>
              <a:rPr lang="zh-TW" altLang="en-US" dirty="0" smtClean="0">
                <a:solidFill>
                  <a:srgbClr val="0099FF"/>
                </a:solidFill>
              </a:rPr>
              <a:t>電壓</a:t>
            </a:r>
            <a:r>
              <a:rPr lang="zh-TW" altLang="en-US" dirty="0">
                <a:solidFill>
                  <a:srgbClr val="0099FF"/>
                </a:solidFill>
              </a:rPr>
              <a:t>調整率或電壓變動率</a:t>
            </a:r>
            <a:r>
              <a:rPr lang="en-US" altLang="zh-TW" dirty="0">
                <a:solidFill>
                  <a:srgbClr val="0099FF"/>
                </a:solidFill>
              </a:rPr>
              <a:t>(</a:t>
            </a:r>
            <a:r>
              <a:rPr lang="en-US" altLang="zh-TW" i="1" dirty="0">
                <a:solidFill>
                  <a:srgbClr val="0099FF"/>
                </a:solidFill>
              </a:rPr>
              <a:t>V</a:t>
            </a:r>
            <a:r>
              <a:rPr lang="en-US" altLang="zh-TW" dirty="0">
                <a:solidFill>
                  <a:srgbClr val="0099FF"/>
                </a:solidFill>
              </a:rPr>
              <a:t>.</a:t>
            </a:r>
            <a:r>
              <a:rPr lang="en-US" altLang="zh-TW" i="1" dirty="0">
                <a:solidFill>
                  <a:srgbClr val="0099FF"/>
                </a:solidFill>
              </a:rPr>
              <a:t>R</a:t>
            </a:r>
            <a:r>
              <a:rPr lang="en-US" altLang="zh-TW" dirty="0">
                <a:solidFill>
                  <a:srgbClr val="0099FF"/>
                </a:solidFill>
              </a:rPr>
              <a:t>.) </a:t>
            </a:r>
            <a:r>
              <a:rPr lang="zh-TW" altLang="en-US" dirty="0">
                <a:solidFill>
                  <a:srgbClr val="0099FF"/>
                </a:solidFill>
              </a:rPr>
              <a:t>來描述</a:t>
            </a:r>
            <a:r>
              <a:rPr lang="zh-TW" altLang="en-US" dirty="0"/>
              <a:t>，其定義為： </a:t>
            </a:r>
            <a:endParaRPr lang="en-US" altLang="zh-TW" dirty="0" smtClean="0"/>
          </a:p>
          <a:p>
            <a:pPr>
              <a:tabLst>
                <a:tab pos="712788" algn="l"/>
              </a:tabLst>
            </a:pPr>
            <a:endParaRPr lang="en-US" altLang="zh-TW" dirty="0"/>
          </a:p>
          <a:p>
            <a:endParaRPr lang="zh-TW" altLang="en-US" dirty="0"/>
          </a:p>
          <a:p>
            <a:r>
              <a:rPr lang="en-US" altLang="zh-TW" i="1" dirty="0"/>
              <a:t>V</a:t>
            </a:r>
            <a:r>
              <a:rPr lang="en-US" altLang="zh-TW" dirty="0"/>
              <a:t>.</a:t>
            </a:r>
            <a:r>
              <a:rPr lang="en-US" altLang="zh-TW" i="1" dirty="0"/>
              <a:t>R</a:t>
            </a:r>
            <a:r>
              <a:rPr lang="en-US" altLang="zh-TW" dirty="0"/>
              <a:t>. </a:t>
            </a:r>
            <a:r>
              <a:rPr lang="zh-TW" altLang="en-US" dirty="0"/>
              <a:t>：電壓調整率或電壓變動率　　　</a:t>
            </a:r>
            <a:endParaRPr lang="en-US" altLang="zh-TW" dirty="0" smtClean="0"/>
          </a:p>
          <a:p>
            <a:r>
              <a:rPr lang="en-US" altLang="zh-TW" i="1" dirty="0" err="1" smtClean="0"/>
              <a:t>V</a:t>
            </a:r>
            <a:r>
              <a:rPr lang="en-US" altLang="zh-TW" i="1" baseline="-25000" dirty="0" err="1" smtClean="0"/>
              <a:t>p</a:t>
            </a:r>
            <a:r>
              <a:rPr lang="en-US" altLang="zh-TW" baseline="-25000" dirty="0" err="1" smtClean="0"/>
              <a:t>(</a:t>
            </a:r>
            <a:r>
              <a:rPr lang="en-US" altLang="zh-TW" i="1" baseline="-25000" dirty="0" err="1" smtClean="0"/>
              <a:t>FL</a:t>
            </a:r>
            <a:r>
              <a:rPr lang="en-US" altLang="zh-TW" baseline="-25000" dirty="0"/>
              <a:t>)</a:t>
            </a:r>
            <a:r>
              <a:rPr lang="zh-TW" altLang="en-US" dirty="0"/>
              <a:t>：滿載時相電壓</a:t>
            </a:r>
          </a:p>
          <a:p>
            <a:r>
              <a:rPr lang="en-US" altLang="zh-TW" i="1" dirty="0" err="1"/>
              <a:t>V</a:t>
            </a:r>
            <a:r>
              <a:rPr lang="en-US" altLang="zh-TW" i="1" baseline="-25000" dirty="0" err="1"/>
              <a:t>p</a:t>
            </a:r>
            <a:r>
              <a:rPr lang="en-US" altLang="zh-TW" baseline="-25000" dirty="0" err="1"/>
              <a:t>(</a:t>
            </a:r>
            <a:r>
              <a:rPr lang="en-US" altLang="zh-TW" i="1" baseline="-25000" dirty="0" err="1"/>
              <a:t>NL</a:t>
            </a:r>
            <a:r>
              <a:rPr lang="en-US" altLang="zh-TW" baseline="-25000" dirty="0"/>
              <a:t>)</a:t>
            </a:r>
            <a:r>
              <a:rPr lang="zh-TW" altLang="en-US" dirty="0"/>
              <a:t>：無載時相電壓</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420888"/>
            <a:ext cx="8135938" cy="926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8360232"/>
      </p:ext>
    </p:extLst>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440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1272" y="1412875"/>
            <a:ext cx="7921094"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1619672" y="3212976"/>
            <a:ext cx="6336704" cy="30243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724230890"/>
      </p:ext>
    </p:extLst>
  </p:cSld>
  <p:clrMapOvr>
    <a:masterClrMapping/>
  </p:clrMapOvr>
  <p:transition>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440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1272" y="1412875"/>
            <a:ext cx="7921094"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7853684"/>
      </p:ext>
    </p:extLst>
  </p:cSld>
  <p:clrMapOvr>
    <a:masterClrMapping/>
  </p:clrMapOvr>
  <p:transition>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smtClean="0"/>
              <a:t>9-6</a:t>
            </a:r>
            <a:r>
              <a:rPr lang="zh-TW" altLang="en-US" dirty="0" smtClean="0"/>
              <a:t>　同步</a:t>
            </a:r>
            <a:r>
              <a:rPr lang="zh-TW" altLang="en-US" dirty="0"/>
              <a:t>發電機之特性曲線</a:t>
            </a:r>
          </a:p>
        </p:txBody>
      </p:sp>
      <p:sp>
        <p:nvSpPr>
          <p:cNvPr id="7" name="內容版面配置區 6"/>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、開路特性</a:t>
            </a:r>
            <a:r>
              <a:rPr lang="zh-TW" altLang="en-US" sz="3200" b="1" dirty="0" smtClean="0">
                <a:solidFill>
                  <a:srgbClr val="00B050"/>
                </a:solidFill>
              </a:rPr>
              <a:t>試驗</a:t>
            </a:r>
            <a:endParaRPr lang="en-US" altLang="zh-TW" sz="3200" b="1" dirty="0" smtClean="0">
              <a:solidFill>
                <a:srgbClr val="00B050"/>
              </a:solidFill>
            </a:endParaRPr>
          </a:p>
          <a:p>
            <a:pPr>
              <a:tabLst>
                <a:tab pos="712788" algn="l"/>
              </a:tabLst>
            </a:pPr>
            <a:r>
              <a:rPr lang="en-US" altLang="zh-TW" dirty="0" smtClean="0"/>
              <a:t>	</a:t>
            </a:r>
            <a:r>
              <a:rPr lang="zh-TW" altLang="en-US" dirty="0" smtClean="0"/>
              <a:t>又</a:t>
            </a:r>
            <a:r>
              <a:rPr lang="zh-TW" altLang="en-US" dirty="0"/>
              <a:t>稱為無載特性試驗。將圖</a:t>
            </a:r>
            <a:r>
              <a:rPr lang="en-US" altLang="zh-TW" dirty="0"/>
              <a:t>9-9 </a:t>
            </a:r>
            <a:r>
              <a:rPr lang="zh-TW" altLang="en-US" dirty="0"/>
              <a:t>中的選擇開關</a:t>
            </a:r>
            <a:r>
              <a:rPr lang="en-US" altLang="zh-TW" i="1" dirty="0"/>
              <a:t>S </a:t>
            </a:r>
            <a:r>
              <a:rPr lang="zh-TW" altLang="en-US" dirty="0"/>
              <a:t>切至</a:t>
            </a:r>
            <a:r>
              <a:rPr lang="en-US" altLang="zh-TW" dirty="0"/>
              <a:t>1 </a:t>
            </a:r>
            <a:r>
              <a:rPr lang="zh-TW" altLang="en-US" dirty="0"/>
              <a:t>號位置，使輸出端為開路狀態。</a:t>
            </a:r>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1600" y="2852936"/>
            <a:ext cx="6911802" cy="3719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4997893"/>
      </p:ext>
    </p:extLst>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5" name="內容版面配置區 4"/>
          <p:cNvSpPr>
            <a:spLocks noGrp="1"/>
          </p:cNvSpPr>
          <p:nvPr>
            <p:ph idx="1"/>
          </p:nvPr>
        </p:nvSpPr>
        <p:spPr/>
        <p:txBody>
          <a:bodyPr/>
          <a:lstStyle/>
          <a:p>
            <a:pPr>
              <a:tabLst>
                <a:tab pos="712788" algn="l"/>
              </a:tabLst>
            </a:pPr>
            <a:r>
              <a:rPr lang="en-US" altLang="zh-TW" dirty="0" smtClean="0"/>
              <a:t>	</a:t>
            </a:r>
            <a:r>
              <a:rPr lang="zh-TW" altLang="en-US" dirty="0" smtClean="0">
                <a:solidFill>
                  <a:srgbClr val="0099FF"/>
                </a:solidFill>
              </a:rPr>
              <a:t>將</a:t>
            </a:r>
            <a:r>
              <a:rPr lang="zh-TW" altLang="en-US" dirty="0">
                <a:solidFill>
                  <a:srgbClr val="0099FF"/>
                </a:solidFill>
              </a:rPr>
              <a:t>激磁電流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f </a:t>
            </a:r>
            <a:r>
              <a:rPr lang="en-US" altLang="zh-TW" dirty="0">
                <a:solidFill>
                  <a:srgbClr val="0099FF"/>
                </a:solidFill>
              </a:rPr>
              <a:t>) </a:t>
            </a:r>
            <a:r>
              <a:rPr lang="zh-TW" altLang="en-US" dirty="0">
                <a:solidFill>
                  <a:srgbClr val="0099FF"/>
                </a:solidFill>
              </a:rPr>
              <a:t>與開路時端電壓</a:t>
            </a:r>
            <a:r>
              <a:rPr lang="en-US" altLang="zh-TW" dirty="0">
                <a:solidFill>
                  <a:srgbClr val="0099FF"/>
                </a:solidFill>
              </a:rPr>
              <a:t>( </a:t>
            </a:r>
            <a:r>
              <a:rPr lang="en-US" altLang="zh-TW" i="1" dirty="0">
                <a:solidFill>
                  <a:srgbClr val="0099FF"/>
                </a:solidFill>
              </a:rPr>
              <a:t>V</a:t>
            </a:r>
            <a:r>
              <a:rPr lang="en-US" altLang="zh-TW" i="1" baseline="-25000" dirty="0">
                <a:solidFill>
                  <a:srgbClr val="0099FF"/>
                </a:solidFill>
              </a:rPr>
              <a:t>o</a:t>
            </a:r>
            <a:r>
              <a:rPr lang="en-US" altLang="zh-TW" i="1" dirty="0">
                <a:solidFill>
                  <a:srgbClr val="0099FF"/>
                </a:solidFill>
              </a:rPr>
              <a:t> </a:t>
            </a:r>
            <a:r>
              <a:rPr lang="en-US" altLang="zh-TW" dirty="0">
                <a:solidFill>
                  <a:srgbClr val="0099FF"/>
                </a:solidFill>
              </a:rPr>
              <a:t>) </a:t>
            </a:r>
            <a:r>
              <a:rPr lang="zh-TW" altLang="en-US" dirty="0">
                <a:solidFill>
                  <a:srgbClr val="0099FF"/>
                </a:solidFill>
              </a:rPr>
              <a:t>的結果記錄後繪製成圖，稱為開路特性曲線</a:t>
            </a:r>
            <a:r>
              <a:rPr lang="en-US" altLang="zh-TW" dirty="0"/>
              <a:t>(open circuit characteristic curve, OCC)</a:t>
            </a:r>
            <a:r>
              <a:rPr lang="zh-TW" altLang="en-US" dirty="0"/>
              <a:t>，也稱為無載特性曲線</a:t>
            </a:r>
            <a:r>
              <a:rPr lang="zh-TW" altLang="en-US" dirty="0" smtClean="0"/>
              <a:t>。</a:t>
            </a:r>
            <a:r>
              <a:rPr lang="en-US" altLang="zh-TW" dirty="0" smtClean="0"/>
              <a:t>	</a:t>
            </a:r>
            <a:r>
              <a:rPr lang="zh-TW" altLang="en-US" dirty="0" smtClean="0">
                <a:solidFill>
                  <a:srgbClr val="0099FF"/>
                </a:solidFill>
              </a:rPr>
              <a:t>起初</a:t>
            </a:r>
            <a:r>
              <a:rPr lang="zh-TW" altLang="en-US" dirty="0">
                <a:solidFill>
                  <a:srgbClr val="0099FF"/>
                </a:solidFill>
              </a:rPr>
              <a:t>感應電勢與激磁電流成正比上升，當激磁電流增加到磁通逐漸飽和時，應電勢增加趨緩變為曲線。</a:t>
            </a:r>
          </a:p>
        </p:txBody>
      </p:sp>
    </p:spTree>
    <p:extLst>
      <p:ext uri="{BB962C8B-B14F-4D97-AF65-F5344CB8AC3E}">
        <p14:creationId xmlns:p14="http://schemas.microsoft.com/office/powerpoint/2010/main" val="451233943"/>
      </p:ext>
    </p:extLst>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純電阻性負載</a:t>
            </a:r>
            <a:r>
              <a:rPr lang="en-US" altLang="zh-TW" b="1" dirty="0">
                <a:solidFill>
                  <a:srgbClr val="0099FF"/>
                </a:solidFill>
              </a:rPr>
              <a:t>(</a:t>
            </a:r>
            <a:r>
              <a:rPr lang="en-US" altLang="zh-TW" b="1" dirty="0" err="1">
                <a:solidFill>
                  <a:srgbClr val="0099FF"/>
                </a:solidFill>
              </a:rPr>
              <a:t>cos</a:t>
            </a:r>
            <a:r>
              <a:rPr lang="en-US" altLang="zh-TW" b="1" i="1" dirty="0" err="1">
                <a:solidFill>
                  <a:srgbClr val="0099FF"/>
                </a:solidFill>
              </a:rPr>
              <a:t>θ</a:t>
            </a:r>
            <a:r>
              <a:rPr lang="en-US" altLang="zh-TW" b="1" i="1" dirty="0">
                <a:solidFill>
                  <a:srgbClr val="0099FF"/>
                </a:solidFill>
              </a:rPr>
              <a:t> </a:t>
            </a:r>
            <a:r>
              <a:rPr lang="en-US" altLang="zh-TW" b="1" dirty="0">
                <a:solidFill>
                  <a:srgbClr val="0099FF"/>
                </a:solidFill>
              </a:rPr>
              <a:t>= 1) </a:t>
            </a:r>
            <a:endParaRPr lang="zh-TW" altLang="en-US" dirty="0">
              <a:solidFill>
                <a:srgbClr val="0099FF"/>
              </a:solidFill>
            </a:endParaRPr>
          </a:p>
          <a:p>
            <a:pPr eaLnBrk="1">
              <a:tabLst>
                <a:tab pos="712788" algn="l"/>
              </a:tabLst>
            </a:pPr>
            <a:r>
              <a:rPr lang="en-US" altLang="zh-TW" dirty="0" smtClean="0"/>
              <a:t>	</a:t>
            </a:r>
            <a:r>
              <a:rPr lang="zh-TW" altLang="en-US" dirty="0" smtClean="0"/>
              <a:t>當</a:t>
            </a:r>
            <a:r>
              <a:rPr lang="zh-TW" altLang="en-US" dirty="0"/>
              <a:t>負載為純電阻</a:t>
            </a:r>
            <a:r>
              <a:rPr lang="zh-TW" altLang="en-US" dirty="0" smtClean="0"/>
              <a:t>性時</a:t>
            </a:r>
            <a:r>
              <a:rPr lang="zh-TW" altLang="en-US" dirty="0"/>
              <a:t>，電樞電流</a:t>
            </a:r>
            <a:r>
              <a:rPr lang="en-US" altLang="zh-TW" dirty="0" smtClean="0"/>
              <a:t>(</a:t>
            </a:r>
            <a:r>
              <a:rPr lang="en-US" altLang="zh-TW" i="1" dirty="0" err="1" smtClean="0"/>
              <a:t>I</a:t>
            </a:r>
            <a:r>
              <a:rPr lang="en-US" altLang="zh-TW" i="1" baseline="-25000" dirty="0" err="1" smtClean="0"/>
              <a:t>a</a:t>
            </a:r>
            <a:r>
              <a:rPr lang="en-US" altLang="zh-TW" i="1" dirty="0" smtClean="0"/>
              <a:t> </a:t>
            </a:r>
            <a:r>
              <a:rPr lang="en-US" altLang="zh-TW" dirty="0"/>
              <a:t>) </a:t>
            </a:r>
            <a:r>
              <a:rPr lang="zh-TW" altLang="en-US" dirty="0"/>
              <a:t>與應電勢</a:t>
            </a:r>
            <a:r>
              <a:rPr lang="en-US" altLang="zh-TW" dirty="0"/>
              <a:t>( </a:t>
            </a:r>
            <a:r>
              <a:rPr lang="en-US" altLang="zh-TW" i="1" dirty="0"/>
              <a:t>E </a:t>
            </a:r>
            <a:r>
              <a:rPr lang="en-US" altLang="zh-TW" dirty="0"/>
              <a:t>) </a:t>
            </a:r>
            <a:r>
              <a:rPr lang="zh-TW" altLang="en-US" dirty="0"/>
              <a:t>同相，圖</a:t>
            </a:r>
            <a:r>
              <a:rPr lang="en-US" altLang="zh-TW" dirty="0"/>
              <a:t>9-2(a) </a:t>
            </a:r>
            <a:r>
              <a:rPr lang="zh-TW" altLang="en-US" dirty="0"/>
              <a:t>為例，電樞導體</a:t>
            </a:r>
            <a:r>
              <a:rPr lang="en-US" altLang="zh-TW" i="1" dirty="0"/>
              <a:t>A </a:t>
            </a:r>
            <a:r>
              <a:rPr lang="zh-TW" altLang="en-US" dirty="0"/>
              <a:t>產生順時針之電樞磁通</a:t>
            </a:r>
            <a:r>
              <a:rPr lang="en-US" altLang="zh-TW" dirty="0" smtClean="0"/>
              <a:t>(    )</a:t>
            </a:r>
            <a:r>
              <a:rPr lang="zh-TW" altLang="en-US" dirty="0"/>
              <a:t>，造成主磁極</a:t>
            </a:r>
            <a:r>
              <a:rPr lang="en-US" altLang="zh-TW" dirty="0" smtClean="0"/>
              <a:t>(N </a:t>
            </a:r>
            <a:r>
              <a:rPr lang="zh-TW" altLang="en-US" dirty="0"/>
              <a:t>極</a:t>
            </a:r>
            <a:r>
              <a:rPr lang="en-US" altLang="zh-TW" dirty="0"/>
              <a:t>) </a:t>
            </a:r>
            <a:r>
              <a:rPr lang="zh-TW" altLang="en-US" dirty="0"/>
              <a:t>的前端磁場減弱、後端磁場增強，磁通分佈發生偏移，相量關係如圖</a:t>
            </a:r>
            <a:r>
              <a:rPr lang="en-US" altLang="zh-TW" dirty="0"/>
              <a:t>9-2(b) </a:t>
            </a:r>
            <a:r>
              <a:rPr lang="zh-TW" altLang="en-US" dirty="0"/>
              <a:t>所示</a:t>
            </a:r>
            <a:r>
              <a:rPr lang="zh-TW" altLang="en-US" dirty="0" smtClean="0"/>
              <a:t>。</a:t>
            </a:r>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438850414"/>
              </p:ext>
            </p:extLst>
          </p:nvPr>
        </p:nvGraphicFramePr>
        <p:xfrm>
          <a:off x="2339752" y="2852936"/>
          <a:ext cx="354806" cy="491270"/>
        </p:xfrm>
        <a:graphic>
          <a:graphicData uri="http://schemas.openxmlformats.org/presentationml/2006/ole">
            <mc:AlternateContent xmlns:mc="http://schemas.openxmlformats.org/markup-compatibility/2006">
              <mc:Choice xmlns:v="urn:schemas-microsoft-com:vml" Requires="v">
                <p:oleObj spid="_x0000_s36884" name="Equation" r:id="rId3" imgW="164880" imgH="228600" progId="Equation.DSMT4">
                  <p:embed/>
                </p:oleObj>
              </mc:Choice>
              <mc:Fallback>
                <p:oleObj name="Equation" r:id="rId3" imgW="164880" imgH="228600" progId="Equation.DSMT4">
                  <p:embed/>
                  <p:pic>
                    <p:nvPicPr>
                      <p:cNvPr id="0" name=""/>
                      <p:cNvPicPr/>
                      <p:nvPr/>
                    </p:nvPicPr>
                    <p:blipFill>
                      <a:blip r:embed="rId4"/>
                      <a:stretch>
                        <a:fillRect/>
                      </a:stretch>
                    </p:blipFill>
                    <p:spPr>
                      <a:xfrm>
                        <a:off x="2339752" y="2852936"/>
                        <a:ext cx="354806" cy="491270"/>
                      </a:xfrm>
                      <a:prstGeom prst="rect">
                        <a:avLst/>
                      </a:prstGeom>
                    </p:spPr>
                  </p:pic>
                </p:oleObj>
              </mc:Fallback>
            </mc:AlternateContent>
          </a:graphicData>
        </a:graphic>
      </p:graphicFrame>
    </p:spTree>
    <p:extLst>
      <p:ext uri="{BB962C8B-B14F-4D97-AF65-F5344CB8AC3E}">
        <p14:creationId xmlns:p14="http://schemas.microsoft.com/office/powerpoint/2010/main" val="1542267806"/>
      </p:ext>
    </p:extLst>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lstStyle/>
          <a:p>
            <a:endParaRPr lang="zh-TW" altLang="en-US"/>
          </a:p>
        </p:txBody>
      </p:sp>
      <p:pic>
        <p:nvPicPr>
          <p:cNvPr id="45059"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23728" y="1772816"/>
            <a:ext cx="4409467" cy="4104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26530556"/>
      </p:ext>
    </p:extLst>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lstStyle/>
          <a:p>
            <a:endParaRPr lang="zh-TW" altLang="en-US"/>
          </a:p>
        </p:txBody>
      </p:sp>
      <p:sp>
        <p:nvSpPr>
          <p:cNvPr id="9" name="內容版面配置區 8"/>
          <p:cNvSpPr>
            <a:spLocks noGrp="1"/>
          </p:cNvSpPr>
          <p:nvPr>
            <p:ph idx="1"/>
          </p:nvPr>
        </p:nvSpPr>
        <p:spPr/>
        <p:txBody>
          <a:bodyPr/>
          <a:lstStyle/>
          <a:p>
            <a:r>
              <a:rPr lang="zh-TW" altLang="en-US" sz="3200" b="1" dirty="0" smtClean="0">
                <a:solidFill>
                  <a:srgbClr val="00B050"/>
                </a:solidFill>
              </a:rPr>
              <a:t>二、短路特性試驗</a:t>
            </a:r>
            <a:endParaRPr lang="en-US" altLang="zh-TW" sz="3200" b="1" dirty="0" smtClean="0">
              <a:solidFill>
                <a:srgbClr val="00B050"/>
              </a:solidFill>
            </a:endParaRPr>
          </a:p>
          <a:p>
            <a:pPr>
              <a:tabLst>
                <a:tab pos="712788" algn="l"/>
              </a:tabLst>
            </a:pPr>
            <a:r>
              <a:rPr lang="en-US" altLang="zh-TW" dirty="0" smtClean="0"/>
              <a:t>	</a:t>
            </a:r>
            <a:r>
              <a:rPr lang="zh-TW" altLang="en-US" dirty="0" smtClean="0"/>
              <a:t>將</a:t>
            </a:r>
            <a:r>
              <a:rPr lang="zh-TW" altLang="en-US" dirty="0"/>
              <a:t>圖</a:t>
            </a:r>
            <a:r>
              <a:rPr lang="en-US" altLang="zh-TW" dirty="0"/>
              <a:t>9-9 </a:t>
            </a:r>
            <a:r>
              <a:rPr lang="zh-TW" altLang="en-US" dirty="0"/>
              <a:t>中的選擇開關</a:t>
            </a:r>
            <a:r>
              <a:rPr lang="en-US" altLang="zh-TW" i="1" dirty="0"/>
              <a:t>S </a:t>
            </a:r>
            <a:r>
              <a:rPr lang="zh-TW" altLang="en-US" dirty="0"/>
              <a:t>切至</a:t>
            </a:r>
            <a:r>
              <a:rPr lang="en-US" altLang="zh-TW" dirty="0"/>
              <a:t>2 </a:t>
            </a:r>
            <a:r>
              <a:rPr lang="zh-TW" altLang="en-US" dirty="0"/>
              <a:t>號位置，此時發電機輸出端經電流表短路</a:t>
            </a:r>
            <a:r>
              <a:rPr lang="en-US" altLang="zh-TW" dirty="0"/>
              <a:t>(</a:t>
            </a:r>
            <a:r>
              <a:rPr lang="en-US" altLang="zh-TW" i="1" dirty="0"/>
              <a:t>V</a:t>
            </a:r>
            <a:r>
              <a:rPr lang="en-US" altLang="zh-TW" i="1" baseline="-25000" dirty="0"/>
              <a:t>L</a:t>
            </a:r>
            <a:r>
              <a:rPr lang="en-US" altLang="zh-TW" i="1" dirty="0"/>
              <a:t> </a:t>
            </a:r>
            <a:r>
              <a:rPr lang="en-US" altLang="zh-TW" dirty="0"/>
              <a:t>= 0)</a:t>
            </a:r>
            <a:r>
              <a:rPr lang="zh-TW" altLang="en-US" dirty="0" smtClean="0"/>
              <a:t>。</a:t>
            </a:r>
            <a:endParaRPr lang="en-US" altLang="zh-TW" dirty="0" smtClean="0"/>
          </a:p>
          <a:p>
            <a:pPr>
              <a:tabLst>
                <a:tab pos="712788" algn="l"/>
              </a:tabLst>
            </a:pPr>
            <a:r>
              <a:rPr lang="en-US" altLang="zh-TW" dirty="0" smtClean="0"/>
              <a:t>	</a:t>
            </a:r>
            <a:r>
              <a:rPr lang="zh-TW" altLang="en-US" dirty="0" smtClean="0">
                <a:solidFill>
                  <a:srgbClr val="0099FF"/>
                </a:solidFill>
              </a:rPr>
              <a:t>將</a:t>
            </a:r>
            <a:r>
              <a:rPr lang="zh-TW" altLang="en-US" dirty="0">
                <a:solidFill>
                  <a:srgbClr val="0099FF"/>
                </a:solidFill>
              </a:rPr>
              <a:t>激磁電流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f</a:t>
            </a:r>
            <a:r>
              <a:rPr lang="en-US" altLang="zh-TW" i="1" dirty="0">
                <a:solidFill>
                  <a:srgbClr val="0099FF"/>
                </a:solidFill>
              </a:rPr>
              <a:t> </a:t>
            </a:r>
            <a:r>
              <a:rPr lang="en-US" altLang="zh-TW" dirty="0">
                <a:solidFill>
                  <a:srgbClr val="0099FF"/>
                </a:solidFill>
              </a:rPr>
              <a:t>) </a:t>
            </a:r>
            <a:r>
              <a:rPr lang="zh-TW" altLang="en-US" dirty="0">
                <a:solidFill>
                  <a:srgbClr val="0099FF"/>
                </a:solidFill>
              </a:rPr>
              <a:t>與短路時電樞電流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s</a:t>
            </a:r>
            <a:r>
              <a:rPr lang="en-US" altLang="zh-TW" i="1" dirty="0">
                <a:solidFill>
                  <a:srgbClr val="0099FF"/>
                </a:solidFill>
              </a:rPr>
              <a:t> </a:t>
            </a:r>
            <a:r>
              <a:rPr lang="en-US" altLang="zh-TW" dirty="0">
                <a:solidFill>
                  <a:srgbClr val="0099FF"/>
                </a:solidFill>
              </a:rPr>
              <a:t>) </a:t>
            </a:r>
            <a:r>
              <a:rPr lang="zh-TW" altLang="en-US" dirty="0">
                <a:solidFill>
                  <a:srgbClr val="0099FF"/>
                </a:solidFill>
              </a:rPr>
              <a:t>的關係繪製成圖</a:t>
            </a:r>
            <a:r>
              <a:rPr lang="en-US" altLang="zh-TW" dirty="0">
                <a:solidFill>
                  <a:srgbClr val="0099FF"/>
                </a:solidFill>
              </a:rPr>
              <a:t>9-11(a)</a:t>
            </a:r>
            <a:r>
              <a:rPr lang="zh-TW" altLang="en-US" dirty="0">
                <a:solidFill>
                  <a:srgbClr val="0099FF"/>
                </a:solidFill>
              </a:rPr>
              <a:t>，稱為短路特性曲線</a:t>
            </a:r>
            <a:r>
              <a:rPr lang="en-US" altLang="zh-TW" dirty="0"/>
              <a:t>(short circuit characteristic curve, SCC)</a:t>
            </a:r>
            <a:r>
              <a:rPr lang="zh-TW" altLang="en-US" dirty="0"/>
              <a:t>。</a:t>
            </a:r>
          </a:p>
        </p:txBody>
      </p:sp>
    </p:spTree>
    <p:extLst>
      <p:ext uri="{BB962C8B-B14F-4D97-AF65-F5344CB8AC3E}">
        <p14:creationId xmlns:p14="http://schemas.microsoft.com/office/powerpoint/2010/main" val="40528881"/>
      </p:ext>
    </p:extLst>
  </p:cSld>
  <p:clrMapOvr>
    <a:masterClrMapping/>
  </p:clrMapOvr>
  <p:transition>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2198312"/>
            <a:ext cx="8135938" cy="34694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6740991"/>
      </p:ext>
    </p:extLst>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t>由於</a:t>
            </a:r>
            <a:r>
              <a:rPr lang="zh-TW" altLang="en-US" dirty="0">
                <a:solidFill>
                  <a:srgbClr val="0099FF"/>
                </a:solidFill>
              </a:rPr>
              <a:t>同步電抗 </a:t>
            </a:r>
            <a:r>
              <a:rPr lang="en-US" altLang="zh-TW" dirty="0">
                <a:solidFill>
                  <a:srgbClr val="0099FF"/>
                </a:solidFill>
              </a:rPr>
              <a:t>( </a:t>
            </a:r>
            <a:r>
              <a:rPr lang="en-US" altLang="zh-TW" i="1" dirty="0">
                <a:solidFill>
                  <a:srgbClr val="0099FF"/>
                </a:solidFill>
              </a:rPr>
              <a:t>X</a:t>
            </a:r>
            <a:r>
              <a:rPr lang="en-US" altLang="zh-TW" i="1" baseline="-25000" dirty="0">
                <a:solidFill>
                  <a:srgbClr val="0099FF"/>
                </a:solidFill>
              </a:rPr>
              <a:t>s</a:t>
            </a:r>
            <a:r>
              <a:rPr lang="en-US" altLang="zh-TW" i="1" dirty="0">
                <a:solidFill>
                  <a:srgbClr val="0099FF"/>
                </a:solidFill>
              </a:rPr>
              <a:t> </a:t>
            </a:r>
            <a:r>
              <a:rPr lang="en-US" altLang="zh-TW" dirty="0">
                <a:solidFill>
                  <a:srgbClr val="0099FF"/>
                </a:solidFill>
              </a:rPr>
              <a:t>= </a:t>
            </a:r>
            <a:r>
              <a:rPr lang="en-US" altLang="zh-TW" i="1" dirty="0" err="1">
                <a:solidFill>
                  <a:srgbClr val="0099FF"/>
                </a:solidFill>
              </a:rPr>
              <a:t>X</a:t>
            </a:r>
            <a:r>
              <a:rPr lang="en-US" altLang="zh-TW" i="1" baseline="-25000" dirty="0" err="1">
                <a:solidFill>
                  <a:srgbClr val="0099FF"/>
                </a:solidFill>
              </a:rPr>
              <a:t>a</a:t>
            </a:r>
            <a:r>
              <a:rPr lang="en-US" altLang="zh-TW" i="1" dirty="0">
                <a:solidFill>
                  <a:srgbClr val="0099FF"/>
                </a:solidFill>
              </a:rPr>
              <a:t> </a:t>
            </a:r>
            <a:r>
              <a:rPr lang="en-US" altLang="zh-TW" dirty="0">
                <a:solidFill>
                  <a:srgbClr val="0099FF"/>
                </a:solidFill>
              </a:rPr>
              <a:t>+ </a:t>
            </a:r>
            <a:r>
              <a:rPr lang="zh-TW" altLang="en-US" dirty="0" smtClean="0">
                <a:solidFill>
                  <a:srgbClr val="0099FF"/>
                </a:solidFill>
              </a:rPr>
              <a:t></a:t>
            </a:r>
            <a:r>
              <a:rPr lang="en-US" altLang="zh-TW" dirty="0" smtClean="0">
                <a:solidFill>
                  <a:srgbClr val="0099FF"/>
                </a:solidFill>
              </a:rPr>
              <a:t>) </a:t>
            </a:r>
            <a:r>
              <a:rPr lang="zh-TW" altLang="en-US" dirty="0">
                <a:solidFill>
                  <a:srgbClr val="0099FF"/>
                </a:solidFill>
              </a:rPr>
              <a:t>遠大於電樞繞組</a:t>
            </a:r>
            <a:r>
              <a:rPr lang="en-US" altLang="zh-TW" dirty="0">
                <a:solidFill>
                  <a:srgbClr val="0099FF"/>
                </a:solidFill>
              </a:rPr>
              <a:t>( </a:t>
            </a:r>
            <a:r>
              <a:rPr lang="en-US" altLang="zh-TW" i="1" dirty="0">
                <a:solidFill>
                  <a:srgbClr val="0099FF"/>
                </a:solidFill>
              </a:rPr>
              <a:t>R</a:t>
            </a:r>
            <a:r>
              <a:rPr lang="en-US" altLang="zh-TW" i="1" baseline="-25000" dirty="0">
                <a:solidFill>
                  <a:srgbClr val="0099FF"/>
                </a:solidFill>
              </a:rPr>
              <a:t>a</a:t>
            </a:r>
            <a:r>
              <a:rPr lang="en-US" altLang="zh-TW" i="1" dirty="0">
                <a:solidFill>
                  <a:srgbClr val="0099FF"/>
                </a:solidFill>
              </a:rPr>
              <a:t> </a:t>
            </a:r>
            <a:r>
              <a:rPr lang="en-US" altLang="zh-TW" dirty="0">
                <a:solidFill>
                  <a:srgbClr val="0099FF"/>
                </a:solidFill>
              </a:rPr>
              <a:t>)</a:t>
            </a:r>
            <a:r>
              <a:rPr lang="zh-TW" altLang="en-US" dirty="0">
                <a:solidFill>
                  <a:srgbClr val="0099FF"/>
                </a:solidFill>
              </a:rPr>
              <a:t>，此特性如同電感性負載，使得電樞反應</a:t>
            </a:r>
            <a:r>
              <a:rPr lang="en-US" altLang="zh-TW" dirty="0">
                <a:solidFill>
                  <a:srgbClr val="0099FF"/>
                </a:solidFill>
              </a:rPr>
              <a:t>( </a:t>
            </a:r>
            <a:r>
              <a:rPr lang="en-US" altLang="zh-TW" i="1" dirty="0">
                <a:solidFill>
                  <a:srgbClr val="0099FF"/>
                </a:solidFill>
              </a:rPr>
              <a:t> </a:t>
            </a:r>
            <a:r>
              <a:rPr lang="en-US" altLang="zh-TW" i="1" dirty="0" smtClean="0">
                <a:solidFill>
                  <a:srgbClr val="0099FF"/>
                </a:solidFill>
              </a:rPr>
              <a:t>  </a:t>
            </a:r>
            <a:r>
              <a:rPr lang="en-US" altLang="zh-TW" dirty="0">
                <a:solidFill>
                  <a:srgbClr val="0099FF"/>
                </a:solidFill>
              </a:rPr>
              <a:t>) </a:t>
            </a:r>
            <a:r>
              <a:rPr lang="zh-TW" altLang="en-US" dirty="0">
                <a:solidFill>
                  <a:srgbClr val="0099FF"/>
                </a:solidFill>
              </a:rPr>
              <a:t>產生極大的去磁現象，造成主磁通</a:t>
            </a:r>
            <a:r>
              <a:rPr lang="en-US" altLang="zh-TW" dirty="0">
                <a:solidFill>
                  <a:srgbClr val="0099FF"/>
                </a:solidFill>
              </a:rPr>
              <a:t>( </a:t>
            </a:r>
            <a:r>
              <a:rPr lang="en-US" altLang="zh-TW" i="1" dirty="0" smtClean="0">
                <a:solidFill>
                  <a:srgbClr val="0099FF"/>
                </a:solidFill>
              </a:rPr>
              <a:t>   </a:t>
            </a:r>
            <a:r>
              <a:rPr lang="en-US" altLang="zh-TW" dirty="0" smtClean="0">
                <a:solidFill>
                  <a:srgbClr val="0099FF"/>
                </a:solidFill>
              </a:rPr>
              <a:t>) </a:t>
            </a:r>
            <a:r>
              <a:rPr lang="zh-TW" altLang="en-US" dirty="0">
                <a:solidFill>
                  <a:srgbClr val="0099FF"/>
                </a:solidFill>
              </a:rPr>
              <a:t>不致於飽和，因此短路特性曲線幾乎為一直線。</a:t>
            </a:r>
          </a:p>
        </p:txBody>
      </p:sp>
      <p:graphicFrame>
        <p:nvGraphicFramePr>
          <p:cNvPr id="4" name="物件 3"/>
          <p:cNvGraphicFramePr>
            <a:graphicFrameLocks noChangeAspect="1"/>
          </p:cNvGraphicFramePr>
          <p:nvPr>
            <p:extLst>
              <p:ext uri="{D42A27DB-BD31-4B8C-83A1-F6EECF244321}">
                <p14:modId xmlns:p14="http://schemas.microsoft.com/office/powerpoint/2010/main" val="78792202"/>
              </p:ext>
            </p:extLst>
          </p:nvPr>
        </p:nvGraphicFramePr>
        <p:xfrm>
          <a:off x="7740352" y="1916832"/>
          <a:ext cx="314350" cy="435254"/>
        </p:xfrm>
        <a:graphic>
          <a:graphicData uri="http://schemas.openxmlformats.org/presentationml/2006/ole">
            <mc:AlternateContent xmlns:mc="http://schemas.openxmlformats.org/markup-compatibility/2006">
              <mc:Choice xmlns:v="urn:schemas-microsoft-com:vml" Requires="v">
                <p:oleObj spid="_x0000_s43063" name="Equation" r:id="rId3" imgW="164880" imgH="228600" progId="Equation.DSMT4">
                  <p:embed/>
                </p:oleObj>
              </mc:Choice>
              <mc:Fallback>
                <p:oleObj name="Equation" r:id="rId3" imgW="164880" imgH="228600" progId="Equation.DSMT4">
                  <p:embed/>
                  <p:pic>
                    <p:nvPicPr>
                      <p:cNvPr id="0" name=""/>
                      <p:cNvPicPr/>
                      <p:nvPr/>
                    </p:nvPicPr>
                    <p:blipFill>
                      <a:blip r:embed="rId4"/>
                      <a:stretch>
                        <a:fillRect/>
                      </a:stretch>
                    </p:blipFill>
                    <p:spPr>
                      <a:xfrm>
                        <a:off x="7740352" y="1916832"/>
                        <a:ext cx="314350" cy="435254"/>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1355972639"/>
              </p:ext>
            </p:extLst>
          </p:nvPr>
        </p:nvGraphicFramePr>
        <p:xfrm>
          <a:off x="5929313" y="2336800"/>
          <a:ext cx="338137" cy="461963"/>
        </p:xfrm>
        <a:graphic>
          <a:graphicData uri="http://schemas.openxmlformats.org/presentationml/2006/ole">
            <mc:AlternateContent xmlns:mc="http://schemas.openxmlformats.org/markup-compatibility/2006">
              <mc:Choice xmlns:v="urn:schemas-microsoft-com:vml" Requires="v">
                <p:oleObj spid="_x0000_s43064" name="Equation" r:id="rId5" imgW="177480" imgH="241200" progId="Equation.DSMT4">
                  <p:embed/>
                </p:oleObj>
              </mc:Choice>
              <mc:Fallback>
                <p:oleObj name="Equation" r:id="rId5" imgW="177480" imgH="241200" progId="Equation.DSMT4">
                  <p:embed/>
                  <p:pic>
                    <p:nvPicPr>
                      <p:cNvPr id="0" name="物件 3"/>
                      <p:cNvPicPr>
                        <a:picLocks noChangeAspect="1" noChangeArrowheads="1"/>
                      </p:cNvPicPr>
                      <p:nvPr/>
                    </p:nvPicPr>
                    <p:blipFill>
                      <a:blip r:embed="rId6"/>
                      <a:srcRect/>
                      <a:stretch>
                        <a:fillRect/>
                      </a:stretch>
                    </p:blipFill>
                    <p:spPr bwMode="auto">
                      <a:xfrm>
                        <a:off x="5929313" y="2336800"/>
                        <a:ext cx="338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物件 5"/>
          <p:cNvGraphicFramePr>
            <a:graphicFrameLocks noChangeAspect="1"/>
          </p:cNvGraphicFramePr>
          <p:nvPr>
            <p:extLst>
              <p:ext uri="{D42A27DB-BD31-4B8C-83A1-F6EECF244321}">
                <p14:modId xmlns:p14="http://schemas.microsoft.com/office/powerpoint/2010/main" val="350833245"/>
              </p:ext>
            </p:extLst>
          </p:nvPr>
        </p:nvGraphicFramePr>
        <p:xfrm>
          <a:off x="4860031" y="1484784"/>
          <a:ext cx="476053" cy="504056"/>
        </p:xfrm>
        <a:graphic>
          <a:graphicData uri="http://schemas.openxmlformats.org/presentationml/2006/ole">
            <mc:AlternateContent xmlns:mc="http://schemas.openxmlformats.org/markup-compatibility/2006">
              <mc:Choice xmlns:v="urn:schemas-microsoft-com:vml" Requires="v">
                <p:oleObj spid="_x0000_s43065" name="Equation" r:id="rId7" imgW="215640" imgH="228600" progId="Equation.DSMT4">
                  <p:embed/>
                </p:oleObj>
              </mc:Choice>
              <mc:Fallback>
                <p:oleObj name="Equation" r:id="rId7" imgW="215640" imgH="228600" progId="Equation.DSMT4">
                  <p:embed/>
                  <p:pic>
                    <p:nvPicPr>
                      <p:cNvPr id="0" name=""/>
                      <p:cNvPicPr/>
                      <p:nvPr/>
                    </p:nvPicPr>
                    <p:blipFill>
                      <a:blip r:embed="rId8"/>
                      <a:stretch>
                        <a:fillRect/>
                      </a:stretch>
                    </p:blipFill>
                    <p:spPr>
                      <a:xfrm>
                        <a:off x="4860031" y="1484784"/>
                        <a:ext cx="476053" cy="504056"/>
                      </a:xfrm>
                      <a:prstGeom prst="rect">
                        <a:avLst/>
                      </a:prstGeom>
                    </p:spPr>
                  </p:pic>
                </p:oleObj>
              </mc:Fallback>
            </mc:AlternateContent>
          </a:graphicData>
        </a:graphic>
      </p:graphicFrame>
    </p:spTree>
    <p:extLst>
      <p:ext uri="{BB962C8B-B14F-4D97-AF65-F5344CB8AC3E}">
        <p14:creationId xmlns:p14="http://schemas.microsoft.com/office/powerpoint/2010/main" val="192576771"/>
      </p:ext>
    </p:extLst>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lstStyle/>
          <a:p>
            <a:endParaRPr lang="zh-TW" altLang="en-US"/>
          </a:p>
        </p:txBody>
      </p:sp>
      <p:sp>
        <p:nvSpPr>
          <p:cNvPr id="10" name="內容版面配置區 9"/>
          <p:cNvSpPr>
            <a:spLocks noGrp="1"/>
          </p:cNvSpPr>
          <p:nvPr>
            <p:ph idx="1"/>
          </p:nvPr>
        </p:nvSpPr>
        <p:spPr/>
        <p:txBody>
          <a:bodyPr/>
          <a:lstStyle/>
          <a:p>
            <a:r>
              <a:rPr lang="zh-TW" altLang="en-US" sz="3200" b="1" dirty="0" smtClean="0">
                <a:solidFill>
                  <a:srgbClr val="00B050"/>
                </a:solidFill>
              </a:rPr>
              <a:t>三</a:t>
            </a:r>
            <a:r>
              <a:rPr lang="zh-TW" altLang="en-US" sz="3200" b="1" dirty="0">
                <a:solidFill>
                  <a:srgbClr val="00B050"/>
                </a:solidFill>
              </a:rPr>
              <a:t>、負載特性</a:t>
            </a:r>
            <a:r>
              <a:rPr lang="zh-TW" altLang="en-US" sz="3200" b="1" dirty="0" smtClean="0">
                <a:solidFill>
                  <a:srgbClr val="00B050"/>
                </a:solidFill>
              </a:rPr>
              <a:t>試驗</a:t>
            </a:r>
            <a:endParaRPr lang="en-US" altLang="zh-TW" sz="3200" b="1" dirty="0" smtClean="0">
              <a:solidFill>
                <a:srgbClr val="00B050"/>
              </a:solidFill>
            </a:endParaRPr>
          </a:p>
          <a:p>
            <a:pPr eaLnBrk="1">
              <a:tabLst>
                <a:tab pos="712788" algn="l"/>
              </a:tabLst>
            </a:pPr>
            <a:r>
              <a:rPr lang="en-US" altLang="zh-TW" dirty="0" smtClean="0"/>
              <a:t>	</a:t>
            </a:r>
            <a:r>
              <a:rPr lang="zh-TW" altLang="en-US" dirty="0" smtClean="0"/>
              <a:t>參考</a:t>
            </a:r>
            <a:r>
              <a:rPr lang="zh-TW" altLang="en-US" dirty="0"/>
              <a:t>圖</a:t>
            </a:r>
            <a:r>
              <a:rPr lang="en-US" altLang="zh-TW" dirty="0"/>
              <a:t>9-9 </a:t>
            </a:r>
            <a:r>
              <a:rPr lang="zh-TW" altLang="en-US" dirty="0"/>
              <a:t>之接線，無載時先調整激磁電流使發電機端電壓等於額定值， 再將開關</a:t>
            </a:r>
            <a:r>
              <a:rPr lang="en-US" altLang="zh-TW" i="1" dirty="0"/>
              <a:t>S </a:t>
            </a:r>
            <a:r>
              <a:rPr lang="zh-TW" altLang="en-US" dirty="0"/>
              <a:t>切至</a:t>
            </a:r>
            <a:r>
              <a:rPr lang="en-US" altLang="zh-TW" dirty="0"/>
              <a:t>3 </a:t>
            </a:r>
            <a:r>
              <a:rPr lang="zh-TW" altLang="en-US" dirty="0"/>
              <a:t>號位置與外部負載</a:t>
            </a:r>
            <a:r>
              <a:rPr lang="zh-TW" altLang="en-US" dirty="0" smtClean="0"/>
              <a:t>連接，</a:t>
            </a:r>
            <a:r>
              <a:rPr lang="zh-TW" altLang="en-US" dirty="0"/>
              <a:t>將</a:t>
            </a:r>
            <a:r>
              <a:rPr lang="zh-TW" altLang="en-US" dirty="0">
                <a:solidFill>
                  <a:srgbClr val="0099FF"/>
                </a:solidFill>
              </a:rPr>
              <a:t>負載電流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L</a:t>
            </a:r>
            <a:r>
              <a:rPr lang="en-US" altLang="zh-TW" i="1" dirty="0">
                <a:solidFill>
                  <a:srgbClr val="0099FF"/>
                </a:solidFill>
              </a:rPr>
              <a:t> </a:t>
            </a:r>
            <a:r>
              <a:rPr lang="en-US" altLang="zh-TW" dirty="0">
                <a:solidFill>
                  <a:srgbClr val="0099FF"/>
                </a:solidFill>
              </a:rPr>
              <a:t>) </a:t>
            </a:r>
            <a:r>
              <a:rPr lang="zh-TW" altLang="en-US" dirty="0">
                <a:solidFill>
                  <a:srgbClr val="0099FF"/>
                </a:solidFill>
              </a:rPr>
              <a:t>與端電壓</a:t>
            </a:r>
            <a:r>
              <a:rPr lang="en-US" altLang="zh-TW" dirty="0">
                <a:solidFill>
                  <a:srgbClr val="0099FF"/>
                </a:solidFill>
              </a:rPr>
              <a:t>( </a:t>
            </a:r>
            <a:r>
              <a:rPr lang="en-US" altLang="zh-TW" i="1" dirty="0">
                <a:solidFill>
                  <a:srgbClr val="0099FF"/>
                </a:solidFill>
              </a:rPr>
              <a:t>V</a:t>
            </a:r>
            <a:r>
              <a:rPr lang="en-US" altLang="zh-TW" i="1" baseline="-25000" dirty="0">
                <a:solidFill>
                  <a:srgbClr val="0099FF"/>
                </a:solidFill>
              </a:rPr>
              <a:t>L</a:t>
            </a:r>
            <a:r>
              <a:rPr lang="en-US" altLang="zh-TW" i="1" dirty="0">
                <a:solidFill>
                  <a:srgbClr val="0099FF"/>
                </a:solidFill>
              </a:rPr>
              <a:t> </a:t>
            </a:r>
            <a:r>
              <a:rPr lang="en-US" altLang="zh-TW" dirty="0">
                <a:solidFill>
                  <a:srgbClr val="0099FF"/>
                </a:solidFill>
              </a:rPr>
              <a:t>) </a:t>
            </a:r>
            <a:r>
              <a:rPr lang="zh-TW" altLang="en-US" dirty="0">
                <a:solidFill>
                  <a:srgbClr val="0099FF"/>
                </a:solidFill>
              </a:rPr>
              <a:t>的關係繪製後，可得圖</a:t>
            </a:r>
            <a:r>
              <a:rPr lang="en-US" altLang="zh-TW" dirty="0">
                <a:solidFill>
                  <a:srgbClr val="0099FF"/>
                </a:solidFill>
              </a:rPr>
              <a:t>9-12(a) </a:t>
            </a:r>
            <a:r>
              <a:rPr lang="zh-TW" altLang="en-US" dirty="0">
                <a:solidFill>
                  <a:srgbClr val="0099FF"/>
                </a:solidFill>
              </a:rPr>
              <a:t>所示的負載特性曲線</a:t>
            </a:r>
            <a:r>
              <a:rPr lang="zh-TW" altLang="en-US" dirty="0"/>
              <a:t>。倘若負載類型為： </a:t>
            </a:r>
            <a:endParaRPr lang="en-US" altLang="zh-TW" dirty="0" smtClean="0"/>
          </a:p>
          <a:p>
            <a:r>
              <a:rPr lang="en-US" altLang="zh-TW" dirty="0" smtClean="0"/>
              <a:t>1</a:t>
            </a:r>
            <a:r>
              <a:rPr lang="en-US" altLang="zh-TW" dirty="0"/>
              <a:t>. </a:t>
            </a:r>
            <a:r>
              <a:rPr lang="zh-TW" altLang="en-US" dirty="0"/>
              <a:t>電阻性負載</a:t>
            </a:r>
            <a:r>
              <a:rPr lang="en-US" altLang="zh-TW" dirty="0"/>
              <a:t>(</a:t>
            </a:r>
            <a:r>
              <a:rPr lang="en-US" altLang="zh-TW" dirty="0" err="1"/>
              <a:t>cos</a:t>
            </a:r>
            <a:r>
              <a:rPr lang="el-GR" altLang="zh-TW" i="1" dirty="0"/>
              <a:t>θ </a:t>
            </a:r>
            <a:r>
              <a:rPr lang="el-GR" altLang="zh-TW" dirty="0"/>
              <a:t>= 1) </a:t>
            </a:r>
          </a:p>
          <a:p>
            <a:pPr marL="361950"/>
            <a:r>
              <a:rPr lang="zh-TW" altLang="en-US" dirty="0"/>
              <a:t>受到阻抗壓降及電樞反應的交磁作用，端電壓隨負載之增加而略為降低， 電壓調整率為正值。</a:t>
            </a:r>
          </a:p>
        </p:txBody>
      </p:sp>
    </p:spTree>
    <p:extLst>
      <p:ext uri="{BB962C8B-B14F-4D97-AF65-F5344CB8AC3E}">
        <p14:creationId xmlns:p14="http://schemas.microsoft.com/office/powerpoint/2010/main" val="3301703159"/>
      </p:ext>
    </p:extLst>
  </p:cSld>
  <p:clrMapOvr>
    <a:masterClrMapping/>
  </p:clrMapOvr>
  <p:transition>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電感性負載</a:t>
            </a:r>
            <a:r>
              <a:rPr lang="en-US" altLang="zh-TW" dirty="0"/>
              <a:t>(</a:t>
            </a:r>
            <a:r>
              <a:rPr lang="en-US" altLang="zh-TW" dirty="0" err="1"/>
              <a:t>cos</a:t>
            </a:r>
            <a:r>
              <a:rPr lang="en-US" altLang="zh-TW" i="1" dirty="0" err="1"/>
              <a:t>θ</a:t>
            </a:r>
            <a:r>
              <a:rPr lang="en-US" altLang="zh-TW" i="1" dirty="0"/>
              <a:t> </a:t>
            </a:r>
            <a:r>
              <a:rPr lang="en-US" altLang="zh-TW" dirty="0"/>
              <a:t>&lt; 1 </a:t>
            </a:r>
            <a:r>
              <a:rPr lang="zh-TW" altLang="en-US" dirty="0"/>
              <a:t>落後</a:t>
            </a:r>
            <a:r>
              <a:rPr lang="en-US" altLang="zh-TW" dirty="0"/>
              <a:t>) </a:t>
            </a:r>
            <a:endParaRPr lang="zh-TW" altLang="en-US" dirty="0"/>
          </a:p>
          <a:p>
            <a:pPr marL="361950" eaLnBrk="1"/>
            <a:r>
              <a:rPr lang="zh-TW" altLang="en-US" dirty="0">
                <a:solidFill>
                  <a:srgbClr val="0099FF"/>
                </a:solidFill>
              </a:rPr>
              <a:t>受到阻抗壓降以及電樞反應去磁作用，端電壓隨負載增加顯著下降，電壓調整率較電阻性負載大。</a:t>
            </a:r>
          </a:p>
          <a:p>
            <a:r>
              <a:rPr lang="en-US" altLang="zh-TW" dirty="0"/>
              <a:t>3. </a:t>
            </a:r>
            <a:r>
              <a:rPr lang="zh-TW" altLang="en-US" dirty="0"/>
              <a:t>電容性負載</a:t>
            </a:r>
            <a:r>
              <a:rPr lang="en-US" altLang="zh-TW" dirty="0"/>
              <a:t>(</a:t>
            </a:r>
            <a:r>
              <a:rPr lang="en-US" altLang="zh-TW" dirty="0" err="1"/>
              <a:t>cos</a:t>
            </a:r>
            <a:r>
              <a:rPr lang="en-US" altLang="zh-TW" i="1" dirty="0" err="1"/>
              <a:t>θ</a:t>
            </a:r>
            <a:r>
              <a:rPr lang="en-US" altLang="zh-TW" i="1" dirty="0"/>
              <a:t> </a:t>
            </a:r>
            <a:r>
              <a:rPr lang="en-US" altLang="zh-TW" dirty="0"/>
              <a:t>&lt; 1 </a:t>
            </a:r>
            <a:r>
              <a:rPr lang="zh-TW" altLang="en-US" dirty="0"/>
              <a:t>超前</a:t>
            </a:r>
            <a:r>
              <a:rPr lang="en-US" altLang="zh-TW" dirty="0"/>
              <a:t>) </a:t>
            </a:r>
            <a:endParaRPr lang="zh-TW" altLang="en-US" dirty="0"/>
          </a:p>
          <a:p>
            <a:pPr marL="361950" eaLnBrk="1"/>
            <a:r>
              <a:rPr lang="zh-TW" altLang="en-US" dirty="0">
                <a:solidFill>
                  <a:srgbClr val="0099FF"/>
                </a:solidFill>
              </a:rPr>
              <a:t>受到阻抗電壓以及電樞反應助磁作用，端電壓反而隨負載增加而上升，電壓調整率為負值。</a:t>
            </a:r>
          </a:p>
          <a:p>
            <a:pPr indent="361950" eaLnBrk="1">
              <a:tabLst>
                <a:tab pos="712788" algn="l"/>
              </a:tabLst>
            </a:pPr>
            <a:r>
              <a:rPr lang="zh-TW" altLang="en-US" dirty="0" smtClean="0"/>
              <a:t>圖</a:t>
            </a:r>
            <a:r>
              <a:rPr lang="en-US" altLang="zh-TW" dirty="0"/>
              <a:t>9-12(b) </a:t>
            </a:r>
            <a:r>
              <a:rPr lang="zh-TW" altLang="en-US" dirty="0"/>
              <a:t>則是讓發電機滿載時端電壓等於額定值，再將負載逐漸減輕所得之結果，是負載特性曲線的另一種表示方法。</a:t>
            </a:r>
          </a:p>
        </p:txBody>
      </p:sp>
    </p:spTree>
    <p:extLst>
      <p:ext uri="{BB962C8B-B14F-4D97-AF65-F5344CB8AC3E}">
        <p14:creationId xmlns:p14="http://schemas.microsoft.com/office/powerpoint/2010/main" val="3127264671"/>
      </p:ext>
    </p:extLst>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869474"/>
            <a:ext cx="8135938" cy="4127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8645100"/>
      </p:ext>
    </p:extLst>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lstStyle/>
          <a:p>
            <a:endParaRPr lang="zh-TW" altLang="en-US"/>
          </a:p>
        </p:txBody>
      </p:sp>
      <p:sp>
        <p:nvSpPr>
          <p:cNvPr id="10" name="內容版面配置區 9"/>
          <p:cNvSpPr>
            <a:spLocks noGrp="1"/>
          </p:cNvSpPr>
          <p:nvPr>
            <p:ph idx="1"/>
          </p:nvPr>
        </p:nvSpPr>
        <p:spPr/>
        <p:txBody>
          <a:bodyPr/>
          <a:lstStyle/>
          <a:p>
            <a:r>
              <a:rPr lang="zh-TW" altLang="en-US" sz="3200" b="1" dirty="0">
                <a:solidFill>
                  <a:srgbClr val="00B050"/>
                </a:solidFill>
              </a:rPr>
              <a:t>四、激磁特性曲線</a:t>
            </a:r>
            <a:endParaRPr lang="en-US" altLang="zh-TW" sz="3200" b="1" dirty="0">
              <a:solidFill>
                <a:srgbClr val="00B050"/>
              </a:solidFill>
            </a:endParaRPr>
          </a:p>
          <a:p>
            <a:pPr>
              <a:tabLst>
                <a:tab pos="712788" algn="l"/>
              </a:tabLst>
            </a:pPr>
            <a:r>
              <a:rPr lang="en-US" altLang="zh-TW" dirty="0" smtClean="0"/>
              <a:t>	</a:t>
            </a:r>
            <a:r>
              <a:rPr lang="zh-TW" altLang="en-US" dirty="0" smtClean="0"/>
              <a:t>因此</a:t>
            </a:r>
            <a:r>
              <a:rPr lang="zh-TW" altLang="en-US" dirty="0"/>
              <a:t>將</a:t>
            </a:r>
            <a:r>
              <a:rPr lang="zh-TW" altLang="en-US" dirty="0">
                <a:solidFill>
                  <a:srgbClr val="0099FF"/>
                </a:solidFill>
              </a:rPr>
              <a:t>負載電流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L</a:t>
            </a:r>
            <a:r>
              <a:rPr lang="en-US" altLang="zh-TW" i="1" dirty="0">
                <a:solidFill>
                  <a:srgbClr val="0099FF"/>
                </a:solidFill>
              </a:rPr>
              <a:t> </a:t>
            </a:r>
            <a:r>
              <a:rPr lang="en-US" altLang="zh-TW" dirty="0">
                <a:solidFill>
                  <a:srgbClr val="0099FF"/>
                </a:solidFill>
              </a:rPr>
              <a:t>) </a:t>
            </a:r>
            <a:r>
              <a:rPr lang="zh-TW" altLang="en-US" dirty="0">
                <a:solidFill>
                  <a:srgbClr val="0099FF"/>
                </a:solidFill>
              </a:rPr>
              <a:t>與維持端電壓不變所需的激磁電流</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f</a:t>
            </a:r>
            <a:r>
              <a:rPr lang="en-US" altLang="zh-TW" i="1" dirty="0">
                <a:solidFill>
                  <a:srgbClr val="0099FF"/>
                </a:solidFill>
              </a:rPr>
              <a:t> </a:t>
            </a:r>
            <a:r>
              <a:rPr lang="en-US" altLang="zh-TW" dirty="0">
                <a:solidFill>
                  <a:srgbClr val="0099FF"/>
                </a:solidFill>
              </a:rPr>
              <a:t>) </a:t>
            </a:r>
            <a:r>
              <a:rPr lang="zh-TW" altLang="en-US" dirty="0">
                <a:solidFill>
                  <a:srgbClr val="0099FF"/>
                </a:solidFill>
              </a:rPr>
              <a:t>關係稱為激磁特性曲線</a:t>
            </a:r>
            <a:r>
              <a:rPr lang="zh-TW" altLang="en-US" dirty="0"/>
              <a:t>，結果如圖</a:t>
            </a:r>
            <a:r>
              <a:rPr lang="en-US" altLang="zh-TW" dirty="0"/>
              <a:t>9-13 </a:t>
            </a:r>
            <a:r>
              <a:rPr lang="zh-TW" altLang="en-US" dirty="0"/>
              <a:t>所示，倘若負載類型為： </a:t>
            </a:r>
          </a:p>
          <a:p>
            <a:r>
              <a:rPr lang="en-US" altLang="zh-TW" dirty="0"/>
              <a:t>1. </a:t>
            </a:r>
            <a:r>
              <a:rPr lang="zh-TW" altLang="en-US" dirty="0"/>
              <a:t>電阻性負載</a:t>
            </a:r>
            <a:r>
              <a:rPr lang="en-US" altLang="zh-TW" dirty="0"/>
              <a:t>(</a:t>
            </a:r>
            <a:r>
              <a:rPr lang="en-US" altLang="zh-TW" dirty="0" err="1"/>
              <a:t>cos</a:t>
            </a:r>
            <a:r>
              <a:rPr lang="el-GR" altLang="zh-TW" i="1" dirty="0"/>
              <a:t>θ </a:t>
            </a:r>
            <a:r>
              <a:rPr lang="el-GR" altLang="zh-TW" dirty="0"/>
              <a:t>= 1) </a:t>
            </a:r>
          </a:p>
          <a:p>
            <a:pPr marL="361950"/>
            <a:r>
              <a:rPr lang="zh-TW" altLang="en-US" dirty="0"/>
              <a:t>受到阻抗壓降及電樞反應的交磁作用，端電壓會隨負載之增加而略為降低。為維持端電壓不變，激磁電流必須隨著負載增加而增加</a:t>
            </a:r>
            <a:r>
              <a:rPr lang="en-US" altLang="zh-TW" dirty="0"/>
              <a:t>( </a:t>
            </a:r>
            <a:r>
              <a:rPr lang="en-US" altLang="zh-TW" i="1" dirty="0" smtClean="0"/>
              <a:t>I</a:t>
            </a:r>
            <a:r>
              <a:rPr lang="en-US" altLang="zh-TW" i="1" baseline="-25000" dirty="0" smtClean="0"/>
              <a:t>f</a:t>
            </a:r>
            <a:r>
              <a:rPr lang="en-US" altLang="zh-TW" baseline="-25000" dirty="0" smtClean="0"/>
              <a:t>1</a:t>
            </a:r>
            <a:r>
              <a:rPr lang="en-US" altLang="zh-TW" dirty="0" smtClean="0"/>
              <a:t> </a:t>
            </a:r>
            <a:r>
              <a:rPr lang="zh-TW" altLang="en-US" dirty="0"/>
              <a:t>⇒ </a:t>
            </a:r>
            <a:r>
              <a:rPr lang="en-US" altLang="zh-TW" i="1" dirty="0" smtClean="0"/>
              <a:t>I</a:t>
            </a:r>
            <a:r>
              <a:rPr lang="en-US" altLang="zh-TW" i="1" baseline="-25000" dirty="0" smtClean="0"/>
              <a:t>f</a:t>
            </a:r>
            <a:r>
              <a:rPr lang="en-US" altLang="zh-TW" baseline="-25000" dirty="0" smtClean="0"/>
              <a:t>2</a:t>
            </a:r>
            <a:r>
              <a:rPr lang="en-US" altLang="zh-TW" dirty="0" smtClean="0"/>
              <a:t> </a:t>
            </a:r>
            <a:r>
              <a:rPr lang="en-US" altLang="zh-TW" dirty="0"/>
              <a:t>)</a:t>
            </a:r>
            <a:r>
              <a:rPr lang="zh-TW" altLang="en-US" dirty="0"/>
              <a:t>。</a:t>
            </a:r>
          </a:p>
        </p:txBody>
      </p:sp>
    </p:spTree>
    <p:extLst>
      <p:ext uri="{BB962C8B-B14F-4D97-AF65-F5344CB8AC3E}">
        <p14:creationId xmlns:p14="http://schemas.microsoft.com/office/powerpoint/2010/main" val="471241561"/>
      </p:ext>
    </p:extLst>
  </p:cSld>
  <p:clrMapOvr>
    <a:masterClrMapping/>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電感性負載</a:t>
            </a:r>
            <a:r>
              <a:rPr lang="en-US" altLang="zh-TW" dirty="0"/>
              <a:t>(</a:t>
            </a:r>
            <a:r>
              <a:rPr lang="en-US" altLang="zh-TW" dirty="0" err="1"/>
              <a:t>cos</a:t>
            </a:r>
            <a:r>
              <a:rPr lang="en-US" altLang="zh-TW" i="1" dirty="0" err="1"/>
              <a:t>θ</a:t>
            </a:r>
            <a:r>
              <a:rPr lang="en-US" altLang="zh-TW" i="1" dirty="0"/>
              <a:t> </a:t>
            </a:r>
            <a:r>
              <a:rPr lang="en-US" altLang="zh-TW" dirty="0"/>
              <a:t>&lt; 1 </a:t>
            </a:r>
            <a:r>
              <a:rPr lang="zh-TW" altLang="en-US" dirty="0"/>
              <a:t>落後</a:t>
            </a:r>
            <a:r>
              <a:rPr lang="en-US" altLang="zh-TW" dirty="0"/>
              <a:t>) </a:t>
            </a:r>
            <a:endParaRPr lang="zh-TW" altLang="en-US" dirty="0"/>
          </a:p>
          <a:p>
            <a:pPr marL="404813" indent="-19050"/>
            <a:r>
              <a:rPr lang="zh-TW" altLang="en-US" dirty="0" smtClean="0">
                <a:solidFill>
                  <a:srgbClr val="0099FF"/>
                </a:solidFill>
              </a:rPr>
              <a:t>受到</a:t>
            </a:r>
            <a:r>
              <a:rPr lang="zh-TW" altLang="en-US" dirty="0">
                <a:solidFill>
                  <a:srgbClr val="0099FF"/>
                </a:solidFill>
              </a:rPr>
              <a:t>阻抗壓降以及電樞反應去磁作用，端電壓會隨負載增加顯著下降。為維持端電壓不變，激磁電流隨著負載增加必須大幅增加</a:t>
            </a:r>
            <a:r>
              <a:rPr lang="en-US" altLang="zh-TW" dirty="0" smtClean="0"/>
              <a:t>(</a:t>
            </a:r>
            <a:r>
              <a:rPr lang="en-US" altLang="zh-TW" i="1" dirty="0"/>
              <a:t>I</a:t>
            </a:r>
            <a:r>
              <a:rPr lang="en-US" altLang="zh-TW" i="1" baseline="-25000" dirty="0"/>
              <a:t>f</a:t>
            </a:r>
            <a:r>
              <a:rPr lang="en-US" altLang="zh-TW" i="1" dirty="0"/>
              <a:t> </a:t>
            </a:r>
            <a:r>
              <a:rPr lang="en-US" altLang="zh-TW" baseline="-25000" dirty="0" smtClean="0"/>
              <a:t>1</a:t>
            </a:r>
            <a:r>
              <a:rPr lang="zh-TW" altLang="en-US" dirty="0" smtClean="0"/>
              <a:t> ⇒ </a:t>
            </a:r>
            <a:r>
              <a:rPr lang="en-US" altLang="zh-TW" i="1" dirty="0"/>
              <a:t>I</a:t>
            </a:r>
            <a:r>
              <a:rPr lang="en-US" altLang="zh-TW" i="1" baseline="-25000" dirty="0"/>
              <a:t>f</a:t>
            </a:r>
            <a:r>
              <a:rPr lang="en-US" altLang="zh-TW" i="1" dirty="0"/>
              <a:t> </a:t>
            </a:r>
            <a:r>
              <a:rPr lang="en-US" altLang="zh-TW" baseline="-25000" dirty="0"/>
              <a:t>3 </a:t>
            </a:r>
            <a:r>
              <a:rPr lang="en-US" altLang="zh-TW" dirty="0"/>
              <a:t>)</a:t>
            </a:r>
            <a:r>
              <a:rPr lang="zh-TW" altLang="en-US" dirty="0"/>
              <a:t>。</a:t>
            </a:r>
            <a:endParaRPr lang="zh-TW" altLang="en-US" dirty="0"/>
          </a:p>
        </p:txBody>
      </p:sp>
    </p:spTree>
    <p:extLst>
      <p:ext uri="{BB962C8B-B14F-4D97-AF65-F5344CB8AC3E}">
        <p14:creationId xmlns:p14="http://schemas.microsoft.com/office/powerpoint/2010/main" val="1850876353"/>
      </p:ext>
    </p:extLst>
  </p:cSld>
  <p:clrMapOvr>
    <a:masterClrMapping/>
  </p:clrMapOvr>
  <p:transition>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3</a:t>
            </a:r>
            <a:r>
              <a:rPr lang="en-US" altLang="zh-TW" dirty="0"/>
              <a:t>. </a:t>
            </a:r>
            <a:r>
              <a:rPr lang="zh-TW" altLang="en-US" dirty="0"/>
              <a:t>電容性負載</a:t>
            </a:r>
            <a:r>
              <a:rPr lang="en-US" altLang="zh-TW" dirty="0"/>
              <a:t>(</a:t>
            </a:r>
            <a:r>
              <a:rPr lang="en-US" altLang="zh-TW" dirty="0" err="1"/>
              <a:t>cos</a:t>
            </a:r>
            <a:r>
              <a:rPr lang="en-US" altLang="zh-TW" i="1" dirty="0" err="1"/>
              <a:t>θ</a:t>
            </a:r>
            <a:r>
              <a:rPr lang="en-US" altLang="zh-TW" i="1" dirty="0"/>
              <a:t> </a:t>
            </a:r>
            <a:r>
              <a:rPr lang="en-US" altLang="zh-TW" dirty="0"/>
              <a:t>&lt; 1 </a:t>
            </a:r>
            <a:r>
              <a:rPr lang="zh-TW" altLang="en-US" dirty="0"/>
              <a:t>超前</a:t>
            </a:r>
            <a:r>
              <a:rPr lang="en-US" altLang="zh-TW" dirty="0"/>
              <a:t>) </a:t>
            </a:r>
            <a:endParaRPr lang="zh-TW" altLang="en-US" dirty="0"/>
          </a:p>
          <a:p>
            <a:pPr marL="361950"/>
            <a:r>
              <a:rPr lang="zh-TW" altLang="en-US" dirty="0">
                <a:solidFill>
                  <a:srgbClr val="0099FF"/>
                </a:solidFill>
              </a:rPr>
              <a:t>受到電樞反應助磁作用，端電壓會隨負載增加反而上升。為維持端電壓不變，激磁電流隨著負載增加而降低</a:t>
            </a:r>
            <a:r>
              <a:rPr lang="en-US" altLang="zh-TW" dirty="0"/>
              <a:t>( </a:t>
            </a:r>
            <a:r>
              <a:rPr lang="en-US" altLang="zh-TW" i="1" dirty="0" smtClean="0"/>
              <a:t>I</a:t>
            </a:r>
            <a:r>
              <a:rPr lang="en-US" altLang="zh-TW" i="1" baseline="-25000" dirty="0" smtClean="0"/>
              <a:t>f</a:t>
            </a:r>
            <a:r>
              <a:rPr lang="en-US" altLang="zh-TW" baseline="-25000" dirty="0" smtClean="0"/>
              <a:t>1</a:t>
            </a:r>
            <a:r>
              <a:rPr lang="en-US" altLang="zh-TW" dirty="0" smtClean="0"/>
              <a:t> </a:t>
            </a:r>
            <a:r>
              <a:rPr lang="zh-TW" altLang="en-US" dirty="0"/>
              <a:t>⇒ </a:t>
            </a:r>
            <a:r>
              <a:rPr lang="en-US" altLang="zh-TW" i="1" dirty="0" smtClean="0"/>
              <a:t>I</a:t>
            </a:r>
            <a:r>
              <a:rPr lang="en-US" altLang="zh-TW" i="1" baseline="-25000" dirty="0" smtClean="0"/>
              <a:t>f</a:t>
            </a:r>
            <a:r>
              <a:rPr lang="en-US" altLang="zh-TW" baseline="-25000" dirty="0" smtClean="0"/>
              <a:t>4</a:t>
            </a:r>
            <a:r>
              <a:rPr lang="en-US" altLang="zh-TW" dirty="0" smtClean="0"/>
              <a:t> </a:t>
            </a:r>
            <a:r>
              <a:rPr lang="en-US" altLang="zh-TW" dirty="0"/>
              <a:t>)</a:t>
            </a:r>
            <a:r>
              <a:rPr lang="zh-TW" altLang="en-US" dirty="0"/>
              <a:t>。</a:t>
            </a:r>
          </a:p>
        </p:txBody>
      </p:sp>
      <p:pic>
        <p:nvPicPr>
          <p:cNvPr id="4" name="Picture 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86313" y="3284984"/>
            <a:ext cx="5445563" cy="3352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6235806"/>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solidFill>
                  <a:srgbClr val="0099FF"/>
                </a:solidFill>
              </a:rPr>
              <a:t>由於電樞</a:t>
            </a:r>
            <a:r>
              <a:rPr lang="zh-TW" altLang="en-US" dirty="0">
                <a:solidFill>
                  <a:srgbClr val="0099FF"/>
                </a:solidFill>
              </a:rPr>
              <a:t>磁通</a:t>
            </a:r>
            <a:r>
              <a:rPr lang="en-US" altLang="zh-TW" dirty="0" smtClean="0">
                <a:solidFill>
                  <a:srgbClr val="0099FF"/>
                </a:solidFill>
              </a:rPr>
              <a:t>(</a:t>
            </a:r>
            <a:r>
              <a:rPr lang="en-US" altLang="zh-TW" i="1" dirty="0" smtClean="0">
                <a:solidFill>
                  <a:srgbClr val="0099FF"/>
                </a:solidFill>
              </a:rPr>
              <a:t>    </a:t>
            </a:r>
            <a:r>
              <a:rPr lang="en-US" altLang="zh-TW" dirty="0">
                <a:solidFill>
                  <a:srgbClr val="0099FF"/>
                </a:solidFill>
              </a:rPr>
              <a:t>) </a:t>
            </a:r>
            <a:r>
              <a:rPr lang="zh-TW" altLang="en-US" dirty="0">
                <a:solidFill>
                  <a:srgbClr val="0099FF"/>
                </a:solidFill>
              </a:rPr>
              <a:t>與主磁通</a:t>
            </a:r>
            <a:r>
              <a:rPr lang="en-US" altLang="zh-TW" dirty="0">
                <a:solidFill>
                  <a:srgbClr val="0099FF"/>
                </a:solidFill>
              </a:rPr>
              <a:t>( </a:t>
            </a:r>
            <a:r>
              <a:rPr lang="en-US" altLang="zh-TW" i="1" dirty="0" smtClean="0">
                <a:solidFill>
                  <a:srgbClr val="0099FF"/>
                </a:solidFill>
              </a:rPr>
              <a:t>   </a:t>
            </a:r>
            <a:r>
              <a:rPr lang="en-US" altLang="zh-TW" dirty="0">
                <a:solidFill>
                  <a:srgbClr val="0099FF"/>
                </a:solidFill>
              </a:rPr>
              <a:t>) </a:t>
            </a:r>
            <a:r>
              <a:rPr lang="zh-TW" altLang="en-US" dirty="0">
                <a:solidFill>
                  <a:srgbClr val="0099FF"/>
                </a:solidFill>
              </a:rPr>
              <a:t>兩者相隔</a:t>
            </a:r>
            <a:r>
              <a:rPr lang="en-US" altLang="zh-TW" dirty="0">
                <a:solidFill>
                  <a:srgbClr val="0099FF"/>
                </a:solidFill>
              </a:rPr>
              <a:t>90° </a:t>
            </a:r>
            <a:r>
              <a:rPr lang="zh-TW" altLang="en-US" dirty="0">
                <a:solidFill>
                  <a:srgbClr val="0099FF"/>
                </a:solidFill>
              </a:rPr>
              <a:t>電機角，因此稱為橫軸反應</a:t>
            </a:r>
            <a:r>
              <a:rPr lang="en-US" altLang="zh-TW" dirty="0">
                <a:solidFill>
                  <a:srgbClr val="0099FF"/>
                </a:solidFill>
              </a:rPr>
              <a:t>(</a:t>
            </a:r>
            <a:r>
              <a:rPr lang="en-US" altLang="zh-TW" dirty="0" err="1">
                <a:solidFill>
                  <a:srgbClr val="0099FF"/>
                </a:solidFill>
              </a:rPr>
              <a:t>quadrature</a:t>
            </a:r>
            <a:r>
              <a:rPr lang="en-US" altLang="zh-TW" dirty="0">
                <a:solidFill>
                  <a:srgbClr val="0099FF"/>
                </a:solidFill>
              </a:rPr>
              <a:t>- axis reaction) </a:t>
            </a:r>
            <a:r>
              <a:rPr lang="zh-TW" altLang="en-US" dirty="0">
                <a:solidFill>
                  <a:srgbClr val="0099FF"/>
                </a:solidFill>
              </a:rPr>
              <a:t>或正交磁化</a:t>
            </a:r>
            <a:r>
              <a:rPr lang="en-US" altLang="zh-TW" dirty="0">
                <a:solidFill>
                  <a:srgbClr val="0099FF"/>
                </a:solidFill>
              </a:rPr>
              <a:t>(cross magnetization) </a:t>
            </a:r>
            <a:r>
              <a:rPr lang="zh-TW" altLang="en-US" dirty="0">
                <a:solidFill>
                  <a:srgbClr val="0099FF"/>
                </a:solidFill>
              </a:rPr>
              <a:t>作用。</a:t>
            </a:r>
          </a:p>
          <a:p>
            <a:pPr>
              <a:tabLst>
                <a:tab pos="712788" algn="l"/>
              </a:tabLst>
            </a:pPr>
            <a:r>
              <a:rPr lang="en-US" altLang="zh-TW" dirty="0" smtClean="0">
                <a:solidFill>
                  <a:srgbClr val="0099FF"/>
                </a:solidFill>
              </a:rPr>
              <a:t>	</a:t>
            </a:r>
            <a:r>
              <a:rPr lang="zh-TW" altLang="en-US" dirty="0" smtClean="0">
                <a:solidFill>
                  <a:srgbClr val="0099FF"/>
                </a:solidFill>
              </a:rPr>
              <a:t>交</a:t>
            </a:r>
            <a:r>
              <a:rPr lang="zh-TW" altLang="en-US" dirty="0">
                <a:solidFill>
                  <a:srgbClr val="0099FF"/>
                </a:solidFill>
              </a:rPr>
              <a:t>磁作用會造成主磁通變形，導致發電機電壓波形</a:t>
            </a:r>
            <a:r>
              <a:rPr lang="zh-TW" altLang="en-US" dirty="0" smtClean="0">
                <a:solidFill>
                  <a:srgbClr val="0099FF"/>
                </a:solidFill>
              </a:rPr>
              <a:t>畸變。</a:t>
            </a:r>
            <a:r>
              <a:rPr lang="zh-TW" altLang="en-US" dirty="0"/>
              <a:t>若後半部磁極鐵心飽和，還會有間接的去</a:t>
            </a:r>
            <a:r>
              <a:rPr lang="en-US" altLang="zh-TW" dirty="0"/>
              <a:t>( </a:t>
            </a:r>
            <a:r>
              <a:rPr lang="zh-TW" altLang="en-US" dirty="0"/>
              <a:t>減</a:t>
            </a:r>
            <a:r>
              <a:rPr lang="en-US" altLang="zh-TW" dirty="0"/>
              <a:t>) </a:t>
            </a:r>
            <a:r>
              <a:rPr lang="zh-TW" altLang="en-US" dirty="0"/>
              <a:t>磁作用，造成應電勢降低。</a:t>
            </a:r>
          </a:p>
        </p:txBody>
      </p:sp>
      <p:graphicFrame>
        <p:nvGraphicFramePr>
          <p:cNvPr id="4" name="物件 3"/>
          <p:cNvGraphicFramePr>
            <a:graphicFrameLocks noChangeAspect="1"/>
          </p:cNvGraphicFramePr>
          <p:nvPr>
            <p:extLst>
              <p:ext uri="{D42A27DB-BD31-4B8C-83A1-F6EECF244321}">
                <p14:modId xmlns:p14="http://schemas.microsoft.com/office/powerpoint/2010/main" val="2262637575"/>
              </p:ext>
            </p:extLst>
          </p:nvPr>
        </p:nvGraphicFramePr>
        <p:xfrm>
          <a:off x="3425899" y="1424707"/>
          <a:ext cx="354013" cy="492125"/>
        </p:xfrm>
        <a:graphic>
          <a:graphicData uri="http://schemas.openxmlformats.org/presentationml/2006/ole">
            <mc:AlternateContent xmlns:mc="http://schemas.openxmlformats.org/markup-compatibility/2006">
              <mc:Choice xmlns:v="urn:schemas-microsoft-com:vml" Requires="v">
                <p:oleObj spid="_x0000_s37929" name="Equation" r:id="rId3" imgW="164880" imgH="228600" progId="Equation.DSMT4">
                  <p:embed/>
                </p:oleObj>
              </mc:Choice>
              <mc:Fallback>
                <p:oleObj name="Equation" r:id="rId3" imgW="164880" imgH="228600" progId="Equation.DSMT4">
                  <p:embed/>
                  <p:pic>
                    <p:nvPicPr>
                      <p:cNvPr id="0" name="物件 3"/>
                      <p:cNvPicPr>
                        <a:picLocks noChangeAspect="1" noChangeArrowheads="1"/>
                      </p:cNvPicPr>
                      <p:nvPr/>
                    </p:nvPicPr>
                    <p:blipFill>
                      <a:blip r:embed="rId4"/>
                      <a:srcRect/>
                      <a:stretch>
                        <a:fillRect/>
                      </a:stretch>
                    </p:blipFill>
                    <p:spPr bwMode="auto">
                      <a:xfrm>
                        <a:off x="3425899" y="1424707"/>
                        <a:ext cx="3540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3236104158"/>
              </p:ext>
            </p:extLst>
          </p:nvPr>
        </p:nvGraphicFramePr>
        <p:xfrm>
          <a:off x="5495925" y="1471613"/>
          <a:ext cx="381000" cy="519112"/>
        </p:xfrm>
        <a:graphic>
          <a:graphicData uri="http://schemas.openxmlformats.org/presentationml/2006/ole">
            <mc:AlternateContent xmlns:mc="http://schemas.openxmlformats.org/markup-compatibility/2006">
              <mc:Choice xmlns:v="urn:schemas-microsoft-com:vml" Requires="v">
                <p:oleObj spid="_x0000_s37930" name="Equation" r:id="rId5" imgW="177480" imgH="241200" progId="Equation.DSMT4">
                  <p:embed/>
                </p:oleObj>
              </mc:Choice>
              <mc:Fallback>
                <p:oleObj name="Equation" r:id="rId5" imgW="177480" imgH="241200" progId="Equation.DSMT4">
                  <p:embed/>
                  <p:pic>
                    <p:nvPicPr>
                      <p:cNvPr id="0" name="物件 3"/>
                      <p:cNvPicPr>
                        <a:picLocks noChangeAspect="1" noChangeArrowheads="1"/>
                      </p:cNvPicPr>
                      <p:nvPr/>
                    </p:nvPicPr>
                    <p:blipFill>
                      <a:blip r:embed="rId6"/>
                      <a:srcRect/>
                      <a:stretch>
                        <a:fillRect/>
                      </a:stretch>
                    </p:blipFill>
                    <p:spPr bwMode="auto">
                      <a:xfrm>
                        <a:off x="5495925" y="1471613"/>
                        <a:ext cx="381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180492633"/>
      </p:ext>
    </p:extLst>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p:txBody>
          <a:bodyPr/>
          <a:lstStyle/>
          <a:p>
            <a:r>
              <a:rPr lang="en-US" altLang="zh-TW" dirty="0" smtClean="0"/>
              <a:t>9-7</a:t>
            </a:r>
            <a:r>
              <a:rPr lang="zh-TW" altLang="en-US" dirty="0" smtClean="0"/>
              <a:t>　同步</a:t>
            </a:r>
            <a:r>
              <a:rPr lang="zh-TW" altLang="en-US" dirty="0"/>
              <a:t>阻抗的量測與短路比</a:t>
            </a:r>
          </a:p>
        </p:txBody>
      </p:sp>
      <p:sp>
        <p:nvSpPr>
          <p:cNvPr id="11" name="內容版面配置區 10"/>
          <p:cNvSpPr>
            <a:spLocks noGrp="1"/>
          </p:cNvSpPr>
          <p:nvPr>
            <p:ph idx="1"/>
          </p:nvPr>
        </p:nvSpPr>
        <p:spPr/>
        <p:txBody>
          <a:bodyPr/>
          <a:lstStyle/>
          <a:p>
            <a:pPr>
              <a:tabLst>
                <a:tab pos="712788" algn="l"/>
              </a:tabLst>
            </a:pPr>
            <a:r>
              <a:rPr lang="en-US" altLang="zh-TW" dirty="0" smtClean="0"/>
              <a:t>	</a:t>
            </a:r>
            <a:r>
              <a:rPr lang="zh-TW" altLang="en-US" dirty="0" smtClean="0"/>
              <a:t>為了</a:t>
            </a:r>
            <a:r>
              <a:rPr lang="zh-TW" altLang="en-US" dirty="0"/>
              <a:t>確實掌握同步發電機實際運轉時同步阻抗的變化，會進行下列試驗： </a:t>
            </a:r>
            <a:endParaRPr lang="en-US" altLang="zh-TW" dirty="0" smtClean="0"/>
          </a:p>
          <a:p>
            <a:r>
              <a:rPr lang="zh-TW" altLang="en-US" sz="3200" b="1" dirty="0" smtClean="0">
                <a:solidFill>
                  <a:srgbClr val="00B050"/>
                </a:solidFill>
              </a:rPr>
              <a:t>一</a:t>
            </a:r>
            <a:r>
              <a:rPr lang="zh-TW" altLang="en-US" sz="3200" b="1" dirty="0">
                <a:solidFill>
                  <a:srgbClr val="00B050"/>
                </a:solidFill>
              </a:rPr>
              <a:t>、同步阻抗的量</a:t>
            </a:r>
            <a:r>
              <a:rPr lang="zh-TW" altLang="en-US" sz="3200" b="1" dirty="0" smtClean="0">
                <a:solidFill>
                  <a:srgbClr val="00B050"/>
                </a:solidFill>
              </a:rPr>
              <a:t>測</a:t>
            </a:r>
            <a:endParaRPr lang="en-US" altLang="zh-TW" sz="3200" b="1" dirty="0" smtClean="0">
              <a:solidFill>
                <a:srgbClr val="00B050"/>
              </a:solidFill>
            </a:endParaRPr>
          </a:p>
          <a:p>
            <a:pPr>
              <a:tabLst>
                <a:tab pos="712788" algn="l"/>
              </a:tabLst>
            </a:pPr>
            <a:r>
              <a:rPr lang="en-US" altLang="zh-TW" dirty="0" smtClean="0"/>
              <a:t>	</a:t>
            </a:r>
            <a:r>
              <a:rPr lang="zh-TW" altLang="en-US" dirty="0" smtClean="0"/>
              <a:t>將</a:t>
            </a:r>
            <a:r>
              <a:rPr lang="zh-TW" altLang="en-US" dirty="0"/>
              <a:t>圖</a:t>
            </a:r>
            <a:r>
              <a:rPr lang="en-US" altLang="zh-TW" dirty="0"/>
              <a:t>9-6 </a:t>
            </a:r>
            <a:r>
              <a:rPr lang="zh-TW" altLang="en-US" dirty="0"/>
              <a:t>與圖</a:t>
            </a:r>
            <a:r>
              <a:rPr lang="en-US" altLang="zh-TW" dirty="0"/>
              <a:t>9-9 </a:t>
            </a:r>
            <a:r>
              <a:rPr lang="zh-TW" altLang="en-US" dirty="0"/>
              <a:t>合併後，可得每相等效電路如圖</a:t>
            </a:r>
            <a:r>
              <a:rPr lang="en-US" altLang="zh-TW" dirty="0"/>
              <a:t>9-14</a:t>
            </a:r>
            <a:r>
              <a:rPr lang="zh-TW" altLang="en-US" dirty="0"/>
              <a:t>，在激磁電流</a:t>
            </a:r>
            <a:r>
              <a:rPr lang="en-US" altLang="zh-TW" i="1" dirty="0"/>
              <a:t>I</a:t>
            </a:r>
            <a:r>
              <a:rPr lang="en-US" altLang="zh-TW" i="1" baseline="-25000" dirty="0"/>
              <a:t>f</a:t>
            </a:r>
            <a:r>
              <a:rPr lang="en-US" altLang="zh-TW" i="1" dirty="0"/>
              <a:t> </a:t>
            </a:r>
            <a:r>
              <a:rPr lang="zh-TW" altLang="en-US" dirty="0"/>
              <a:t>固定下，開路時</a:t>
            </a:r>
            <a:r>
              <a:rPr lang="en-US" altLang="zh-TW" dirty="0"/>
              <a:t>(</a:t>
            </a:r>
            <a:r>
              <a:rPr lang="en-US" altLang="zh-TW" i="1" dirty="0"/>
              <a:t>S </a:t>
            </a:r>
            <a:r>
              <a:rPr lang="zh-TW" altLang="en-US" dirty="0"/>
              <a:t>切至</a:t>
            </a:r>
            <a:r>
              <a:rPr lang="en-US" altLang="zh-TW" dirty="0"/>
              <a:t>1) </a:t>
            </a:r>
            <a:r>
              <a:rPr lang="zh-TW" altLang="en-US" dirty="0"/>
              <a:t>所測得之端電壓等於應電勢</a:t>
            </a:r>
            <a:r>
              <a:rPr lang="en-US" altLang="zh-TW" dirty="0"/>
              <a:t>( </a:t>
            </a:r>
            <a:r>
              <a:rPr lang="en-US" altLang="zh-TW" i="1" dirty="0" err="1"/>
              <a:t>V</a:t>
            </a:r>
            <a:r>
              <a:rPr lang="en-US" altLang="zh-TW" i="1" baseline="-25000" dirty="0" err="1"/>
              <a:t>ab</a:t>
            </a:r>
            <a:r>
              <a:rPr lang="en-US" altLang="zh-TW" i="1" dirty="0"/>
              <a:t> </a:t>
            </a:r>
            <a:r>
              <a:rPr lang="en-US" altLang="zh-TW" dirty="0"/>
              <a:t>= </a:t>
            </a:r>
            <a:r>
              <a:rPr lang="en-US" altLang="zh-TW" i="1" dirty="0" err="1"/>
              <a:t>E</a:t>
            </a:r>
            <a:r>
              <a:rPr lang="en-US" altLang="zh-TW" i="1" baseline="-25000" dirty="0" err="1"/>
              <a:t>p</a:t>
            </a:r>
            <a:r>
              <a:rPr lang="en-US" altLang="zh-TW" i="1" dirty="0"/>
              <a:t> </a:t>
            </a:r>
            <a:r>
              <a:rPr lang="en-US" altLang="zh-TW" dirty="0" smtClean="0"/>
              <a:t>)</a:t>
            </a:r>
            <a:r>
              <a:rPr lang="zh-TW" altLang="en-US" dirty="0"/>
              <a:t>。</a:t>
            </a:r>
          </a:p>
        </p:txBody>
      </p:sp>
    </p:spTree>
    <p:extLst>
      <p:ext uri="{BB962C8B-B14F-4D97-AF65-F5344CB8AC3E}">
        <p14:creationId xmlns:p14="http://schemas.microsoft.com/office/powerpoint/2010/main" val="2560223690"/>
      </p:ext>
    </p:extLst>
  </p:cSld>
  <p:clrMapOvr>
    <a:masterClrMapping/>
  </p:clrMapOvr>
  <p:transition>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solidFill>
                  <a:srgbClr val="0099FF"/>
                </a:solidFill>
              </a:rPr>
              <a:t>換言之</a:t>
            </a:r>
            <a:r>
              <a:rPr lang="zh-TW" altLang="en-US" dirty="0">
                <a:solidFill>
                  <a:srgbClr val="0099FF"/>
                </a:solidFill>
              </a:rPr>
              <a:t>，同步發電機在激磁電流不變下</a:t>
            </a:r>
            <a:r>
              <a:rPr lang="en-US" altLang="zh-TW" dirty="0">
                <a:solidFill>
                  <a:srgbClr val="0099FF"/>
                </a:solidFill>
              </a:rPr>
              <a:t>( </a:t>
            </a:r>
            <a:r>
              <a:rPr lang="en-US" altLang="zh-TW" i="1" dirty="0">
                <a:solidFill>
                  <a:srgbClr val="0099FF"/>
                </a:solidFill>
              </a:rPr>
              <a:t>I</a:t>
            </a:r>
            <a:r>
              <a:rPr lang="en-US" altLang="zh-TW" i="1" baseline="-25000" dirty="0">
                <a:solidFill>
                  <a:srgbClr val="0099FF"/>
                </a:solidFill>
              </a:rPr>
              <a:t>f</a:t>
            </a:r>
            <a:r>
              <a:rPr lang="en-US" altLang="zh-TW" i="1" dirty="0">
                <a:solidFill>
                  <a:srgbClr val="0099FF"/>
                </a:solidFill>
              </a:rPr>
              <a:t> </a:t>
            </a:r>
            <a:r>
              <a:rPr lang="en-US" altLang="zh-TW" dirty="0">
                <a:solidFill>
                  <a:srgbClr val="0099FF"/>
                </a:solidFill>
              </a:rPr>
              <a:t>= </a:t>
            </a:r>
            <a:r>
              <a:rPr lang="en-US" altLang="zh-TW" i="1" dirty="0">
                <a:solidFill>
                  <a:srgbClr val="0099FF"/>
                </a:solidFill>
              </a:rPr>
              <a:t>k </a:t>
            </a:r>
            <a:r>
              <a:rPr lang="en-US" altLang="zh-TW" dirty="0">
                <a:solidFill>
                  <a:srgbClr val="0099FF"/>
                </a:solidFill>
              </a:rPr>
              <a:t>)</a:t>
            </a:r>
            <a:r>
              <a:rPr lang="zh-TW" altLang="en-US" dirty="0">
                <a:solidFill>
                  <a:srgbClr val="0099FF"/>
                </a:solidFill>
              </a:rPr>
              <a:t>，將開路時的相電壓</a:t>
            </a:r>
            <a:r>
              <a:rPr lang="en-US" altLang="zh-TW" dirty="0">
                <a:solidFill>
                  <a:srgbClr val="0099FF"/>
                </a:solidFill>
              </a:rPr>
              <a:t>( </a:t>
            </a:r>
            <a:r>
              <a:rPr lang="en-US" altLang="zh-TW" i="1" dirty="0" err="1">
                <a:solidFill>
                  <a:srgbClr val="0099FF"/>
                </a:solidFill>
              </a:rPr>
              <a:t>V</a:t>
            </a:r>
            <a:r>
              <a:rPr lang="en-US" altLang="zh-TW" i="1" baseline="-25000" dirty="0" err="1">
                <a:solidFill>
                  <a:srgbClr val="0099FF"/>
                </a:solidFill>
              </a:rPr>
              <a:t>op</a:t>
            </a:r>
            <a:r>
              <a:rPr lang="en-US" altLang="zh-TW" i="1" dirty="0">
                <a:solidFill>
                  <a:srgbClr val="0099FF"/>
                </a:solidFill>
              </a:rPr>
              <a:t> </a:t>
            </a:r>
            <a:r>
              <a:rPr lang="en-US" altLang="zh-TW" dirty="0">
                <a:solidFill>
                  <a:srgbClr val="0099FF"/>
                </a:solidFill>
              </a:rPr>
              <a:t>) </a:t>
            </a:r>
            <a:r>
              <a:rPr lang="zh-TW" altLang="en-US" dirty="0">
                <a:solidFill>
                  <a:srgbClr val="0099FF"/>
                </a:solidFill>
              </a:rPr>
              <a:t>除以短路時的相電流</a:t>
            </a:r>
            <a:r>
              <a:rPr lang="en-US" altLang="zh-TW" dirty="0">
                <a:solidFill>
                  <a:srgbClr val="0099FF"/>
                </a:solidFill>
              </a:rPr>
              <a:t>( </a:t>
            </a:r>
            <a:r>
              <a:rPr lang="en-US" altLang="zh-TW" i="1" dirty="0" err="1">
                <a:solidFill>
                  <a:srgbClr val="0099FF"/>
                </a:solidFill>
              </a:rPr>
              <a:t>I</a:t>
            </a:r>
            <a:r>
              <a:rPr lang="en-US" altLang="zh-TW" i="1" baseline="-25000" dirty="0" err="1">
                <a:solidFill>
                  <a:srgbClr val="0099FF"/>
                </a:solidFill>
              </a:rPr>
              <a:t>sp</a:t>
            </a:r>
            <a:r>
              <a:rPr lang="en-US" altLang="zh-TW" i="1" dirty="0">
                <a:solidFill>
                  <a:srgbClr val="0099FF"/>
                </a:solidFill>
              </a:rPr>
              <a:t> </a:t>
            </a:r>
            <a:r>
              <a:rPr lang="en-US" altLang="zh-TW" dirty="0">
                <a:solidFill>
                  <a:srgbClr val="0099FF"/>
                </a:solidFill>
              </a:rPr>
              <a:t>)</a:t>
            </a:r>
            <a:r>
              <a:rPr lang="zh-TW" altLang="en-US" dirty="0">
                <a:solidFill>
                  <a:srgbClr val="0099FF"/>
                </a:solidFill>
              </a:rPr>
              <a:t>，即可求出每相繞組之同步阻抗值</a:t>
            </a:r>
            <a:r>
              <a:rPr lang="zh-TW" altLang="en-US" dirty="0"/>
              <a:t>，即：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906962"/>
            <a:ext cx="8135938" cy="1098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93819" y="3930547"/>
            <a:ext cx="5598461" cy="271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2520981"/>
      </p:ext>
    </p:extLst>
  </p:cSld>
  <p:clrMapOvr>
    <a:masterClrMapping/>
  </p:clrMapOvr>
  <p:transition>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依據</a:t>
            </a:r>
            <a:r>
              <a:rPr lang="zh-TW" altLang="en-US" dirty="0"/>
              <a:t>開路特性曲線與短路特性曲線，也可以求出同步阻抗</a:t>
            </a:r>
            <a:r>
              <a:rPr lang="zh-TW" altLang="en-US" dirty="0" smtClean="0"/>
              <a:t>。</a:t>
            </a:r>
            <a:endParaRPr lang="en-US" altLang="zh-TW" dirty="0" smtClean="0"/>
          </a:p>
          <a:p>
            <a:pPr>
              <a:tabLst>
                <a:tab pos="712788" algn="l"/>
              </a:tabLst>
            </a:pPr>
            <a:r>
              <a:rPr lang="en-US" altLang="zh-TW" dirty="0"/>
              <a:t>	</a:t>
            </a:r>
            <a:r>
              <a:rPr lang="zh-TW" altLang="en-US" dirty="0">
                <a:solidFill>
                  <a:srgbClr val="0099FF"/>
                </a:solidFill>
              </a:rPr>
              <a:t>同步阻抗值並非固定不變。為了方便說明與計算，一般而言，同步阻抗是以無載時端電壓等於額定電壓時之值為代表</a:t>
            </a:r>
            <a:r>
              <a:rPr lang="zh-TW" altLang="en-US" dirty="0" smtClean="0">
                <a:solidFill>
                  <a:srgbClr val="0099FF"/>
                </a:solidFill>
              </a:rPr>
              <a:t>。</a:t>
            </a:r>
            <a:endParaRPr lang="zh-TW" altLang="en-US" dirty="0">
              <a:solidFill>
                <a:srgbClr val="0099FF"/>
              </a:solidFill>
            </a:endParaRPr>
          </a:p>
        </p:txBody>
      </p:sp>
    </p:spTree>
    <p:extLst>
      <p:ext uri="{BB962C8B-B14F-4D97-AF65-F5344CB8AC3E}">
        <p14:creationId xmlns:p14="http://schemas.microsoft.com/office/powerpoint/2010/main" val="3906245261"/>
      </p:ext>
    </p:extLst>
  </p:cSld>
  <p:clrMapOvr>
    <a:masterClrMapping/>
  </p:clrMapOvr>
  <p:transition>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844824"/>
            <a:ext cx="6266549" cy="3972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507652"/>
      </p:ext>
    </p:extLst>
  </p:cSld>
  <p:clrMapOvr>
    <a:masterClrMapping/>
  </p:clrMapOvr>
  <p:transition>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12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1837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246" y="3284984"/>
            <a:ext cx="8135938" cy="2401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1619672" y="3284984"/>
            <a:ext cx="4824536" cy="187220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8972335"/>
      </p:ext>
    </p:extLst>
  </p:cSld>
  <p:clrMapOvr>
    <a:masterClrMapping/>
  </p:clrMapOvr>
  <p:transition>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12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1837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246" y="3284984"/>
            <a:ext cx="8135938" cy="2401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32749846"/>
      </p:ext>
    </p:extLst>
  </p:cSld>
  <p:clrMapOvr>
    <a:masterClrMapping/>
  </p:clrMapOvr>
  <p:transition>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內容版面配置區 3"/>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、百分比同步</a:t>
            </a:r>
            <a:r>
              <a:rPr lang="zh-TW" altLang="en-US" sz="3200" b="1" dirty="0" smtClean="0">
                <a:solidFill>
                  <a:srgbClr val="00B050"/>
                </a:solidFill>
              </a:rPr>
              <a:t>阻抗</a:t>
            </a:r>
            <a:endParaRPr lang="en-US" altLang="zh-TW" sz="3200" b="1" dirty="0" smtClean="0">
              <a:solidFill>
                <a:srgbClr val="00B050"/>
              </a:solidFill>
            </a:endParaRPr>
          </a:p>
          <a:p>
            <a:pPr eaLnBrk="1">
              <a:tabLst>
                <a:tab pos="712788" algn="l"/>
              </a:tabLst>
            </a:pPr>
            <a:r>
              <a:rPr lang="en-US" altLang="zh-TW" dirty="0" smtClean="0"/>
              <a:t>	</a:t>
            </a:r>
            <a:r>
              <a:rPr lang="zh-TW" altLang="en-US" dirty="0" smtClean="0"/>
              <a:t>將</a:t>
            </a:r>
            <a:r>
              <a:rPr lang="zh-TW" altLang="en-US" dirty="0"/>
              <a:t>同步發電機外接額定負載後</a:t>
            </a:r>
            <a:r>
              <a:rPr lang="en-US" altLang="zh-TW" dirty="0"/>
              <a:t>(</a:t>
            </a:r>
            <a:r>
              <a:rPr lang="en-US" altLang="zh-TW" i="1" dirty="0"/>
              <a:t>S </a:t>
            </a:r>
            <a:r>
              <a:rPr lang="zh-TW" altLang="en-US" dirty="0"/>
              <a:t>切至</a:t>
            </a:r>
            <a:r>
              <a:rPr lang="en-US" altLang="zh-TW" dirty="0"/>
              <a:t>3)</a:t>
            </a:r>
            <a:r>
              <a:rPr lang="zh-TW" altLang="en-US" dirty="0"/>
              <a:t>，每相額定電流</a:t>
            </a:r>
            <a:r>
              <a:rPr lang="en-US" altLang="zh-TW" dirty="0"/>
              <a:t>( </a:t>
            </a:r>
            <a:r>
              <a:rPr lang="en-US" altLang="zh-TW" i="1" dirty="0" err="1"/>
              <a:t>I</a:t>
            </a:r>
            <a:r>
              <a:rPr lang="en-US" altLang="zh-TW" i="1" baseline="-25000" dirty="0" err="1"/>
              <a:t>p</a:t>
            </a:r>
            <a:r>
              <a:rPr lang="en-US" altLang="zh-TW" i="1" dirty="0"/>
              <a:t> </a:t>
            </a:r>
            <a:r>
              <a:rPr lang="en-US" altLang="zh-TW" dirty="0"/>
              <a:t>) </a:t>
            </a:r>
            <a:r>
              <a:rPr lang="zh-TW" altLang="en-US" dirty="0"/>
              <a:t>通過同步阻抗</a:t>
            </a:r>
            <a:r>
              <a:rPr lang="en-US" altLang="zh-TW" dirty="0"/>
              <a:t>( </a:t>
            </a:r>
            <a:r>
              <a:rPr lang="en-US" altLang="zh-TW" i="1" dirty="0"/>
              <a:t>Z</a:t>
            </a:r>
            <a:r>
              <a:rPr lang="en-US" altLang="zh-TW" i="1" baseline="-25000" dirty="0"/>
              <a:t>s</a:t>
            </a:r>
            <a:r>
              <a:rPr lang="en-US" altLang="zh-TW" i="1" dirty="0"/>
              <a:t> </a:t>
            </a:r>
            <a:r>
              <a:rPr lang="en-US" altLang="zh-TW" dirty="0"/>
              <a:t>) </a:t>
            </a:r>
            <a:r>
              <a:rPr lang="zh-TW" altLang="en-US" dirty="0"/>
              <a:t>時所產生的壓降，與每相額定電壓</a:t>
            </a:r>
            <a:r>
              <a:rPr lang="en-US" altLang="zh-TW" dirty="0"/>
              <a:t>( </a:t>
            </a:r>
            <a:r>
              <a:rPr lang="en-US" altLang="zh-TW" i="1" dirty="0" err="1"/>
              <a:t>V</a:t>
            </a:r>
            <a:r>
              <a:rPr lang="en-US" altLang="zh-TW" i="1" baseline="-25000" dirty="0" err="1"/>
              <a:t>p</a:t>
            </a:r>
            <a:r>
              <a:rPr lang="en-US" altLang="zh-TW" i="1" dirty="0"/>
              <a:t> </a:t>
            </a:r>
            <a:r>
              <a:rPr lang="en-US" altLang="zh-TW" dirty="0"/>
              <a:t>) </a:t>
            </a:r>
            <a:r>
              <a:rPr lang="zh-TW" altLang="en-US" dirty="0"/>
              <a:t>的比值稱為百分比同步阻抗</a:t>
            </a:r>
            <a:r>
              <a:rPr lang="en-US" altLang="zh-TW" dirty="0"/>
              <a:t>( % </a:t>
            </a:r>
            <a:r>
              <a:rPr lang="en-US" altLang="zh-TW" i="1" dirty="0"/>
              <a:t>Z</a:t>
            </a:r>
            <a:r>
              <a:rPr lang="en-US" altLang="zh-TW" i="1" baseline="-25000" dirty="0"/>
              <a:t>s</a:t>
            </a:r>
            <a:r>
              <a:rPr lang="en-US" altLang="zh-TW" i="1" dirty="0"/>
              <a:t> </a:t>
            </a:r>
            <a:r>
              <a:rPr lang="en-US" altLang="zh-TW" dirty="0"/>
              <a:t>)</a:t>
            </a:r>
            <a:r>
              <a:rPr lang="zh-TW" altLang="en-US" dirty="0"/>
              <a:t>，即：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861048"/>
            <a:ext cx="8135938" cy="912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2579276"/>
      </p:ext>
    </p:extLst>
  </p:cSld>
  <p:clrMapOvr>
    <a:masterClrMapping/>
  </p:clrMapOvr>
  <p:transition>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32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439112"/>
            <a:ext cx="8135938" cy="4987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547664" y="3284984"/>
            <a:ext cx="6788262" cy="293506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174572660"/>
      </p:ext>
    </p:extLst>
  </p:cSld>
  <p:clrMapOvr>
    <a:masterClrMapping/>
  </p:clrMapOvr>
  <p:transition>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32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439112"/>
            <a:ext cx="8135938" cy="4987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2641469"/>
      </p:ext>
    </p:extLst>
  </p:cSld>
  <p:clrMapOvr>
    <a:masterClrMapping/>
  </p:clrMapOvr>
  <p:transition>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268760"/>
            <a:ext cx="8135938" cy="5040313"/>
          </a:xfrm>
        </p:spPr>
        <p:txBody>
          <a:bodyPr/>
          <a:lstStyle/>
          <a:p>
            <a:r>
              <a:rPr lang="zh-TW" altLang="en-US" sz="3200" b="1" dirty="0" smtClean="0">
                <a:solidFill>
                  <a:srgbClr val="00B050"/>
                </a:solidFill>
              </a:rPr>
              <a:t>三</a:t>
            </a:r>
            <a:r>
              <a:rPr lang="zh-TW" altLang="en-US" sz="3200" b="1" dirty="0">
                <a:solidFill>
                  <a:srgbClr val="00B050"/>
                </a:solidFill>
              </a:rPr>
              <a:t>、短路比</a:t>
            </a:r>
            <a:endParaRPr lang="zh-TW" altLang="en-US" sz="3200" dirty="0">
              <a:solidFill>
                <a:srgbClr val="00B050"/>
              </a:solidFill>
            </a:endParaRPr>
          </a:p>
          <a:p>
            <a:pPr>
              <a:tabLst>
                <a:tab pos="712788" algn="l"/>
              </a:tabLst>
            </a:pPr>
            <a:r>
              <a:rPr lang="en-US" altLang="zh-TW" dirty="0"/>
              <a:t>	</a:t>
            </a:r>
            <a:r>
              <a:rPr lang="zh-TW" altLang="en-US" dirty="0" smtClean="0"/>
              <a:t>圖</a:t>
            </a:r>
            <a:r>
              <a:rPr lang="en-US" altLang="zh-TW" dirty="0"/>
              <a:t>9-14</a:t>
            </a:r>
            <a:r>
              <a:rPr lang="zh-TW" altLang="en-US" dirty="0"/>
              <a:t>，當同步發電機無載運轉時</a:t>
            </a:r>
            <a:r>
              <a:rPr lang="en-US" altLang="zh-TW" dirty="0"/>
              <a:t>(</a:t>
            </a:r>
            <a:r>
              <a:rPr lang="en-US" altLang="zh-TW" i="1" dirty="0"/>
              <a:t>S </a:t>
            </a:r>
            <a:r>
              <a:rPr lang="zh-TW" altLang="en-US" dirty="0"/>
              <a:t>切至</a:t>
            </a:r>
            <a:r>
              <a:rPr lang="en-US" altLang="zh-TW" dirty="0"/>
              <a:t>1)</a:t>
            </a:r>
            <a:r>
              <a:rPr lang="zh-TW" altLang="en-US" dirty="0"/>
              <a:t>，調整激磁電流使端電壓等於額定電壓</a:t>
            </a:r>
            <a:r>
              <a:rPr lang="en-US" altLang="zh-TW" dirty="0"/>
              <a:t>( </a:t>
            </a:r>
            <a:r>
              <a:rPr lang="en-US" altLang="zh-TW" i="1" dirty="0" err="1"/>
              <a:t>V</a:t>
            </a:r>
            <a:r>
              <a:rPr lang="en-US" altLang="zh-TW" i="1" baseline="-25000" dirty="0" err="1"/>
              <a:t>p</a:t>
            </a:r>
            <a:r>
              <a:rPr lang="en-US" altLang="zh-TW" i="1" dirty="0"/>
              <a:t> </a:t>
            </a:r>
            <a:r>
              <a:rPr lang="en-US" altLang="zh-TW" dirty="0"/>
              <a:t>) </a:t>
            </a:r>
            <a:r>
              <a:rPr lang="zh-TW" altLang="en-US" dirty="0"/>
              <a:t>後，改將發電機輸出端短路</a:t>
            </a:r>
            <a:r>
              <a:rPr lang="en-US" altLang="zh-TW" dirty="0"/>
              <a:t>(</a:t>
            </a:r>
            <a:r>
              <a:rPr lang="en-US" altLang="zh-TW" i="1" dirty="0"/>
              <a:t>S </a:t>
            </a:r>
            <a:r>
              <a:rPr lang="zh-TW" altLang="en-US" dirty="0"/>
              <a:t>切至</a:t>
            </a:r>
            <a:r>
              <a:rPr lang="en-US" altLang="zh-TW" dirty="0"/>
              <a:t>2)</a:t>
            </a:r>
            <a:r>
              <a:rPr lang="zh-TW" altLang="en-US" dirty="0"/>
              <a:t>，再將每相短路</a:t>
            </a:r>
            <a:r>
              <a:rPr lang="zh-TW" altLang="en-US" dirty="0" smtClean="0"/>
              <a:t>電流</a:t>
            </a:r>
            <a:r>
              <a:rPr lang="en-US" altLang="zh-TW" dirty="0" smtClean="0"/>
              <a:t/>
            </a:r>
            <a:br>
              <a:rPr lang="en-US" altLang="zh-TW" dirty="0" smtClean="0"/>
            </a:br>
            <a:r>
              <a:rPr lang="en-US" altLang="zh-TW" dirty="0" smtClean="0"/>
              <a:t>( </a:t>
            </a:r>
            <a:r>
              <a:rPr lang="en-US" altLang="zh-TW" i="1" dirty="0" err="1"/>
              <a:t>I</a:t>
            </a:r>
            <a:r>
              <a:rPr lang="en-US" altLang="zh-TW" i="1" baseline="-25000" dirty="0" err="1"/>
              <a:t>sp</a:t>
            </a:r>
            <a:r>
              <a:rPr lang="en-US" altLang="zh-TW" i="1" dirty="0"/>
              <a:t> </a:t>
            </a:r>
            <a:r>
              <a:rPr lang="en-US" altLang="zh-TW" dirty="0"/>
              <a:t>) </a:t>
            </a:r>
            <a:r>
              <a:rPr lang="zh-TW" altLang="en-US" dirty="0"/>
              <a:t>與每相額定電流</a:t>
            </a:r>
            <a:r>
              <a:rPr lang="en-US" altLang="zh-TW" dirty="0"/>
              <a:t>( </a:t>
            </a:r>
            <a:r>
              <a:rPr lang="en-US" altLang="zh-TW" i="1" dirty="0" err="1"/>
              <a:t>I</a:t>
            </a:r>
            <a:r>
              <a:rPr lang="en-US" altLang="zh-TW" i="1" baseline="-25000" dirty="0" err="1"/>
              <a:t>p</a:t>
            </a:r>
            <a:r>
              <a:rPr lang="en-US" altLang="zh-TW" i="1" dirty="0"/>
              <a:t> </a:t>
            </a:r>
            <a:r>
              <a:rPr lang="en-US" altLang="zh-TW" dirty="0"/>
              <a:t>) </a:t>
            </a:r>
            <a:r>
              <a:rPr lang="zh-TW" altLang="en-US" dirty="0"/>
              <a:t>相除，可得短路比</a:t>
            </a:r>
            <a:r>
              <a:rPr lang="en-US" altLang="zh-TW" dirty="0"/>
              <a:t>(short circuit ratio, </a:t>
            </a:r>
            <a:r>
              <a:rPr lang="en-US" altLang="zh-TW" i="1" dirty="0"/>
              <a:t>K</a:t>
            </a:r>
            <a:r>
              <a:rPr lang="en-US" altLang="zh-TW" i="1" baseline="-25000" dirty="0"/>
              <a:t>s</a:t>
            </a:r>
            <a:r>
              <a:rPr lang="en-US" altLang="zh-TW" dirty="0"/>
              <a:t>) </a:t>
            </a:r>
            <a:r>
              <a:rPr lang="zh-TW" altLang="en-US" dirty="0"/>
              <a:t>為：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334" y="4077072"/>
            <a:ext cx="8135938" cy="91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850" y="4996747"/>
            <a:ext cx="8135938" cy="1544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8326664"/>
      </p:ext>
    </p:extLst>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1399" y="1854788"/>
            <a:ext cx="6714937" cy="3733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612340"/>
      </p:ext>
    </p:extLst>
  </p:cSld>
  <p:clrMapOvr>
    <a:masterClrMapping/>
  </p:clrMapOvr>
  <p:transition>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a:t>	</a:t>
            </a:r>
            <a:r>
              <a:rPr lang="zh-TW" altLang="en-US" dirty="0" smtClean="0"/>
              <a:t>即</a:t>
            </a:r>
            <a:r>
              <a:rPr lang="zh-TW" altLang="en-US" dirty="0"/>
              <a:t>短路比與百分比同步阻抗兩者互為倒數</a:t>
            </a:r>
            <a:r>
              <a:rPr lang="zh-TW" altLang="en-US" dirty="0" smtClean="0"/>
              <a:t>。</a:t>
            </a:r>
            <a:endParaRPr lang="en-US" altLang="zh-TW" dirty="0" smtClean="0"/>
          </a:p>
          <a:p>
            <a:pPr>
              <a:tabLst>
                <a:tab pos="712788" algn="l"/>
              </a:tabLst>
            </a:pPr>
            <a:r>
              <a:rPr lang="en-US" altLang="zh-TW" dirty="0" smtClean="0"/>
              <a:t>	</a:t>
            </a:r>
            <a:r>
              <a:rPr lang="zh-TW" altLang="en-US" dirty="0" smtClean="0"/>
              <a:t>由於</a:t>
            </a:r>
            <a:r>
              <a:rPr lang="zh-TW" altLang="en-US" dirty="0"/>
              <a:t>短路特性曲線為直線，依據圖</a:t>
            </a:r>
            <a:r>
              <a:rPr lang="en-US" altLang="zh-TW" dirty="0"/>
              <a:t>9-16 </a:t>
            </a:r>
            <a:r>
              <a:rPr lang="zh-TW" altLang="en-US" dirty="0"/>
              <a:t>特性曲線，短路比可以表示為： </a:t>
            </a: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878471"/>
            <a:ext cx="8135938" cy="910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6017451"/>
      </p:ext>
    </p:extLst>
  </p:cSld>
  <p:clrMapOvr>
    <a:masterClrMapping/>
  </p:clrMapOvr>
  <p:transition>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4277"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700808"/>
            <a:ext cx="6898816" cy="4529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982940"/>
      </p:ext>
    </p:extLst>
  </p:cSld>
  <p:clrMapOvr>
    <a:masterClrMapping/>
  </p:clrMapOvr>
  <p:transition>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52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5915" y="1412875"/>
            <a:ext cx="8011808"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1619672" y="3212976"/>
            <a:ext cx="6552728" cy="302433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989249593"/>
      </p:ext>
    </p:extLst>
  </p:cSld>
  <p:clrMapOvr>
    <a:masterClrMapping/>
  </p:clrMapOvr>
  <p:transition>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52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5915" y="1412875"/>
            <a:ext cx="8011808"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9410870"/>
      </p:ext>
    </p:extLst>
  </p:cSld>
  <p:clrMapOvr>
    <a:masterClrMapping/>
  </p:clrMapOvr>
  <p:transition>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6322"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2979"/>
          <a:stretch/>
        </p:blipFill>
        <p:spPr bwMode="auto">
          <a:xfrm>
            <a:off x="467544" y="836712"/>
            <a:ext cx="7344816" cy="5697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1691680" y="3068960"/>
            <a:ext cx="5472608" cy="324036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696556106"/>
      </p:ext>
    </p:extLst>
  </p:cSld>
  <p:clrMapOvr>
    <a:masterClrMapping/>
  </p:clrMapOvr>
  <p:transition>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6322"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2979"/>
          <a:stretch/>
        </p:blipFill>
        <p:spPr bwMode="auto">
          <a:xfrm>
            <a:off x="467544" y="836712"/>
            <a:ext cx="7344816" cy="5697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90899173"/>
      </p:ext>
    </p:extLst>
  </p:cSld>
  <p:clrMapOvr>
    <a:masterClrMapping/>
  </p:clrMapOvr>
  <p:transition>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9-8</a:t>
            </a:r>
            <a:r>
              <a:rPr lang="zh-TW" altLang="en-US" dirty="0" smtClean="0"/>
              <a:t>　自</a:t>
            </a:r>
            <a:r>
              <a:rPr lang="zh-TW" altLang="en-US" dirty="0"/>
              <a:t>激磁</a:t>
            </a:r>
          </a:p>
        </p:txBody>
      </p:sp>
      <p:sp>
        <p:nvSpPr>
          <p:cNvPr id="4" name="內容版面配置區 3"/>
          <p:cNvSpPr>
            <a:spLocks noGrp="1"/>
          </p:cNvSpPr>
          <p:nvPr>
            <p:ph idx="1"/>
          </p:nvPr>
        </p:nvSpPr>
        <p:spPr/>
        <p:txBody>
          <a:bodyPr/>
          <a:lstStyle/>
          <a:p>
            <a:pPr>
              <a:tabLst>
                <a:tab pos="712788" algn="l"/>
              </a:tabLst>
            </a:pPr>
            <a:r>
              <a:rPr lang="en-US" altLang="zh-TW" dirty="0" smtClean="0"/>
              <a:t>	</a:t>
            </a:r>
            <a:r>
              <a:rPr lang="zh-TW" altLang="en-US" dirty="0" smtClean="0"/>
              <a:t>外</a:t>
            </a:r>
            <a:r>
              <a:rPr lang="zh-TW" altLang="en-US" dirty="0"/>
              <a:t>接電容性負載時由於電樞反應的助磁作用，會使得端電壓大於應電勢</a:t>
            </a:r>
            <a:r>
              <a:rPr lang="zh-TW" altLang="en-US" dirty="0" smtClean="0"/>
              <a:t>。由於</a:t>
            </a:r>
            <a:r>
              <a:rPr lang="zh-TW" altLang="en-US" dirty="0"/>
              <a:t>輸電線相互平行，性質類似電容器，因此同步發電機雖然沒有激磁，但由剩磁所產生之剩磁電壓，會因為電樞反應的助磁作用，造成感應電勢上升</a:t>
            </a:r>
            <a:r>
              <a:rPr lang="zh-TW" altLang="en-US" dirty="0" smtClean="0"/>
              <a:t>。</a:t>
            </a:r>
            <a:endParaRPr lang="en-US" altLang="zh-TW" dirty="0" smtClean="0"/>
          </a:p>
          <a:p>
            <a:pPr>
              <a:tabLst>
                <a:tab pos="712788" algn="l"/>
              </a:tabLst>
            </a:pPr>
            <a:r>
              <a:rPr lang="en-US" altLang="zh-TW" dirty="0"/>
              <a:t>	</a:t>
            </a:r>
            <a:r>
              <a:rPr lang="zh-TW" altLang="en-US" dirty="0" smtClean="0">
                <a:solidFill>
                  <a:srgbClr val="0099FF"/>
                </a:solidFill>
              </a:rPr>
              <a:t>此</a:t>
            </a:r>
            <a:r>
              <a:rPr lang="zh-TW" altLang="en-US" dirty="0">
                <a:solidFill>
                  <a:srgbClr val="0099FF"/>
                </a:solidFill>
              </a:rPr>
              <a:t>種沒有外加激磁電流，端電壓卻自行昇高的現象，稱為同步發電機的自激磁</a:t>
            </a:r>
            <a:r>
              <a:rPr lang="en-US" altLang="zh-TW" dirty="0"/>
              <a:t>(self excitation)</a:t>
            </a:r>
            <a:r>
              <a:rPr lang="zh-TW" altLang="en-US" dirty="0"/>
              <a:t>，這種現象與直流自激式發電機的電壓建立過程相似。</a:t>
            </a:r>
          </a:p>
        </p:txBody>
      </p:sp>
    </p:spTree>
    <p:extLst>
      <p:ext uri="{BB962C8B-B14F-4D97-AF65-F5344CB8AC3E}">
        <p14:creationId xmlns:p14="http://schemas.microsoft.com/office/powerpoint/2010/main" val="1419401944"/>
      </p:ext>
    </p:extLst>
  </p:cSld>
  <p:clrMapOvr>
    <a:masterClrMapping/>
  </p:clrMapOvr>
  <p:transition>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smtClean="0"/>
              <a:t>	</a:t>
            </a:r>
            <a:r>
              <a:rPr lang="zh-TW" altLang="en-US" dirty="0" smtClean="0"/>
              <a:t>自</a:t>
            </a:r>
            <a:r>
              <a:rPr lang="zh-TW" altLang="en-US" dirty="0"/>
              <a:t>激現象可能導致端電壓高於額定電壓，危害線路安全及絕緣。減少自激現象的方法有：使用電樞反應小、剩磁低的發電機，或是受電端加裝變壓器或同步調相機等電感性負載以減低線路電容。</a:t>
            </a:r>
          </a:p>
        </p:txBody>
      </p:sp>
    </p:spTree>
    <p:extLst>
      <p:ext uri="{BB962C8B-B14F-4D97-AF65-F5344CB8AC3E}">
        <p14:creationId xmlns:p14="http://schemas.microsoft.com/office/powerpoint/2010/main" val="2732903627"/>
      </p:ext>
    </p:extLst>
  </p:cSld>
  <p:clrMapOvr>
    <a:masterClrMapping/>
  </p:clrMapOvr>
  <p:transition>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en-US" altLang="zh-TW" dirty="0" smtClean="0"/>
              <a:t>9-9</a:t>
            </a:r>
            <a:r>
              <a:rPr lang="zh-TW" altLang="en-US" dirty="0" smtClean="0"/>
              <a:t>　短路</a:t>
            </a:r>
            <a:r>
              <a:rPr lang="zh-TW" altLang="en-US" dirty="0"/>
              <a:t>電流</a:t>
            </a:r>
          </a:p>
        </p:txBody>
      </p:sp>
      <p:sp>
        <p:nvSpPr>
          <p:cNvPr id="2" name="內容版面配置區 1"/>
          <p:cNvSpPr>
            <a:spLocks noGrp="1"/>
          </p:cNvSpPr>
          <p:nvPr>
            <p:ph idx="1"/>
          </p:nvPr>
        </p:nvSpPr>
        <p:spPr/>
        <p:txBody>
          <a:bodyPr/>
          <a:lstStyle/>
          <a:p>
            <a:r>
              <a:rPr lang="en-US" altLang="zh-TW" dirty="0"/>
              <a:t>	</a:t>
            </a:r>
            <a:r>
              <a:rPr lang="zh-TW" altLang="en-US" dirty="0"/>
              <a:t>運轉中的同步發電機萬一輸出端被短路，短路電流的變化如圖</a:t>
            </a:r>
            <a:r>
              <a:rPr lang="en-US" altLang="zh-TW" dirty="0"/>
              <a:t>9-17(a) </a:t>
            </a:r>
            <a:r>
              <a:rPr lang="zh-TW" altLang="en-US" dirty="0"/>
              <a:t>所示，最初幾個週期，電樞反應還沒發生，此時只有漏磁電抗抑制短路電流，造成大量的暫態電流出現。但是幾週後， 由於電樞繞組本身的同步電抗遠大於電樞電阻，使得短路電流落後電壓約</a:t>
            </a:r>
            <a:r>
              <a:rPr lang="en-US" altLang="zh-TW" dirty="0"/>
              <a:t>90°</a:t>
            </a:r>
            <a:r>
              <a:rPr lang="zh-TW" altLang="en-US" dirty="0"/>
              <a:t>， 電樞反應產生大量的去磁效應，造成磁通減少，應電勢大幅降低，因此短路電流會快速下降至穩定值。</a:t>
            </a:r>
          </a:p>
          <a:p>
            <a:endParaRPr lang="zh-TW" altLang="en-US" dirty="0"/>
          </a:p>
        </p:txBody>
      </p:sp>
    </p:spTree>
    <p:extLst>
      <p:ext uri="{BB962C8B-B14F-4D97-AF65-F5344CB8AC3E}">
        <p14:creationId xmlns:p14="http://schemas.microsoft.com/office/powerpoint/2010/main" val="3446934403"/>
      </p:ext>
    </p:extLst>
  </p:cSld>
  <p:clrMapOvr>
    <a:masterClrMapping/>
  </p:clrMapOvr>
  <p:transition>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tabLst>
                <a:tab pos="712788" algn="l"/>
              </a:tabLst>
            </a:pPr>
            <a:r>
              <a:rPr lang="en-US" altLang="zh-TW" dirty="0" smtClean="0"/>
              <a:t>	</a:t>
            </a:r>
            <a:r>
              <a:rPr lang="zh-TW" altLang="en-US" dirty="0" smtClean="0"/>
              <a:t>一般而言</a:t>
            </a:r>
            <a:r>
              <a:rPr lang="zh-TW" altLang="en-US" dirty="0"/>
              <a:t>同步發電機的短路比約在</a:t>
            </a:r>
            <a:r>
              <a:rPr lang="en-US" altLang="zh-TW" dirty="0"/>
              <a:t>0.6 </a:t>
            </a:r>
            <a:r>
              <a:rPr lang="zh-TW" altLang="en-US" dirty="0"/>
              <a:t>∼ </a:t>
            </a:r>
            <a:r>
              <a:rPr lang="en-US" altLang="zh-TW" dirty="0"/>
              <a:t>1.8 </a:t>
            </a:r>
            <a:r>
              <a:rPr lang="zh-TW" altLang="en-US" dirty="0"/>
              <a:t>之間</a:t>
            </a:r>
            <a:r>
              <a:rPr lang="zh-TW" altLang="en-US" dirty="0" smtClean="0"/>
              <a:t>，穩</a:t>
            </a:r>
            <a:r>
              <a:rPr lang="zh-TW" altLang="en-US" dirty="0"/>
              <a:t>態下的短路電流約為額定電流</a:t>
            </a:r>
            <a:r>
              <a:rPr lang="en-US" altLang="zh-TW" dirty="0"/>
              <a:t>0.6 </a:t>
            </a:r>
            <a:r>
              <a:rPr lang="zh-TW" altLang="en-US" dirty="0"/>
              <a:t>倍∼ </a:t>
            </a:r>
            <a:r>
              <a:rPr lang="en-US" altLang="zh-TW" dirty="0"/>
              <a:t>1.8 </a:t>
            </a:r>
            <a:r>
              <a:rPr lang="zh-TW" altLang="en-US" dirty="0"/>
              <a:t>倍，其值非但不大，甚至還比額定電流低。</a:t>
            </a:r>
          </a:p>
          <a:p>
            <a:pPr eaLnBrk="1">
              <a:tabLst>
                <a:tab pos="712788" algn="l"/>
              </a:tabLst>
            </a:pPr>
            <a:r>
              <a:rPr lang="en-US" altLang="zh-TW" dirty="0" smtClean="0"/>
              <a:t>	</a:t>
            </a:r>
            <a:r>
              <a:rPr lang="zh-TW" altLang="en-US" dirty="0" smtClean="0"/>
              <a:t>短路</a:t>
            </a:r>
            <a:r>
              <a:rPr lang="zh-TW" altLang="en-US" dirty="0"/>
              <a:t>比愈大的發電機，短路時的電流大，但是其同步阻抗小、電樞反應小、電壓調整率小。</a:t>
            </a:r>
          </a:p>
        </p:txBody>
      </p:sp>
    </p:spTree>
    <p:extLst>
      <p:ext uri="{BB962C8B-B14F-4D97-AF65-F5344CB8AC3E}">
        <p14:creationId xmlns:p14="http://schemas.microsoft.com/office/powerpoint/2010/main" val="3885089211"/>
      </p:ext>
    </p:extLst>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純電感性負載</a:t>
            </a:r>
            <a:r>
              <a:rPr lang="en-US" altLang="zh-TW" b="1" dirty="0">
                <a:solidFill>
                  <a:srgbClr val="0099FF"/>
                </a:solidFill>
              </a:rPr>
              <a:t>(</a:t>
            </a:r>
            <a:r>
              <a:rPr lang="en-US" altLang="zh-TW" b="1" dirty="0" err="1">
                <a:solidFill>
                  <a:srgbClr val="0099FF"/>
                </a:solidFill>
              </a:rPr>
              <a:t>cos</a:t>
            </a:r>
            <a:r>
              <a:rPr lang="en-US" altLang="zh-TW" b="1" i="1" dirty="0" err="1">
                <a:solidFill>
                  <a:srgbClr val="0099FF"/>
                </a:solidFill>
              </a:rPr>
              <a:t>θ</a:t>
            </a:r>
            <a:r>
              <a:rPr lang="en-US" altLang="zh-TW" b="1" i="1" dirty="0">
                <a:solidFill>
                  <a:srgbClr val="0099FF"/>
                </a:solidFill>
              </a:rPr>
              <a:t> </a:t>
            </a:r>
            <a:r>
              <a:rPr lang="en-US" altLang="zh-TW" b="1" dirty="0">
                <a:solidFill>
                  <a:srgbClr val="0099FF"/>
                </a:solidFill>
              </a:rPr>
              <a:t>= 0 </a:t>
            </a:r>
            <a:r>
              <a:rPr lang="zh-TW" altLang="en-US" b="1" dirty="0">
                <a:solidFill>
                  <a:srgbClr val="0099FF"/>
                </a:solidFill>
              </a:rPr>
              <a:t>落後</a:t>
            </a:r>
            <a:r>
              <a:rPr lang="en-US" altLang="zh-TW" b="1" dirty="0">
                <a:solidFill>
                  <a:srgbClr val="0099FF"/>
                </a:solidFill>
              </a:rPr>
              <a:t>) </a:t>
            </a:r>
            <a:endParaRPr lang="zh-TW" altLang="en-US" b="1" dirty="0">
              <a:solidFill>
                <a:srgbClr val="0099FF"/>
              </a:solidFill>
            </a:endParaRPr>
          </a:p>
          <a:p>
            <a:pPr>
              <a:tabLst>
                <a:tab pos="712788" algn="l"/>
              </a:tabLst>
            </a:pPr>
            <a:r>
              <a:rPr lang="en-US" altLang="zh-TW" dirty="0" smtClean="0"/>
              <a:t>	</a:t>
            </a:r>
            <a:r>
              <a:rPr lang="zh-TW" altLang="en-US" dirty="0" smtClean="0"/>
              <a:t>若</a:t>
            </a:r>
            <a:r>
              <a:rPr lang="zh-TW" altLang="en-US" dirty="0"/>
              <a:t>負載為純電感性，電樞電流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落後應電勢</a:t>
            </a:r>
            <a:r>
              <a:rPr lang="en-US" altLang="zh-TW" dirty="0"/>
              <a:t>( </a:t>
            </a:r>
            <a:r>
              <a:rPr lang="en-US" altLang="zh-TW" i="1" dirty="0"/>
              <a:t>E </a:t>
            </a:r>
            <a:r>
              <a:rPr lang="en-US" altLang="zh-TW" dirty="0"/>
              <a:t>) 90° </a:t>
            </a:r>
            <a:r>
              <a:rPr lang="zh-TW" altLang="en-US" dirty="0"/>
              <a:t>電機角</a:t>
            </a:r>
            <a:r>
              <a:rPr lang="zh-TW" altLang="en-US" dirty="0" smtClean="0"/>
              <a:t>。圖</a:t>
            </a:r>
            <a:r>
              <a:rPr lang="en-US" altLang="zh-TW" dirty="0"/>
              <a:t>9-3(a) </a:t>
            </a:r>
            <a:r>
              <a:rPr lang="zh-TW" altLang="en-US" dirty="0"/>
              <a:t>電樞磁場發生在主磁極</a:t>
            </a:r>
            <a:r>
              <a:rPr lang="en-US" altLang="zh-TW" dirty="0"/>
              <a:t>( N </a:t>
            </a:r>
            <a:r>
              <a:rPr lang="zh-TW" altLang="en-US" dirty="0"/>
              <a:t>極</a:t>
            </a:r>
            <a:r>
              <a:rPr lang="en-US" altLang="zh-TW" dirty="0"/>
              <a:t>) </a:t>
            </a:r>
            <a:r>
              <a:rPr lang="zh-TW" altLang="en-US" dirty="0"/>
              <a:t>後方</a:t>
            </a:r>
            <a:r>
              <a:rPr lang="en-US" altLang="zh-TW" dirty="0"/>
              <a:t>90° </a:t>
            </a:r>
            <a:r>
              <a:rPr lang="zh-TW" altLang="en-US" dirty="0"/>
              <a:t>電機角之位置，電樞磁通造成相鄰兩磁極的磁通減弱，相量關係如圖</a:t>
            </a:r>
            <a:r>
              <a:rPr lang="en-US" altLang="zh-TW" dirty="0"/>
              <a:t>9-3(b) </a:t>
            </a:r>
            <a:r>
              <a:rPr lang="zh-TW" altLang="en-US" dirty="0"/>
              <a:t>所示。</a:t>
            </a:r>
          </a:p>
          <a:p>
            <a:pPr eaLnBrk="1">
              <a:tabLst>
                <a:tab pos="712788" algn="l"/>
              </a:tabLst>
            </a:pPr>
            <a:r>
              <a:rPr lang="en-US" altLang="zh-TW" dirty="0"/>
              <a:t>	</a:t>
            </a:r>
            <a:r>
              <a:rPr lang="zh-TW" altLang="en-US" dirty="0" smtClean="0">
                <a:solidFill>
                  <a:srgbClr val="0099FF"/>
                </a:solidFill>
              </a:rPr>
              <a:t>電</a:t>
            </a:r>
            <a:r>
              <a:rPr lang="zh-TW" altLang="en-US" dirty="0">
                <a:solidFill>
                  <a:srgbClr val="0099FF"/>
                </a:solidFill>
              </a:rPr>
              <a:t>樞磁通</a:t>
            </a:r>
            <a:r>
              <a:rPr lang="en-US" altLang="zh-TW" dirty="0" smtClean="0">
                <a:solidFill>
                  <a:srgbClr val="0099FF"/>
                </a:solidFill>
              </a:rPr>
              <a:t>(</a:t>
            </a:r>
            <a:r>
              <a:rPr lang="zh-TW" altLang="en-US" dirty="0" smtClean="0">
                <a:solidFill>
                  <a:srgbClr val="0099FF"/>
                </a:solidFill>
              </a:rPr>
              <a:t>   </a:t>
            </a:r>
            <a:r>
              <a:rPr lang="en-US" altLang="zh-TW" dirty="0" smtClean="0">
                <a:solidFill>
                  <a:srgbClr val="0099FF"/>
                </a:solidFill>
              </a:rPr>
              <a:t>) </a:t>
            </a:r>
            <a:r>
              <a:rPr lang="zh-TW" altLang="en-US" dirty="0">
                <a:solidFill>
                  <a:srgbClr val="0099FF"/>
                </a:solidFill>
              </a:rPr>
              <a:t>與主磁通</a:t>
            </a:r>
            <a:r>
              <a:rPr lang="en-US" altLang="zh-TW" dirty="0" smtClean="0">
                <a:solidFill>
                  <a:srgbClr val="0099FF"/>
                </a:solidFill>
              </a:rPr>
              <a:t>(</a:t>
            </a:r>
            <a:r>
              <a:rPr lang="zh-TW" altLang="en-US" dirty="0" smtClean="0">
                <a:solidFill>
                  <a:srgbClr val="0099FF"/>
                </a:solidFill>
              </a:rPr>
              <a:t>    </a:t>
            </a:r>
            <a:r>
              <a:rPr lang="en-US" altLang="zh-TW" dirty="0" smtClean="0">
                <a:solidFill>
                  <a:srgbClr val="0099FF"/>
                </a:solidFill>
              </a:rPr>
              <a:t>) </a:t>
            </a:r>
            <a:r>
              <a:rPr lang="zh-TW" altLang="en-US" dirty="0">
                <a:solidFill>
                  <a:srgbClr val="0099FF"/>
                </a:solidFill>
              </a:rPr>
              <a:t>兩者相量位置平行、方向相反，因此稱為直軸反應</a:t>
            </a:r>
            <a:r>
              <a:rPr lang="en-US" altLang="zh-TW" dirty="0">
                <a:solidFill>
                  <a:srgbClr val="0099FF"/>
                </a:solidFill>
              </a:rPr>
              <a:t>(direct-axis reaction) </a:t>
            </a:r>
            <a:r>
              <a:rPr lang="zh-TW" altLang="en-US" dirty="0">
                <a:solidFill>
                  <a:srgbClr val="0099FF"/>
                </a:solidFill>
              </a:rPr>
              <a:t>或去磁</a:t>
            </a:r>
            <a:r>
              <a:rPr lang="en-US" altLang="zh-TW" dirty="0">
                <a:solidFill>
                  <a:srgbClr val="0099FF"/>
                </a:solidFill>
              </a:rPr>
              <a:t>(demagnetizing) </a:t>
            </a:r>
            <a:r>
              <a:rPr lang="zh-TW" altLang="en-US" dirty="0">
                <a:solidFill>
                  <a:srgbClr val="0099FF"/>
                </a:solidFill>
              </a:rPr>
              <a:t>作用。去磁作用會造成磁通減弱，發電機應電勢減少。</a:t>
            </a:r>
          </a:p>
        </p:txBody>
      </p:sp>
      <p:graphicFrame>
        <p:nvGraphicFramePr>
          <p:cNvPr id="4" name="物件 3"/>
          <p:cNvGraphicFramePr>
            <a:graphicFrameLocks noChangeAspect="1"/>
          </p:cNvGraphicFramePr>
          <p:nvPr>
            <p:extLst>
              <p:ext uri="{D42A27DB-BD31-4B8C-83A1-F6EECF244321}">
                <p14:modId xmlns:p14="http://schemas.microsoft.com/office/powerpoint/2010/main" val="571057486"/>
              </p:ext>
            </p:extLst>
          </p:nvPr>
        </p:nvGraphicFramePr>
        <p:xfrm>
          <a:off x="4644008" y="3789040"/>
          <a:ext cx="381000" cy="519112"/>
        </p:xfrm>
        <a:graphic>
          <a:graphicData uri="http://schemas.openxmlformats.org/presentationml/2006/ole">
            <mc:AlternateContent xmlns:mc="http://schemas.openxmlformats.org/markup-compatibility/2006">
              <mc:Choice xmlns:v="urn:schemas-microsoft-com:vml" Requires="v">
                <p:oleObj spid="_x0000_s38950" name="Equation" r:id="rId3" imgW="177480" imgH="241200" progId="Equation.DSMT4">
                  <p:embed/>
                </p:oleObj>
              </mc:Choice>
              <mc:Fallback>
                <p:oleObj name="Equation" r:id="rId3" imgW="177480" imgH="241200" progId="Equation.DSMT4">
                  <p:embed/>
                  <p:pic>
                    <p:nvPicPr>
                      <p:cNvPr id="0" name="物件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3789040"/>
                        <a:ext cx="381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2322875948"/>
              </p:ext>
            </p:extLst>
          </p:nvPr>
        </p:nvGraphicFramePr>
        <p:xfrm>
          <a:off x="2627784" y="3789040"/>
          <a:ext cx="354013" cy="492125"/>
        </p:xfrm>
        <a:graphic>
          <a:graphicData uri="http://schemas.openxmlformats.org/presentationml/2006/ole">
            <mc:AlternateContent xmlns:mc="http://schemas.openxmlformats.org/markup-compatibility/2006">
              <mc:Choice xmlns:v="urn:schemas-microsoft-com:vml" Requires="v">
                <p:oleObj spid="_x0000_s38951" name="Equation" r:id="rId5" imgW="164880" imgH="228600" progId="Equation.DSMT4">
                  <p:embed/>
                </p:oleObj>
              </mc:Choice>
              <mc:Fallback>
                <p:oleObj name="Equation" r:id="rId5" imgW="164880" imgH="228600" progId="Equation.DSMT4">
                  <p:embed/>
                  <p:pic>
                    <p:nvPicPr>
                      <p:cNvPr id="0" name="物件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7784" y="3789040"/>
                        <a:ext cx="3540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759782491"/>
      </p:ext>
    </p:extLst>
  </p:cSld>
  <p:clrMapOvr>
    <a:masterClrMapping/>
  </p:clrMapOvr>
  <p:transition>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1925152"/>
            <a:ext cx="8135938" cy="4015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593145"/>
      </p:ext>
    </p:extLst>
  </p:cSld>
  <p:clrMapOvr>
    <a:masterClrMapping/>
  </p:clrMapOvr>
  <p:transition>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5734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9472" y="1412875"/>
            <a:ext cx="8004693"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矩形 7"/>
          <p:cNvSpPr/>
          <p:nvPr/>
        </p:nvSpPr>
        <p:spPr>
          <a:xfrm>
            <a:off x="1619672" y="3645024"/>
            <a:ext cx="6768752" cy="244827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05683628"/>
      </p:ext>
    </p:extLst>
  </p:cSld>
  <p:clrMapOvr>
    <a:masterClrMapping/>
  </p:clrMapOvr>
  <p:transition>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5734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9472" y="1412875"/>
            <a:ext cx="8004693"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0543126"/>
      </p:ext>
    </p:extLst>
  </p:cSld>
  <p:clrMapOvr>
    <a:masterClrMapping/>
  </p:clrMapOvr>
  <p:transition>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en-US" altLang="zh-TW" dirty="0" smtClean="0"/>
              <a:t>9-10</a:t>
            </a:r>
            <a:r>
              <a:rPr lang="zh-TW" altLang="en-US" dirty="0" smtClean="0"/>
              <a:t>　效率</a:t>
            </a:r>
            <a:r>
              <a:rPr lang="zh-TW" altLang="en-US" dirty="0"/>
              <a:t>、耗損及額定輸出</a:t>
            </a:r>
          </a:p>
        </p:txBody>
      </p:sp>
      <p:sp>
        <p:nvSpPr>
          <p:cNvPr id="7" name="內容版面配置區 6"/>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a:t>
            </a:r>
            <a:r>
              <a:rPr lang="zh-TW" altLang="en-US" sz="3200" b="1" dirty="0" smtClean="0">
                <a:solidFill>
                  <a:srgbClr val="00B050"/>
                </a:solidFill>
              </a:rPr>
              <a:t>效率</a:t>
            </a:r>
            <a:endParaRPr lang="en-US" altLang="zh-TW" sz="3200" b="1" dirty="0" smtClean="0">
              <a:solidFill>
                <a:srgbClr val="00B050"/>
              </a:solidFill>
            </a:endParaRPr>
          </a:p>
          <a:p>
            <a:pPr>
              <a:tabLst>
                <a:tab pos="712788" algn="l"/>
              </a:tabLst>
            </a:pPr>
            <a:r>
              <a:rPr lang="en-US" altLang="zh-TW" dirty="0" smtClean="0"/>
              <a:t>	</a:t>
            </a:r>
            <a:r>
              <a:rPr lang="zh-TW" altLang="en-US" dirty="0" smtClean="0"/>
              <a:t>發電機</a:t>
            </a:r>
            <a:r>
              <a:rPr lang="zh-TW" altLang="en-US" dirty="0"/>
              <a:t>將原動機的機械能轉變成電能過程中，礙於材料特性，部分能量轉變成熱能稱之為損失。對於發電機而言， 輸出的電功率</a:t>
            </a:r>
            <a:r>
              <a:rPr lang="en-US" altLang="zh-TW" dirty="0"/>
              <a:t>( </a:t>
            </a:r>
            <a:r>
              <a:rPr lang="en-US" altLang="zh-TW" i="1" dirty="0"/>
              <a:t>P</a:t>
            </a:r>
            <a:r>
              <a:rPr lang="en-US" altLang="zh-TW" i="1" baseline="-25000" dirty="0"/>
              <a:t>o </a:t>
            </a:r>
            <a:r>
              <a:rPr lang="en-US" altLang="zh-TW" dirty="0"/>
              <a:t>) </a:t>
            </a:r>
            <a:r>
              <a:rPr lang="zh-TW" altLang="en-US" dirty="0"/>
              <a:t>越大，表示所需要的輸入機械功率</a:t>
            </a:r>
            <a:r>
              <a:rPr lang="en-US" altLang="zh-TW" dirty="0"/>
              <a:t>( </a:t>
            </a:r>
            <a:r>
              <a:rPr lang="en-US" altLang="zh-TW" i="1" dirty="0"/>
              <a:t>P</a:t>
            </a:r>
            <a:r>
              <a:rPr lang="en-US" altLang="zh-TW" baseline="-25000" dirty="0"/>
              <a:t>in</a:t>
            </a:r>
            <a:r>
              <a:rPr lang="en-US" altLang="zh-TW" dirty="0"/>
              <a:t> ) </a:t>
            </a:r>
            <a:r>
              <a:rPr lang="zh-TW" altLang="en-US" dirty="0"/>
              <a:t>越高。但由於機械能的測量不易，因此效率的計算可以用公定效率表示為： </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653136"/>
            <a:ext cx="8135938" cy="943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5316432"/>
      </p:ext>
    </p:extLst>
  </p:cSld>
  <p:clrMapOvr>
    <a:masterClrMapping/>
  </p:clrMapOvr>
  <p:transition>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p:txBody>
          <a:bodyPr/>
          <a:lstStyle/>
          <a:p>
            <a:endParaRPr lang="zh-TW" altLang="en-US"/>
          </a:p>
        </p:txBody>
      </p:sp>
      <p:pic>
        <p:nvPicPr>
          <p:cNvPr id="5939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195736" y="1772816"/>
            <a:ext cx="4108831" cy="4161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5610781"/>
      </p:ext>
    </p:extLst>
  </p:cSld>
  <p:clrMapOvr>
    <a:masterClrMapping/>
  </p:clrMapOvr>
  <p:transition>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a:t>
            </a:r>
            <a:r>
              <a:rPr lang="zh-TW" altLang="en-US" sz="3200" b="1" dirty="0" smtClean="0">
                <a:solidFill>
                  <a:srgbClr val="00B050"/>
                </a:solidFill>
              </a:rPr>
              <a:t>耗損</a:t>
            </a:r>
            <a:endParaRPr lang="en-US" altLang="zh-TW" sz="3200" b="1" dirty="0" smtClean="0">
              <a:solidFill>
                <a:srgbClr val="00B050"/>
              </a:solidFill>
            </a:endParaRPr>
          </a:p>
          <a:p>
            <a:pPr>
              <a:tabLst>
                <a:tab pos="712788" algn="l"/>
              </a:tabLst>
            </a:pPr>
            <a:r>
              <a:rPr lang="en-US" altLang="zh-TW" dirty="0" smtClean="0"/>
              <a:t>	</a:t>
            </a:r>
            <a:r>
              <a:rPr lang="zh-TW" altLang="en-US" dirty="0" smtClean="0"/>
              <a:t>同步</a:t>
            </a:r>
            <a:r>
              <a:rPr lang="zh-TW" altLang="en-US" dirty="0"/>
              <a:t>發電機的耗損情形與直流發電機</a:t>
            </a:r>
            <a:r>
              <a:rPr lang="zh-TW" altLang="en-US" dirty="0" smtClean="0"/>
              <a:t>相同，</a:t>
            </a:r>
            <a:r>
              <a:rPr lang="zh-TW" altLang="en-US" dirty="0"/>
              <a:t>可以分為： </a:t>
            </a:r>
          </a:p>
          <a:p>
            <a:pPr marL="2147888" indent="-2147888" eaLnBrk="1"/>
            <a:r>
              <a:rPr lang="en-US" altLang="zh-TW" dirty="0"/>
              <a:t>1. </a:t>
            </a:r>
            <a:r>
              <a:rPr lang="zh-TW" altLang="en-US" dirty="0"/>
              <a:t>銅損</a:t>
            </a:r>
            <a:r>
              <a:rPr lang="en-US" altLang="zh-TW" dirty="0"/>
              <a:t>( </a:t>
            </a:r>
            <a:r>
              <a:rPr lang="en-US" altLang="zh-TW" i="1" dirty="0"/>
              <a:t>P</a:t>
            </a:r>
            <a:r>
              <a:rPr lang="en-US" altLang="zh-TW" i="1" baseline="-25000" dirty="0"/>
              <a:t>c</a:t>
            </a:r>
            <a:r>
              <a:rPr lang="en-US" altLang="zh-TW" i="1" dirty="0"/>
              <a:t> </a:t>
            </a:r>
            <a:r>
              <a:rPr lang="en-US" altLang="zh-TW" dirty="0"/>
              <a:t>)</a:t>
            </a:r>
            <a:r>
              <a:rPr lang="zh-TW" altLang="en-US" dirty="0"/>
              <a:t>：電流通過繞組時，由於繞組本身電阻所產生的發熱耗損，其值為</a:t>
            </a:r>
            <a:r>
              <a:rPr lang="en-US" altLang="zh-TW" i="1" dirty="0" smtClean="0"/>
              <a:t>P</a:t>
            </a:r>
            <a:r>
              <a:rPr lang="en-US" altLang="zh-TW" i="1" baseline="-25000" dirty="0"/>
              <a:t>c</a:t>
            </a:r>
            <a:r>
              <a:rPr lang="en-US" altLang="zh-TW" i="1" dirty="0" smtClean="0"/>
              <a:t> </a:t>
            </a:r>
            <a:r>
              <a:rPr lang="en-US" altLang="zh-TW" dirty="0" smtClean="0"/>
              <a:t>= </a:t>
            </a:r>
            <a:r>
              <a:rPr lang="en-US" altLang="zh-TW" i="1" dirty="0" smtClean="0"/>
              <a:t>I</a:t>
            </a:r>
            <a:r>
              <a:rPr lang="en-US" altLang="zh-TW" baseline="30000" dirty="0"/>
              <a:t>2</a:t>
            </a:r>
            <a:r>
              <a:rPr lang="en-US" altLang="zh-TW" i="1" dirty="0" smtClean="0"/>
              <a:t>R</a:t>
            </a:r>
            <a:r>
              <a:rPr lang="en-US" altLang="zh-TW" dirty="0" smtClean="0"/>
              <a:t> </a:t>
            </a:r>
            <a:r>
              <a:rPr lang="zh-TW" altLang="en-US" dirty="0"/>
              <a:t>。</a:t>
            </a:r>
            <a:r>
              <a:rPr lang="zh-TW" altLang="en-US" dirty="0">
                <a:solidFill>
                  <a:srgbClr val="0099FF"/>
                </a:solidFill>
              </a:rPr>
              <a:t>銅損與電流平方成正比，屬於變動損。</a:t>
            </a:r>
          </a:p>
          <a:p>
            <a:pPr marL="2147888" indent="-2147888" eaLnBrk="1"/>
            <a:r>
              <a:rPr lang="en-US" altLang="zh-TW" dirty="0"/>
              <a:t>2. </a:t>
            </a:r>
            <a:r>
              <a:rPr lang="zh-TW" altLang="en-US" dirty="0"/>
              <a:t>鐵損</a:t>
            </a:r>
            <a:r>
              <a:rPr lang="en-US" altLang="zh-TW" dirty="0"/>
              <a:t>( </a:t>
            </a:r>
            <a:r>
              <a:rPr lang="en-US" altLang="zh-TW" i="1" dirty="0"/>
              <a:t>P</a:t>
            </a:r>
            <a:r>
              <a:rPr lang="en-US" altLang="zh-TW" i="1" baseline="-25000" dirty="0"/>
              <a:t>i </a:t>
            </a:r>
            <a:r>
              <a:rPr lang="en-US" altLang="zh-TW" dirty="0"/>
              <a:t>)</a:t>
            </a:r>
            <a:r>
              <a:rPr lang="zh-TW" altLang="en-US" dirty="0"/>
              <a:t>：電機鐵心割切磁通或是遇到磁通變動時，鐵心本身因為功率損失而發熱。</a:t>
            </a:r>
            <a:r>
              <a:rPr lang="zh-TW" altLang="en-US" dirty="0">
                <a:solidFill>
                  <a:srgbClr val="0099FF"/>
                </a:solidFill>
              </a:rPr>
              <a:t>鐵損分為磁滯損</a:t>
            </a:r>
            <a:r>
              <a:rPr lang="en-US" altLang="zh-TW" dirty="0">
                <a:solidFill>
                  <a:srgbClr val="0099FF"/>
                </a:solidFill>
              </a:rPr>
              <a:t>( </a:t>
            </a:r>
            <a:r>
              <a:rPr lang="en-US" altLang="zh-TW" i="1" dirty="0">
                <a:solidFill>
                  <a:srgbClr val="0099FF"/>
                </a:solidFill>
              </a:rPr>
              <a:t>P</a:t>
            </a:r>
            <a:r>
              <a:rPr lang="en-US" altLang="zh-TW" i="1" baseline="-25000" dirty="0">
                <a:solidFill>
                  <a:srgbClr val="0099FF"/>
                </a:solidFill>
              </a:rPr>
              <a:t>h</a:t>
            </a:r>
            <a:r>
              <a:rPr lang="en-US" altLang="zh-TW" i="1" dirty="0">
                <a:solidFill>
                  <a:srgbClr val="0099FF"/>
                </a:solidFill>
              </a:rPr>
              <a:t> </a:t>
            </a:r>
            <a:r>
              <a:rPr lang="en-US" altLang="zh-TW" dirty="0">
                <a:solidFill>
                  <a:srgbClr val="0099FF"/>
                </a:solidFill>
              </a:rPr>
              <a:t>) </a:t>
            </a:r>
            <a:r>
              <a:rPr lang="zh-TW" altLang="en-US" dirty="0">
                <a:solidFill>
                  <a:srgbClr val="0099FF"/>
                </a:solidFill>
              </a:rPr>
              <a:t>及渦流損</a:t>
            </a:r>
            <a:r>
              <a:rPr lang="en-US" altLang="zh-TW" dirty="0">
                <a:solidFill>
                  <a:srgbClr val="0099FF"/>
                </a:solidFill>
              </a:rPr>
              <a:t>( </a:t>
            </a:r>
            <a:r>
              <a:rPr lang="en-US" altLang="zh-TW" i="1" dirty="0" err="1">
                <a:solidFill>
                  <a:srgbClr val="0099FF"/>
                </a:solidFill>
              </a:rPr>
              <a:t>P</a:t>
            </a:r>
            <a:r>
              <a:rPr lang="en-US" altLang="zh-TW" i="1" baseline="-25000" dirty="0" err="1">
                <a:solidFill>
                  <a:srgbClr val="0099FF"/>
                </a:solidFill>
              </a:rPr>
              <a:t>e</a:t>
            </a:r>
            <a:r>
              <a:rPr lang="en-US" altLang="zh-TW" i="1" dirty="0">
                <a:solidFill>
                  <a:srgbClr val="0099FF"/>
                </a:solidFill>
              </a:rPr>
              <a:t> </a:t>
            </a:r>
            <a:r>
              <a:rPr lang="en-US" altLang="zh-TW" dirty="0">
                <a:solidFill>
                  <a:srgbClr val="0099FF"/>
                </a:solidFill>
              </a:rPr>
              <a:t>)</a:t>
            </a:r>
            <a:r>
              <a:rPr lang="zh-TW" altLang="en-US" dirty="0">
                <a:solidFill>
                  <a:srgbClr val="0099FF"/>
                </a:solidFill>
              </a:rPr>
              <a:t>，屬於固定損。</a:t>
            </a:r>
            <a:endParaRPr lang="zh-TW" altLang="en-US" b="0" dirty="0">
              <a:solidFill>
                <a:srgbClr val="0099FF"/>
              </a:solidFill>
            </a:endParaRPr>
          </a:p>
        </p:txBody>
      </p:sp>
    </p:spTree>
    <p:extLst>
      <p:ext uri="{BB962C8B-B14F-4D97-AF65-F5344CB8AC3E}">
        <p14:creationId xmlns:p14="http://schemas.microsoft.com/office/powerpoint/2010/main" val="4196012991"/>
      </p:ext>
    </p:extLst>
  </p:cSld>
  <p:clrMapOvr>
    <a:masterClrMapping/>
  </p:clrMapOvr>
  <p:transition>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2147888" indent="-2147888"/>
            <a:r>
              <a:rPr lang="en-US" altLang="zh-TW" dirty="0" smtClean="0"/>
              <a:t>3</a:t>
            </a:r>
            <a:r>
              <a:rPr lang="en-US" altLang="zh-TW" dirty="0"/>
              <a:t>. </a:t>
            </a:r>
            <a:r>
              <a:rPr lang="zh-TW" altLang="en-US" dirty="0"/>
              <a:t>機械損失</a:t>
            </a:r>
            <a:r>
              <a:rPr lang="zh-TW" altLang="en-US" dirty="0" smtClean="0"/>
              <a:t>：電機</a:t>
            </a:r>
            <a:r>
              <a:rPr lang="zh-TW" altLang="en-US" dirty="0"/>
              <a:t>的轉速越快，機械損失越大，但與負載無關，因此歸類為固定損。</a:t>
            </a:r>
          </a:p>
          <a:p>
            <a:pPr marL="2147888" indent="-2147888"/>
            <a:r>
              <a:rPr lang="en-US" altLang="zh-TW" dirty="0"/>
              <a:t>4. </a:t>
            </a:r>
            <a:r>
              <a:rPr lang="zh-TW" altLang="en-US" dirty="0"/>
              <a:t>雜散損失：除了上述以外，還有少部分難以估計的損失稱為雜散損。由於難以測定，一般以輸出容量的</a:t>
            </a:r>
            <a:r>
              <a:rPr lang="en-US" altLang="zh-TW" dirty="0"/>
              <a:t>1 % </a:t>
            </a:r>
            <a:r>
              <a:rPr lang="zh-TW" altLang="en-US" dirty="0"/>
              <a:t>來估計。</a:t>
            </a:r>
          </a:p>
        </p:txBody>
      </p:sp>
    </p:spTree>
    <p:extLst>
      <p:ext uri="{BB962C8B-B14F-4D97-AF65-F5344CB8AC3E}">
        <p14:creationId xmlns:p14="http://schemas.microsoft.com/office/powerpoint/2010/main" val="2453943373"/>
      </p:ext>
    </p:extLst>
  </p:cSld>
  <p:clrMapOvr>
    <a:masterClrMapping/>
  </p:clrMapOvr>
  <p:transition>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三</a:t>
            </a:r>
            <a:r>
              <a:rPr lang="zh-TW" altLang="en-US" sz="3200" b="1" dirty="0">
                <a:solidFill>
                  <a:srgbClr val="00B050"/>
                </a:solidFill>
              </a:rPr>
              <a:t>、額定輸出</a:t>
            </a:r>
          </a:p>
          <a:p>
            <a:pPr eaLnBrk="1">
              <a:tabLst>
                <a:tab pos="712788" algn="l"/>
              </a:tabLst>
            </a:pPr>
            <a:r>
              <a:rPr lang="en-US" altLang="zh-TW" dirty="0" smtClean="0"/>
              <a:t>	</a:t>
            </a:r>
            <a:r>
              <a:rPr lang="zh-TW" altLang="en-US" dirty="0" smtClean="0"/>
              <a:t>電機</a:t>
            </a:r>
            <a:r>
              <a:rPr lang="zh-TW" altLang="en-US" dirty="0"/>
              <a:t>的額定值就是指滿載值，也就是可以正常使用的最大值，對於同步發電機而言，其額定容量是以視在功率</a:t>
            </a:r>
            <a:r>
              <a:rPr lang="en-US" altLang="zh-TW" i="1" dirty="0"/>
              <a:t>S</a:t>
            </a:r>
            <a:r>
              <a:rPr lang="en-US" altLang="zh-TW" dirty="0"/>
              <a:t>(VA) </a:t>
            </a:r>
            <a:r>
              <a:rPr lang="zh-TW" altLang="en-US" dirty="0" smtClean="0"/>
              <a:t>標示，單</a:t>
            </a:r>
            <a:r>
              <a:rPr lang="zh-TW" altLang="en-US" dirty="0"/>
              <a:t>相發電機輸出功率為： </a:t>
            </a:r>
            <a:endParaRPr lang="en-US" altLang="zh-TW" dirty="0" smtClean="0"/>
          </a:p>
          <a:p>
            <a:pPr eaLnBrk="1">
              <a:tabLst>
                <a:tab pos="712788" algn="l"/>
              </a:tabLst>
            </a:pPr>
            <a:endParaRPr lang="en-US" altLang="zh-TW" dirty="0"/>
          </a:p>
          <a:p>
            <a:pPr eaLnBrk="1">
              <a:tabLst>
                <a:tab pos="712788" algn="l"/>
              </a:tabLst>
            </a:pPr>
            <a:endParaRPr lang="en-US" altLang="zh-TW" dirty="0" smtClean="0"/>
          </a:p>
          <a:p>
            <a:r>
              <a:rPr lang="zh-TW" altLang="en-US" dirty="0" smtClean="0"/>
              <a:t>三</a:t>
            </a:r>
            <a:r>
              <a:rPr lang="zh-TW" altLang="en-US" dirty="0"/>
              <a:t>組繞組特性相同，因此輸出功率表示為：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23528" y="3789040"/>
            <a:ext cx="8136260" cy="717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5342497"/>
            <a:ext cx="8135938" cy="750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5309745"/>
      </p:ext>
    </p:extLst>
  </p:cSld>
  <p:clrMapOvr>
    <a:masterClrMapping/>
  </p:clrMapOvr>
  <p:transition>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pPr>
              <a:tabLst>
                <a:tab pos="712788" algn="l"/>
              </a:tabLst>
            </a:pPr>
            <a:r>
              <a:rPr lang="en-US" altLang="zh-TW" dirty="0" smtClean="0"/>
              <a:t>	</a:t>
            </a:r>
            <a:r>
              <a:rPr lang="zh-TW" altLang="en-US" dirty="0" smtClean="0"/>
              <a:t>大</a:t>
            </a:r>
            <a:r>
              <a:rPr lang="zh-TW" altLang="en-US" dirty="0"/>
              <a:t>容量同步發電機由於電樞繞組電抗值遠大於電阻值</a:t>
            </a:r>
            <a:r>
              <a:rPr lang="en-US" altLang="zh-TW" dirty="0"/>
              <a:t>( </a:t>
            </a:r>
            <a:r>
              <a:rPr lang="en-US" altLang="zh-TW" i="1" dirty="0" err="1" smtClean="0"/>
              <a:t>X</a:t>
            </a:r>
            <a:r>
              <a:rPr lang="en-US" altLang="zh-TW" i="1" baseline="-25000" dirty="0" err="1" smtClean="0"/>
              <a:t>s</a:t>
            </a:r>
            <a:r>
              <a:rPr lang="en-US" altLang="zh-TW" i="1" dirty="0" smtClean="0"/>
              <a:t>&gt;&gt;R</a:t>
            </a:r>
            <a:r>
              <a:rPr lang="en-US" altLang="zh-TW" i="1" baseline="-25000" dirty="0" smtClean="0"/>
              <a:t>a</a:t>
            </a:r>
            <a:r>
              <a:rPr lang="en-US" altLang="zh-TW" i="1" dirty="0" smtClean="0"/>
              <a:t> </a:t>
            </a:r>
            <a:r>
              <a:rPr lang="en-US" altLang="zh-TW" dirty="0"/>
              <a:t>)</a:t>
            </a:r>
            <a:r>
              <a:rPr lang="zh-TW" altLang="en-US" dirty="0"/>
              <a:t>，將電樞繞組電阻值忽略後，每相應電</a:t>
            </a:r>
            <a:r>
              <a:rPr lang="zh-TW" altLang="en-US" dirty="0" smtClean="0"/>
              <a:t>勢</a:t>
            </a:r>
            <a:r>
              <a:rPr lang="en-US" altLang="zh-TW" i="1" dirty="0" smtClean="0"/>
              <a:t>		</a:t>
            </a:r>
            <a:r>
              <a:rPr lang="zh-TW" altLang="en-US" dirty="0" smtClean="0"/>
              <a:t>，</a:t>
            </a:r>
            <a:r>
              <a:rPr lang="zh-TW" altLang="en-US" dirty="0"/>
              <a:t>簡化後每相的相量關係如圖</a:t>
            </a:r>
            <a:r>
              <a:rPr lang="en-US" altLang="zh-TW" dirty="0"/>
              <a:t>9-19</a:t>
            </a:r>
            <a:r>
              <a:rPr lang="zh-TW" altLang="en-US" dirty="0"/>
              <a:t>，圖中</a:t>
            </a:r>
            <a:r>
              <a:rPr lang="en-US" altLang="zh-TW" i="1" dirty="0"/>
              <a:t>θ </a:t>
            </a:r>
            <a:r>
              <a:rPr lang="zh-TW" altLang="en-US" dirty="0"/>
              <a:t>稱為功率因數角為每相端電壓</a:t>
            </a:r>
            <a:r>
              <a:rPr lang="en-US" altLang="zh-TW" i="1" dirty="0" err="1"/>
              <a:t>V</a:t>
            </a:r>
            <a:r>
              <a:rPr lang="en-US" altLang="zh-TW" i="1" baseline="-25000" dirty="0" err="1"/>
              <a:t>p</a:t>
            </a:r>
            <a:r>
              <a:rPr lang="en-US" altLang="zh-TW" i="1" dirty="0"/>
              <a:t> </a:t>
            </a:r>
            <a:r>
              <a:rPr lang="zh-TW" altLang="en-US" dirty="0"/>
              <a:t>與每相電樞電流</a:t>
            </a:r>
            <a:r>
              <a:rPr lang="en-US" altLang="zh-TW" i="1" dirty="0" err="1"/>
              <a:t>I</a:t>
            </a:r>
            <a:r>
              <a:rPr lang="en-US" altLang="zh-TW" i="1" baseline="-25000" dirty="0" err="1"/>
              <a:t>a</a:t>
            </a:r>
            <a:r>
              <a:rPr lang="en-US" altLang="zh-TW" i="1" dirty="0"/>
              <a:t> </a:t>
            </a:r>
            <a:r>
              <a:rPr lang="zh-TW" altLang="en-US" dirty="0"/>
              <a:t>的夾角。至於</a:t>
            </a:r>
            <a:r>
              <a:rPr lang="en-US" altLang="zh-TW" i="1" dirty="0">
                <a:solidFill>
                  <a:srgbClr val="0099FF"/>
                </a:solidFill>
              </a:rPr>
              <a:t>δ </a:t>
            </a:r>
            <a:r>
              <a:rPr lang="en-US" altLang="zh-TW" dirty="0">
                <a:solidFill>
                  <a:srgbClr val="0099FF"/>
                </a:solidFill>
              </a:rPr>
              <a:t>(Delta) </a:t>
            </a:r>
            <a:r>
              <a:rPr lang="zh-TW" altLang="en-US" dirty="0">
                <a:solidFill>
                  <a:srgbClr val="0099FF"/>
                </a:solidFill>
              </a:rPr>
              <a:t>稱為負載角為每相感應電勢</a:t>
            </a:r>
            <a:r>
              <a:rPr lang="en-US" altLang="zh-TW" i="1" dirty="0" err="1">
                <a:solidFill>
                  <a:srgbClr val="0099FF"/>
                </a:solidFill>
              </a:rPr>
              <a:t>E</a:t>
            </a:r>
            <a:r>
              <a:rPr lang="en-US" altLang="zh-TW" i="1" baseline="-25000" dirty="0" err="1">
                <a:solidFill>
                  <a:srgbClr val="0099FF"/>
                </a:solidFill>
              </a:rPr>
              <a:t>p</a:t>
            </a:r>
            <a:r>
              <a:rPr lang="en-US" altLang="zh-TW" i="1" dirty="0">
                <a:solidFill>
                  <a:srgbClr val="0099FF"/>
                </a:solidFill>
              </a:rPr>
              <a:t> </a:t>
            </a:r>
            <a:r>
              <a:rPr lang="zh-TW" altLang="en-US" dirty="0">
                <a:solidFill>
                  <a:srgbClr val="0099FF"/>
                </a:solidFill>
              </a:rPr>
              <a:t>與每相端電壓</a:t>
            </a:r>
            <a:r>
              <a:rPr lang="en-US" altLang="zh-TW" i="1" dirty="0" err="1">
                <a:solidFill>
                  <a:srgbClr val="0099FF"/>
                </a:solidFill>
              </a:rPr>
              <a:t>V</a:t>
            </a:r>
            <a:r>
              <a:rPr lang="en-US" altLang="zh-TW" i="1" baseline="-25000" dirty="0" err="1">
                <a:solidFill>
                  <a:srgbClr val="0099FF"/>
                </a:solidFill>
              </a:rPr>
              <a:t>p</a:t>
            </a:r>
            <a:r>
              <a:rPr lang="en-US" altLang="zh-TW" i="1" dirty="0">
                <a:solidFill>
                  <a:srgbClr val="0099FF"/>
                </a:solidFill>
              </a:rPr>
              <a:t> </a:t>
            </a:r>
            <a:r>
              <a:rPr lang="zh-TW" altLang="en-US" dirty="0">
                <a:solidFill>
                  <a:srgbClr val="0099FF"/>
                </a:solidFill>
              </a:rPr>
              <a:t>的夾角。</a:t>
            </a:r>
          </a:p>
        </p:txBody>
      </p:sp>
      <p:graphicFrame>
        <p:nvGraphicFramePr>
          <p:cNvPr id="5" name="物件 4"/>
          <p:cNvGraphicFramePr>
            <a:graphicFrameLocks noChangeAspect="1"/>
          </p:cNvGraphicFramePr>
          <p:nvPr>
            <p:extLst>
              <p:ext uri="{D42A27DB-BD31-4B8C-83A1-F6EECF244321}">
                <p14:modId xmlns:p14="http://schemas.microsoft.com/office/powerpoint/2010/main" val="2936738729"/>
              </p:ext>
            </p:extLst>
          </p:nvPr>
        </p:nvGraphicFramePr>
        <p:xfrm>
          <a:off x="1475656" y="2348880"/>
          <a:ext cx="1836202" cy="432048"/>
        </p:xfrm>
        <a:graphic>
          <a:graphicData uri="http://schemas.openxmlformats.org/presentationml/2006/ole">
            <mc:AlternateContent xmlns:mc="http://schemas.openxmlformats.org/markup-compatibility/2006">
              <mc:Choice xmlns:v="urn:schemas-microsoft-com:vml" Requires="v">
                <p:oleObj spid="_x0000_s44056" name="Equation" r:id="rId3" imgW="1079280" imgH="253800" progId="Equation.DSMT4">
                  <p:embed/>
                </p:oleObj>
              </mc:Choice>
              <mc:Fallback>
                <p:oleObj name="Equation" r:id="rId3" imgW="1079280" imgH="253800" progId="Equation.DSMT4">
                  <p:embed/>
                  <p:pic>
                    <p:nvPicPr>
                      <p:cNvPr id="0" name=""/>
                      <p:cNvPicPr/>
                      <p:nvPr/>
                    </p:nvPicPr>
                    <p:blipFill>
                      <a:blip r:embed="rId4"/>
                      <a:stretch>
                        <a:fillRect/>
                      </a:stretch>
                    </p:blipFill>
                    <p:spPr>
                      <a:xfrm>
                        <a:off x="1475656" y="2348880"/>
                        <a:ext cx="1836202" cy="432048"/>
                      </a:xfrm>
                      <a:prstGeom prst="rect">
                        <a:avLst/>
                      </a:prstGeom>
                    </p:spPr>
                  </p:pic>
                </p:oleObj>
              </mc:Fallback>
            </mc:AlternateContent>
          </a:graphicData>
        </a:graphic>
      </p:graphicFrame>
    </p:spTree>
    <p:extLst>
      <p:ext uri="{BB962C8B-B14F-4D97-AF65-F5344CB8AC3E}">
        <p14:creationId xmlns:p14="http://schemas.microsoft.com/office/powerpoint/2010/main" val="1283663801"/>
      </p:ext>
    </p:extLst>
  </p:cSld>
  <p:clrMapOvr>
    <a:masterClrMapping/>
  </p:clrMapOvr>
  <p:transition>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61443"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696" y="1844824"/>
            <a:ext cx="5230810" cy="4055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1816826"/>
      </p:ext>
    </p:extLst>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611" y="1844824"/>
            <a:ext cx="7335425"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777653"/>
      </p:ext>
    </p:extLst>
  </p:cSld>
  <p:clrMapOvr>
    <a:masterClrMapping/>
  </p:clrMapOvr>
  <p:transition>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en-US" altLang="zh-TW" dirty="0" smtClean="0"/>
          </a:p>
          <a:p>
            <a:endParaRPr lang="zh-TW" altLang="en-US" dirty="0"/>
          </a:p>
          <a:p>
            <a:r>
              <a:rPr lang="en-US" altLang="zh-TW" i="1" dirty="0"/>
              <a:t>P</a:t>
            </a:r>
            <a:r>
              <a:rPr lang="en-US" altLang="zh-TW" i="1" baseline="-25000" dirty="0"/>
              <a:t>o</a:t>
            </a:r>
            <a:r>
              <a:rPr lang="zh-TW" altLang="en-US" dirty="0"/>
              <a:t>：輸出功率</a:t>
            </a:r>
            <a:r>
              <a:rPr lang="en-US" altLang="zh-TW" dirty="0"/>
              <a:t>(W) </a:t>
            </a:r>
            <a:r>
              <a:rPr lang="en-US" altLang="zh-TW" dirty="0" smtClean="0"/>
              <a:t>	</a:t>
            </a:r>
            <a:r>
              <a:rPr lang="zh-TW" altLang="en-US" dirty="0" smtClean="0"/>
              <a:t> </a:t>
            </a:r>
            <a:r>
              <a:rPr lang="en-US" altLang="zh-TW" i="1" dirty="0" smtClean="0"/>
              <a:t>q</a:t>
            </a:r>
            <a:r>
              <a:rPr lang="zh-TW" altLang="en-US" dirty="0"/>
              <a:t>：相數</a:t>
            </a:r>
            <a:r>
              <a:rPr lang="en-US" altLang="zh-TW" dirty="0"/>
              <a:t>( </a:t>
            </a:r>
            <a:r>
              <a:rPr lang="zh-TW" altLang="en-US" dirty="0"/>
              <a:t>三相</a:t>
            </a:r>
            <a:r>
              <a:rPr lang="en-US" altLang="zh-TW" i="1" dirty="0"/>
              <a:t>q </a:t>
            </a:r>
            <a:r>
              <a:rPr lang="en-US" altLang="zh-TW" dirty="0"/>
              <a:t>= 3) </a:t>
            </a:r>
          </a:p>
          <a:p>
            <a:r>
              <a:rPr lang="en-US" altLang="zh-TW" i="1" dirty="0" err="1"/>
              <a:t>V</a:t>
            </a:r>
            <a:r>
              <a:rPr lang="en-US" altLang="zh-TW" i="1" baseline="-25000" dirty="0" err="1"/>
              <a:t>p</a:t>
            </a:r>
            <a:r>
              <a:rPr lang="zh-TW" altLang="en-US" dirty="0"/>
              <a:t>：相電壓</a:t>
            </a:r>
            <a:r>
              <a:rPr lang="en-US" altLang="zh-TW" dirty="0"/>
              <a:t>(V) </a:t>
            </a:r>
            <a:r>
              <a:rPr lang="en-US" altLang="zh-TW" dirty="0" smtClean="0"/>
              <a:t>		</a:t>
            </a:r>
            <a:r>
              <a:rPr lang="en-US" altLang="zh-TW" i="1" dirty="0" err="1" smtClean="0"/>
              <a:t>E</a:t>
            </a:r>
            <a:r>
              <a:rPr lang="en-US" altLang="zh-TW" i="1" baseline="-25000" dirty="0" err="1" smtClean="0"/>
              <a:t>p</a:t>
            </a:r>
            <a:r>
              <a:rPr lang="zh-TW" altLang="en-US" dirty="0"/>
              <a:t>：每相應電勢</a:t>
            </a:r>
            <a:r>
              <a:rPr lang="en-US" altLang="zh-TW" dirty="0"/>
              <a:t>(V) </a:t>
            </a:r>
          </a:p>
          <a:p>
            <a:r>
              <a:rPr lang="en-US" altLang="zh-TW" i="1" dirty="0"/>
              <a:t>X</a:t>
            </a:r>
            <a:r>
              <a:rPr lang="en-US" altLang="zh-TW" i="1" baseline="-25000" dirty="0"/>
              <a:t>s</a:t>
            </a:r>
            <a:r>
              <a:rPr lang="zh-TW" altLang="en-US" dirty="0"/>
              <a:t>：每相同步電抗</a:t>
            </a:r>
            <a:r>
              <a:rPr lang="en-US" altLang="zh-TW" dirty="0"/>
              <a:t>(Ω</a:t>
            </a:r>
            <a:r>
              <a:rPr lang="en-US" altLang="zh-TW" dirty="0" smtClean="0"/>
              <a:t>) 	</a:t>
            </a:r>
            <a:r>
              <a:rPr lang="zh-TW" altLang="en-US" dirty="0" smtClean="0"/>
              <a:t>  </a:t>
            </a:r>
            <a:r>
              <a:rPr lang="en-US" altLang="zh-TW" i="1" dirty="0" smtClean="0"/>
              <a:t>δ</a:t>
            </a:r>
            <a:r>
              <a:rPr lang="zh-TW" altLang="en-US" dirty="0"/>
              <a:t>：負載</a:t>
            </a:r>
            <a:r>
              <a:rPr lang="zh-TW" altLang="en-US" dirty="0" smtClean="0"/>
              <a:t>角</a:t>
            </a:r>
            <a:endParaRPr lang="en-US" altLang="zh-TW" dirty="0" smtClean="0"/>
          </a:p>
          <a:p>
            <a:endParaRPr lang="zh-TW" altLang="en-US" dirty="0"/>
          </a:p>
          <a:p>
            <a:pPr eaLnBrk="1">
              <a:tabLst>
                <a:tab pos="712788" algn="l"/>
              </a:tabLst>
            </a:pPr>
            <a:r>
              <a:rPr lang="en-US" altLang="zh-TW" dirty="0" smtClean="0">
                <a:solidFill>
                  <a:srgbClr val="0099FF"/>
                </a:solidFill>
              </a:rPr>
              <a:t>	</a:t>
            </a:r>
            <a:r>
              <a:rPr lang="zh-TW" altLang="en-US" dirty="0" smtClean="0">
                <a:solidFill>
                  <a:srgbClr val="0099FF"/>
                </a:solidFill>
              </a:rPr>
              <a:t>發電機</a:t>
            </a:r>
            <a:r>
              <a:rPr lang="zh-TW" altLang="en-US" dirty="0">
                <a:solidFill>
                  <a:srgbClr val="0099FF"/>
                </a:solidFill>
              </a:rPr>
              <a:t>的輸出功率與負載角的正弦函數成正比</a:t>
            </a:r>
            <a:r>
              <a:rPr lang="en-US" altLang="zh-TW" dirty="0"/>
              <a:t>( </a:t>
            </a:r>
            <a:r>
              <a:rPr lang="en-US" altLang="zh-TW" i="1" dirty="0"/>
              <a:t>P</a:t>
            </a:r>
            <a:r>
              <a:rPr lang="en-US" altLang="zh-TW" i="1" baseline="-25000" dirty="0"/>
              <a:t>o</a:t>
            </a:r>
            <a:r>
              <a:rPr lang="en-US" altLang="zh-TW" i="1" dirty="0"/>
              <a:t> </a:t>
            </a:r>
            <a:r>
              <a:rPr lang="zh-TW" altLang="en-US" dirty="0"/>
              <a:t>∝ </a:t>
            </a:r>
            <a:r>
              <a:rPr lang="en-US" altLang="zh-TW" dirty="0" err="1"/>
              <a:t>sin</a:t>
            </a:r>
            <a:r>
              <a:rPr lang="en-US" altLang="zh-TW" i="1" dirty="0" err="1"/>
              <a:t>δ</a:t>
            </a:r>
            <a:r>
              <a:rPr lang="en-US" altLang="zh-TW" i="1" dirty="0"/>
              <a:t> </a:t>
            </a:r>
            <a:r>
              <a:rPr lang="en-US" altLang="zh-TW" dirty="0"/>
              <a:t>)</a:t>
            </a:r>
            <a:r>
              <a:rPr lang="zh-TW" altLang="en-US" dirty="0" smtClean="0"/>
              <a:t>。</a:t>
            </a:r>
            <a:endParaRPr lang="en-US" altLang="zh-TW" dirty="0" smtClean="0"/>
          </a:p>
          <a:p>
            <a:r>
              <a:rPr lang="zh-TW" altLang="en-US" dirty="0" smtClean="0"/>
              <a:t>當</a:t>
            </a:r>
            <a:r>
              <a:rPr lang="zh-TW" altLang="en-US" dirty="0"/>
              <a:t>負載增加到</a:t>
            </a:r>
            <a:r>
              <a:rPr lang="zh-TW" altLang="en-US" dirty="0">
                <a:solidFill>
                  <a:srgbClr val="0099FF"/>
                </a:solidFill>
              </a:rPr>
              <a:t>負載角</a:t>
            </a:r>
            <a:r>
              <a:rPr lang="en-US" altLang="zh-TW" i="1" dirty="0">
                <a:solidFill>
                  <a:srgbClr val="0099FF"/>
                </a:solidFill>
              </a:rPr>
              <a:t>δ </a:t>
            </a:r>
            <a:r>
              <a:rPr lang="en-US" altLang="zh-TW" dirty="0">
                <a:solidFill>
                  <a:srgbClr val="0099FF"/>
                </a:solidFill>
              </a:rPr>
              <a:t>= 90°</a:t>
            </a:r>
            <a:r>
              <a:rPr lang="zh-TW" altLang="en-US" dirty="0">
                <a:solidFill>
                  <a:srgbClr val="0099FF"/>
                </a:solidFill>
              </a:rPr>
              <a:t>時稱為最大輸出功率。</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56792"/>
            <a:ext cx="8135938" cy="911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673427"/>
      </p:ext>
    </p:extLst>
  </p:cSld>
  <p:clrMapOvr>
    <a:masterClrMapping/>
  </p:clrMapOvr>
  <p:transition>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34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4318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1619672" y="3356992"/>
            <a:ext cx="5832648" cy="216024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896569167"/>
      </p:ext>
    </p:extLst>
  </p:cSld>
  <p:clrMapOvr>
    <a:masterClrMapping/>
  </p:clrMapOvr>
  <p:transition>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34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4318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1845570"/>
      </p:ext>
    </p:extLst>
  </p:cSld>
  <p:clrMapOvr>
    <a:masterClrMapping/>
  </p:clrMapOvr>
  <p:transition>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45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47223"/>
            <a:ext cx="8135938" cy="4771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1547664" y="3356992"/>
            <a:ext cx="6696744" cy="266429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596278999"/>
      </p:ext>
    </p:extLst>
  </p:cSld>
  <p:clrMapOvr>
    <a:masterClrMapping/>
  </p:clrMapOvr>
  <p:transition>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45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47223"/>
            <a:ext cx="8135938" cy="4771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1218003"/>
      </p:ext>
    </p:extLst>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三</a:t>
            </a:r>
            <a:r>
              <a:rPr lang="en-US" altLang="zh-TW" b="1" dirty="0">
                <a:solidFill>
                  <a:srgbClr val="0099FF"/>
                </a:solidFill>
              </a:rPr>
              <a:t>) </a:t>
            </a:r>
            <a:r>
              <a:rPr lang="zh-TW" altLang="en-US" b="1" dirty="0">
                <a:solidFill>
                  <a:srgbClr val="0099FF"/>
                </a:solidFill>
              </a:rPr>
              <a:t>純電容性負載</a:t>
            </a:r>
            <a:r>
              <a:rPr lang="en-US" altLang="zh-TW" b="1" dirty="0">
                <a:solidFill>
                  <a:srgbClr val="0099FF"/>
                </a:solidFill>
              </a:rPr>
              <a:t>(</a:t>
            </a:r>
            <a:r>
              <a:rPr lang="en-US" altLang="zh-TW" b="1" dirty="0" err="1">
                <a:solidFill>
                  <a:srgbClr val="0099FF"/>
                </a:solidFill>
              </a:rPr>
              <a:t>cos</a:t>
            </a:r>
            <a:r>
              <a:rPr lang="en-US" altLang="zh-TW" b="1" i="1" dirty="0" err="1">
                <a:solidFill>
                  <a:srgbClr val="0099FF"/>
                </a:solidFill>
              </a:rPr>
              <a:t>θ</a:t>
            </a:r>
            <a:r>
              <a:rPr lang="en-US" altLang="zh-TW" b="1" i="1" dirty="0">
                <a:solidFill>
                  <a:srgbClr val="0099FF"/>
                </a:solidFill>
              </a:rPr>
              <a:t> </a:t>
            </a:r>
            <a:r>
              <a:rPr lang="en-US" altLang="zh-TW" b="1" dirty="0">
                <a:solidFill>
                  <a:srgbClr val="0099FF"/>
                </a:solidFill>
              </a:rPr>
              <a:t>= 0 </a:t>
            </a:r>
            <a:r>
              <a:rPr lang="zh-TW" altLang="en-US" b="1" dirty="0">
                <a:solidFill>
                  <a:srgbClr val="0099FF"/>
                </a:solidFill>
              </a:rPr>
              <a:t>超前</a:t>
            </a:r>
            <a:r>
              <a:rPr lang="en-US" altLang="zh-TW" b="1" dirty="0">
                <a:solidFill>
                  <a:srgbClr val="0099FF"/>
                </a:solidFill>
              </a:rPr>
              <a:t>) </a:t>
            </a:r>
            <a:endParaRPr lang="zh-TW" altLang="en-US" dirty="0">
              <a:solidFill>
                <a:srgbClr val="0099FF"/>
              </a:solidFill>
            </a:endParaRPr>
          </a:p>
          <a:p>
            <a:pPr>
              <a:tabLst>
                <a:tab pos="712788" algn="l"/>
              </a:tabLst>
            </a:pPr>
            <a:r>
              <a:rPr lang="en-US" altLang="zh-TW" dirty="0"/>
              <a:t>	</a:t>
            </a:r>
            <a:r>
              <a:rPr lang="zh-TW" altLang="en-US" dirty="0" smtClean="0"/>
              <a:t>負載</a:t>
            </a:r>
            <a:r>
              <a:rPr lang="zh-TW" altLang="en-US" dirty="0"/>
              <a:t>為純電容性時，由於電樞電流</a:t>
            </a:r>
            <a:r>
              <a:rPr lang="en-US" altLang="zh-TW" dirty="0"/>
              <a:t>( </a:t>
            </a:r>
            <a:r>
              <a:rPr lang="en-US" altLang="zh-TW" i="1" dirty="0" err="1"/>
              <a:t>I</a:t>
            </a:r>
            <a:r>
              <a:rPr lang="en-US" altLang="zh-TW" i="1" baseline="-25000" dirty="0" err="1"/>
              <a:t>a</a:t>
            </a:r>
            <a:r>
              <a:rPr lang="en-US" altLang="zh-TW" i="1" dirty="0"/>
              <a:t> </a:t>
            </a:r>
            <a:r>
              <a:rPr lang="en-US" altLang="zh-TW" dirty="0"/>
              <a:t>) </a:t>
            </a:r>
            <a:r>
              <a:rPr lang="zh-TW" altLang="en-US" dirty="0"/>
              <a:t>超前應電勢</a:t>
            </a:r>
            <a:r>
              <a:rPr lang="en-US" altLang="zh-TW" dirty="0"/>
              <a:t>( </a:t>
            </a:r>
            <a:r>
              <a:rPr lang="en-US" altLang="zh-TW" i="1" dirty="0"/>
              <a:t>E </a:t>
            </a:r>
            <a:r>
              <a:rPr lang="en-US" altLang="zh-TW" dirty="0"/>
              <a:t>) 90° </a:t>
            </a:r>
            <a:r>
              <a:rPr lang="zh-TW" altLang="en-US" dirty="0"/>
              <a:t>電機角。參閱圖</a:t>
            </a:r>
            <a:r>
              <a:rPr lang="en-US" altLang="zh-TW" dirty="0"/>
              <a:t>9-4(a)</a:t>
            </a:r>
            <a:r>
              <a:rPr lang="zh-TW" altLang="en-US" dirty="0"/>
              <a:t>，</a:t>
            </a:r>
            <a:r>
              <a:rPr lang="zh-TW" altLang="en-US" dirty="0">
                <a:solidFill>
                  <a:srgbClr val="0099FF"/>
                </a:solidFill>
              </a:rPr>
              <a:t>電樞磁場發生在主磁極</a:t>
            </a:r>
            <a:r>
              <a:rPr lang="en-US" altLang="zh-TW" dirty="0">
                <a:solidFill>
                  <a:srgbClr val="0099FF"/>
                </a:solidFill>
              </a:rPr>
              <a:t>( N </a:t>
            </a:r>
            <a:r>
              <a:rPr lang="zh-TW" altLang="en-US" dirty="0">
                <a:solidFill>
                  <a:srgbClr val="0099FF"/>
                </a:solidFill>
              </a:rPr>
              <a:t>極</a:t>
            </a:r>
            <a:r>
              <a:rPr lang="en-US" altLang="zh-TW" dirty="0">
                <a:solidFill>
                  <a:srgbClr val="0099FF"/>
                </a:solidFill>
              </a:rPr>
              <a:t>) </a:t>
            </a:r>
            <a:r>
              <a:rPr lang="zh-TW" altLang="en-US" dirty="0">
                <a:solidFill>
                  <a:srgbClr val="0099FF"/>
                </a:solidFill>
              </a:rPr>
              <a:t>前方</a:t>
            </a:r>
            <a:r>
              <a:rPr lang="en-US" altLang="zh-TW" dirty="0">
                <a:solidFill>
                  <a:srgbClr val="0099FF"/>
                </a:solidFill>
              </a:rPr>
              <a:t>90° </a:t>
            </a:r>
            <a:r>
              <a:rPr lang="zh-TW" altLang="en-US" dirty="0">
                <a:solidFill>
                  <a:srgbClr val="0099FF"/>
                </a:solidFill>
              </a:rPr>
              <a:t>電機角之位置，電樞磁通造成相鄰兩磁極的磁通增強，稱為直軸反應或加磁作用。加磁作用使得主磁通增加，造成發電機應電勢增加。</a:t>
            </a:r>
          </a:p>
        </p:txBody>
      </p:sp>
    </p:spTree>
    <p:extLst>
      <p:ext uri="{BB962C8B-B14F-4D97-AF65-F5344CB8AC3E}">
        <p14:creationId xmlns:p14="http://schemas.microsoft.com/office/powerpoint/2010/main" val="2079799337"/>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204864"/>
            <a:ext cx="6768752" cy="3386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9954499"/>
      </p:ext>
    </p:extLst>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25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8_1-1">
  <a:themeElements>
    <a:clrScheme name="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1-1">
  <a:themeElements>
    <a:clrScheme name="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7_1-1">
  <a:themeElements>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7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7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7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6_1-1">
  <a:themeElements>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1-1">
  <a:themeElements>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1">
      <a:majorFont>
        <a:latin typeface="Arial"/>
        <a:ea typeface="微軟正黑體"/>
        <a:cs typeface=""/>
      </a:majorFont>
      <a:minorFont>
        <a:latin typeface="Times New Roman"/>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6-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1-1">
  <a:themeElements>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3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3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3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3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3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3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3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3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1-1">
  <a:themeElements>
    <a:clrScheme name="4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4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4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4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4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4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4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4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4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1-1">
  <a:themeElements>
    <a:clrScheme name="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1-1">
  <a:themeElements>
    <a:clrScheme name="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1-1">
  <a:themeElements>
    <a:clrScheme name="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6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6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6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6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6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6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6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6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3341</TotalTime>
  <Words>510</Words>
  <Application>Microsoft Office PowerPoint</Application>
  <PresentationFormat>如螢幕大小 (4:3)</PresentationFormat>
  <Paragraphs>142</Paragraphs>
  <Slides>74</Slides>
  <Notes>0</Notes>
  <HiddenSlides>0</HiddenSlides>
  <MMClips>0</MMClips>
  <ScaleCrop>false</ScaleCrop>
  <HeadingPairs>
    <vt:vector size="6" baseType="variant">
      <vt:variant>
        <vt:lpstr>佈景主題</vt:lpstr>
      </vt:variant>
      <vt:variant>
        <vt:i4>11</vt:i4>
      </vt:variant>
      <vt:variant>
        <vt:lpstr>內嵌 OLE 伺服程式</vt:lpstr>
      </vt:variant>
      <vt:variant>
        <vt:i4>1</vt:i4>
      </vt:variant>
      <vt:variant>
        <vt:lpstr>投影片標題</vt:lpstr>
      </vt:variant>
      <vt:variant>
        <vt:i4>74</vt:i4>
      </vt:variant>
    </vt:vector>
  </HeadingPairs>
  <TitlesOfParts>
    <vt:vector size="86" baseType="lpstr">
      <vt:lpstr>25_1-1</vt:lpstr>
      <vt:lpstr>27_1-1</vt:lpstr>
      <vt:lpstr>26_1-1</vt:lpstr>
      <vt:lpstr>2_1-1</vt:lpstr>
      <vt:lpstr>3_1-1</vt:lpstr>
      <vt:lpstr>4_1-1</vt:lpstr>
      <vt:lpstr>5_1-1</vt:lpstr>
      <vt:lpstr>6_1-1</vt:lpstr>
      <vt:lpstr>7_1-1</vt:lpstr>
      <vt:lpstr>8_1-1</vt:lpstr>
      <vt:lpstr>9_1-1</vt:lpstr>
      <vt:lpstr>Equation</vt:lpstr>
      <vt:lpstr>PowerPoint 簡報</vt:lpstr>
      <vt:lpstr>9-1　電樞反應</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9-2　同步電抗</vt:lpstr>
      <vt:lpstr>PowerPoint 簡報</vt:lpstr>
      <vt:lpstr>PowerPoint 簡報</vt:lpstr>
      <vt:lpstr>9-3　同步阻抗</vt:lpstr>
      <vt:lpstr>9-4　等效電路及相量圖</vt:lpstr>
      <vt:lpstr>PowerPoint 簡報</vt:lpstr>
      <vt:lpstr>PowerPoint 簡報</vt:lpstr>
      <vt:lpstr>PowerPoint 簡報</vt:lpstr>
      <vt:lpstr>PowerPoint 簡報</vt:lpstr>
      <vt:lpstr>PowerPoint 簡報</vt:lpstr>
      <vt:lpstr>PowerPoint 簡報</vt:lpstr>
      <vt:lpstr>PowerPoint 簡報</vt:lpstr>
      <vt:lpstr>9-5　電壓調整率</vt:lpstr>
      <vt:lpstr>PowerPoint 簡報</vt:lpstr>
      <vt:lpstr>PowerPoint 簡報</vt:lpstr>
      <vt:lpstr>9-6　同步發電機之特性曲線</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9-7　同步阻抗的量測與短路比</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9-8　自激磁</vt:lpstr>
      <vt:lpstr>PowerPoint 簡報</vt:lpstr>
      <vt:lpstr>9-9　短路電流</vt:lpstr>
      <vt:lpstr>PowerPoint 簡報</vt:lpstr>
      <vt:lpstr>PowerPoint 簡報</vt:lpstr>
      <vt:lpstr>PowerPoint 簡報</vt:lpstr>
      <vt:lpstr>PowerPoint 簡報</vt:lpstr>
      <vt:lpstr>9-10　效率、耗損及額定輸出</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CHWA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06346_數學I</dc:title>
  <dc:creator>CHWA</dc:creator>
  <cp:lastModifiedBy>chwa</cp:lastModifiedBy>
  <cp:revision>417</cp:revision>
  <dcterms:created xsi:type="dcterms:W3CDTF">2008-07-10T09:39:22Z</dcterms:created>
  <dcterms:modified xsi:type="dcterms:W3CDTF">2021-02-05T06:55:09Z</dcterms:modified>
</cp:coreProperties>
</file>