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77" r:id="rId6"/>
    <p:sldId id="276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78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ED0C-8B63-41C4-B024-4FEBF882F9B2}" type="datetimeFigureOut">
              <a:rPr lang="zh-TW" altLang="en-US" smtClean="0"/>
              <a:t>2021/6/30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8DC5-E441-4D44-A3EA-6868AD22B9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188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ED0C-8B63-41C4-B024-4FEBF882F9B2}" type="datetimeFigureOut">
              <a:rPr lang="zh-TW" altLang="en-US" smtClean="0"/>
              <a:t>2021/6/30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8DC5-E441-4D44-A3EA-6868AD22B9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82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ED0C-8B63-41C4-B024-4FEBF882F9B2}" type="datetimeFigureOut">
              <a:rPr lang="zh-TW" altLang="en-US" smtClean="0"/>
              <a:t>2021/6/30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8DC5-E441-4D44-A3EA-6868AD22B93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6636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ED0C-8B63-41C4-B024-4FEBF882F9B2}" type="datetimeFigureOut">
              <a:rPr lang="zh-TW" altLang="en-US" smtClean="0"/>
              <a:t>2021/6/30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8DC5-E441-4D44-A3EA-6868AD22B9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02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ED0C-8B63-41C4-B024-4FEBF882F9B2}" type="datetimeFigureOut">
              <a:rPr lang="zh-TW" altLang="en-US" smtClean="0"/>
              <a:t>2021/6/30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8DC5-E441-4D44-A3EA-6868AD22B93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652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ED0C-8B63-41C4-B024-4FEBF882F9B2}" type="datetimeFigureOut">
              <a:rPr lang="zh-TW" altLang="en-US" smtClean="0"/>
              <a:t>2021/6/30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8DC5-E441-4D44-A3EA-6868AD22B9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844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ED0C-8B63-41C4-B024-4FEBF882F9B2}" type="datetimeFigureOut">
              <a:rPr lang="zh-TW" altLang="en-US" smtClean="0"/>
              <a:t>2021/6/30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8DC5-E441-4D44-A3EA-6868AD22B9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337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ED0C-8B63-41C4-B024-4FEBF882F9B2}" type="datetimeFigureOut">
              <a:rPr lang="zh-TW" altLang="en-US" smtClean="0"/>
              <a:t>2021/6/30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8DC5-E441-4D44-A3EA-6868AD22B9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69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ED0C-8B63-41C4-B024-4FEBF882F9B2}" type="datetimeFigureOut">
              <a:rPr lang="zh-TW" altLang="en-US" smtClean="0"/>
              <a:t>2021/6/30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8DC5-E441-4D44-A3EA-6868AD22B9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918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ED0C-8B63-41C4-B024-4FEBF882F9B2}" type="datetimeFigureOut">
              <a:rPr lang="zh-TW" altLang="en-US" smtClean="0"/>
              <a:t>2021/6/30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8DC5-E441-4D44-A3EA-6868AD22B9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66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ED0C-8B63-41C4-B024-4FEBF882F9B2}" type="datetimeFigureOut">
              <a:rPr lang="zh-TW" altLang="en-US" smtClean="0"/>
              <a:t>2021/6/30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8DC5-E441-4D44-A3EA-6868AD22B9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27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ED0C-8B63-41C4-B024-4FEBF882F9B2}" type="datetimeFigureOut">
              <a:rPr lang="zh-TW" altLang="en-US" smtClean="0"/>
              <a:t>2021/6/30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8DC5-E441-4D44-A3EA-6868AD22B9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09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ED0C-8B63-41C4-B024-4FEBF882F9B2}" type="datetimeFigureOut">
              <a:rPr lang="zh-TW" altLang="en-US" smtClean="0"/>
              <a:t>2021/6/30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8DC5-E441-4D44-A3EA-6868AD22B9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494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ED0C-8B63-41C4-B024-4FEBF882F9B2}" type="datetimeFigureOut">
              <a:rPr lang="zh-TW" altLang="en-US" smtClean="0"/>
              <a:t>2021/6/30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8DC5-E441-4D44-A3EA-6868AD22B9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1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ED0C-8B63-41C4-B024-4FEBF882F9B2}" type="datetimeFigureOut">
              <a:rPr lang="zh-TW" altLang="en-US" smtClean="0"/>
              <a:t>2021/6/30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8DC5-E441-4D44-A3EA-6868AD22B9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26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8DC5-E441-4D44-A3EA-6868AD22B93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ED0C-8B63-41C4-B024-4FEBF882F9B2}" type="datetimeFigureOut">
              <a:rPr lang="zh-TW" altLang="en-US" smtClean="0"/>
              <a:t>2021/6/30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64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2ED0C-8B63-41C4-B024-4FEBF882F9B2}" type="datetimeFigureOut">
              <a:rPr lang="zh-TW" altLang="en-US" smtClean="0"/>
              <a:t>2021/6/30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5A8DC5-E441-4D44-A3EA-6868AD22B9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782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7A56C8-B3B4-495B-9C2D-18C79F784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10268"/>
            <a:ext cx="7766936" cy="288125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國立苗栗高級農工職業學校記功以下獎勵令電子化措施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B14677A-86FB-4438-9523-F056C3FB9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599282"/>
            <a:ext cx="7766936" cy="1096899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315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ADD2784-9423-458D-8F24-1EFD94D5047B}"/>
              </a:ext>
            </a:extLst>
          </p:cNvPr>
          <p:cNvSpPr txBox="1"/>
          <p:nvPr/>
        </p:nvSpPr>
        <p:spPr>
          <a:xfrm>
            <a:off x="563527" y="233917"/>
            <a:ext cx="7311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步驟四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同意記功以下獎勵令電子化措施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ADB06B7-C66A-43E8-9713-53CBC4A9187B}"/>
              </a:ext>
            </a:extLst>
          </p:cNvPr>
          <p:cNvSpPr txBox="1"/>
          <p:nvPr/>
        </p:nvSpPr>
        <p:spPr>
          <a:xfrm>
            <a:off x="3556590" y="1093254"/>
            <a:ext cx="6119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點擊個人資料夾，使用個人檔案夾須先同意線上檢視訊息，否則無法使用功能。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E3E03FB-7052-4E7B-AB84-A438D4429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96" y="3245083"/>
            <a:ext cx="5177504" cy="361291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46E8669-3B7B-40F7-A2ED-9951CE1DB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97" y="975551"/>
            <a:ext cx="2295525" cy="21717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7C266F51-9AAB-4D3D-B40E-55D7091FCC24}"/>
              </a:ext>
            </a:extLst>
          </p:cNvPr>
          <p:cNvSpPr txBox="1"/>
          <p:nvPr/>
        </p:nvSpPr>
        <p:spPr>
          <a:xfrm>
            <a:off x="3854855" y="1946921"/>
            <a:ext cx="5957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停留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秒，閱讀線上檢視訊息。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同意或按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，若同意請點選「同意」按鈕，即可展開「個人資料夾」下的作業項目，點選 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X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」則無法展開此功能下的作業項目。</a:t>
            </a: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D67F6D62-BF01-4A54-A2E8-C7A4B3AD9011}"/>
              </a:ext>
            </a:extLst>
          </p:cNvPr>
          <p:cNvSpPr/>
          <p:nvPr/>
        </p:nvSpPr>
        <p:spPr>
          <a:xfrm>
            <a:off x="3214022" y="1382806"/>
            <a:ext cx="390415" cy="233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弧形右彎 12">
            <a:extLst>
              <a:ext uri="{FF2B5EF4-FFF2-40B4-BE49-F238E27FC236}">
                <a16:creationId xmlns:a16="http://schemas.microsoft.com/office/drawing/2014/main" id="{DFA1C4BA-963F-46D8-98A7-9184239ED506}"/>
              </a:ext>
            </a:extLst>
          </p:cNvPr>
          <p:cNvSpPr/>
          <p:nvPr/>
        </p:nvSpPr>
        <p:spPr>
          <a:xfrm>
            <a:off x="3384142" y="2146840"/>
            <a:ext cx="470713" cy="177657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DAE31CF9-4D9B-4D9C-97C6-80572E943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901" y="3308354"/>
            <a:ext cx="4744112" cy="1933845"/>
          </a:xfrm>
          <a:prstGeom prst="rect">
            <a:avLst/>
          </a:prstGeom>
        </p:spPr>
      </p:pic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B9B4A991-13DA-4761-88AA-84E1CB9F5D3E}"/>
              </a:ext>
            </a:extLst>
          </p:cNvPr>
          <p:cNvSpPr/>
          <p:nvPr/>
        </p:nvSpPr>
        <p:spPr>
          <a:xfrm>
            <a:off x="6007395" y="4114800"/>
            <a:ext cx="691117" cy="208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8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E4A7F68-FE65-46E0-8E5A-346637A1A53A}"/>
              </a:ext>
            </a:extLst>
          </p:cNvPr>
          <p:cNvSpPr txBox="1"/>
          <p:nvPr/>
        </p:nvSpPr>
        <p:spPr>
          <a:xfrm>
            <a:off x="382772" y="297712"/>
            <a:ext cx="8953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步驟五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進入「未檢視獎令資料查詢」之功能頁面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22D0D9E-8D90-4442-9508-779E82A2F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13" y="3713018"/>
            <a:ext cx="6527350" cy="305256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C87DABE-C736-400F-B85D-DF7F606BD974}"/>
              </a:ext>
            </a:extLst>
          </p:cNvPr>
          <p:cNvSpPr txBox="1"/>
          <p:nvPr/>
        </p:nvSpPr>
        <p:spPr>
          <a:xfrm>
            <a:off x="3854303" y="1466249"/>
            <a:ext cx="5380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點選「未檢視獎令資料」查詢，畫面顯示個人待檢視獎令資料。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 紅色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PDF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圖示，即可查看該筆獎令，系統會自動寫入獎令檢視時間。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8CEF571-C399-4F2D-BACB-05F049846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0" y="1247471"/>
            <a:ext cx="2362530" cy="2181529"/>
          </a:xfrm>
          <a:prstGeom prst="rect">
            <a:avLst/>
          </a:prstGeom>
        </p:spPr>
      </p:pic>
      <p:sp>
        <p:nvSpPr>
          <p:cNvPr id="19" name="箭號: 向左 18">
            <a:extLst>
              <a:ext uri="{FF2B5EF4-FFF2-40B4-BE49-F238E27FC236}">
                <a16:creationId xmlns:a16="http://schemas.microsoft.com/office/drawing/2014/main" id="{67FEA728-54B7-47BC-B07D-CA94BB182A36}"/>
              </a:ext>
            </a:extLst>
          </p:cNvPr>
          <p:cNvSpPr/>
          <p:nvPr/>
        </p:nvSpPr>
        <p:spPr>
          <a:xfrm>
            <a:off x="3141200" y="1978775"/>
            <a:ext cx="633358" cy="3189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下 19">
            <a:extLst>
              <a:ext uri="{FF2B5EF4-FFF2-40B4-BE49-F238E27FC236}">
                <a16:creationId xmlns:a16="http://schemas.microsoft.com/office/drawing/2014/main" id="{4FF5F942-B699-439D-ABEB-67E414804055}"/>
              </a:ext>
            </a:extLst>
          </p:cNvPr>
          <p:cNvSpPr/>
          <p:nvPr/>
        </p:nvSpPr>
        <p:spPr>
          <a:xfrm>
            <a:off x="1881963" y="3551274"/>
            <a:ext cx="382772" cy="552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B9ECDC3-A52B-4DCB-9C10-05C1D9A8E412}"/>
              </a:ext>
            </a:extLst>
          </p:cNvPr>
          <p:cNvSpPr txBox="1"/>
          <p:nvPr/>
        </p:nvSpPr>
        <p:spPr>
          <a:xfrm>
            <a:off x="6693194" y="4104167"/>
            <a:ext cx="4513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檢視獎令後，該筆獎令資料會從「未檢視獎令資料查詢」功能頁面移除。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若要再次檢視該筆獎令，請至「獎懲資料查詢」功能頁面檢視。</a:t>
            </a:r>
          </a:p>
        </p:txBody>
      </p:sp>
    </p:spTree>
    <p:extLst>
      <p:ext uri="{BB962C8B-B14F-4D97-AF65-F5344CB8AC3E}">
        <p14:creationId xmlns:p14="http://schemas.microsoft.com/office/powerpoint/2010/main" val="19181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78BAAE5-6C8A-4DE7-8574-BE0CD0F3BF0F}"/>
              </a:ext>
            </a:extLst>
          </p:cNvPr>
          <p:cNvSpPr txBox="1"/>
          <p:nvPr/>
        </p:nvSpPr>
        <p:spPr>
          <a:xfrm>
            <a:off x="637953" y="350875"/>
            <a:ext cx="7311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步驟六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進入「獎懲資料查詢」功能頁面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BB4AEA8-AF98-4FBE-AA94-4B7981636F44}"/>
              </a:ext>
            </a:extLst>
          </p:cNvPr>
          <p:cNvSpPr txBox="1"/>
          <p:nvPr/>
        </p:nvSpPr>
        <p:spPr>
          <a:xfrm>
            <a:off x="435935" y="1048543"/>
            <a:ext cx="9161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此頁面顯示個人獎勵與懲處之各年度統計數字，點選檢視，可顯示該年度明細。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8B0C7CF-600B-4D3F-8225-6654809E3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7" y="1561546"/>
            <a:ext cx="11242174" cy="447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1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8F55064-286D-42B3-8801-21F25B47C055}"/>
              </a:ext>
            </a:extLst>
          </p:cNvPr>
          <p:cNvSpPr txBox="1"/>
          <p:nvPr/>
        </p:nvSpPr>
        <p:spPr>
          <a:xfrm>
            <a:off x="337572" y="136223"/>
            <a:ext cx="7538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步驟七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檢視獎令及區塊鏈獎懲證明</a:t>
            </a:r>
          </a:p>
          <a:p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B0D214B-8573-4D68-8AD5-A72835860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3" y="1616149"/>
            <a:ext cx="7874970" cy="4925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AE6ABC7-61F6-4AEB-A80E-221A9D9608D4}"/>
              </a:ext>
            </a:extLst>
          </p:cNvPr>
          <p:cNvSpPr txBox="1"/>
          <p:nvPr/>
        </p:nvSpPr>
        <p:spPr>
          <a:xfrm>
            <a:off x="307523" y="674832"/>
            <a:ext cx="8750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會顯示該年度已檢視獎令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圖示及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QR-code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，點擊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圖示可檢視獎令內容或另存檔案，掃描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QR-Code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會顯示區塊鏈獎懲證明。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EE5B3C4-D327-487A-AD3C-022D6207A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84" y="27903"/>
            <a:ext cx="2762193" cy="357840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B2CA157-D5AA-4E47-8F8C-F6F50BBB6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15" y="3675775"/>
            <a:ext cx="2512455" cy="3182225"/>
          </a:xfrm>
          <a:prstGeom prst="rect">
            <a:avLst/>
          </a:prstGeom>
        </p:spPr>
      </p:pic>
      <p:sp>
        <p:nvSpPr>
          <p:cNvPr id="23" name="箭號: 向右 22">
            <a:extLst>
              <a:ext uri="{FF2B5EF4-FFF2-40B4-BE49-F238E27FC236}">
                <a16:creationId xmlns:a16="http://schemas.microsoft.com/office/drawing/2014/main" id="{A86931E3-DC76-462A-AC48-EC93C1C97A0B}"/>
              </a:ext>
            </a:extLst>
          </p:cNvPr>
          <p:cNvSpPr/>
          <p:nvPr/>
        </p:nvSpPr>
        <p:spPr>
          <a:xfrm>
            <a:off x="7357730" y="4751044"/>
            <a:ext cx="1967185" cy="161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彎曲 23">
            <a:extLst>
              <a:ext uri="{FF2B5EF4-FFF2-40B4-BE49-F238E27FC236}">
                <a16:creationId xmlns:a16="http://schemas.microsoft.com/office/drawing/2014/main" id="{A9DEEF0B-D257-4AB0-981E-D55F3FB18A9E}"/>
              </a:ext>
            </a:extLst>
          </p:cNvPr>
          <p:cNvSpPr/>
          <p:nvPr/>
        </p:nvSpPr>
        <p:spPr>
          <a:xfrm>
            <a:off x="6430790" y="3281030"/>
            <a:ext cx="2924647" cy="375230"/>
          </a:xfrm>
          <a:prstGeom prst="bentArrow">
            <a:avLst>
              <a:gd name="adj1" fmla="val 25000"/>
              <a:gd name="adj2" fmla="val 24603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60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5B44B3E-EC1B-4827-BB2D-B2755D5BDDDB}"/>
              </a:ext>
            </a:extLst>
          </p:cNvPr>
          <p:cNvSpPr txBox="1"/>
          <p:nvPr/>
        </p:nvSpPr>
        <p:spPr>
          <a:xfrm>
            <a:off x="544024" y="406907"/>
            <a:ext cx="9078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獎令未檢視提醒通知</a:t>
            </a:r>
            <a:endParaRPr lang="en-US" altLang="zh-TW" sz="32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DC3864-CDEE-43E1-A42C-3DD9CF31C3DC}"/>
              </a:ext>
            </a:extLst>
          </p:cNvPr>
          <p:cNvSpPr txBox="1"/>
          <p:nvPr/>
        </p:nvSpPr>
        <p:spPr>
          <a:xfrm>
            <a:off x="544024" y="1104795"/>
            <a:ext cx="8982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每月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日，系統針對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天以前核定但尚未檢視的獎令，自動發送</a:t>
            </a:r>
            <a:b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提醒通知。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*收件者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E-mail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來源為公務人力資料庫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表二現職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的電子郵件信箱。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2406FF7-51A3-4604-B835-6F1F2015D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40" y="2657148"/>
            <a:ext cx="7459116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42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EA428E1-85D3-4E5E-BFF3-7DC63AF89942}"/>
              </a:ext>
            </a:extLst>
          </p:cNvPr>
          <p:cNvSpPr txBox="1"/>
          <p:nvPr/>
        </p:nvSpPr>
        <p:spPr>
          <a:xfrm>
            <a:off x="533392" y="188119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檢視個人獎令通知信收件電子信箱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AD5C9DF-17F2-46C0-958E-2C63EDCE0518}"/>
              </a:ext>
            </a:extLst>
          </p:cNvPr>
          <p:cNvSpPr txBox="1"/>
          <p:nvPr/>
        </p:nvSpPr>
        <p:spPr>
          <a:xfrm>
            <a:off x="533392" y="896005"/>
            <a:ext cx="9078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「修改電子郵件」步驟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進入公務人員個人資料服務網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err="1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MyData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，點選個人資料查詢及校對，進行信箱修改。</a:t>
            </a:r>
            <a:endParaRPr lang="en-US" altLang="zh-TW" sz="24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DEE6FEE-B57A-4C61-9476-12BE5AC96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8" y="1841546"/>
            <a:ext cx="8752900" cy="50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0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205CE1E-6ABC-4B2F-845C-52283B742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68197"/>
            <a:ext cx="8119730" cy="566165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2481183E-E709-46F4-A4B0-3135243E2368}"/>
              </a:ext>
            </a:extLst>
          </p:cNvPr>
          <p:cNvSpPr txBox="1"/>
          <p:nvPr/>
        </p:nvSpPr>
        <p:spPr>
          <a:xfrm>
            <a:off x="152400" y="262069"/>
            <a:ext cx="9105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「修改電子郵件」步驟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2: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按下確認修改後，訊息窗彈出，閱讀完畢，點選確定，再點擊右上角「待完成校對鍵」。</a:t>
            </a:r>
          </a:p>
        </p:txBody>
      </p:sp>
    </p:spTree>
    <p:extLst>
      <p:ext uri="{BB962C8B-B14F-4D97-AF65-F5344CB8AC3E}">
        <p14:creationId xmlns:p14="http://schemas.microsoft.com/office/powerpoint/2010/main" val="219494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7FE37D6-41BC-418E-AEAA-52E429E22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8" y="1202166"/>
            <a:ext cx="7814929" cy="536875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5A45D84-CB2C-4ABD-AD65-F6658A0155E7}"/>
              </a:ext>
            </a:extLst>
          </p:cNvPr>
          <p:cNvSpPr/>
          <p:nvPr/>
        </p:nvSpPr>
        <p:spPr>
          <a:xfrm>
            <a:off x="315431" y="287079"/>
            <a:ext cx="8764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「修改電子信箱」步驟</a:t>
            </a:r>
            <a:r>
              <a:rPr lang="en-US" altLang="zh-TW" sz="28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3:</a:t>
            </a:r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按下確定送出，完成電子信箱修改。</a:t>
            </a:r>
          </a:p>
        </p:txBody>
      </p:sp>
    </p:spTree>
    <p:extLst>
      <p:ext uri="{BB962C8B-B14F-4D97-AF65-F5344CB8AC3E}">
        <p14:creationId xmlns:p14="http://schemas.microsoft.com/office/powerpoint/2010/main" val="343557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A32311-B9EC-4980-B3F5-287869CA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一、推行目的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50E729-A026-45F4-8E3D-E380AFC60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本校配合行政院人事行政總處為有效結合資訊技術、落實政府無紙化及節能減碳政策、達成人事作業流程簡化及奠定公務電子履歷之基礎，爰推行電子化獎勵令措施。</a:t>
            </a:r>
          </a:p>
        </p:txBody>
      </p:sp>
    </p:spTree>
    <p:extLst>
      <p:ext uri="{BB962C8B-B14F-4D97-AF65-F5344CB8AC3E}">
        <p14:creationId xmlns:p14="http://schemas.microsoft.com/office/powerpoint/2010/main" val="60203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5F5C268-1339-4891-A5A4-693E01712BD9}"/>
              </a:ext>
            </a:extLst>
          </p:cNvPr>
          <p:cNvSpPr txBox="1"/>
          <p:nvPr/>
        </p:nvSpPr>
        <p:spPr>
          <a:xfrm>
            <a:off x="651510" y="237827"/>
            <a:ext cx="8858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二、推行範圍及作業方式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8E621061-1705-4B04-99E1-B96D7636897F}"/>
              </a:ext>
            </a:extLst>
          </p:cNvPr>
          <p:cNvGrpSpPr/>
          <p:nvPr/>
        </p:nvGrpSpPr>
        <p:grpSpPr>
          <a:xfrm>
            <a:off x="651510" y="1234871"/>
            <a:ext cx="9406890" cy="1111166"/>
            <a:chOff x="905856" y="1256169"/>
            <a:chExt cx="9406890" cy="1111166"/>
          </a:xfrm>
        </p:grpSpPr>
        <p:sp>
          <p:nvSpPr>
            <p:cNvPr id="3" name="矩形: 圓角 2">
              <a:extLst>
                <a:ext uri="{FF2B5EF4-FFF2-40B4-BE49-F238E27FC236}">
                  <a16:creationId xmlns:a16="http://schemas.microsoft.com/office/drawing/2014/main" id="{7605BCA8-A3C0-40AD-A041-06425B950E0B}"/>
                </a:ext>
              </a:extLst>
            </p:cNvPr>
            <p:cNvSpPr/>
            <p:nvPr/>
          </p:nvSpPr>
          <p:spPr>
            <a:xfrm>
              <a:off x="905856" y="1256169"/>
              <a:ext cx="1851660" cy="108585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適用對象</a:t>
              </a:r>
            </a:p>
          </p:txBody>
        </p:sp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1670A158-7979-4A1C-9D0B-33BAB0CB8542}"/>
                </a:ext>
              </a:extLst>
            </p:cNvPr>
            <p:cNvSpPr/>
            <p:nvPr/>
          </p:nvSpPr>
          <p:spPr>
            <a:xfrm>
              <a:off x="2757516" y="1281485"/>
              <a:ext cx="7555230" cy="10858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5F76371E-06DC-4C39-852E-7514C8D77AF7}"/>
              </a:ext>
            </a:extLst>
          </p:cNvPr>
          <p:cNvGrpSpPr/>
          <p:nvPr/>
        </p:nvGrpSpPr>
        <p:grpSpPr>
          <a:xfrm>
            <a:off x="651510" y="5558101"/>
            <a:ext cx="9438294" cy="1234562"/>
            <a:chOff x="905856" y="5567598"/>
            <a:chExt cx="9438294" cy="1234562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4CE77AF3-7D55-42FD-B6EF-54A4B47F5027}"/>
                </a:ext>
              </a:extLst>
            </p:cNvPr>
            <p:cNvSpPr/>
            <p:nvPr/>
          </p:nvSpPr>
          <p:spPr>
            <a:xfrm>
              <a:off x="905856" y="5601831"/>
              <a:ext cx="1851660" cy="108585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核定方式</a:t>
              </a:r>
              <a:endPara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通知方式</a:t>
              </a:r>
            </a:p>
          </p:txBody>
        </p:sp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4100D418-DAC6-4E81-A9B1-8504C7DF9CB4}"/>
                </a:ext>
              </a:extLst>
            </p:cNvPr>
            <p:cNvSpPr/>
            <p:nvPr/>
          </p:nvSpPr>
          <p:spPr>
            <a:xfrm>
              <a:off x="2726112" y="5567598"/>
              <a:ext cx="7618038" cy="123456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A108199-1A2A-4377-A9FC-6E7803EA115D}"/>
              </a:ext>
            </a:extLst>
          </p:cNvPr>
          <p:cNvSpPr txBox="1"/>
          <p:nvPr/>
        </p:nvSpPr>
        <p:spPr>
          <a:xfrm>
            <a:off x="2676034" y="1486663"/>
            <a:ext cx="4503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本校編制內教職員</a:t>
            </a: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02D4B3B9-22F3-41D8-9418-8CF58D8ECE48}"/>
              </a:ext>
            </a:extLst>
          </p:cNvPr>
          <p:cNvGrpSpPr/>
          <p:nvPr/>
        </p:nvGrpSpPr>
        <p:grpSpPr>
          <a:xfrm>
            <a:off x="651510" y="2646227"/>
            <a:ext cx="9438294" cy="1111166"/>
            <a:chOff x="905856" y="2693312"/>
            <a:chExt cx="9438294" cy="1111166"/>
          </a:xfrm>
        </p:grpSpPr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AC057E0B-15BC-476B-B3F0-7A942B8D56D8}"/>
                </a:ext>
              </a:extLst>
            </p:cNvPr>
            <p:cNvSpPr/>
            <p:nvPr/>
          </p:nvSpPr>
          <p:spPr>
            <a:xfrm>
              <a:off x="905856" y="2693312"/>
              <a:ext cx="1851660" cy="108585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適用額度</a:t>
              </a:r>
            </a:p>
          </p:txBody>
        </p:sp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C5680B9B-CE38-4C10-8FD3-2816E8096A29}"/>
                </a:ext>
              </a:extLst>
            </p:cNvPr>
            <p:cNvSpPr/>
            <p:nvPr/>
          </p:nvSpPr>
          <p:spPr>
            <a:xfrm>
              <a:off x="2757516" y="2718628"/>
              <a:ext cx="7586634" cy="10858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10A5E084-2647-4F9E-B689-6CE7BD84E195}"/>
                </a:ext>
              </a:extLst>
            </p:cNvPr>
            <p:cNvSpPr txBox="1"/>
            <p:nvPr/>
          </p:nvSpPr>
          <p:spPr>
            <a:xfrm>
              <a:off x="2930380" y="2784499"/>
              <a:ext cx="6979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嘉獎一次、嘉獎二次、記功一次與記功二次之獎勵案</a:t>
              </a: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8794E1A9-E25B-412A-B1CA-69F75DA35F9E}"/>
              </a:ext>
            </a:extLst>
          </p:cNvPr>
          <p:cNvGrpSpPr/>
          <p:nvPr/>
        </p:nvGrpSpPr>
        <p:grpSpPr>
          <a:xfrm>
            <a:off x="651510" y="4057583"/>
            <a:ext cx="9438294" cy="1200329"/>
            <a:chOff x="905856" y="4077964"/>
            <a:chExt cx="9438294" cy="1200329"/>
          </a:xfrm>
        </p:grpSpPr>
        <p:sp>
          <p:nvSpPr>
            <p:cNvPr id="9" name="矩形: 圓角 8">
              <a:extLst>
                <a:ext uri="{FF2B5EF4-FFF2-40B4-BE49-F238E27FC236}">
                  <a16:creationId xmlns:a16="http://schemas.microsoft.com/office/drawing/2014/main" id="{6B506CB4-40CA-4A11-A02A-303E03BEAB8B}"/>
                </a:ext>
              </a:extLst>
            </p:cNvPr>
            <p:cNvSpPr/>
            <p:nvPr/>
          </p:nvSpPr>
          <p:spPr>
            <a:xfrm>
              <a:off x="905856" y="4130455"/>
              <a:ext cx="1851660" cy="108585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前置作業</a:t>
              </a:r>
            </a:p>
          </p:txBody>
        </p:sp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9EB3E4B8-8FA8-40C5-B804-E23C518A2DD6}"/>
                </a:ext>
              </a:extLst>
            </p:cNvPr>
            <p:cNvSpPr/>
            <p:nvPr/>
          </p:nvSpPr>
          <p:spPr>
            <a:xfrm>
              <a:off x="2757516" y="4105139"/>
              <a:ext cx="7586634" cy="116758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8B1C6ED7-F97E-4210-836B-240DDB79BD83}"/>
                </a:ext>
              </a:extLst>
            </p:cNvPr>
            <p:cNvSpPr txBox="1"/>
            <p:nvPr/>
          </p:nvSpPr>
          <p:spPr>
            <a:xfrm>
              <a:off x="2874702" y="4077964"/>
              <a:ext cx="73580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chemeClr val="accent1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由當事人自行至「公務人員個人資料服務網</a:t>
              </a:r>
              <a:r>
                <a:rPr lang="en-US" altLang="zh-TW" sz="2400" dirty="0" err="1">
                  <a:solidFill>
                    <a:schemeClr val="accent1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MyData</a:t>
              </a:r>
              <a:r>
                <a:rPr lang="zh-TW" altLang="en-US" sz="2400" dirty="0">
                  <a:solidFill>
                    <a:schemeClr val="accent1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」同意機關採行電子化措施核布獎勵令，並核對個人電子郵件信箱地址，以免漏失接收個人獎勵令通知。</a:t>
              </a:r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DFF7917-07F7-42D2-B23F-2FB9ABBB85D8}"/>
              </a:ext>
            </a:extLst>
          </p:cNvPr>
          <p:cNvSpPr txBox="1"/>
          <p:nvPr/>
        </p:nvSpPr>
        <p:spPr>
          <a:xfrm>
            <a:off x="2620356" y="5592334"/>
            <a:ext cx="745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人事室使用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WebHR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核定獎勵令後，將由系統自動傳輸資料至「公務人員個人資料服務網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MyData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」，並寄送電子郵件通知當事人，當事人以電子憑證（自然人憑證、健保卡）登入該網站後，即可檢視及列印個人記功以下獎勵令資料。</a:t>
            </a:r>
          </a:p>
        </p:txBody>
      </p:sp>
    </p:spTree>
    <p:extLst>
      <p:ext uri="{BB962C8B-B14F-4D97-AF65-F5344CB8AC3E}">
        <p14:creationId xmlns:p14="http://schemas.microsoft.com/office/powerpoint/2010/main" val="240712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867280-CD8A-42FB-9525-2B34BEFC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05" y="1602419"/>
            <a:ext cx="8596668" cy="1826581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chemeClr val="accent1">
                    <a:lumMod val="50000"/>
                  </a:schemeClr>
                </a:solidFill>
              </a:rPr>
              <a:t>獎勵令電子化措施操作手冊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F455A5-B1E1-4F74-AF54-9783DA5C7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343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9EAF2B6B-D25A-4D64-A5DC-6BA0FF48451B}"/>
              </a:ext>
            </a:extLst>
          </p:cNvPr>
          <p:cNvSpPr txBox="1"/>
          <p:nvPr/>
        </p:nvSpPr>
        <p:spPr>
          <a:xfrm>
            <a:off x="542259" y="391197"/>
            <a:ext cx="7366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步驟一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當事人收取系統發送之個人獎令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9A9DEDE-B1BE-44EF-9301-7BF1C8A69997}"/>
              </a:ext>
            </a:extLst>
          </p:cNvPr>
          <p:cNvSpPr txBox="1"/>
          <p:nvPr/>
        </p:nvSpPr>
        <p:spPr>
          <a:xfrm>
            <a:off x="542259" y="1047031"/>
            <a:ext cx="8899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獎懲結果為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嘉獎一次、嘉獎二次、記功一次與記功二次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之獎勵案 </a:t>
            </a:r>
            <a:b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系統會自動發送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E-mail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通知</a:t>
            </a:r>
            <a:endParaRPr lang="en-US" altLang="zh-TW" sz="24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*寄件者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:MYDATA@dgpa.gov.tw</a:t>
            </a:r>
          </a:p>
          <a:p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*主旨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核定機關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核定日期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個人獎令通知信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非社交工程演練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9AB1ED6-9B3D-49F3-84E3-F68192354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90" y="2812755"/>
            <a:ext cx="98393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855F4CD6-9969-4BE3-B6A2-4F977CC3CA25}"/>
              </a:ext>
            </a:extLst>
          </p:cNvPr>
          <p:cNvSpPr txBox="1"/>
          <p:nvPr/>
        </p:nvSpPr>
        <p:spPr>
          <a:xfrm>
            <a:off x="542259" y="391197"/>
            <a:ext cx="8597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步驟二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進入公務人員個人資料服務網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 err="1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MyData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6BB41B7-D983-46C6-AF34-AF3BC879A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9" y="1508696"/>
            <a:ext cx="6475229" cy="366712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E733771-C04B-4084-BD52-4DDAE3921BA7}"/>
              </a:ext>
            </a:extLst>
          </p:cNvPr>
          <p:cNvSpPr txBox="1"/>
          <p:nvPr/>
        </p:nvSpPr>
        <p:spPr>
          <a:xfrm>
            <a:off x="542259" y="1047031"/>
            <a:ext cx="8610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方法一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點擊信件連結，進入公務人員個人資料服務網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MyData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71164BE-3CA2-43D3-836D-6A100A48B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696" y="2350904"/>
            <a:ext cx="3326805" cy="3667125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DAB5B71-D471-4290-9968-824DABA788E9}"/>
              </a:ext>
            </a:extLst>
          </p:cNvPr>
          <p:cNvSpPr/>
          <p:nvPr/>
        </p:nvSpPr>
        <p:spPr>
          <a:xfrm>
            <a:off x="5518298" y="3678865"/>
            <a:ext cx="2555398" cy="354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83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80A59DE6-C6ED-43F0-B371-08CB570B2ACF}"/>
              </a:ext>
            </a:extLst>
          </p:cNvPr>
          <p:cNvSpPr txBox="1"/>
          <p:nvPr/>
        </p:nvSpPr>
        <p:spPr>
          <a:xfrm>
            <a:off x="542259" y="391197"/>
            <a:ext cx="8597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步驟二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進入公務人員個人資料服務網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 err="1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MyData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DBEC107-F40B-4818-8A6C-E4D3A4BA22B7}"/>
              </a:ext>
            </a:extLst>
          </p:cNvPr>
          <p:cNvSpPr txBox="1"/>
          <p:nvPr/>
        </p:nvSpPr>
        <p:spPr>
          <a:xfrm>
            <a:off x="542259" y="1047031"/>
            <a:ext cx="680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方法二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ecpa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(https://ecpa.dgpa.gov.tw)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78A5EA4-CA70-4290-B416-03E61D6F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9" y="1752547"/>
            <a:ext cx="9920177" cy="458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1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5543802-EBCB-42E7-94F1-4D6A302B1CF2}"/>
              </a:ext>
            </a:extLst>
          </p:cNvPr>
          <p:cNvSpPr txBox="1"/>
          <p:nvPr/>
        </p:nvSpPr>
        <p:spPr>
          <a:xfrm>
            <a:off x="446567" y="339146"/>
            <a:ext cx="8544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步驟三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進入公務人員個人資料服務網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 err="1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MyData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2430985-9A67-4341-9672-6C2E1F84F362}"/>
              </a:ext>
            </a:extLst>
          </p:cNvPr>
          <p:cNvSpPr txBox="1"/>
          <p:nvPr/>
        </p:nvSpPr>
        <p:spPr>
          <a:xfrm>
            <a:off x="542259" y="923921"/>
            <a:ext cx="7113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eCPA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首頁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My Data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小圖示進入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1E1F2C3-910F-45F2-BFA6-955B882F1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7" y="1508696"/>
            <a:ext cx="9367285" cy="514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9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16F5E59C-A720-4B11-A050-132F547E6656}"/>
              </a:ext>
            </a:extLst>
          </p:cNvPr>
          <p:cNvSpPr txBox="1"/>
          <p:nvPr/>
        </p:nvSpPr>
        <p:spPr>
          <a:xfrm>
            <a:off x="308611" y="205740"/>
            <a:ext cx="8597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步驟三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進入公務人員個人資料服務網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 err="1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MyData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E8BB4B-6507-4DA8-988A-B07EB9A4B211}"/>
              </a:ext>
            </a:extLst>
          </p:cNvPr>
          <p:cNvSpPr txBox="1"/>
          <p:nvPr/>
        </p:nvSpPr>
        <p:spPr>
          <a:xfrm>
            <a:off x="308611" y="764917"/>
            <a:ext cx="9958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eCPA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首頁「應用系統」，再點選「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B.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人事資料服務」，加入「公務人員個人資料校對網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MyData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」進入。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D7F2E80-C605-46F5-B754-161BF58E4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5914"/>
            <a:ext cx="9754924" cy="518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20732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紫蘿蘭色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992</TotalTime>
  <Words>805</Words>
  <Application>Microsoft Office PowerPoint</Application>
  <PresentationFormat>寬螢幕</PresentationFormat>
  <Paragraphs>46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微軟正黑體</vt:lpstr>
      <vt:lpstr>標楷體</vt:lpstr>
      <vt:lpstr>Arial</vt:lpstr>
      <vt:lpstr>Trebuchet MS</vt:lpstr>
      <vt:lpstr>Wingdings 3</vt:lpstr>
      <vt:lpstr>多面向</vt:lpstr>
      <vt:lpstr>國立苗栗高級農工職業學校記功以下獎勵令電子化措施</vt:lpstr>
      <vt:lpstr>一、推行目的</vt:lpstr>
      <vt:lpstr>PowerPoint 簡報</vt:lpstr>
      <vt:lpstr>獎勵令電子化措施操作手冊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國立苗栗高級農工職業學校記功以下獎勵令電子化措施</dc:title>
  <dc:creator>Administrator</dc:creator>
  <cp:lastModifiedBy>Administrator</cp:lastModifiedBy>
  <cp:revision>46</cp:revision>
  <dcterms:created xsi:type="dcterms:W3CDTF">2021-05-21T02:41:35Z</dcterms:created>
  <dcterms:modified xsi:type="dcterms:W3CDTF">2021-06-30T02:47:29Z</dcterms:modified>
</cp:coreProperties>
</file>