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163" r:id="rId1"/>
    <p:sldMasterId id="2147485165" r:id="rId2"/>
  </p:sldMasterIdLst>
  <p:handoutMasterIdLst>
    <p:handoutMasterId r:id="rId47"/>
  </p:handoutMasterIdLst>
  <p:sldIdLst>
    <p:sldId id="258" r:id="rId3"/>
    <p:sldId id="303" r:id="rId4"/>
    <p:sldId id="340" r:id="rId5"/>
    <p:sldId id="304" r:id="rId6"/>
    <p:sldId id="305" r:id="rId7"/>
    <p:sldId id="317" r:id="rId8"/>
    <p:sldId id="341" r:id="rId9"/>
    <p:sldId id="306" r:id="rId10"/>
    <p:sldId id="342" r:id="rId11"/>
    <p:sldId id="307" r:id="rId12"/>
    <p:sldId id="309" r:id="rId13"/>
    <p:sldId id="343" r:id="rId14"/>
    <p:sldId id="310" r:id="rId15"/>
    <p:sldId id="318" r:id="rId16"/>
    <p:sldId id="344" r:id="rId17"/>
    <p:sldId id="311" r:id="rId18"/>
    <p:sldId id="345" r:id="rId19"/>
    <p:sldId id="313" r:id="rId20"/>
    <p:sldId id="314" r:id="rId21"/>
    <p:sldId id="319" r:id="rId22"/>
    <p:sldId id="346" r:id="rId23"/>
    <p:sldId id="347" r:id="rId24"/>
    <p:sldId id="316" r:id="rId25"/>
    <p:sldId id="320" r:id="rId26"/>
    <p:sldId id="348" r:id="rId27"/>
    <p:sldId id="321" r:id="rId28"/>
    <p:sldId id="322" r:id="rId29"/>
    <p:sldId id="349" r:id="rId30"/>
    <p:sldId id="324" r:id="rId31"/>
    <p:sldId id="332" r:id="rId32"/>
    <p:sldId id="325" r:id="rId33"/>
    <p:sldId id="326" r:id="rId34"/>
    <p:sldId id="350" r:id="rId35"/>
    <p:sldId id="351" r:id="rId36"/>
    <p:sldId id="327" r:id="rId37"/>
    <p:sldId id="328" r:id="rId38"/>
    <p:sldId id="330" r:id="rId39"/>
    <p:sldId id="338" r:id="rId40"/>
    <p:sldId id="333" r:id="rId41"/>
    <p:sldId id="334" r:id="rId42"/>
    <p:sldId id="352" r:id="rId43"/>
    <p:sldId id="353" r:id="rId44"/>
    <p:sldId id="335" r:id="rId45"/>
    <p:sldId id="336" r:id="rId46"/>
  </p:sldIdLst>
  <p:sldSz cx="9144000" cy="6858000" type="screen4x3"/>
  <p:notesSz cx="6858000" cy="9144000"/>
  <p:defaultTextStyle>
    <a:defPPr>
      <a:defRPr lang="zh-TW"/>
    </a:defPPr>
    <a:lvl1pPr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1pPr>
    <a:lvl2pPr marL="457200"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2pPr>
    <a:lvl3pPr marL="914400"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3pPr>
    <a:lvl4pPr marL="1371600"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4pPr>
    <a:lvl5pPr marL="1828800" algn="l" rtl="0" fontAlgn="base">
      <a:spcBef>
        <a:spcPct val="0"/>
      </a:spcBef>
      <a:spcAft>
        <a:spcPct val="0"/>
      </a:spcAft>
      <a:defRPr kumimoji="1" b="1" kern="1200">
        <a:solidFill>
          <a:schemeClr val="bg1"/>
        </a:solidFill>
        <a:latin typeface="Times New Roman" pitchFamily="18" charset="0"/>
        <a:ea typeface="新細明體" pitchFamily="18" charset="-120"/>
        <a:cs typeface="+mn-cs"/>
      </a:defRPr>
    </a:lvl5pPr>
    <a:lvl6pPr marL="2286000" algn="l" defTabSz="914400" rtl="0" eaLnBrk="1" latinLnBrk="0" hangingPunct="1">
      <a:defRPr kumimoji="1" b="1" kern="1200">
        <a:solidFill>
          <a:schemeClr val="bg1"/>
        </a:solidFill>
        <a:latin typeface="Times New Roman" pitchFamily="18" charset="0"/>
        <a:ea typeface="新細明體" pitchFamily="18" charset="-120"/>
        <a:cs typeface="+mn-cs"/>
      </a:defRPr>
    </a:lvl6pPr>
    <a:lvl7pPr marL="2743200" algn="l" defTabSz="914400" rtl="0" eaLnBrk="1" latinLnBrk="0" hangingPunct="1">
      <a:defRPr kumimoji="1" b="1" kern="1200">
        <a:solidFill>
          <a:schemeClr val="bg1"/>
        </a:solidFill>
        <a:latin typeface="Times New Roman" pitchFamily="18" charset="0"/>
        <a:ea typeface="新細明體" pitchFamily="18" charset="-120"/>
        <a:cs typeface="+mn-cs"/>
      </a:defRPr>
    </a:lvl7pPr>
    <a:lvl8pPr marL="3200400" algn="l" defTabSz="914400" rtl="0" eaLnBrk="1" latinLnBrk="0" hangingPunct="1">
      <a:defRPr kumimoji="1" b="1" kern="1200">
        <a:solidFill>
          <a:schemeClr val="bg1"/>
        </a:solidFill>
        <a:latin typeface="Times New Roman" pitchFamily="18" charset="0"/>
        <a:ea typeface="新細明體" pitchFamily="18" charset="-120"/>
        <a:cs typeface="+mn-cs"/>
      </a:defRPr>
    </a:lvl8pPr>
    <a:lvl9pPr marL="3657600" algn="l" defTabSz="914400" rtl="0" eaLnBrk="1" latinLnBrk="0" hangingPunct="1">
      <a:defRPr kumimoji="1" b="1" kern="1200">
        <a:solidFill>
          <a:schemeClr val="bg1"/>
        </a:solidFill>
        <a:latin typeface="Times New Roman" pitchFamily="18"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FF5050"/>
    <a:srgbClr val="FF00FF"/>
    <a:srgbClr val="4F4FFF"/>
    <a:srgbClr val="336699"/>
    <a:srgbClr val="339933"/>
    <a:srgbClr val="0099CC"/>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97" autoAdjust="0"/>
    <p:restoredTop sz="94653" autoAdjust="0"/>
  </p:normalViewPr>
  <p:slideViewPr>
    <p:cSldViewPr>
      <p:cViewPr>
        <p:scale>
          <a:sx n="75" d="100"/>
          <a:sy n="75" d="100"/>
        </p:scale>
        <p:origin x="-1834" y="-168"/>
      </p:cViewPr>
      <p:guideLst>
        <p:guide orient="horz" pos="287"/>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7" d="100"/>
          <a:sy n="87" d="100"/>
        </p:scale>
        <p:origin x="-186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image" Target="../media/image33.wmf"/><Relationship Id="rId5" Type="http://schemas.openxmlformats.org/officeDocument/2006/relationships/image" Target="../media/image37.wmf"/><Relationship Id="rId4" Type="http://schemas.openxmlformats.org/officeDocument/2006/relationships/image" Target="../media/image3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7" name="Rectangle 3"/>
          <p:cNvSpPr>
            <a:spLocks noGrp="1" noChangeArrowheads="1"/>
          </p:cNvSpPr>
          <p:nvPr>
            <p:ph type="dt" sz="quarter"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b="0">
                <a:solidFill>
                  <a:schemeClr val="tx1"/>
                </a:solidFill>
                <a:ea typeface="新細明體" pitchFamily="18" charset="-120"/>
              </a:defRPr>
            </a:lvl1pPr>
          </a:lstStyle>
          <a:p>
            <a:pPr>
              <a:defRPr/>
            </a:pPr>
            <a:endParaRPr lang="en-US" altLang="zh-TW"/>
          </a:p>
        </p:txBody>
      </p:sp>
      <p:sp>
        <p:nvSpPr>
          <p:cNvPr id="6148" name="Rectangle 4"/>
          <p:cNvSpPr>
            <a:spLocks noGrp="1" noChangeArrowheads="1"/>
          </p:cNvSpPr>
          <p:nvPr>
            <p:ph type="ftr" sz="quarter" idx="2"/>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b="0">
                <a:solidFill>
                  <a:schemeClr val="tx1"/>
                </a:solidFill>
                <a:ea typeface="新細明體" pitchFamily="18" charset="-120"/>
              </a:defRPr>
            </a:lvl1pPr>
          </a:lstStyle>
          <a:p>
            <a:pPr>
              <a:defRPr/>
            </a:pPr>
            <a:endParaRPr lang="en-US" altLang="zh-TW"/>
          </a:p>
        </p:txBody>
      </p:sp>
      <p:sp>
        <p:nvSpPr>
          <p:cNvPr id="6149" name="Rectangle 5"/>
          <p:cNvSpPr>
            <a:spLocks noGrp="1" noChangeArrowheads="1"/>
          </p:cNvSpPr>
          <p:nvPr>
            <p:ph type="sldNum" sz="quarter" idx="3"/>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b="0">
                <a:solidFill>
                  <a:schemeClr val="tx1"/>
                </a:solidFill>
                <a:ea typeface="新細明體" pitchFamily="18" charset="-120"/>
              </a:defRPr>
            </a:lvl1pPr>
          </a:lstStyle>
          <a:p>
            <a:pPr>
              <a:defRPr/>
            </a:pPr>
            <a:fld id="{820E5F9F-DE04-4AF3-AF96-C42FD00B20F8}" type="slidenum">
              <a:rPr lang="en-US" altLang="zh-TW"/>
              <a:pPr>
                <a:defRPr/>
              </a:pPr>
              <a:t>‹#›</a:t>
            </a:fld>
            <a:endParaRPr lang="en-US" altLang="zh-TW"/>
          </a:p>
        </p:txBody>
      </p:sp>
    </p:spTree>
    <p:extLst>
      <p:ext uri="{BB962C8B-B14F-4D97-AF65-F5344CB8AC3E}">
        <p14:creationId xmlns:p14="http://schemas.microsoft.com/office/powerpoint/2010/main" val="275428805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3872507961"/>
      </p:ext>
    </p:extLst>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964126365"/>
      </p:ext>
    </p:extLst>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4056904014"/>
      </p:ext>
    </p:extLst>
  </p:cSld>
  <p:clrMapOvr>
    <a:masterClrMapping/>
  </p:clrMapOvr>
  <p:transitio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標題投影片">
    <p:spTree>
      <p:nvGrpSpPr>
        <p:cNvPr id="1" name=""/>
        <p:cNvGrpSpPr/>
        <p:nvPr/>
      </p:nvGrpSpPr>
      <p:grpSpPr>
        <a:xfrm>
          <a:off x="0" y="0"/>
          <a:ext cx="0" cy="0"/>
          <a:chOff x="0" y="0"/>
          <a:chExt cx="0" cy="0"/>
        </a:xfrm>
      </p:grpSpPr>
      <p:sp>
        <p:nvSpPr>
          <p:cNvPr id="2" name="Text Box 49"/>
          <p:cNvSpPr txBox="1">
            <a:spLocks noChangeArrowheads="1"/>
          </p:cNvSpPr>
          <p:nvPr userDrawn="1"/>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F9541E3B-52CF-4C82-B54A-9834881B37FF}"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3" name="Picture 37" descr="Icon-02">
            <a:hlinkClick r:id="" action="ppaction://hlinkshowjump?jump=endshow"/>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748713" y="6524625"/>
            <a:ext cx="327025" cy="30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文字方塊 11"/>
          <p:cNvSpPr txBox="1">
            <a:spLocks noChangeArrowheads="1"/>
          </p:cNvSpPr>
          <p:nvPr userDrawn="1"/>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Tree>
    <p:extLst>
      <p:ext uri="{BB962C8B-B14F-4D97-AF65-F5344CB8AC3E}">
        <p14:creationId xmlns:p14="http://schemas.microsoft.com/office/powerpoint/2010/main" val="3363908776"/>
      </p:ext>
    </p:extLst>
  </p:cSld>
  <p:clrMapOvr>
    <a:masterClrMapping/>
  </p:clrMapOvr>
  <p:transition>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997430095"/>
      </p:ext>
    </p:extLst>
  </p:cSld>
  <p:clrMapOvr>
    <a:masterClrMapping/>
  </p:clrMapOvr>
  <p:transition>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963408731"/>
      </p:ext>
    </p:extLst>
  </p:cSld>
  <p:clrMapOvr>
    <a:masterClrMapping/>
  </p:clrMapOvr>
  <p:transition>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131704506"/>
      </p:ext>
    </p:extLst>
  </p:cSld>
  <p:clrMapOvr>
    <a:masterClrMapping/>
  </p:clrMapOvr>
  <p:transition>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223604762"/>
      </p:ext>
    </p:extLst>
  </p:cSld>
  <p:clrMapOvr>
    <a:masterClrMapping/>
  </p:clrMapOvr>
  <p:transition>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1269370845"/>
      </p:ext>
    </p:extLst>
  </p:cSld>
  <p:clrMapOvr>
    <a:masterClrMapping/>
  </p:clrMapOvr>
  <p:transition>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727248190"/>
      </p:ext>
    </p:extLst>
  </p:cSld>
  <p:clrMapOvr>
    <a:masterClrMapping/>
  </p:clrMapOvr>
  <p:transition>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0969475"/>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lvl1pPr marL="0" indent="0">
              <a:buNone/>
              <a:defRPr/>
            </a:lvl1pPr>
            <a:lvl2pPr>
              <a:defRPr lang="zh-TW" altLang="en-US" sz="2800" dirty="0" smtClean="0">
                <a:solidFill>
                  <a:schemeClr val="tx1"/>
                </a:solidFill>
                <a:latin typeface="標楷體" panose="03000509000000000000" pitchFamily="65" charset="-120"/>
                <a:ea typeface="標楷體" panose="03000509000000000000" pitchFamily="65" charset="-120"/>
              </a:defRPr>
            </a:lvl2pPr>
            <a:lvl3pPr>
              <a:defRPr lang="zh-TW" altLang="en-US" sz="2800" dirty="0" smtClean="0">
                <a:solidFill>
                  <a:schemeClr val="tx1"/>
                </a:solidFill>
                <a:latin typeface="標楷體" panose="03000509000000000000" pitchFamily="65" charset="-120"/>
                <a:ea typeface="標楷體" panose="03000509000000000000" pitchFamily="65" charset="-120"/>
              </a:defRPr>
            </a:lvl3pPr>
            <a:lvl4pPr>
              <a:defRPr lang="zh-TW" altLang="en-US" sz="2800" dirty="0" smtClean="0">
                <a:solidFill>
                  <a:schemeClr val="tx1"/>
                </a:solidFill>
                <a:latin typeface="標楷體" panose="03000509000000000000" pitchFamily="65" charset="-120"/>
                <a:ea typeface="標楷體" panose="03000509000000000000" pitchFamily="65" charset="-120"/>
              </a:defRPr>
            </a:lvl4pPr>
            <a:lvl5pPr>
              <a:defRPr lang="zh-TW" altLang="en-US" sz="2800" dirty="0">
                <a:solidFill>
                  <a:schemeClr val="tx1"/>
                </a:solidFill>
                <a:latin typeface="標楷體" panose="03000509000000000000" pitchFamily="65" charset="-120"/>
                <a:ea typeface="標楷體" panose="03000509000000000000" pitchFamily="65"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1827628259"/>
      </p:ext>
    </p:extLst>
  </p:cSld>
  <p:clrMapOvr>
    <a:masterClrMapping/>
  </p:clrMapOvr>
  <p:transition>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3609917456"/>
      </p:ext>
    </p:extLst>
  </p:cSld>
  <p:clrMapOvr>
    <a:masterClrMapping/>
  </p:clrMapOvr>
  <p:transition>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2438173128"/>
      </p:ext>
    </p:extLst>
  </p:cSld>
  <p:clrMapOvr>
    <a:masterClrMapping/>
  </p:clrMapOvr>
  <p:transition>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655999191"/>
      </p:ext>
    </p:extLst>
  </p:cSld>
  <p:clrMapOvr>
    <a:masterClrMapping/>
  </p:clrMapOvr>
  <p:transition>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426200" y="455613"/>
            <a:ext cx="2033588" cy="5781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323850" y="455613"/>
            <a:ext cx="5949950" cy="5781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511068161"/>
      </p:ext>
    </p:extLst>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Tree>
    <p:extLst>
      <p:ext uri="{BB962C8B-B14F-4D97-AF65-F5344CB8AC3E}">
        <p14:creationId xmlns:p14="http://schemas.microsoft.com/office/powerpoint/2010/main" val="3518314765"/>
      </p:ext>
    </p:extLst>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196975"/>
            <a:ext cx="3990975"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467225" y="1196975"/>
            <a:ext cx="3992563" cy="50403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357654023"/>
      </p:ext>
    </p:extLst>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3640822659"/>
      </p:ext>
    </p:extLst>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Tree>
    <p:extLst>
      <p:ext uri="{BB962C8B-B14F-4D97-AF65-F5344CB8AC3E}">
        <p14:creationId xmlns:p14="http://schemas.microsoft.com/office/powerpoint/2010/main" val="3670877948"/>
      </p:ext>
    </p:extLst>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429345"/>
      </p:ext>
    </p:extLst>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1284272626"/>
      </p:ext>
    </p:extLst>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Tree>
    <p:extLst>
      <p:ext uri="{BB962C8B-B14F-4D97-AF65-F5344CB8AC3E}">
        <p14:creationId xmlns:p14="http://schemas.microsoft.com/office/powerpoint/2010/main" val="922480674"/>
      </p:ext>
    </p:extLst>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5.png"/><Relationship Id="rId3" Type="http://schemas.openxmlformats.org/officeDocument/2006/relationships/slideLayout" Target="../slideLayouts/slideLayout3.xml"/><Relationship Id="rId21" Type="http://schemas.openxmlformats.org/officeDocument/2006/relationships/slide" Target="../slides/slide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20" Type="http://schemas.openxmlformats.org/officeDocument/2006/relationships/slide" Target="../slides/slide3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18" Type="http://schemas.openxmlformats.org/officeDocument/2006/relationships/image" Target="../media/image6.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4.xml"/><Relationship Id="rId16" Type="http://schemas.openxmlformats.org/officeDocument/2006/relationships/image" Target="../media/image4.png"/><Relationship Id="rId20" Type="http://schemas.openxmlformats.org/officeDocument/2006/relationships/slide" Target="../slides/slid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19" Type="http://schemas.openxmlformats.org/officeDocument/2006/relationships/slide" Target="../slides/slide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dirty="0" smtClean="0"/>
              <a:t>按一下以編輯母片標題樣式</a:t>
            </a:r>
          </a:p>
        </p:txBody>
      </p:sp>
      <p:sp>
        <p:nvSpPr>
          <p:cNvPr id="1027"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dirty="0" smtClean="0"/>
              <a:t>1-1-1</a:t>
            </a:r>
            <a:r>
              <a:rPr lang="zh-TW" altLang="en-US" dirty="0" smtClean="0"/>
              <a:t>第一層第一層第一層第一層第一層第一層第一層</a:t>
            </a:r>
          </a:p>
          <a:p>
            <a:pPr lvl="1"/>
            <a:r>
              <a:rPr lang="zh-TW" altLang="en-US" dirty="0" smtClean="0"/>
              <a:t>第二層內文第二層內文第二層內文第二層內文第二層內文第二層內文</a:t>
            </a:r>
            <a:endParaRPr lang="en-US" altLang="zh-TW" dirty="0" smtClean="0"/>
          </a:p>
          <a:p>
            <a:pPr lvl="2"/>
            <a:r>
              <a:rPr lang="zh-TW" altLang="en-US" dirty="0" smtClean="0"/>
              <a:t>第三層「解」藍色粗體第三層「解」藍色粗體第三層「解」藍色粗體</a:t>
            </a:r>
            <a:endParaRPr lang="en-US" altLang="zh-TW" dirty="0" smtClean="0"/>
          </a:p>
          <a:p>
            <a:pPr lvl="3"/>
            <a:r>
              <a:rPr lang="en-US" altLang="zh-TW" dirty="0" smtClean="0"/>
              <a:t>1.</a:t>
            </a:r>
            <a:r>
              <a:rPr lang="zh-TW" altLang="en-US" dirty="0" smtClean="0"/>
              <a:t>第四層第四層第四層第四層第四層第四層第四層第四層</a:t>
            </a:r>
            <a:endParaRPr lang="en-US" altLang="zh-TW" dirty="0" smtClean="0"/>
          </a:p>
          <a:p>
            <a:pPr lvl="4"/>
            <a:r>
              <a:rPr lang="en-US" altLang="zh-TW" dirty="0" smtClean="0"/>
              <a:t>(1)</a:t>
            </a:r>
            <a:r>
              <a:rPr lang="zh-TW" altLang="en-US" dirty="0"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138C3B35-2844-42E9-BC08-3F13750C742C}"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1029" name="Picture 29" descr="Icon-01">
            <a:hlinkClick r:id="" action="ppaction://hlinkshowjump?jump=firs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0" descr="Icon-03">
            <a:hlinkClick r:id="" action="ppaction://hlinkshowjump?jump=next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Picture 31" descr="Icon-04">
            <a:hlinkClick r:id="" action="ppaction://hlinkshowjump?jump=previous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32" descr="Icon-05">
            <a:hlinkClick r:id="" action="ppaction://hlinkshowjump?jump=fir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33" descr="Icon-06">
            <a:hlinkClick r:id="" action="ppaction://hlinkshowjump?jump=lastslide"/>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19" name="Rectangle 86">
            <a:hlinkClick r:id="rId20" action="ppaction://hlinksldjump"/>
          </p:cNvPr>
          <p:cNvSpPr>
            <a:spLocks noChangeArrowheads="1"/>
          </p:cNvSpPr>
          <p:nvPr userDrawn="1"/>
        </p:nvSpPr>
        <p:spPr bwMode="auto">
          <a:xfrm>
            <a:off x="8534400" y="1844675"/>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pitchFamily="18" charset="-120"/>
              </a:defRPr>
            </a:lvl1pPr>
            <a:lvl2pPr marL="742950" indent="-285750" eaLnBrk="0" hangingPunct="0">
              <a:defRPr kumimoji="1" b="1">
                <a:solidFill>
                  <a:schemeClr val="bg1"/>
                </a:solidFill>
                <a:latin typeface="Times New Roman" pitchFamily="18" charset="0"/>
                <a:ea typeface="新細明體" pitchFamily="18" charset="-120"/>
              </a:defRPr>
            </a:lvl2pPr>
            <a:lvl3pPr marL="1143000" indent="-228600" eaLnBrk="0" hangingPunct="0">
              <a:defRPr kumimoji="1" b="1">
                <a:solidFill>
                  <a:schemeClr val="bg1"/>
                </a:solidFill>
                <a:latin typeface="Times New Roman" pitchFamily="18" charset="0"/>
                <a:ea typeface="新細明體" pitchFamily="18" charset="-120"/>
              </a:defRPr>
            </a:lvl3pPr>
            <a:lvl4pPr marL="1600200" indent="-228600" eaLnBrk="0" hangingPunct="0">
              <a:defRPr kumimoji="1" b="1">
                <a:solidFill>
                  <a:schemeClr val="bg1"/>
                </a:solidFill>
                <a:latin typeface="Times New Roman" pitchFamily="18" charset="0"/>
                <a:ea typeface="新細明體" pitchFamily="18" charset="-120"/>
              </a:defRPr>
            </a:lvl4pPr>
            <a:lvl5pPr marL="2057400" indent="-228600" eaLnBrk="0" hangingPunct="0">
              <a:defRPr kumimoji="1" b="1">
                <a:solidFill>
                  <a:schemeClr val="bg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9pPr>
          </a:lstStyle>
          <a:p>
            <a:pPr eaLnBrk="1" hangingPunct="1">
              <a:defRPr/>
            </a:pPr>
            <a:r>
              <a:rPr lang="en-US" altLang="zh-TW" sz="1400" dirty="0" smtClean="0">
                <a:latin typeface="Arial" charset="0"/>
                <a:ea typeface="文鼎黑體B" pitchFamily="34" charset="-120"/>
              </a:rPr>
              <a:t>6-2</a:t>
            </a:r>
          </a:p>
        </p:txBody>
      </p:sp>
      <p:sp>
        <p:nvSpPr>
          <p:cNvPr id="26" name="Rectangle 86">
            <a:hlinkClick r:id="rId21" action="ppaction://hlinksldjump"/>
          </p:cNvPr>
          <p:cNvSpPr>
            <a:spLocks noChangeArrowheads="1"/>
          </p:cNvSpPr>
          <p:nvPr userDrawn="1"/>
        </p:nvSpPr>
        <p:spPr bwMode="auto">
          <a:xfrm>
            <a:off x="8534400" y="1557338"/>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lvl1pPr eaLnBrk="0" hangingPunct="0">
              <a:defRPr kumimoji="1" b="1">
                <a:solidFill>
                  <a:schemeClr val="bg1"/>
                </a:solidFill>
                <a:latin typeface="Times New Roman" pitchFamily="18" charset="0"/>
                <a:ea typeface="新細明體" pitchFamily="18" charset="-120"/>
              </a:defRPr>
            </a:lvl1pPr>
            <a:lvl2pPr marL="742950" indent="-285750" eaLnBrk="0" hangingPunct="0">
              <a:defRPr kumimoji="1" b="1">
                <a:solidFill>
                  <a:schemeClr val="bg1"/>
                </a:solidFill>
                <a:latin typeface="Times New Roman" pitchFamily="18" charset="0"/>
                <a:ea typeface="新細明體" pitchFamily="18" charset="-120"/>
              </a:defRPr>
            </a:lvl2pPr>
            <a:lvl3pPr marL="1143000" indent="-228600" eaLnBrk="0" hangingPunct="0">
              <a:defRPr kumimoji="1" b="1">
                <a:solidFill>
                  <a:schemeClr val="bg1"/>
                </a:solidFill>
                <a:latin typeface="Times New Roman" pitchFamily="18" charset="0"/>
                <a:ea typeface="新細明體" pitchFamily="18" charset="-120"/>
              </a:defRPr>
            </a:lvl3pPr>
            <a:lvl4pPr marL="1600200" indent="-228600" eaLnBrk="0" hangingPunct="0">
              <a:defRPr kumimoji="1" b="1">
                <a:solidFill>
                  <a:schemeClr val="bg1"/>
                </a:solidFill>
                <a:latin typeface="Times New Roman" pitchFamily="18" charset="0"/>
                <a:ea typeface="新細明體" pitchFamily="18" charset="-120"/>
              </a:defRPr>
            </a:lvl4pPr>
            <a:lvl5pPr marL="2057400" indent="-228600" eaLnBrk="0" hangingPunct="0">
              <a:defRPr kumimoji="1" b="1">
                <a:solidFill>
                  <a:schemeClr val="bg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9pPr>
          </a:lstStyle>
          <a:p>
            <a:pPr eaLnBrk="1" hangingPunct="1">
              <a:defRPr/>
            </a:pPr>
            <a:r>
              <a:rPr lang="en-US" altLang="zh-TW" sz="1400" dirty="0" smtClean="0">
                <a:latin typeface="Arial" charset="0"/>
                <a:ea typeface="文鼎黑體B" pitchFamily="34" charset="-120"/>
              </a:rPr>
              <a:t>6-1</a:t>
            </a:r>
          </a:p>
        </p:txBody>
      </p:sp>
      <p:sp>
        <p:nvSpPr>
          <p:cNvPr id="14" name="文字方塊 1"/>
          <p:cNvSpPr txBox="1">
            <a:spLocks noChangeArrowheads="1"/>
          </p:cNvSpPr>
          <p:nvPr userDrawn="1"/>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Tree>
  </p:cSld>
  <p:clrMap bg1="lt1" tx1="dk1" bg2="lt2" tx2="dk2" accent1="accent1" accent2="accent2" accent3="accent3" accent4="accent4" accent5="accent5" accent6="accent6" hlink="hlink" folHlink="folHlink"/>
  <p:sldLayoutIdLst>
    <p:sldLayoutId id="2147485679" r:id="rId1"/>
    <p:sldLayoutId id="2147485680" r:id="rId2"/>
    <p:sldLayoutId id="2147485681" r:id="rId3"/>
    <p:sldLayoutId id="2147485682" r:id="rId4"/>
    <p:sldLayoutId id="2147485683" r:id="rId5"/>
    <p:sldLayoutId id="2147485684" r:id="rId6"/>
    <p:sldLayoutId id="2147485685" r:id="rId7"/>
    <p:sldLayoutId id="2147485686" r:id="rId8"/>
    <p:sldLayoutId id="2147485687" r:id="rId9"/>
    <p:sldLayoutId id="2147485688" r:id="rId10"/>
    <p:sldLayoutId id="2147485689" r:id="rId11"/>
    <p:sldLayoutId id="2147485745" r:id="rId12"/>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0" indent="0" algn="l" rtl="0" eaLnBrk="0" fontAlgn="base" hangingPunct="0">
        <a:spcBef>
          <a:spcPct val="20000"/>
        </a:spcBef>
        <a:spcAft>
          <a:spcPct val="0"/>
        </a:spcAft>
        <a:buNone/>
        <a:defRPr kumimoji="1" sz="2800" b="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sz="2800">
          <a:solidFill>
            <a:schemeClr val="tx1"/>
          </a:solidFill>
          <a:latin typeface="Times New Roman" pitchFamily="18" charset="0"/>
          <a:ea typeface="標楷體" pitchFamily="65" charset="-120"/>
        </a:defRPr>
      </a:lvl2pPr>
      <a:lvl3pPr marL="1143000" indent="-1139825"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3pPr>
      <a:lvl4pPr marL="266700" indent="-266700"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4pPr>
      <a:lvl5pPr marL="395288" indent="-395288" algn="l" rtl="0" eaLnBrk="0" fontAlgn="base" hangingPunct="0">
        <a:spcBef>
          <a:spcPct val="20000"/>
        </a:spcBef>
        <a:spcAft>
          <a:spcPct val="0"/>
        </a:spcAft>
        <a:buChar char="»"/>
        <a:defRPr kumimoji="1" sz="2800">
          <a:solidFill>
            <a:schemeClr val="tx1"/>
          </a:solidFill>
          <a:latin typeface="Times New Roman" pitchFamily="18" charset="0"/>
          <a:ea typeface="標楷體"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23850" y="671661"/>
            <a:ext cx="8135938"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2051" name="Rectangle 3"/>
          <p:cNvSpPr>
            <a:spLocks noGrp="1" noChangeArrowheads="1"/>
          </p:cNvSpPr>
          <p:nvPr>
            <p:ph type="body" idx="1"/>
          </p:nvPr>
        </p:nvSpPr>
        <p:spPr bwMode="auto">
          <a:xfrm>
            <a:off x="323850" y="1413023"/>
            <a:ext cx="8135938"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lvl="0" indent="0">
              <a:buNone/>
            </a:pPr>
            <a:r>
              <a:rPr lang="en-US" altLang="zh-TW" smtClean="0"/>
              <a:t>1-1-1</a:t>
            </a:r>
            <a:r>
              <a:rPr lang="zh-TW" altLang="en-US" smtClean="0"/>
              <a:t>第一層第一層第一層第一層第一層第一層第一層</a:t>
            </a:r>
          </a:p>
          <a:p>
            <a:pPr lvl="1"/>
            <a:r>
              <a:rPr lang="zh-TW" altLang="en-US" smtClean="0"/>
              <a:t>第二層內文第二層內文第二層內文第二層內文第二層內文第二層內文</a:t>
            </a:r>
            <a:endParaRPr lang="en-US" altLang="zh-TW" smtClean="0"/>
          </a:p>
          <a:p>
            <a:pPr lvl="2"/>
            <a:r>
              <a:rPr lang="zh-TW" altLang="en-US" smtClean="0"/>
              <a:t>第三層「解」藍色粗體第三層「解」藍色粗體第三層「解」藍色粗體</a:t>
            </a:r>
            <a:endParaRPr lang="en-US" altLang="zh-TW" smtClean="0"/>
          </a:p>
          <a:p>
            <a:pPr lvl="3"/>
            <a:r>
              <a:rPr lang="en-US" altLang="zh-TW" smtClean="0"/>
              <a:t>1.</a:t>
            </a:r>
            <a:r>
              <a:rPr lang="zh-TW" altLang="en-US" smtClean="0"/>
              <a:t>第四層第四層第四層第四層第四層第四層第四層第四層</a:t>
            </a:r>
            <a:endParaRPr lang="en-US" altLang="zh-TW" smtClean="0"/>
          </a:p>
          <a:p>
            <a:pPr lvl="4"/>
            <a:r>
              <a:rPr lang="en-US" altLang="zh-TW" smtClean="0"/>
              <a:t>(1)</a:t>
            </a:r>
            <a:r>
              <a:rPr lang="zh-TW" altLang="en-US" smtClean="0"/>
              <a:t>第五層第五層第五層第五層第五層第五層第五層第五層</a:t>
            </a:r>
          </a:p>
        </p:txBody>
      </p:sp>
      <p:sp>
        <p:nvSpPr>
          <p:cNvPr id="1030" name="Text Box 79"/>
          <p:cNvSpPr txBox="1">
            <a:spLocks noChangeArrowheads="1"/>
          </p:cNvSpPr>
          <p:nvPr/>
        </p:nvSpPr>
        <p:spPr bwMode="auto">
          <a:xfrm>
            <a:off x="4221163" y="6527800"/>
            <a:ext cx="666750" cy="274638"/>
          </a:xfrm>
          <a:prstGeom prst="rect">
            <a:avLst/>
          </a:prstGeom>
          <a:noFill/>
          <a:ln>
            <a:noFill/>
          </a:ln>
          <a:effectLst/>
          <a:extLst/>
        </p:spPr>
        <p:txBody>
          <a:bodyPr wrap="none">
            <a:spAutoFit/>
          </a:bodyPr>
          <a:lstStyle>
            <a:lvl1pPr eaLnBrk="0" hangingPunct="0">
              <a:defRPr kumimoji="1" b="1">
                <a:solidFill>
                  <a:schemeClr val="bg1"/>
                </a:solidFill>
                <a:latin typeface="Times New Roman" pitchFamily="18" charset="0"/>
                <a:ea typeface="標楷體" pitchFamily="65" charset="-120"/>
              </a:defRPr>
            </a:lvl1pPr>
            <a:lvl2pPr marL="742950" indent="-285750" eaLnBrk="0" hangingPunct="0">
              <a:defRPr kumimoji="1" b="1">
                <a:solidFill>
                  <a:schemeClr val="bg1"/>
                </a:solidFill>
                <a:latin typeface="Times New Roman" pitchFamily="18" charset="0"/>
                <a:ea typeface="標楷體" pitchFamily="65" charset="-120"/>
              </a:defRPr>
            </a:lvl2pPr>
            <a:lvl3pPr marL="1143000" indent="-228600" eaLnBrk="0" hangingPunct="0">
              <a:defRPr kumimoji="1" b="1">
                <a:solidFill>
                  <a:schemeClr val="bg1"/>
                </a:solidFill>
                <a:latin typeface="Times New Roman" pitchFamily="18" charset="0"/>
                <a:ea typeface="標楷體" pitchFamily="65" charset="-120"/>
              </a:defRPr>
            </a:lvl3pPr>
            <a:lvl4pPr marL="1600200" indent="-228600" eaLnBrk="0" hangingPunct="0">
              <a:defRPr kumimoji="1" b="1">
                <a:solidFill>
                  <a:schemeClr val="bg1"/>
                </a:solidFill>
                <a:latin typeface="Times New Roman" pitchFamily="18" charset="0"/>
                <a:ea typeface="標楷體" pitchFamily="65" charset="-120"/>
              </a:defRPr>
            </a:lvl4pPr>
            <a:lvl5pPr marL="2057400" indent="-228600" eaLnBrk="0" hangingPunct="0">
              <a:defRPr kumimoji="1" b="1">
                <a:solidFill>
                  <a:schemeClr val="bg1"/>
                </a:solidFill>
                <a:latin typeface="Times New Roman" pitchFamily="18" charset="0"/>
                <a:ea typeface="標楷體" pitchFamily="65"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標楷體" pitchFamily="65" charset="-120"/>
              </a:defRPr>
            </a:lvl9pPr>
          </a:lstStyle>
          <a:p>
            <a:pPr algn="ctr" eaLnBrk="1" hangingPunct="1">
              <a:defRPr/>
            </a:pPr>
            <a:r>
              <a:rPr lang="zh-TW" altLang="en-US" sz="1200" b="0" smtClean="0">
                <a:solidFill>
                  <a:schemeClr val="tx1"/>
                </a:solidFill>
              </a:rPr>
              <a:t>第</a:t>
            </a:r>
            <a:fld id="{0A6813AB-09BC-4E67-85D0-FEC41DF885D0}" type="slidenum">
              <a:rPr lang="zh-TW" altLang="en-US" sz="1200" b="0" smtClean="0">
                <a:solidFill>
                  <a:schemeClr val="tx1"/>
                </a:solidFill>
              </a:rPr>
              <a:pPr algn="ctr" eaLnBrk="1" hangingPunct="1">
                <a:defRPr/>
              </a:pPr>
              <a:t>‹#›</a:t>
            </a:fld>
            <a:r>
              <a:rPr lang="zh-TW" altLang="en-US" sz="1200" b="0" smtClean="0">
                <a:solidFill>
                  <a:schemeClr val="tx1"/>
                </a:solidFill>
              </a:rPr>
              <a:t>頁</a:t>
            </a:r>
          </a:p>
        </p:txBody>
      </p:sp>
      <p:pic>
        <p:nvPicPr>
          <p:cNvPr id="2053" name="Picture 29" descr="Icon-01">
            <a:hlinkClick r:id="" action="ppaction://hlinkshowjump?jump=firstslide"/>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7708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30" descr="Icon-03">
            <a:hlinkClick r:id="" action="ppaction://hlinkshowjump?jump=nextslide"/>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3413" y="6523038"/>
            <a:ext cx="328612"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31" descr="Icon-04">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866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32" descr="Icon-05">
            <a:hlinkClick r:id="" action="ppaction://hlinkshowjump?jump=firstslide"/>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804025" y="6523038"/>
            <a:ext cx="328613"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33" descr="Icon-06">
            <a:hlinkClick r:id="" action="ppaction://hlinkshowjump?jump=lastslide"/>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737600" y="6523038"/>
            <a:ext cx="338138" cy="30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文字方塊 11"/>
          <p:cNvSpPr txBox="1">
            <a:spLocks noChangeArrowheads="1"/>
          </p:cNvSpPr>
          <p:nvPr/>
        </p:nvSpPr>
        <p:spPr bwMode="auto">
          <a:xfrm>
            <a:off x="790575" y="53975"/>
            <a:ext cx="3095625" cy="457200"/>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eaLnBrk="1" hangingPunct="1">
              <a:defRPr/>
            </a:pPr>
            <a:r>
              <a:rPr lang="zh-TW" altLang="en-US" sz="2400" dirty="0" smtClean="0">
                <a:solidFill>
                  <a:srgbClr val="0D0D0D"/>
                </a:solidFill>
                <a:latin typeface="微軟正黑體" pitchFamily="34" charset="-120"/>
                <a:ea typeface="微軟正黑體" pitchFamily="34" charset="-120"/>
              </a:rPr>
              <a:t>電工機械下冊</a:t>
            </a:r>
          </a:p>
        </p:txBody>
      </p:sp>
      <p:sp>
        <p:nvSpPr>
          <p:cNvPr id="27" name="文字方塊 1"/>
          <p:cNvSpPr txBox="1">
            <a:spLocks noChangeArrowheads="1"/>
          </p:cNvSpPr>
          <p:nvPr/>
        </p:nvSpPr>
        <p:spPr bwMode="auto">
          <a:xfrm>
            <a:off x="4826000" y="144463"/>
            <a:ext cx="3036888" cy="274637"/>
          </a:xfrm>
          <a:prstGeom prst="rect">
            <a:avLst/>
          </a:prstGeom>
          <a:noFill/>
          <a:ln>
            <a:noFill/>
          </a:ln>
          <a:extLst/>
        </p:spPr>
        <p:txBody>
          <a:bodyPr>
            <a:spAutoFit/>
          </a:bodyPr>
          <a:lstStyle>
            <a:lvl1pPr eaLnBrk="0" hangingPunct="0">
              <a:defRPr kumimoji="1" b="1">
                <a:solidFill>
                  <a:schemeClr val="bg1"/>
                </a:solidFill>
                <a:latin typeface="Times New Roman" pitchFamily="18" charset="0"/>
                <a:ea typeface="新細明體" charset="-120"/>
              </a:defRPr>
            </a:lvl1pPr>
            <a:lvl2pPr marL="742950" indent="-285750" eaLnBrk="0" hangingPunct="0">
              <a:defRPr kumimoji="1" b="1">
                <a:solidFill>
                  <a:schemeClr val="bg1"/>
                </a:solidFill>
                <a:latin typeface="Times New Roman" pitchFamily="18" charset="0"/>
                <a:ea typeface="新細明體" charset="-120"/>
              </a:defRPr>
            </a:lvl2pPr>
            <a:lvl3pPr marL="1143000" indent="-228600" eaLnBrk="0" hangingPunct="0">
              <a:defRPr kumimoji="1" b="1">
                <a:solidFill>
                  <a:schemeClr val="bg1"/>
                </a:solidFill>
                <a:latin typeface="Times New Roman" pitchFamily="18" charset="0"/>
                <a:ea typeface="新細明體" charset="-120"/>
              </a:defRPr>
            </a:lvl3pPr>
            <a:lvl4pPr marL="1600200" indent="-228600" eaLnBrk="0" hangingPunct="0">
              <a:defRPr kumimoji="1" b="1">
                <a:solidFill>
                  <a:schemeClr val="bg1"/>
                </a:solidFill>
                <a:latin typeface="Times New Roman" pitchFamily="18" charset="0"/>
                <a:ea typeface="新細明體" charset="-120"/>
              </a:defRPr>
            </a:lvl4pPr>
            <a:lvl5pPr marL="2057400" indent="-228600" eaLnBrk="0" hangingPunct="0">
              <a:defRPr kumimoji="1" b="1">
                <a:solidFill>
                  <a:schemeClr val="bg1"/>
                </a:solidFill>
                <a:latin typeface="Times New Roman" pitchFamily="18" charset="0"/>
                <a:ea typeface="新細明體"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charset="-120"/>
              </a:defRPr>
            </a:lvl9pPr>
          </a:lstStyle>
          <a:p>
            <a:pPr algn="r" eaLnBrk="1" hangingPunct="1">
              <a:defRPr/>
            </a:pPr>
            <a:r>
              <a:rPr lang="zh-TW" altLang="en-US" sz="1200" smtClean="0">
                <a:solidFill>
                  <a:schemeClr val="tx1"/>
                </a:solidFill>
                <a:ea typeface="微軟正黑體" pitchFamily="34" charset="-120"/>
              </a:rPr>
              <a:t>楊得明、陳伯爵編著</a:t>
            </a:r>
          </a:p>
        </p:txBody>
      </p:sp>
      <p:sp>
        <p:nvSpPr>
          <p:cNvPr id="14" name="Rectangle 86">
            <a:hlinkClick r:id="rId19" action="ppaction://hlinksldjump"/>
          </p:cNvPr>
          <p:cNvSpPr>
            <a:spLocks noChangeArrowheads="1"/>
          </p:cNvSpPr>
          <p:nvPr userDrawn="1"/>
        </p:nvSpPr>
        <p:spPr bwMode="auto">
          <a:xfrm>
            <a:off x="8534400" y="1844675"/>
            <a:ext cx="609600" cy="215900"/>
          </a:xfrm>
          <a:prstGeom prst="rect">
            <a:avLst/>
          </a:prstGeom>
          <a:gradFill rotWithShape="1">
            <a:gsLst>
              <a:gs pos="0">
                <a:srgbClr val="F4C99A"/>
              </a:gs>
              <a:gs pos="16701">
                <a:srgbClr val="F8C9A2"/>
              </a:gs>
              <a:gs pos="100000">
                <a:srgbClr val="E28508"/>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6-2</a:t>
            </a:r>
          </a:p>
        </p:txBody>
      </p:sp>
      <p:sp>
        <p:nvSpPr>
          <p:cNvPr id="15" name="Rectangle 86">
            <a:hlinkClick r:id="rId20" action="ppaction://hlinksldjump"/>
          </p:cNvPr>
          <p:cNvSpPr>
            <a:spLocks noChangeArrowheads="1"/>
          </p:cNvSpPr>
          <p:nvPr userDrawn="1"/>
        </p:nvSpPr>
        <p:spPr bwMode="auto">
          <a:xfrm>
            <a:off x="8534400" y="1557338"/>
            <a:ext cx="609600" cy="215900"/>
          </a:xfrm>
          <a:prstGeom prst="rect">
            <a:avLst/>
          </a:prstGeom>
          <a:gradFill rotWithShape="1">
            <a:gsLst>
              <a:gs pos="0">
                <a:srgbClr val="9CB86E"/>
              </a:gs>
              <a:gs pos="16701">
                <a:srgbClr val="85AB5F"/>
              </a:gs>
              <a:gs pos="100000">
                <a:srgbClr val="156B13"/>
              </a:gs>
            </a:gsLst>
            <a:lin ang="5400000"/>
          </a:gradFill>
          <a:ln>
            <a:noFill/>
          </a:ln>
          <a:extLst/>
        </p:spPr>
        <p:txBody>
          <a:bodyPr wrap="none" anchor="ctr"/>
          <a:lstStyle/>
          <a:p>
            <a:pPr lvl="0" eaLnBrk="1" hangingPunct="1"/>
            <a:r>
              <a:rPr lang="en-US" altLang="zh-TW" sz="1400" dirty="0" smtClean="0">
                <a:latin typeface="Arial" charset="0"/>
                <a:ea typeface="文鼎黑體B" pitchFamily="34" charset="-120"/>
              </a:rPr>
              <a:t>6-1</a:t>
            </a:r>
          </a:p>
        </p:txBody>
      </p:sp>
    </p:spTree>
  </p:cSld>
  <p:clrMap bg1="lt1" tx1="dk1" bg2="lt2" tx2="dk2" accent1="accent1" accent2="accent2" accent3="accent3" accent4="accent4" accent5="accent5" accent6="accent6" hlink="hlink" folHlink="folHlink"/>
  <p:sldLayoutIdLst>
    <p:sldLayoutId id="2147485690" r:id="rId1"/>
    <p:sldLayoutId id="2147485691" r:id="rId2"/>
    <p:sldLayoutId id="2147485692" r:id="rId3"/>
    <p:sldLayoutId id="2147485693" r:id="rId4"/>
    <p:sldLayoutId id="2147485694" r:id="rId5"/>
    <p:sldLayoutId id="2147485695" r:id="rId6"/>
    <p:sldLayoutId id="2147485696" r:id="rId7"/>
    <p:sldLayoutId id="2147485697" r:id="rId8"/>
    <p:sldLayoutId id="2147485698" r:id="rId9"/>
    <p:sldLayoutId id="2147485699" r:id="rId10"/>
    <p:sldLayoutId id="2147485700" r:id="rId11"/>
  </p:sldLayoutIdLst>
  <p:transition>
    <p:wipe/>
  </p:transition>
  <p:timing>
    <p:tnLst>
      <p:par>
        <p:cTn id="1" dur="indefinite" restart="never" nodeType="tmRoot"/>
      </p:par>
    </p:tnLst>
  </p:timing>
  <p:txStyles>
    <p:titleStyle>
      <a:lvl1pPr algn="l" rtl="0" eaLnBrk="0" fontAlgn="base" hangingPunct="0">
        <a:spcBef>
          <a:spcPct val="0"/>
        </a:spcBef>
        <a:spcAft>
          <a:spcPct val="0"/>
        </a:spcAft>
        <a:defRPr kumimoji="1" lang="zh-TW" altLang="en-US" sz="3600" b="1" dirty="0">
          <a:solidFill>
            <a:srgbClr val="336699"/>
          </a:solidFill>
          <a:latin typeface="Arial" pitchFamily="34" charset="0"/>
          <a:ea typeface="微軟正黑體" pitchFamily="34" charset="-120"/>
          <a:cs typeface="+mj-cs"/>
        </a:defRPr>
      </a:lvl1pPr>
      <a:lvl2pPr algn="l" rtl="0" eaLnBrk="0" fontAlgn="base" hangingPunct="0">
        <a:spcBef>
          <a:spcPct val="0"/>
        </a:spcBef>
        <a:spcAft>
          <a:spcPct val="0"/>
        </a:spcAft>
        <a:defRPr kumimoji="1" sz="3600" b="1">
          <a:solidFill>
            <a:srgbClr val="336699"/>
          </a:solidFill>
          <a:latin typeface="Arial" charset="0"/>
          <a:ea typeface="微軟正黑體" pitchFamily="34" charset="-120"/>
        </a:defRPr>
      </a:lvl2pPr>
      <a:lvl3pPr algn="l" rtl="0" eaLnBrk="0" fontAlgn="base" hangingPunct="0">
        <a:spcBef>
          <a:spcPct val="0"/>
        </a:spcBef>
        <a:spcAft>
          <a:spcPct val="0"/>
        </a:spcAft>
        <a:defRPr kumimoji="1" sz="3600" b="1">
          <a:solidFill>
            <a:srgbClr val="336699"/>
          </a:solidFill>
          <a:latin typeface="Arial" charset="0"/>
          <a:ea typeface="微軟正黑體" pitchFamily="34" charset="-120"/>
        </a:defRPr>
      </a:lvl3pPr>
      <a:lvl4pPr algn="l" rtl="0" eaLnBrk="0" fontAlgn="base" hangingPunct="0">
        <a:spcBef>
          <a:spcPct val="0"/>
        </a:spcBef>
        <a:spcAft>
          <a:spcPct val="0"/>
        </a:spcAft>
        <a:defRPr kumimoji="1" sz="3600" b="1">
          <a:solidFill>
            <a:srgbClr val="336699"/>
          </a:solidFill>
          <a:latin typeface="Arial" charset="0"/>
          <a:ea typeface="微軟正黑體" pitchFamily="34" charset="-120"/>
        </a:defRPr>
      </a:lvl4pPr>
      <a:lvl5pPr algn="l" rtl="0" eaLnBrk="0" fontAlgn="base" hangingPunct="0">
        <a:spcBef>
          <a:spcPct val="0"/>
        </a:spcBef>
        <a:spcAft>
          <a:spcPct val="0"/>
        </a:spcAft>
        <a:defRPr kumimoji="1" sz="3600" b="1">
          <a:solidFill>
            <a:srgbClr val="336699"/>
          </a:solidFill>
          <a:latin typeface="Arial" charset="0"/>
          <a:ea typeface="微軟正黑體" pitchFamily="34" charset="-120"/>
        </a:defRPr>
      </a:lvl5pPr>
      <a:lvl6pPr marL="457200" algn="l" rtl="0" fontAlgn="base">
        <a:spcBef>
          <a:spcPct val="0"/>
        </a:spcBef>
        <a:spcAft>
          <a:spcPct val="0"/>
        </a:spcAft>
        <a:defRPr kumimoji="1" sz="3600" b="1">
          <a:solidFill>
            <a:srgbClr val="336699"/>
          </a:solidFill>
          <a:latin typeface="Arial" charset="0"/>
          <a:ea typeface="新細明體" pitchFamily="18" charset="-120"/>
        </a:defRPr>
      </a:lvl6pPr>
      <a:lvl7pPr marL="914400" algn="l" rtl="0" fontAlgn="base">
        <a:spcBef>
          <a:spcPct val="0"/>
        </a:spcBef>
        <a:spcAft>
          <a:spcPct val="0"/>
        </a:spcAft>
        <a:defRPr kumimoji="1" sz="3600" b="1">
          <a:solidFill>
            <a:srgbClr val="336699"/>
          </a:solidFill>
          <a:latin typeface="Arial" charset="0"/>
          <a:ea typeface="新細明體" pitchFamily="18" charset="-120"/>
        </a:defRPr>
      </a:lvl7pPr>
      <a:lvl8pPr marL="1371600" algn="l" rtl="0" fontAlgn="base">
        <a:spcBef>
          <a:spcPct val="0"/>
        </a:spcBef>
        <a:spcAft>
          <a:spcPct val="0"/>
        </a:spcAft>
        <a:defRPr kumimoji="1" sz="3600" b="1">
          <a:solidFill>
            <a:srgbClr val="336699"/>
          </a:solidFill>
          <a:latin typeface="Arial" charset="0"/>
          <a:ea typeface="新細明體" pitchFamily="18" charset="-120"/>
        </a:defRPr>
      </a:lvl8pPr>
      <a:lvl9pPr marL="1828800" algn="l" rtl="0" fontAlgn="base">
        <a:spcBef>
          <a:spcPct val="0"/>
        </a:spcBef>
        <a:spcAft>
          <a:spcPct val="0"/>
        </a:spcAft>
        <a:defRPr kumimoji="1" sz="3600" b="1">
          <a:solidFill>
            <a:srgbClr val="336699"/>
          </a:solidFill>
          <a:latin typeface="Arial" charset="0"/>
          <a:ea typeface="新細明體" pitchFamily="18" charset="-120"/>
        </a:defRPr>
      </a:lvl9pPr>
    </p:titleStyle>
    <p:bodyStyle>
      <a:lvl1pPr marL="895350" indent="-895350" algn="l" rtl="0" eaLnBrk="0" fontAlgn="base" hangingPunct="0">
        <a:spcBef>
          <a:spcPct val="20000"/>
        </a:spcBef>
        <a:spcAft>
          <a:spcPct val="0"/>
        </a:spcAft>
        <a:buChar char="•"/>
        <a:defRPr kumimoji="1" lang="zh-TW" altLang="en-US" sz="2800" b="0" smtClean="0">
          <a:solidFill>
            <a:schemeClr val="tx1"/>
          </a:solidFill>
          <a:latin typeface="Times New Roman" pitchFamily="18" charset="0"/>
          <a:ea typeface="標楷體" pitchFamily="65" charset="-120"/>
          <a:cs typeface="+mn-cs"/>
        </a:defRPr>
      </a:lvl1pPr>
      <a:lvl2pPr marL="1588" indent="712788" algn="l" rtl="0" eaLnBrk="0" fontAlgn="base" hangingPunct="0">
        <a:lnSpc>
          <a:spcPct val="110000"/>
        </a:lnSpc>
        <a:spcBef>
          <a:spcPct val="20000"/>
        </a:spcBef>
        <a:spcAft>
          <a:spcPct val="0"/>
        </a:spcAft>
        <a:buChar char="–"/>
        <a:defRPr kumimoji="1" lang="en-US" altLang="zh-TW" sz="2800" smtClean="0">
          <a:solidFill>
            <a:schemeClr val="tx1"/>
          </a:solidFill>
          <a:latin typeface="Times New Roman" pitchFamily="18" charset="0"/>
          <a:ea typeface="標楷體" panose="03000509000000000000" pitchFamily="65" charset="-120"/>
        </a:defRPr>
      </a:lvl2pPr>
      <a:lvl3pPr marL="1143000" indent="-1139825"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anose="03000509000000000000" pitchFamily="65" charset="-120"/>
        </a:defRPr>
      </a:lvl3pPr>
      <a:lvl4pPr marL="266700" indent="-266700" algn="l" rtl="0" eaLnBrk="0" fontAlgn="base" hangingPunct="0">
        <a:spcBef>
          <a:spcPct val="20000"/>
        </a:spcBef>
        <a:spcAft>
          <a:spcPct val="0"/>
        </a:spcAft>
        <a:buChar char="–"/>
        <a:defRPr kumimoji="1" lang="en-US" altLang="zh-TW" sz="2800" smtClean="0">
          <a:solidFill>
            <a:schemeClr val="tx1"/>
          </a:solidFill>
          <a:latin typeface="Times New Roman" pitchFamily="18" charset="0"/>
          <a:ea typeface="標楷體" panose="03000509000000000000" pitchFamily="65" charset="-120"/>
        </a:defRPr>
      </a:lvl4pPr>
      <a:lvl5pPr marL="395288" indent="-395288" algn="l" rtl="0" eaLnBrk="0" fontAlgn="base" hangingPunct="0">
        <a:spcBef>
          <a:spcPct val="20000"/>
        </a:spcBef>
        <a:spcAft>
          <a:spcPct val="0"/>
        </a:spcAft>
        <a:buChar char="»"/>
        <a:defRPr kumimoji="1" lang="zh-TW" altLang="en-US" sz="2800" smtClean="0">
          <a:solidFill>
            <a:schemeClr val="tx1"/>
          </a:solidFill>
          <a:latin typeface="Times New Roman" pitchFamily="18" charset="0"/>
          <a:ea typeface="標楷體" panose="03000509000000000000" pitchFamily="65" charset="-120"/>
        </a:defRPr>
      </a:lvl5pPr>
      <a:lvl6pPr marL="852488" indent="-395288" algn="l" rtl="0" fontAlgn="base">
        <a:spcBef>
          <a:spcPct val="20000"/>
        </a:spcBef>
        <a:spcAft>
          <a:spcPct val="0"/>
        </a:spcAft>
        <a:buChar char="»"/>
        <a:defRPr kumimoji="1" sz="2800">
          <a:solidFill>
            <a:schemeClr val="tx1"/>
          </a:solidFill>
          <a:latin typeface="+mn-lt"/>
          <a:ea typeface="+mn-ea"/>
        </a:defRPr>
      </a:lvl6pPr>
      <a:lvl7pPr marL="1309688" indent="-395288" algn="l" rtl="0" fontAlgn="base">
        <a:spcBef>
          <a:spcPct val="20000"/>
        </a:spcBef>
        <a:spcAft>
          <a:spcPct val="0"/>
        </a:spcAft>
        <a:buChar char="»"/>
        <a:defRPr kumimoji="1" sz="2800">
          <a:solidFill>
            <a:schemeClr val="tx1"/>
          </a:solidFill>
          <a:latin typeface="+mn-lt"/>
          <a:ea typeface="+mn-ea"/>
        </a:defRPr>
      </a:lvl7pPr>
      <a:lvl8pPr marL="1766888" indent="-395288" algn="l" rtl="0" fontAlgn="base">
        <a:spcBef>
          <a:spcPct val="20000"/>
        </a:spcBef>
        <a:spcAft>
          <a:spcPct val="0"/>
        </a:spcAft>
        <a:buChar char="»"/>
        <a:defRPr kumimoji="1" sz="2800">
          <a:solidFill>
            <a:schemeClr val="tx1"/>
          </a:solidFill>
          <a:latin typeface="+mn-lt"/>
          <a:ea typeface="+mn-ea"/>
        </a:defRPr>
      </a:lvl8pPr>
      <a:lvl9pPr marL="2224088" indent="-395288" algn="l" rtl="0" fontAlgn="base">
        <a:spcBef>
          <a:spcPct val="20000"/>
        </a:spcBef>
        <a:spcAft>
          <a:spcPct val="0"/>
        </a:spcAft>
        <a:buChar char="»"/>
        <a:defRPr kumimoji="1" sz="28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8.png"/><Relationship Id="rId1" Type="http://schemas.openxmlformats.org/officeDocument/2006/relationships/slideLayout" Target="../slideLayouts/slideLayout12.xml"/><Relationship Id="rId5" Type="http://schemas.openxmlformats.org/officeDocument/2006/relationships/slide" Target="slide31.xml"/><Relationship Id="rId4" Type="http://schemas.openxmlformats.org/officeDocument/2006/relationships/slide" Target="slide6.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8" Type="http://schemas.openxmlformats.org/officeDocument/2006/relationships/image" Target="../media/image35.wmf"/><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37.wmf"/><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image" Target="../media/image34.wmf"/><Relationship Id="rId11" Type="http://schemas.openxmlformats.org/officeDocument/2006/relationships/oleObject" Target="../embeddings/oleObject6.bin"/><Relationship Id="rId5" Type="http://schemas.openxmlformats.org/officeDocument/2006/relationships/oleObject" Target="../embeddings/oleObject3.bin"/><Relationship Id="rId10" Type="http://schemas.openxmlformats.org/officeDocument/2006/relationships/image" Target="../media/image36.wmf"/><Relationship Id="rId4" Type="http://schemas.openxmlformats.org/officeDocument/2006/relationships/image" Target="../media/image33.wmf"/><Relationship Id="rId9" Type="http://schemas.openxmlformats.org/officeDocument/2006/relationships/oleObject" Target="../embeddings/oleObject5.bin"/></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4.xml"/><Relationship Id="rId1" Type="http://schemas.openxmlformats.org/officeDocument/2006/relationships/vmlDrawing" Target="../drawings/vmlDrawing3.vml"/><Relationship Id="rId5" Type="http://schemas.openxmlformats.org/officeDocument/2006/relationships/image" Target="../media/image39.png"/><Relationship Id="rId4" Type="http://schemas.openxmlformats.org/officeDocument/2006/relationships/image" Target="../media/image38.wmf"/></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slideLayout" Target="../slideLayouts/slideLayout14.xml"/><Relationship Id="rId1" Type="http://schemas.openxmlformats.org/officeDocument/2006/relationships/vmlDrawing" Target="../drawings/vmlDrawing4.vml"/><Relationship Id="rId6" Type="http://schemas.openxmlformats.org/officeDocument/2006/relationships/image" Target="../media/image43.png"/><Relationship Id="rId5" Type="http://schemas.openxmlformats.org/officeDocument/2006/relationships/image" Target="../media/image41.wmf"/><Relationship Id="rId4" Type="http://schemas.openxmlformats.org/officeDocument/2006/relationships/oleObject" Target="../embeddings/oleObject8.bin"/></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4.png"/><Relationship Id="rId4" Type="http://schemas.openxmlformats.org/officeDocument/2006/relationships/image" Target="../media/image1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22" name="群組 70"/>
          <p:cNvGrpSpPr>
            <a:grpSpLocks/>
          </p:cNvGrpSpPr>
          <p:nvPr/>
        </p:nvGrpSpPr>
        <p:grpSpPr bwMode="auto">
          <a:xfrm>
            <a:off x="395288" y="1268413"/>
            <a:ext cx="6640512" cy="523875"/>
            <a:chOff x="413196" y="1239143"/>
            <a:chExt cx="6640002" cy="525049"/>
          </a:xfrm>
        </p:grpSpPr>
        <p:pic>
          <p:nvPicPr>
            <p:cNvPr id="30738" name="Picture 3" descr="D:\工作區\PPT\01_電群\64A9310 多媒體介面\image\CH.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196" y="1355303"/>
              <a:ext cx="6640002" cy="40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9" name="文字方塊 72"/>
            <p:cNvSpPr txBox="1">
              <a:spLocks noChangeArrowheads="1"/>
            </p:cNvSpPr>
            <p:nvPr/>
          </p:nvSpPr>
          <p:spPr bwMode="auto">
            <a:xfrm>
              <a:off x="414586" y="1369045"/>
              <a:ext cx="989062"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kumimoji="1" sz="3200" b="1">
                  <a:solidFill>
                    <a:srgbClr val="0099FF"/>
                  </a:solidFill>
                  <a:latin typeface="Arial" pitchFamily="34" charset="0"/>
                </a:defRPr>
              </a:lvl1pPr>
              <a:lvl2pPr marL="742950" indent="-285750" eaLnBrk="0" hangingPunct="0">
                <a:lnSpc>
                  <a:spcPct val="110000"/>
                </a:lnSpc>
                <a:spcBef>
                  <a:spcPct val="20000"/>
                </a:spcBef>
                <a:buChar char="–"/>
                <a:defRPr sz="2800">
                  <a:solidFill>
                    <a:schemeClr val="tx1"/>
                  </a:solidFill>
                  <a:latin typeface="Arial" pitchFamily="34" charset="0"/>
                </a:defRPr>
              </a:lvl2pPr>
              <a:lvl3pPr marL="1143000" indent="-228600" eaLnBrk="0" hangingPunct="0">
                <a:spcBef>
                  <a:spcPct val="20000"/>
                </a:spcBef>
                <a:buChar char="•"/>
                <a:defRPr kumimoji="1" sz="2800">
                  <a:solidFill>
                    <a:schemeClr val="tx1"/>
                  </a:solidFill>
                  <a:latin typeface="Arial" pitchFamily="34" charset="0"/>
                </a:defRPr>
              </a:lvl3pPr>
              <a:lvl4pPr marL="1600200" indent="-228600" eaLnBrk="0" hangingPunct="0">
                <a:spcBef>
                  <a:spcPct val="20000"/>
                </a:spcBef>
                <a:buChar char="–"/>
                <a:defRPr kumimoji="1" sz="2800">
                  <a:solidFill>
                    <a:schemeClr val="tx1"/>
                  </a:solidFill>
                  <a:latin typeface="Arial" pitchFamily="34" charset="0"/>
                </a:defRPr>
              </a:lvl4pPr>
              <a:lvl5pPr marL="2057400" indent="-228600" eaLnBrk="0" hangingPunct="0">
                <a:spcBef>
                  <a:spcPct val="20000"/>
                </a:spcBef>
                <a:buChar char="»"/>
                <a:defRPr kumimoji="1" sz="2800">
                  <a:solidFill>
                    <a:schemeClr val="tx1"/>
                  </a:solidFill>
                  <a:latin typeface="Arial" pitchFamily="34" charset="0"/>
                </a:defRPr>
              </a:lvl5pPr>
              <a:lvl6pPr marL="2514600" indent="-228600" eaLnBrk="0" fontAlgn="base" hangingPunct="0">
                <a:spcBef>
                  <a:spcPct val="20000"/>
                </a:spcBef>
                <a:spcAft>
                  <a:spcPct val="0"/>
                </a:spcAft>
                <a:buChar char="»"/>
                <a:defRPr kumimoji="1" sz="2800">
                  <a:solidFill>
                    <a:schemeClr val="tx1"/>
                  </a:solidFill>
                  <a:latin typeface="Arial" pitchFamily="34" charset="0"/>
                </a:defRPr>
              </a:lvl6pPr>
              <a:lvl7pPr marL="2971800" indent="-228600" eaLnBrk="0" fontAlgn="base" hangingPunct="0">
                <a:spcBef>
                  <a:spcPct val="20000"/>
                </a:spcBef>
                <a:spcAft>
                  <a:spcPct val="0"/>
                </a:spcAft>
                <a:buChar char="»"/>
                <a:defRPr kumimoji="1" sz="2800">
                  <a:solidFill>
                    <a:schemeClr val="tx1"/>
                  </a:solidFill>
                  <a:latin typeface="Arial" pitchFamily="34" charset="0"/>
                </a:defRPr>
              </a:lvl7pPr>
              <a:lvl8pPr marL="3429000" indent="-228600" eaLnBrk="0" fontAlgn="base" hangingPunct="0">
                <a:spcBef>
                  <a:spcPct val="20000"/>
                </a:spcBef>
                <a:spcAft>
                  <a:spcPct val="0"/>
                </a:spcAft>
                <a:buChar char="»"/>
                <a:defRPr kumimoji="1" sz="2800">
                  <a:solidFill>
                    <a:schemeClr val="tx1"/>
                  </a:solidFill>
                  <a:latin typeface="Arial" pitchFamily="34" charset="0"/>
                </a:defRPr>
              </a:lvl8pPr>
              <a:lvl9pPr marL="3886200" indent="-228600" eaLnBrk="0" fontAlgn="base" hangingPunct="0">
                <a:spcBef>
                  <a:spcPct val="20000"/>
                </a:spcBef>
                <a:spcAft>
                  <a:spcPct val="0"/>
                </a:spcAft>
                <a:buChar char="»"/>
                <a:defRPr kumimoji="1" sz="2800">
                  <a:solidFill>
                    <a:schemeClr val="tx1"/>
                  </a:solidFill>
                  <a:latin typeface="Arial" pitchFamily="34" charset="0"/>
                </a:defRPr>
              </a:lvl9pPr>
            </a:lstStyle>
            <a:p>
              <a:pPr eaLnBrk="1" hangingPunct="1">
                <a:spcBef>
                  <a:spcPct val="0"/>
                </a:spcBef>
                <a:buFontTx/>
                <a:buNone/>
              </a:pPr>
              <a:r>
                <a:rPr lang="en-US" altLang="zh-TW" sz="2500" dirty="0" smtClean="0">
                  <a:solidFill>
                    <a:schemeClr val="tx1"/>
                  </a:solidFill>
                  <a:latin typeface="Arial Rounded MT Bold" pitchFamily="34" charset="0"/>
                  <a:ea typeface="Arial Unicode MS" pitchFamily="34" charset="-120"/>
                  <a:cs typeface="Arial Unicode MS" pitchFamily="34" charset="-120"/>
                </a:rPr>
                <a:t>CH06</a:t>
              </a:r>
              <a:endParaRPr lang="zh-TW" altLang="en-US" sz="2500" dirty="0">
                <a:solidFill>
                  <a:schemeClr val="tx1"/>
                </a:solidFill>
                <a:latin typeface="Arial Rounded MT Bold" pitchFamily="34" charset="0"/>
                <a:ea typeface="Arial Unicode MS" pitchFamily="34" charset="-120"/>
                <a:cs typeface="Arial Unicode MS" pitchFamily="34" charset="-120"/>
              </a:endParaRPr>
            </a:p>
          </p:txBody>
        </p:sp>
        <p:sp>
          <p:nvSpPr>
            <p:cNvPr id="30740" name="文字方塊 73"/>
            <p:cNvSpPr txBox="1">
              <a:spLocks noChangeArrowheads="1"/>
            </p:cNvSpPr>
            <p:nvPr/>
          </p:nvSpPr>
          <p:spPr bwMode="auto">
            <a:xfrm>
              <a:off x="1475152" y="1239143"/>
              <a:ext cx="5574871" cy="462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kumimoji="1" sz="3200" b="1">
                  <a:solidFill>
                    <a:srgbClr val="0099FF"/>
                  </a:solidFill>
                  <a:latin typeface="Arial" pitchFamily="34" charset="0"/>
                </a:defRPr>
              </a:lvl1pPr>
              <a:lvl2pPr marL="742950" indent="-285750" eaLnBrk="0" hangingPunct="0">
                <a:lnSpc>
                  <a:spcPct val="110000"/>
                </a:lnSpc>
                <a:spcBef>
                  <a:spcPct val="20000"/>
                </a:spcBef>
                <a:buChar char="–"/>
                <a:defRPr sz="2800">
                  <a:solidFill>
                    <a:schemeClr val="tx1"/>
                  </a:solidFill>
                  <a:latin typeface="Arial" pitchFamily="34" charset="0"/>
                </a:defRPr>
              </a:lvl2pPr>
              <a:lvl3pPr marL="1143000" indent="-228600" eaLnBrk="0" hangingPunct="0">
                <a:spcBef>
                  <a:spcPct val="20000"/>
                </a:spcBef>
                <a:buChar char="•"/>
                <a:defRPr kumimoji="1" sz="2800">
                  <a:solidFill>
                    <a:schemeClr val="tx1"/>
                  </a:solidFill>
                  <a:latin typeface="Arial" pitchFamily="34" charset="0"/>
                </a:defRPr>
              </a:lvl3pPr>
              <a:lvl4pPr marL="1600200" indent="-228600" eaLnBrk="0" hangingPunct="0">
                <a:spcBef>
                  <a:spcPct val="20000"/>
                </a:spcBef>
                <a:buChar char="–"/>
                <a:defRPr kumimoji="1" sz="2800">
                  <a:solidFill>
                    <a:schemeClr val="tx1"/>
                  </a:solidFill>
                  <a:latin typeface="Arial" pitchFamily="34" charset="0"/>
                </a:defRPr>
              </a:lvl4pPr>
              <a:lvl5pPr marL="2057400" indent="-228600" eaLnBrk="0" hangingPunct="0">
                <a:spcBef>
                  <a:spcPct val="20000"/>
                </a:spcBef>
                <a:buChar char="»"/>
                <a:defRPr kumimoji="1" sz="2800">
                  <a:solidFill>
                    <a:schemeClr val="tx1"/>
                  </a:solidFill>
                  <a:latin typeface="Arial" pitchFamily="34" charset="0"/>
                </a:defRPr>
              </a:lvl5pPr>
              <a:lvl6pPr marL="2514600" indent="-228600" eaLnBrk="0" fontAlgn="base" hangingPunct="0">
                <a:spcBef>
                  <a:spcPct val="20000"/>
                </a:spcBef>
                <a:spcAft>
                  <a:spcPct val="0"/>
                </a:spcAft>
                <a:buChar char="»"/>
                <a:defRPr kumimoji="1" sz="2800">
                  <a:solidFill>
                    <a:schemeClr val="tx1"/>
                  </a:solidFill>
                  <a:latin typeface="Arial" pitchFamily="34" charset="0"/>
                </a:defRPr>
              </a:lvl6pPr>
              <a:lvl7pPr marL="2971800" indent="-228600" eaLnBrk="0" fontAlgn="base" hangingPunct="0">
                <a:spcBef>
                  <a:spcPct val="20000"/>
                </a:spcBef>
                <a:spcAft>
                  <a:spcPct val="0"/>
                </a:spcAft>
                <a:buChar char="»"/>
                <a:defRPr kumimoji="1" sz="2800">
                  <a:solidFill>
                    <a:schemeClr val="tx1"/>
                  </a:solidFill>
                  <a:latin typeface="Arial" pitchFamily="34" charset="0"/>
                </a:defRPr>
              </a:lvl7pPr>
              <a:lvl8pPr marL="3429000" indent="-228600" eaLnBrk="0" fontAlgn="base" hangingPunct="0">
                <a:spcBef>
                  <a:spcPct val="20000"/>
                </a:spcBef>
                <a:spcAft>
                  <a:spcPct val="0"/>
                </a:spcAft>
                <a:buChar char="»"/>
                <a:defRPr kumimoji="1" sz="2800">
                  <a:solidFill>
                    <a:schemeClr val="tx1"/>
                  </a:solidFill>
                  <a:latin typeface="Arial" pitchFamily="34" charset="0"/>
                </a:defRPr>
              </a:lvl8pPr>
              <a:lvl9pPr marL="3886200" indent="-228600" eaLnBrk="0" fontAlgn="base" hangingPunct="0">
                <a:spcBef>
                  <a:spcPct val="20000"/>
                </a:spcBef>
                <a:spcAft>
                  <a:spcPct val="0"/>
                </a:spcAft>
                <a:buChar char="»"/>
                <a:defRPr kumimoji="1" sz="2800">
                  <a:solidFill>
                    <a:schemeClr val="tx1"/>
                  </a:solidFill>
                  <a:latin typeface="Arial" pitchFamily="34" charset="0"/>
                </a:defRPr>
              </a:lvl9pPr>
            </a:lstStyle>
            <a:p>
              <a:pPr eaLnBrk="1" hangingPunct="1">
                <a:spcBef>
                  <a:spcPct val="0"/>
                </a:spcBef>
                <a:buFontTx/>
                <a:buNone/>
              </a:pPr>
              <a:r>
                <a:rPr lang="zh-TW" altLang="en-US" sz="2400" dirty="0">
                  <a:solidFill>
                    <a:schemeClr val="tx1"/>
                  </a:solidFill>
                  <a:latin typeface="微軟正黑體" pitchFamily="34" charset="-120"/>
                  <a:ea typeface="微軟正黑體" pitchFamily="34" charset="-120"/>
                </a:rPr>
                <a:t>感應電動機之試驗運用</a:t>
              </a:r>
              <a:r>
                <a:rPr lang="zh-TW" altLang="en-US" sz="2400" dirty="0" smtClean="0">
                  <a:solidFill>
                    <a:schemeClr val="tx1"/>
                  </a:solidFill>
                  <a:latin typeface="微軟正黑體" pitchFamily="34" charset="-120"/>
                  <a:ea typeface="微軟正黑體" pitchFamily="34" charset="-120"/>
                </a:rPr>
                <a:t>與維護</a:t>
              </a:r>
              <a:endParaRPr lang="zh-TW" altLang="en-US" sz="2400" dirty="0">
                <a:solidFill>
                  <a:schemeClr val="tx1"/>
                </a:solidFill>
                <a:latin typeface="微軟正黑體" pitchFamily="34" charset="-120"/>
                <a:ea typeface="微軟正黑體" pitchFamily="34" charset="-120"/>
              </a:endParaRPr>
            </a:p>
          </p:txBody>
        </p:sp>
      </p:grpSp>
      <p:grpSp>
        <p:nvGrpSpPr>
          <p:cNvPr id="30723" name="群組 29"/>
          <p:cNvGrpSpPr>
            <a:grpSpLocks/>
          </p:cNvGrpSpPr>
          <p:nvPr/>
        </p:nvGrpSpPr>
        <p:grpSpPr bwMode="auto">
          <a:xfrm>
            <a:off x="357188" y="2406650"/>
            <a:ext cx="4014787" cy="347663"/>
            <a:chOff x="237142" y="1864959"/>
            <a:chExt cx="4014225" cy="347662"/>
          </a:xfrm>
        </p:grpSpPr>
        <p:sp>
          <p:nvSpPr>
            <p:cNvPr id="30736" name="Rectangle 44">
              <a:hlinkClick r:id="rId3" action="ppaction://hlinksldjump"/>
            </p:cNvPr>
            <p:cNvSpPr>
              <a:spLocks noChangeArrowheads="1"/>
            </p:cNvSpPr>
            <p:nvPr/>
          </p:nvSpPr>
          <p:spPr bwMode="auto">
            <a:xfrm>
              <a:off x="237142" y="1864959"/>
              <a:ext cx="433326" cy="347662"/>
            </a:xfrm>
            <a:prstGeom prst="rect">
              <a:avLst/>
            </a:prstGeom>
            <a:solidFill>
              <a:srgbClr val="002060"/>
            </a:solidFill>
            <a:ln>
              <a:noFill/>
            </a:ln>
            <a:effectLst>
              <a:outerShdw dist="35921" dir="2700000" algn="ctr" rotWithShape="0">
                <a:schemeClr val="tx1"/>
              </a:outerShdw>
            </a:effectLst>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kumimoji="1" b="1">
                  <a:solidFill>
                    <a:schemeClr val="bg1"/>
                  </a:solidFill>
                  <a:latin typeface="Times New Roman" pitchFamily="18" charset="0"/>
                  <a:ea typeface="新細明體" pitchFamily="18" charset="-120"/>
                </a:defRPr>
              </a:lvl1pPr>
              <a:lvl2pPr marL="742950" indent="-285750" eaLnBrk="0" hangingPunct="0">
                <a:defRPr kumimoji="1" b="1">
                  <a:solidFill>
                    <a:schemeClr val="bg1"/>
                  </a:solidFill>
                  <a:latin typeface="Times New Roman" pitchFamily="18" charset="0"/>
                  <a:ea typeface="新細明體" pitchFamily="18" charset="-120"/>
                </a:defRPr>
              </a:lvl2pPr>
              <a:lvl3pPr marL="1143000" indent="-228600" eaLnBrk="0" hangingPunct="0">
                <a:defRPr kumimoji="1" b="1">
                  <a:solidFill>
                    <a:schemeClr val="bg1"/>
                  </a:solidFill>
                  <a:latin typeface="Times New Roman" pitchFamily="18" charset="0"/>
                  <a:ea typeface="新細明體" pitchFamily="18" charset="-120"/>
                </a:defRPr>
              </a:lvl3pPr>
              <a:lvl4pPr marL="1600200" indent="-228600" eaLnBrk="0" hangingPunct="0">
                <a:defRPr kumimoji="1" b="1">
                  <a:solidFill>
                    <a:schemeClr val="bg1"/>
                  </a:solidFill>
                  <a:latin typeface="Times New Roman" pitchFamily="18" charset="0"/>
                  <a:ea typeface="新細明體" pitchFamily="18" charset="-120"/>
                </a:defRPr>
              </a:lvl4pPr>
              <a:lvl5pPr marL="2057400" indent="-228600" eaLnBrk="0" hangingPunct="0">
                <a:defRPr kumimoji="1" b="1">
                  <a:solidFill>
                    <a:schemeClr val="bg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9pPr>
            </a:lstStyle>
            <a:p>
              <a:pPr eaLnBrk="1" hangingPunct="1"/>
              <a:r>
                <a:rPr lang="en-US" altLang="zh-TW" sz="1600" dirty="0" smtClean="0">
                  <a:latin typeface="Arial" pitchFamily="34" charset="0"/>
                </a:rPr>
                <a:t>6-1</a:t>
              </a:r>
              <a:endParaRPr lang="en-US" altLang="zh-TW" sz="1600" dirty="0">
                <a:latin typeface="Arial" pitchFamily="34" charset="0"/>
              </a:endParaRPr>
            </a:p>
          </p:txBody>
        </p:sp>
        <p:sp>
          <p:nvSpPr>
            <p:cNvPr id="30737" name="Rectangle 45">
              <a:hlinkClick r:id="rId3" action="ppaction://hlinksldjump"/>
            </p:cNvPr>
            <p:cNvSpPr>
              <a:spLocks noChangeArrowheads="1"/>
            </p:cNvSpPr>
            <p:nvPr/>
          </p:nvSpPr>
          <p:spPr bwMode="auto">
            <a:xfrm>
              <a:off x="670468" y="1864959"/>
              <a:ext cx="3580899" cy="347662"/>
            </a:xfrm>
            <a:prstGeom prst="rect">
              <a:avLst/>
            </a:prstGeom>
            <a:solidFill>
              <a:srgbClr val="0070C0"/>
            </a:solidFill>
            <a:ln>
              <a:noFill/>
            </a:ln>
            <a:effectLst>
              <a:outerShdw dist="35921" dir="2700000" algn="ctr" rotWithShape="0">
                <a:schemeClr val="tx1"/>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b="1">
                  <a:solidFill>
                    <a:schemeClr val="bg1"/>
                  </a:solidFill>
                  <a:latin typeface="Times New Roman" pitchFamily="18" charset="0"/>
                  <a:ea typeface="新細明體" pitchFamily="18" charset="-120"/>
                </a:defRPr>
              </a:lvl1pPr>
              <a:lvl2pPr marL="742950" indent="-285750" eaLnBrk="0" hangingPunct="0">
                <a:defRPr kumimoji="1" b="1">
                  <a:solidFill>
                    <a:schemeClr val="bg1"/>
                  </a:solidFill>
                  <a:latin typeface="Times New Roman" pitchFamily="18" charset="0"/>
                  <a:ea typeface="新細明體" pitchFamily="18" charset="-120"/>
                </a:defRPr>
              </a:lvl2pPr>
              <a:lvl3pPr marL="1143000" indent="-228600" eaLnBrk="0" hangingPunct="0">
                <a:defRPr kumimoji="1" b="1">
                  <a:solidFill>
                    <a:schemeClr val="bg1"/>
                  </a:solidFill>
                  <a:latin typeface="Times New Roman" pitchFamily="18" charset="0"/>
                  <a:ea typeface="新細明體" pitchFamily="18" charset="-120"/>
                </a:defRPr>
              </a:lvl3pPr>
              <a:lvl4pPr marL="1600200" indent="-228600" eaLnBrk="0" hangingPunct="0">
                <a:defRPr kumimoji="1" b="1">
                  <a:solidFill>
                    <a:schemeClr val="bg1"/>
                  </a:solidFill>
                  <a:latin typeface="Times New Roman" pitchFamily="18" charset="0"/>
                  <a:ea typeface="新細明體" pitchFamily="18" charset="-120"/>
                </a:defRPr>
              </a:lvl4pPr>
              <a:lvl5pPr marL="2057400" indent="-228600" eaLnBrk="0" hangingPunct="0">
                <a:defRPr kumimoji="1" b="1">
                  <a:solidFill>
                    <a:schemeClr val="bg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9pPr>
            </a:lstStyle>
            <a:p>
              <a:pPr eaLnBrk="1" hangingPunct="1"/>
              <a:r>
                <a:rPr lang="zh-TW" altLang="en-US" sz="1600" dirty="0">
                  <a:latin typeface="Arial" pitchFamily="34" charset="0"/>
                  <a:ea typeface="文鼎新細黑" pitchFamily="49" charset="-120"/>
                </a:rPr>
                <a:t>感應電動機之試驗</a:t>
              </a:r>
            </a:p>
          </p:txBody>
        </p:sp>
      </p:grpSp>
      <p:grpSp>
        <p:nvGrpSpPr>
          <p:cNvPr id="30724" name="群組 29"/>
          <p:cNvGrpSpPr>
            <a:grpSpLocks/>
          </p:cNvGrpSpPr>
          <p:nvPr/>
        </p:nvGrpSpPr>
        <p:grpSpPr bwMode="auto">
          <a:xfrm>
            <a:off x="347663" y="2997200"/>
            <a:ext cx="4025900" cy="288925"/>
            <a:chOff x="237142" y="1864959"/>
            <a:chExt cx="4014225" cy="347662"/>
          </a:xfrm>
        </p:grpSpPr>
        <p:sp>
          <p:nvSpPr>
            <p:cNvPr id="30734" name="Rectangle 44">
              <a:hlinkClick r:id="rId4" action="ppaction://hlinksldjump"/>
            </p:cNvPr>
            <p:cNvSpPr>
              <a:spLocks noChangeArrowheads="1"/>
            </p:cNvSpPr>
            <p:nvPr/>
          </p:nvSpPr>
          <p:spPr bwMode="auto">
            <a:xfrm>
              <a:off x="237142" y="1864959"/>
              <a:ext cx="433714" cy="347662"/>
            </a:xfrm>
            <a:prstGeom prst="rect">
              <a:avLst/>
            </a:prstGeom>
            <a:solidFill>
              <a:srgbClr val="002060"/>
            </a:solidFill>
            <a:ln>
              <a:noFill/>
            </a:ln>
            <a:effectLst>
              <a:outerShdw dist="35921" dir="2700000" algn="ctr" rotWithShape="0">
                <a:schemeClr val="tx1"/>
              </a:outerShdw>
            </a:effectLst>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kumimoji="1" b="1">
                  <a:solidFill>
                    <a:schemeClr val="bg1"/>
                  </a:solidFill>
                  <a:latin typeface="Times New Roman" pitchFamily="18" charset="0"/>
                  <a:ea typeface="新細明體" pitchFamily="18" charset="-120"/>
                </a:defRPr>
              </a:lvl1pPr>
              <a:lvl2pPr marL="742950" indent="-285750" eaLnBrk="0" hangingPunct="0">
                <a:defRPr kumimoji="1" b="1">
                  <a:solidFill>
                    <a:schemeClr val="bg1"/>
                  </a:solidFill>
                  <a:latin typeface="Times New Roman" pitchFamily="18" charset="0"/>
                  <a:ea typeface="新細明體" pitchFamily="18" charset="-120"/>
                </a:defRPr>
              </a:lvl2pPr>
              <a:lvl3pPr marL="1143000" indent="-228600" eaLnBrk="0" hangingPunct="0">
                <a:defRPr kumimoji="1" b="1">
                  <a:solidFill>
                    <a:schemeClr val="bg1"/>
                  </a:solidFill>
                  <a:latin typeface="Times New Roman" pitchFamily="18" charset="0"/>
                  <a:ea typeface="新細明體" pitchFamily="18" charset="-120"/>
                </a:defRPr>
              </a:lvl3pPr>
              <a:lvl4pPr marL="1600200" indent="-228600" eaLnBrk="0" hangingPunct="0">
                <a:defRPr kumimoji="1" b="1">
                  <a:solidFill>
                    <a:schemeClr val="bg1"/>
                  </a:solidFill>
                  <a:latin typeface="Times New Roman" pitchFamily="18" charset="0"/>
                  <a:ea typeface="新細明體" pitchFamily="18" charset="-120"/>
                </a:defRPr>
              </a:lvl4pPr>
              <a:lvl5pPr marL="2057400" indent="-228600" eaLnBrk="0" hangingPunct="0">
                <a:defRPr kumimoji="1" b="1">
                  <a:solidFill>
                    <a:schemeClr val="bg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9pPr>
            </a:lstStyle>
            <a:p>
              <a:pPr eaLnBrk="1" hangingPunct="1"/>
              <a:r>
                <a:rPr lang="en-US" altLang="zh-TW" sz="1600" dirty="0" smtClean="0">
                  <a:latin typeface="Arial" pitchFamily="34" charset="0"/>
                </a:rPr>
                <a:t>6-2</a:t>
              </a:r>
              <a:endParaRPr lang="en-US" altLang="zh-TW" sz="1600" dirty="0">
                <a:latin typeface="Arial" pitchFamily="34" charset="0"/>
              </a:endParaRPr>
            </a:p>
          </p:txBody>
        </p:sp>
        <p:sp>
          <p:nvSpPr>
            <p:cNvPr id="30735" name="Rectangle 45">
              <a:hlinkClick r:id="rId5" action="ppaction://hlinksldjump"/>
            </p:cNvPr>
            <p:cNvSpPr>
              <a:spLocks noChangeArrowheads="1"/>
            </p:cNvSpPr>
            <p:nvPr/>
          </p:nvSpPr>
          <p:spPr bwMode="auto">
            <a:xfrm>
              <a:off x="670856" y="1864959"/>
              <a:ext cx="3580511" cy="347662"/>
            </a:xfrm>
            <a:prstGeom prst="rect">
              <a:avLst/>
            </a:prstGeom>
            <a:solidFill>
              <a:srgbClr val="0070C0"/>
            </a:solidFill>
            <a:ln>
              <a:noFill/>
            </a:ln>
            <a:effectLst>
              <a:outerShdw dist="35921" dir="2700000" algn="ctr" rotWithShape="0">
                <a:schemeClr val="tx1"/>
              </a:outer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kumimoji="1" b="1">
                  <a:solidFill>
                    <a:schemeClr val="bg1"/>
                  </a:solidFill>
                  <a:latin typeface="Times New Roman" pitchFamily="18" charset="0"/>
                  <a:ea typeface="新細明體" pitchFamily="18" charset="-120"/>
                </a:defRPr>
              </a:lvl1pPr>
              <a:lvl2pPr marL="742950" indent="-285750" eaLnBrk="0" hangingPunct="0">
                <a:defRPr kumimoji="1" b="1">
                  <a:solidFill>
                    <a:schemeClr val="bg1"/>
                  </a:solidFill>
                  <a:latin typeface="Times New Roman" pitchFamily="18" charset="0"/>
                  <a:ea typeface="新細明體" pitchFamily="18" charset="-120"/>
                </a:defRPr>
              </a:lvl2pPr>
              <a:lvl3pPr marL="1143000" indent="-228600" eaLnBrk="0" hangingPunct="0">
                <a:defRPr kumimoji="1" b="1">
                  <a:solidFill>
                    <a:schemeClr val="bg1"/>
                  </a:solidFill>
                  <a:latin typeface="Times New Roman" pitchFamily="18" charset="0"/>
                  <a:ea typeface="新細明體" pitchFamily="18" charset="-120"/>
                </a:defRPr>
              </a:lvl3pPr>
              <a:lvl4pPr marL="1600200" indent="-228600" eaLnBrk="0" hangingPunct="0">
                <a:defRPr kumimoji="1" b="1">
                  <a:solidFill>
                    <a:schemeClr val="bg1"/>
                  </a:solidFill>
                  <a:latin typeface="Times New Roman" pitchFamily="18" charset="0"/>
                  <a:ea typeface="新細明體" pitchFamily="18" charset="-120"/>
                </a:defRPr>
              </a:lvl4pPr>
              <a:lvl5pPr marL="2057400" indent="-228600" eaLnBrk="0" hangingPunct="0">
                <a:defRPr kumimoji="1" b="1">
                  <a:solidFill>
                    <a:schemeClr val="bg1"/>
                  </a:solidFill>
                  <a:latin typeface="Times New Roman" pitchFamily="18" charset="0"/>
                  <a:ea typeface="新細明體" pitchFamily="18" charset="-120"/>
                </a:defRPr>
              </a:lvl5pPr>
              <a:lvl6pPr marL="25146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6pPr>
              <a:lvl7pPr marL="29718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7pPr>
              <a:lvl8pPr marL="34290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8pPr>
              <a:lvl9pPr marL="3886200" indent="-228600" eaLnBrk="0" fontAlgn="base" hangingPunct="0">
                <a:spcBef>
                  <a:spcPct val="0"/>
                </a:spcBef>
                <a:spcAft>
                  <a:spcPct val="0"/>
                </a:spcAft>
                <a:defRPr kumimoji="1" b="1">
                  <a:solidFill>
                    <a:schemeClr val="bg1"/>
                  </a:solidFill>
                  <a:latin typeface="Times New Roman" pitchFamily="18" charset="0"/>
                  <a:ea typeface="新細明體" pitchFamily="18" charset="-120"/>
                </a:defRPr>
              </a:lvl9pPr>
            </a:lstStyle>
            <a:p>
              <a:pPr eaLnBrk="1" hangingPunct="1"/>
              <a:r>
                <a:rPr lang="zh-TW" altLang="en-US" sz="1600" dirty="0">
                  <a:latin typeface="Arial" pitchFamily="34" charset="0"/>
                  <a:ea typeface="文鼎新細黑" pitchFamily="49" charset="-120"/>
                </a:rPr>
                <a:t>感應電動機之運用與維護</a:t>
              </a:r>
            </a:p>
          </p:txBody>
        </p:sp>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dirty="0" smtClean="0"/>
              <a:t>將</a:t>
            </a:r>
            <a:r>
              <a:rPr lang="zh-TW" altLang="en-US" dirty="0"/>
              <a:t>無載損統稱為鐵損，即： </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916832"/>
            <a:ext cx="8135938" cy="1627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2042488"/>
      </p:ext>
    </p:extLst>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483134"/>
            <a:ext cx="8135938" cy="48997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5465582"/>
      </p:ext>
    </p:extLst>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323850" y="1413023"/>
            <a:ext cx="7848550" cy="5040313"/>
          </a:xfrm>
        </p:spPr>
        <p:txBody>
          <a:bodyPr/>
          <a:lstStyle/>
          <a:p>
            <a:pPr marL="361950" indent="-361950">
              <a:lnSpc>
                <a:spcPct val="150000"/>
              </a:lnSpc>
            </a:pPr>
            <a:r>
              <a:rPr lang="en-US" altLang="zh-TW" dirty="0" smtClean="0"/>
              <a:t>4</a:t>
            </a:r>
            <a:r>
              <a:rPr lang="en-US" altLang="zh-TW" dirty="0"/>
              <a:t>. </a:t>
            </a:r>
            <a:r>
              <a:rPr lang="zh-TW" altLang="en-US" dirty="0"/>
              <a:t>注意事項：感應電動機無載運轉時功率因數很低</a:t>
            </a:r>
            <a:r>
              <a:rPr lang="en-US" altLang="zh-TW" dirty="0"/>
              <a:t>( </a:t>
            </a:r>
            <a:r>
              <a:rPr lang="zh-TW" altLang="en-US" dirty="0"/>
              <a:t>小於</a:t>
            </a:r>
            <a:r>
              <a:rPr lang="en-US" altLang="zh-TW" dirty="0"/>
              <a:t>0.5)</a:t>
            </a:r>
            <a:r>
              <a:rPr lang="zh-TW" altLang="en-US" dirty="0"/>
              <a:t>，利用兩瓦特計測量三相功率時，可能有一具瓦特計會</a:t>
            </a:r>
            <a:r>
              <a:rPr lang="zh-TW" altLang="en-US" dirty="0" smtClean="0"/>
              <a:t>反轉。</a:t>
            </a:r>
            <a:endParaRPr lang="zh-TW" altLang="en-US" dirty="0"/>
          </a:p>
        </p:txBody>
      </p:sp>
    </p:spTree>
    <p:extLst>
      <p:ext uri="{BB962C8B-B14F-4D97-AF65-F5344CB8AC3E}">
        <p14:creationId xmlns:p14="http://schemas.microsoft.com/office/powerpoint/2010/main" val="3750177084"/>
      </p:ext>
    </p:extLst>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1560" y="764704"/>
            <a:ext cx="7560840" cy="5810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bwMode="auto">
          <a:xfrm>
            <a:off x="1763688" y="2852936"/>
            <a:ext cx="5616624" cy="3312368"/>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1065967426"/>
      </p:ext>
    </p:extLst>
  </p:cSld>
  <p:clrMapOvr>
    <a:masterClrMapping/>
  </p:clrMapOvr>
  <p:transition>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1560" y="764704"/>
            <a:ext cx="7560840" cy="5810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5743029"/>
      </p:ext>
    </p:extLst>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sp>
        <p:nvSpPr>
          <p:cNvPr id="3" name="內容版面配置區 2"/>
          <p:cNvSpPr>
            <a:spLocks noGrp="1"/>
          </p:cNvSpPr>
          <p:nvPr>
            <p:ph idx="1"/>
          </p:nvPr>
        </p:nvSpPr>
        <p:spPr/>
        <p:txBody>
          <a:bodyPr/>
          <a:lstStyle/>
          <a:p>
            <a:pPr eaLnBrk="1"/>
            <a:r>
              <a:rPr lang="zh-TW" altLang="en-US" sz="3200" b="1" dirty="0" smtClean="0">
                <a:solidFill>
                  <a:srgbClr val="00B050"/>
                </a:solidFill>
              </a:rPr>
              <a:t>三</a:t>
            </a:r>
            <a:r>
              <a:rPr lang="zh-TW" altLang="en-US" sz="3200" b="1" dirty="0">
                <a:solidFill>
                  <a:srgbClr val="00B050"/>
                </a:solidFill>
              </a:rPr>
              <a:t>、堵住試驗 </a:t>
            </a:r>
            <a:endParaRPr lang="zh-TW" altLang="en-US" sz="3200" dirty="0">
              <a:solidFill>
                <a:srgbClr val="00B050"/>
              </a:solidFill>
            </a:endParaRPr>
          </a:p>
          <a:p>
            <a:pPr marL="361950" indent="-361950" eaLnBrk="1"/>
            <a:r>
              <a:rPr lang="en-US" altLang="zh-TW" dirty="0"/>
              <a:t>1. </a:t>
            </a:r>
            <a:r>
              <a:rPr lang="zh-TW" altLang="en-US" dirty="0"/>
              <a:t>目的：</a:t>
            </a:r>
            <a:r>
              <a:rPr lang="zh-TW" altLang="en-US" dirty="0">
                <a:solidFill>
                  <a:srgbClr val="0099FF"/>
                </a:solidFill>
              </a:rPr>
              <a:t>求得銅損，並依據結果計算堵住狀態下的功率因數及每相繞組等效電阻、電抗，與變壓器的短路試驗類似。 </a:t>
            </a:r>
          </a:p>
          <a:p>
            <a:pPr marL="361950" indent="-361950" eaLnBrk="1"/>
            <a:r>
              <a:rPr lang="en-US" altLang="zh-TW" dirty="0"/>
              <a:t>2. </a:t>
            </a:r>
            <a:r>
              <a:rPr lang="zh-TW" altLang="en-US" dirty="0"/>
              <a:t>測試方法：依據圖</a:t>
            </a:r>
            <a:r>
              <a:rPr lang="en-US" altLang="zh-TW" dirty="0"/>
              <a:t>6-4 </a:t>
            </a:r>
            <a:r>
              <a:rPr lang="zh-TW" altLang="en-US" dirty="0"/>
              <a:t>完成接線，其接線方式與無載試驗相同，將電動機軸端利用虎鉗或是動力計使其無法轉動</a:t>
            </a:r>
            <a:r>
              <a:rPr lang="en-US" altLang="zh-TW" dirty="0"/>
              <a:t>( </a:t>
            </a:r>
            <a:r>
              <a:rPr lang="zh-TW" altLang="en-US" dirty="0"/>
              <a:t>堵住</a:t>
            </a:r>
            <a:r>
              <a:rPr lang="en-US" altLang="zh-TW" dirty="0"/>
              <a:t>) </a:t>
            </a:r>
            <a:r>
              <a:rPr lang="zh-TW" altLang="en-US" dirty="0"/>
              <a:t>後，將電壓調整器輸出電壓由</a:t>
            </a:r>
            <a:r>
              <a:rPr lang="en-US" altLang="zh-TW" dirty="0"/>
              <a:t>0 </a:t>
            </a:r>
            <a:r>
              <a:rPr lang="zh-TW" altLang="en-US" dirty="0"/>
              <a:t>開始逐漸增加，當</a:t>
            </a:r>
            <a:r>
              <a:rPr lang="zh-TW" altLang="en-US" dirty="0">
                <a:solidFill>
                  <a:srgbClr val="0099FF"/>
                </a:solidFill>
              </a:rPr>
              <a:t>電流表指示值等於電動機額定電流後</a:t>
            </a:r>
            <a:r>
              <a:rPr lang="zh-TW" altLang="en-US" dirty="0"/>
              <a:t>，將線電壓</a:t>
            </a:r>
            <a:r>
              <a:rPr lang="en-US" altLang="zh-TW" i="1" dirty="0"/>
              <a:t>V</a:t>
            </a:r>
            <a:r>
              <a:rPr lang="en-US" altLang="zh-TW" i="1" baseline="-25000" dirty="0"/>
              <a:t>L</a:t>
            </a:r>
            <a:r>
              <a:rPr lang="zh-TW" altLang="en-US" dirty="0"/>
              <a:t>、線電流</a:t>
            </a:r>
            <a:r>
              <a:rPr lang="en-US" altLang="zh-TW" i="1" dirty="0"/>
              <a:t>I</a:t>
            </a:r>
            <a:r>
              <a:rPr lang="en-US" altLang="zh-TW" i="1" baseline="-25000" dirty="0"/>
              <a:t>L</a:t>
            </a:r>
            <a:r>
              <a:rPr lang="en-US" altLang="zh-TW" i="1" dirty="0"/>
              <a:t> </a:t>
            </a:r>
            <a:r>
              <a:rPr lang="zh-TW" altLang="en-US" dirty="0"/>
              <a:t>及輸入功率</a:t>
            </a:r>
            <a:r>
              <a:rPr lang="en-US" altLang="zh-TW" i="1" dirty="0"/>
              <a:t>P</a:t>
            </a:r>
            <a:r>
              <a:rPr lang="en-US" altLang="zh-TW" i="1" baseline="-25000" dirty="0"/>
              <a:t>T</a:t>
            </a:r>
            <a:r>
              <a:rPr lang="en-US" altLang="zh-TW" i="1" dirty="0"/>
              <a:t> </a:t>
            </a:r>
            <a:r>
              <a:rPr lang="en-US" altLang="zh-TW" dirty="0"/>
              <a:t>(</a:t>
            </a:r>
            <a:r>
              <a:rPr lang="en-US" altLang="zh-TW" i="1" dirty="0"/>
              <a:t>P</a:t>
            </a:r>
            <a:r>
              <a:rPr lang="en-US" altLang="zh-TW" i="1" baseline="-25000" dirty="0"/>
              <a:t>T</a:t>
            </a:r>
            <a:r>
              <a:rPr lang="en-US" altLang="zh-TW" i="1" dirty="0"/>
              <a:t> </a:t>
            </a:r>
            <a:r>
              <a:rPr lang="en-US" altLang="zh-TW" dirty="0"/>
              <a:t>= </a:t>
            </a:r>
            <a:r>
              <a:rPr lang="en-US" altLang="zh-TW" i="1" dirty="0"/>
              <a:t>W</a:t>
            </a:r>
            <a:r>
              <a:rPr lang="en-US" altLang="zh-TW" baseline="-25000" dirty="0"/>
              <a:t>1</a:t>
            </a:r>
            <a:r>
              <a:rPr lang="en-US" altLang="zh-TW" dirty="0"/>
              <a:t> + </a:t>
            </a:r>
            <a:r>
              <a:rPr lang="en-US" altLang="zh-TW" i="1" dirty="0"/>
              <a:t>W</a:t>
            </a:r>
            <a:r>
              <a:rPr lang="en-US" altLang="zh-TW" baseline="-25000" dirty="0"/>
              <a:t>2</a:t>
            </a:r>
            <a:r>
              <a:rPr lang="en-US" altLang="zh-TW" dirty="0"/>
              <a:t>) </a:t>
            </a:r>
            <a:r>
              <a:rPr lang="zh-TW" altLang="en-US" dirty="0"/>
              <a:t>指示值記錄起來。</a:t>
            </a:r>
          </a:p>
        </p:txBody>
      </p:sp>
    </p:spTree>
    <p:extLst>
      <p:ext uri="{BB962C8B-B14F-4D97-AF65-F5344CB8AC3E}">
        <p14:creationId xmlns:p14="http://schemas.microsoft.com/office/powerpoint/2010/main" val="142008025"/>
      </p:ext>
    </p:extLst>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204864"/>
            <a:ext cx="7416502" cy="36805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58487507"/>
      </p:ext>
    </p:extLst>
  </p:cSld>
  <p:clrMapOvr>
    <a:masterClrMapping/>
  </p:clrMapOvr>
  <p:transition>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361950" indent="-361950" eaLnBrk="1"/>
            <a:r>
              <a:rPr lang="en-US" altLang="zh-TW" dirty="0" smtClean="0"/>
              <a:t>3</a:t>
            </a:r>
            <a:r>
              <a:rPr lang="en-US" altLang="zh-TW" dirty="0"/>
              <a:t>. </a:t>
            </a:r>
            <a:r>
              <a:rPr lang="zh-TW" altLang="en-US" dirty="0"/>
              <a:t>結果：</a:t>
            </a:r>
            <a:r>
              <a:rPr lang="zh-TW" altLang="en-US" dirty="0">
                <a:solidFill>
                  <a:srgbClr val="0099FF"/>
                </a:solidFill>
              </a:rPr>
              <a:t>轉子堵住時因為轉子轉速為</a:t>
            </a:r>
            <a:r>
              <a:rPr lang="en-US" altLang="zh-TW" dirty="0">
                <a:solidFill>
                  <a:srgbClr val="0099FF"/>
                </a:solidFill>
              </a:rPr>
              <a:t>0</a:t>
            </a:r>
            <a:r>
              <a:rPr lang="zh-TW" altLang="en-US" dirty="0">
                <a:solidFill>
                  <a:srgbClr val="0099FF"/>
                </a:solidFill>
              </a:rPr>
              <a:t>，轉差率</a:t>
            </a:r>
            <a:r>
              <a:rPr lang="en-US" altLang="zh-TW" i="1" dirty="0">
                <a:solidFill>
                  <a:srgbClr val="0099FF"/>
                </a:solidFill>
              </a:rPr>
              <a:t>S </a:t>
            </a:r>
            <a:r>
              <a:rPr lang="en-US" altLang="zh-TW" dirty="0">
                <a:solidFill>
                  <a:srgbClr val="0099FF"/>
                </a:solidFill>
              </a:rPr>
              <a:t>= 1</a:t>
            </a:r>
            <a:r>
              <a:rPr lang="zh-TW" altLang="en-US" dirty="0">
                <a:solidFill>
                  <a:srgbClr val="0099FF"/>
                </a:solidFill>
              </a:rPr>
              <a:t>，等效電路如圖</a:t>
            </a:r>
            <a:r>
              <a:rPr lang="en-US" altLang="zh-TW" dirty="0">
                <a:solidFill>
                  <a:srgbClr val="0099FF"/>
                </a:solidFill>
              </a:rPr>
              <a:t>6-5</a:t>
            </a:r>
            <a:r>
              <a:rPr lang="zh-TW" altLang="en-US" dirty="0">
                <a:solidFill>
                  <a:srgbClr val="0099FF"/>
                </a:solidFill>
              </a:rPr>
              <a:t>，轉子側可視為短路</a:t>
            </a:r>
            <a:r>
              <a:rPr lang="zh-TW" altLang="en-US" dirty="0"/>
              <a:t>，由於阻抗很低，因此外加電壓只要額定值的</a:t>
            </a:r>
            <a:r>
              <a:rPr lang="en-US" altLang="zh-TW" dirty="0"/>
              <a:t>10 % </a:t>
            </a:r>
            <a:r>
              <a:rPr lang="zh-TW" altLang="en-US" dirty="0"/>
              <a:t>∼ </a:t>
            </a:r>
            <a:r>
              <a:rPr lang="en-US" altLang="zh-TW" dirty="0"/>
              <a:t>25 </a:t>
            </a:r>
            <a:r>
              <a:rPr lang="en-US" altLang="zh-TW" dirty="0" smtClean="0"/>
              <a:t>%</a:t>
            </a:r>
            <a:r>
              <a:rPr lang="zh-TW" altLang="en-US" dirty="0"/>
              <a:t>。</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2905" y="3284984"/>
            <a:ext cx="6192366" cy="2761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4681580"/>
      </p:ext>
    </p:extLst>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556792"/>
            <a:ext cx="8135938" cy="1606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284984"/>
            <a:ext cx="8135938" cy="284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0457212"/>
      </p:ext>
    </p:extLst>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9219"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73323" y="1412875"/>
            <a:ext cx="7436991"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bwMode="auto">
          <a:xfrm>
            <a:off x="1763688" y="3573016"/>
            <a:ext cx="5616624" cy="2664296"/>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3404779765"/>
      </p:ext>
    </p:extLst>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6-1</a:t>
            </a:r>
            <a:r>
              <a:rPr lang="zh-TW" altLang="en-US" dirty="0" smtClean="0"/>
              <a:t>　感應</a:t>
            </a:r>
            <a:r>
              <a:rPr lang="zh-TW" altLang="en-US" dirty="0"/>
              <a:t>電動機之試驗</a:t>
            </a:r>
          </a:p>
        </p:txBody>
      </p:sp>
      <p:sp>
        <p:nvSpPr>
          <p:cNvPr id="3" name="內容版面配置區 2"/>
          <p:cNvSpPr>
            <a:spLocks noGrp="1"/>
          </p:cNvSpPr>
          <p:nvPr>
            <p:ph idx="1"/>
          </p:nvPr>
        </p:nvSpPr>
        <p:spPr/>
        <p:txBody>
          <a:bodyPr/>
          <a:lstStyle/>
          <a:p>
            <a:r>
              <a:rPr lang="zh-TW" altLang="en-US" sz="3200" b="1" dirty="0">
                <a:solidFill>
                  <a:srgbClr val="00B050"/>
                </a:solidFill>
              </a:rPr>
              <a:t>一、繞組電阻試驗</a:t>
            </a:r>
            <a:endParaRPr lang="en-US" altLang="zh-TW" sz="3200" b="1" dirty="0">
              <a:solidFill>
                <a:srgbClr val="00B050"/>
              </a:solidFill>
            </a:endParaRPr>
          </a:p>
          <a:p>
            <a:r>
              <a:rPr lang="en-US" altLang="zh-TW" dirty="0" smtClean="0"/>
              <a:t>1</a:t>
            </a:r>
            <a:r>
              <a:rPr lang="en-US" altLang="zh-TW" dirty="0"/>
              <a:t>. </a:t>
            </a:r>
            <a:r>
              <a:rPr lang="zh-TW" altLang="en-US" dirty="0"/>
              <a:t>目的：測量感應電動機每相繞組的電阻值。 </a:t>
            </a:r>
          </a:p>
          <a:p>
            <a:pPr marL="361950" indent="-361950"/>
            <a:r>
              <a:rPr lang="en-US" altLang="zh-TW" dirty="0"/>
              <a:t>2. </a:t>
            </a:r>
            <a:r>
              <a:rPr lang="zh-TW" altLang="en-US" dirty="0"/>
              <a:t>測試方法：有數位電表法、直流壓降法，更精確測量則可採用惠斯登電橋法。但測試前必須先確認三相電動機的定子繞組是採用何種接線方式。 </a:t>
            </a:r>
          </a:p>
        </p:txBody>
      </p:sp>
    </p:spTree>
    <p:extLst>
      <p:ext uri="{BB962C8B-B14F-4D97-AF65-F5344CB8AC3E}">
        <p14:creationId xmlns:p14="http://schemas.microsoft.com/office/powerpoint/2010/main" val="330116362"/>
      </p:ext>
    </p:extLst>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9219"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73323" y="1412875"/>
            <a:ext cx="7436991"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7025208"/>
      </p:ext>
    </p:extLst>
  </p:cSld>
  <p:clrMapOvr>
    <a:masterClrMapping/>
  </p:clrMapOvr>
  <p:transition>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b="1" dirty="0" smtClean="0">
                <a:solidFill>
                  <a:srgbClr val="00B050"/>
                </a:solidFill>
              </a:rPr>
              <a:t>四</a:t>
            </a:r>
            <a:r>
              <a:rPr lang="zh-TW" altLang="en-US" sz="3200" b="1" dirty="0">
                <a:solidFill>
                  <a:srgbClr val="00B050"/>
                </a:solidFill>
              </a:rPr>
              <a:t>、負載試驗 </a:t>
            </a:r>
            <a:endParaRPr lang="zh-TW" altLang="en-US" sz="3200" dirty="0">
              <a:solidFill>
                <a:srgbClr val="00B050"/>
              </a:solidFill>
            </a:endParaRPr>
          </a:p>
          <a:p>
            <a:pPr marL="361950" indent="-361950"/>
            <a:r>
              <a:rPr lang="en-US" altLang="zh-TW" dirty="0"/>
              <a:t>1. </a:t>
            </a:r>
            <a:r>
              <a:rPr lang="zh-TW" altLang="en-US" dirty="0"/>
              <a:t>目的：</a:t>
            </a:r>
            <a:r>
              <a:rPr lang="zh-TW" altLang="en-US" dirty="0">
                <a:solidFill>
                  <a:srgbClr val="0099FF"/>
                </a:solidFill>
              </a:rPr>
              <a:t>測試電動機在不同負載狀態下之電流、功率、轉速與轉矩的關係，並且依據測試值計算功率因數、輸出功率、轉差率與效率。 </a:t>
            </a:r>
          </a:p>
          <a:p>
            <a:pPr marL="361950" indent="-361950"/>
            <a:r>
              <a:rPr lang="en-US" altLang="zh-TW" dirty="0"/>
              <a:t>2. </a:t>
            </a:r>
            <a:r>
              <a:rPr lang="zh-TW" altLang="en-US" dirty="0"/>
              <a:t>動力計：為了方便操作與控制，</a:t>
            </a:r>
            <a:r>
              <a:rPr lang="zh-TW" altLang="en-US" dirty="0">
                <a:solidFill>
                  <a:srgbClr val="0099FF"/>
                </a:solidFill>
              </a:rPr>
              <a:t>負載試驗時大多透過動力計來模擬外部負載</a:t>
            </a:r>
            <a:r>
              <a:rPr lang="zh-TW" altLang="en-US" dirty="0" smtClean="0">
                <a:solidFill>
                  <a:srgbClr val="0099FF"/>
                </a:solidFill>
              </a:rPr>
              <a:t>。</a:t>
            </a:r>
            <a:r>
              <a:rPr lang="zh-TW" altLang="en-US" dirty="0" smtClean="0"/>
              <a:t>測量</a:t>
            </a:r>
            <a:r>
              <a:rPr lang="zh-TW" altLang="en-US" dirty="0"/>
              <a:t>各種電動機的機械功率及轉矩，也稱為測力計</a:t>
            </a:r>
            <a:r>
              <a:rPr lang="zh-TW" altLang="en-US" dirty="0" smtClean="0"/>
              <a:t>。</a:t>
            </a:r>
            <a:endParaRPr lang="zh-TW" altLang="en-US" dirty="0"/>
          </a:p>
        </p:txBody>
      </p:sp>
    </p:spTree>
    <p:extLst>
      <p:ext uri="{BB962C8B-B14F-4D97-AF65-F5344CB8AC3E}">
        <p14:creationId xmlns:p14="http://schemas.microsoft.com/office/powerpoint/2010/main" val="119964446"/>
      </p:ext>
    </p:extLst>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a:t>(1) </a:t>
            </a:r>
            <a:r>
              <a:rPr lang="zh-TW" altLang="en-US" dirty="0"/>
              <a:t>直流發電機型：如圖</a:t>
            </a:r>
            <a:r>
              <a:rPr lang="en-US" altLang="zh-TW" dirty="0" smtClean="0"/>
              <a:t>6-6</a:t>
            </a:r>
            <a:r>
              <a:rPr lang="zh-TW" altLang="en-US" dirty="0" smtClean="0"/>
              <a:t>。</a:t>
            </a:r>
            <a:endParaRPr lang="zh-TW" altLang="en-US" dirty="0"/>
          </a:p>
          <a:p>
            <a:endParaRPr lang="zh-TW"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993184"/>
            <a:ext cx="7200478" cy="3388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5475203"/>
            <a:ext cx="8135938" cy="6901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5706872"/>
      </p:ext>
    </p:extLst>
  </p:cSld>
  <p:clrMapOvr>
    <a:masterClrMapping/>
  </p:clrMapOvr>
  <p:transition>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a:t>
            </a:r>
            <a:r>
              <a:rPr lang="en-US" altLang="zh-TW" dirty="0"/>
              <a:t>2) </a:t>
            </a:r>
            <a:r>
              <a:rPr lang="zh-TW" altLang="en-US" dirty="0"/>
              <a:t>磁粉式：圖</a:t>
            </a:r>
            <a:r>
              <a:rPr lang="en-US" altLang="zh-TW" dirty="0"/>
              <a:t>6-7(a) </a:t>
            </a:r>
            <a:r>
              <a:rPr lang="zh-TW" altLang="en-US" dirty="0"/>
              <a:t>為磁粉式動力計與控制器外觀</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3914" y="2276872"/>
            <a:ext cx="5256262" cy="3149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5816" y="5426285"/>
            <a:ext cx="2952328" cy="505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917031"/>
      </p:ext>
    </p:extLst>
  </p:cSld>
  <p:clrMapOvr>
    <a:masterClrMapping/>
  </p:clrMapOvr>
  <p:transition>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1266" name="Picture 2"/>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t="46152"/>
          <a:stretch/>
        </p:blipFill>
        <p:spPr bwMode="auto">
          <a:xfrm>
            <a:off x="755576" y="1988840"/>
            <a:ext cx="7288808" cy="3528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文字方塊 2"/>
          <p:cNvSpPr txBox="1"/>
          <p:nvPr/>
        </p:nvSpPr>
        <p:spPr>
          <a:xfrm>
            <a:off x="5580112" y="5013176"/>
            <a:ext cx="723275" cy="307777"/>
          </a:xfrm>
          <a:prstGeom prst="rect">
            <a:avLst/>
          </a:prstGeom>
          <a:noFill/>
        </p:spPr>
        <p:txBody>
          <a:bodyPr wrap="none" rtlCol="0">
            <a:spAutoFit/>
          </a:bodyPr>
          <a:lstStyle/>
          <a:p>
            <a:r>
              <a:rPr lang="zh-TW" altLang="en-US" sz="1400" b="0" dirty="0" smtClean="0">
                <a:solidFill>
                  <a:schemeClr val="tx1"/>
                </a:solidFill>
                <a:latin typeface="文鼎中黑" panose="020B0609010101010101" pitchFamily="49" charset="-120"/>
                <a:ea typeface="文鼎中黑" panose="020B0609010101010101" pitchFamily="49" charset="-120"/>
              </a:rPr>
              <a:t>（續）</a:t>
            </a:r>
            <a:endParaRPr lang="zh-TW" altLang="en-US" sz="1400" b="0" dirty="0">
              <a:solidFill>
                <a:schemeClr val="tx1"/>
              </a:solidFill>
              <a:latin typeface="文鼎中黑" panose="020B0609010101010101" pitchFamily="49" charset="-120"/>
              <a:ea typeface="文鼎中黑" panose="020B0609010101010101" pitchFamily="49" charset="-120"/>
            </a:endParaRPr>
          </a:p>
        </p:txBody>
      </p:sp>
    </p:spTree>
    <p:extLst>
      <p:ext uri="{BB962C8B-B14F-4D97-AF65-F5344CB8AC3E}">
        <p14:creationId xmlns:p14="http://schemas.microsoft.com/office/powerpoint/2010/main" val="944007495"/>
      </p:ext>
    </p:extLst>
  </p:cSld>
  <p:clrMapOvr>
    <a:masterClrMapping/>
  </p:clrMapOvr>
  <p:transition>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361950" indent="-361950"/>
            <a:r>
              <a:rPr lang="en-US" altLang="zh-TW" dirty="0" smtClean="0"/>
              <a:t>3</a:t>
            </a:r>
            <a:r>
              <a:rPr lang="en-US" altLang="zh-TW" dirty="0"/>
              <a:t>. </a:t>
            </a:r>
            <a:r>
              <a:rPr lang="zh-TW" altLang="en-US" dirty="0"/>
              <a:t>測試方法：如圖</a:t>
            </a:r>
            <a:r>
              <a:rPr lang="en-US" altLang="zh-TW" dirty="0"/>
              <a:t>6-8 </a:t>
            </a:r>
            <a:r>
              <a:rPr lang="zh-TW" altLang="en-US" dirty="0"/>
              <a:t>準備相關設備，接線方式與上述試驗相同，但軸端加入機械負載或動力計。電動機加入額定電壓完成起動後，調整動力計使負載由無載開始逐漸增加，將線電壓</a:t>
            </a:r>
            <a:r>
              <a:rPr lang="en-US" altLang="zh-TW" i="1" dirty="0"/>
              <a:t>V</a:t>
            </a:r>
            <a:r>
              <a:rPr lang="en-US" altLang="zh-TW" i="1" baseline="-25000" dirty="0"/>
              <a:t>L</a:t>
            </a:r>
            <a:r>
              <a:rPr lang="zh-TW" altLang="en-US" dirty="0"/>
              <a:t>、線電流</a:t>
            </a:r>
            <a:r>
              <a:rPr lang="en-US" altLang="zh-TW" i="1" dirty="0"/>
              <a:t>I</a:t>
            </a:r>
            <a:r>
              <a:rPr lang="en-US" altLang="zh-TW" i="1" baseline="-25000" dirty="0"/>
              <a:t>L</a:t>
            </a:r>
            <a:r>
              <a:rPr lang="en-US" altLang="zh-TW" i="1" dirty="0"/>
              <a:t> </a:t>
            </a:r>
            <a:r>
              <a:rPr lang="zh-TW" altLang="en-US" dirty="0"/>
              <a:t>輸入功率</a:t>
            </a:r>
            <a:r>
              <a:rPr lang="en-US" altLang="zh-TW" i="1" dirty="0"/>
              <a:t>P</a:t>
            </a:r>
            <a:r>
              <a:rPr lang="en-US" altLang="zh-TW" i="1" baseline="-25000" dirty="0"/>
              <a:t>T</a:t>
            </a:r>
            <a:r>
              <a:rPr lang="zh-TW" altLang="en-US" dirty="0"/>
              <a:t>、軸端的轉子轉速</a:t>
            </a:r>
            <a:r>
              <a:rPr lang="en-US" altLang="zh-TW" i="1" dirty="0"/>
              <a:t>n</a:t>
            </a:r>
            <a:r>
              <a:rPr lang="en-US" altLang="zh-TW" i="1" baseline="-25000" dirty="0"/>
              <a:t>r</a:t>
            </a:r>
            <a:r>
              <a:rPr lang="en-US" altLang="zh-TW" i="1" dirty="0"/>
              <a:t> </a:t>
            </a:r>
            <a:r>
              <a:rPr lang="en-US" altLang="zh-TW" dirty="0"/>
              <a:t>(rpm) </a:t>
            </a:r>
            <a:r>
              <a:rPr lang="zh-TW" altLang="en-US" dirty="0"/>
              <a:t>及輸出轉矩</a:t>
            </a:r>
            <a:r>
              <a:rPr lang="en-US" altLang="zh-TW" i="1" dirty="0"/>
              <a:t>T</a:t>
            </a:r>
            <a:r>
              <a:rPr lang="en-US" altLang="zh-TW" i="1" baseline="-25000" dirty="0"/>
              <a:t>o</a:t>
            </a:r>
            <a:r>
              <a:rPr lang="en-US" altLang="zh-TW" i="1" dirty="0"/>
              <a:t> </a:t>
            </a:r>
            <a:r>
              <a:rPr lang="en-US" altLang="zh-TW" dirty="0"/>
              <a:t>(N-m) </a:t>
            </a:r>
            <a:r>
              <a:rPr lang="zh-TW" altLang="en-US" dirty="0"/>
              <a:t>記錄起來</a:t>
            </a:r>
            <a:r>
              <a:rPr lang="zh-TW" altLang="en-US" dirty="0" smtClean="0"/>
              <a:t>。</a:t>
            </a:r>
            <a:endParaRPr lang="en-US" altLang="zh-TW" dirty="0"/>
          </a:p>
          <a:p>
            <a:endParaRPr lang="zh-TW" altLang="en-US" dirty="0"/>
          </a:p>
        </p:txBody>
      </p:sp>
    </p:spTree>
    <p:extLst>
      <p:ext uri="{BB962C8B-B14F-4D97-AF65-F5344CB8AC3E}">
        <p14:creationId xmlns:p14="http://schemas.microsoft.com/office/powerpoint/2010/main" val="3624367187"/>
      </p:ext>
    </p:extLst>
  </p:cSld>
  <p:clrMapOvr>
    <a:masterClrMapping/>
  </p:clrMapOvr>
  <p:transition>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972305"/>
            <a:ext cx="8135938" cy="39214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1584814"/>
      </p:ext>
    </p:extLst>
  </p:cSld>
  <p:clrMapOvr>
    <a:masterClrMapping/>
  </p:clrMapOvr>
  <p:transition>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1550847"/>
            <a:ext cx="8135938" cy="47643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1053903"/>
      </p:ext>
    </p:extLst>
  </p:cSld>
  <p:clrMapOvr>
    <a:masterClrMapping/>
  </p:clrMapOvr>
  <p:transition>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a:solidFill>
                  <a:srgbClr val="0099FF"/>
                </a:solidFill>
              </a:rPr>
              <a:t>	</a:t>
            </a:r>
            <a:r>
              <a:rPr lang="zh-TW" altLang="en-US" dirty="0">
                <a:solidFill>
                  <a:srgbClr val="0099FF"/>
                </a:solidFill>
              </a:rPr>
              <a:t>電動機在無載與輕載時功率因數與效率都很差，因此必須依據負載選擇適當容量的電動機，以獲得較佳的運轉性能。</a:t>
            </a:r>
          </a:p>
          <a:p>
            <a:endParaRPr lang="zh-TW"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2843724"/>
            <a:ext cx="5013761" cy="3723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89070124"/>
      </p:ext>
    </p:extLst>
  </p:cSld>
  <p:clrMapOvr>
    <a:masterClrMapping/>
  </p:clrMapOvr>
  <p:transition>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5536" y="908720"/>
            <a:ext cx="8064896" cy="55933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bwMode="auto">
          <a:xfrm>
            <a:off x="1619672" y="3140968"/>
            <a:ext cx="6696744" cy="2952328"/>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809710543"/>
      </p:ext>
    </p:extLst>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361950" indent="-361950"/>
            <a:r>
              <a:rPr lang="en-US" altLang="zh-TW" dirty="0"/>
              <a:t>3. </a:t>
            </a:r>
            <a:r>
              <a:rPr lang="zh-TW" altLang="en-US" dirty="0"/>
              <a:t>結果：依據圖</a:t>
            </a:r>
            <a:r>
              <a:rPr lang="en-US" altLang="zh-TW" dirty="0"/>
              <a:t>6-1 </a:t>
            </a:r>
            <a:r>
              <a:rPr lang="zh-TW" altLang="en-US" dirty="0"/>
              <a:t>先將繞組外加低值直流電壓並測得電流後，再依據接線方式並配合歐姆定律計算出每相電阻值</a:t>
            </a:r>
            <a:r>
              <a:rPr lang="en-US" altLang="zh-TW" i="1" dirty="0"/>
              <a:t>r</a:t>
            </a:r>
            <a:r>
              <a:rPr lang="en-US" altLang="zh-TW" baseline="-25000" dirty="0"/>
              <a:t>1</a:t>
            </a:r>
            <a:r>
              <a:rPr lang="en-US" altLang="zh-TW" i="1" dirty="0"/>
              <a:t> </a:t>
            </a:r>
            <a:r>
              <a:rPr lang="zh-TW" altLang="en-US" dirty="0"/>
              <a:t>；測量室溫為</a:t>
            </a:r>
            <a:r>
              <a:rPr lang="en-US" altLang="zh-TW" i="1" dirty="0"/>
              <a:t>t </a:t>
            </a:r>
            <a:r>
              <a:rPr lang="zh-TW" altLang="en-US" dirty="0"/>
              <a:t>℃後，最後利用電阻溫度係數公式，換算</a:t>
            </a:r>
            <a:r>
              <a:rPr lang="zh-TW" altLang="en-US" dirty="0">
                <a:solidFill>
                  <a:srgbClr val="0099FF"/>
                </a:solidFill>
              </a:rPr>
              <a:t>實際運轉時</a:t>
            </a:r>
            <a:r>
              <a:rPr lang="en-US" altLang="zh-TW" dirty="0">
                <a:solidFill>
                  <a:srgbClr val="0099FF"/>
                </a:solidFill>
              </a:rPr>
              <a:t>(75 </a:t>
            </a:r>
            <a:r>
              <a:rPr lang="zh-TW" altLang="en-US" dirty="0">
                <a:solidFill>
                  <a:srgbClr val="0099FF"/>
                </a:solidFill>
              </a:rPr>
              <a:t>℃ </a:t>
            </a:r>
            <a:r>
              <a:rPr lang="en-US" altLang="zh-TW" dirty="0">
                <a:solidFill>
                  <a:srgbClr val="0099FF"/>
                </a:solidFill>
              </a:rPr>
              <a:t>) </a:t>
            </a:r>
            <a:r>
              <a:rPr lang="zh-TW" altLang="en-US" dirty="0">
                <a:solidFill>
                  <a:srgbClr val="0099FF"/>
                </a:solidFill>
              </a:rPr>
              <a:t>的電阻值： </a:t>
            </a:r>
          </a:p>
          <a:p>
            <a:pPr marL="361950" indent="-361950"/>
            <a:endParaRPr lang="zh-TW" alt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3716132"/>
            <a:ext cx="8135938" cy="937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7590466"/>
      </p:ext>
    </p:extLst>
  </p:cSld>
  <p:clrMapOvr>
    <a:masterClrMapping/>
  </p:clrMapOvr>
  <p:transition>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Grp="1" noChangeAspect="1" noChangeArrowheads="1"/>
          </p:cNvPicPr>
          <p:nvPr>
            <p:ph idx="1"/>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5536" y="908720"/>
            <a:ext cx="8064896" cy="55933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6912836"/>
      </p:ext>
    </p:extLst>
  </p:cSld>
  <p:clrMapOvr>
    <a:masterClrMapping/>
  </p:clrMapOvr>
  <p:transition>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6-2</a:t>
            </a:r>
            <a:r>
              <a:rPr lang="zh-TW" altLang="en-US" dirty="0" smtClean="0"/>
              <a:t>　感應</a:t>
            </a:r>
            <a:r>
              <a:rPr lang="zh-TW" altLang="en-US" dirty="0"/>
              <a:t>電動機之運用與維護</a:t>
            </a:r>
          </a:p>
        </p:txBody>
      </p:sp>
      <p:sp>
        <p:nvSpPr>
          <p:cNvPr id="3" name="內容版面配置區 2"/>
          <p:cNvSpPr>
            <a:spLocks noGrp="1"/>
          </p:cNvSpPr>
          <p:nvPr>
            <p:ph idx="1"/>
          </p:nvPr>
        </p:nvSpPr>
        <p:spPr/>
        <p:txBody>
          <a:bodyPr/>
          <a:lstStyle/>
          <a:p>
            <a:r>
              <a:rPr lang="zh-TW" altLang="en-US" sz="3200" b="1" dirty="0" smtClean="0">
                <a:solidFill>
                  <a:srgbClr val="00B050"/>
                </a:solidFill>
              </a:rPr>
              <a:t>一</a:t>
            </a:r>
            <a:r>
              <a:rPr lang="zh-TW" altLang="en-US" sz="3200" b="1" dirty="0">
                <a:solidFill>
                  <a:srgbClr val="00B050"/>
                </a:solidFill>
              </a:rPr>
              <a:t>、功率因數之</a:t>
            </a:r>
            <a:r>
              <a:rPr lang="zh-TW" altLang="en-US" sz="3200" b="1" dirty="0" smtClean="0">
                <a:solidFill>
                  <a:srgbClr val="00B050"/>
                </a:solidFill>
              </a:rPr>
              <a:t>改善</a:t>
            </a:r>
            <a:endParaRPr lang="en-US" altLang="zh-TW" sz="3200" b="1" dirty="0" smtClean="0">
              <a:solidFill>
                <a:srgbClr val="00B050"/>
              </a:solidFill>
            </a:endParaRPr>
          </a:p>
          <a:p>
            <a:pPr indent="712788"/>
            <a:r>
              <a:rPr lang="en-US" altLang="zh-TW" b="1" dirty="0" smtClean="0">
                <a:solidFill>
                  <a:srgbClr val="0099FF"/>
                </a:solidFill>
              </a:rPr>
              <a:t>(</a:t>
            </a:r>
            <a:r>
              <a:rPr lang="zh-TW" altLang="en-US" b="1" dirty="0" smtClean="0">
                <a:solidFill>
                  <a:srgbClr val="0099FF"/>
                </a:solidFill>
              </a:rPr>
              <a:t>一</a:t>
            </a:r>
            <a:r>
              <a:rPr lang="en-US" altLang="zh-TW" b="1" dirty="0">
                <a:solidFill>
                  <a:srgbClr val="0099FF"/>
                </a:solidFill>
              </a:rPr>
              <a:t>) </a:t>
            </a:r>
            <a:r>
              <a:rPr lang="zh-TW" altLang="en-US" b="1" dirty="0">
                <a:solidFill>
                  <a:srgbClr val="0099FF"/>
                </a:solidFill>
              </a:rPr>
              <a:t>基本觀念</a:t>
            </a:r>
            <a:endParaRPr lang="zh-TW" altLang="en-US" dirty="0">
              <a:solidFill>
                <a:srgbClr val="0099FF"/>
              </a:solidFill>
            </a:endParaRPr>
          </a:p>
          <a:p>
            <a:pPr marL="1435100" eaLnBrk="1"/>
            <a:r>
              <a:rPr lang="zh-TW" altLang="en-US" dirty="0"/>
              <a:t>感應電動機為電感性元件，因此運轉過程中如圖</a:t>
            </a:r>
            <a:r>
              <a:rPr lang="en-US" altLang="zh-TW" dirty="0"/>
              <a:t>6-10(a)</a:t>
            </a:r>
            <a:r>
              <a:rPr lang="zh-TW" altLang="en-US" dirty="0"/>
              <a:t>，輸入電流</a:t>
            </a:r>
            <a:r>
              <a:rPr lang="en-US" altLang="zh-TW" dirty="0"/>
              <a:t>(</a:t>
            </a:r>
            <a:r>
              <a:rPr lang="en-US" altLang="zh-TW" i="1" dirty="0"/>
              <a:t>I</a:t>
            </a:r>
            <a:r>
              <a:rPr lang="en-US" altLang="zh-TW" i="1" baseline="-25000" dirty="0"/>
              <a:t>L </a:t>
            </a:r>
            <a:r>
              <a:rPr lang="en-US" altLang="zh-TW" dirty="0"/>
              <a:t>= </a:t>
            </a:r>
            <a:r>
              <a:rPr lang="en-US" altLang="zh-TW" i="1" dirty="0"/>
              <a:t>I</a:t>
            </a:r>
            <a:r>
              <a:rPr lang="en-US" altLang="zh-TW" i="1" baseline="-25000" dirty="0"/>
              <a:t>M</a:t>
            </a:r>
            <a:r>
              <a:rPr lang="en-US" altLang="zh-TW" dirty="0"/>
              <a:t>) </a:t>
            </a:r>
            <a:r>
              <a:rPr lang="zh-TW" altLang="en-US" dirty="0"/>
              <a:t>會落後電源電壓</a:t>
            </a:r>
            <a:r>
              <a:rPr lang="en-US" altLang="zh-TW" dirty="0"/>
              <a:t>(</a:t>
            </a:r>
            <a:r>
              <a:rPr lang="en-US" altLang="zh-TW" i="1" dirty="0" err="1"/>
              <a:t>V</a:t>
            </a:r>
            <a:r>
              <a:rPr lang="en-US" altLang="zh-TW" i="1" baseline="-25000" dirty="0" err="1"/>
              <a:t>L</a:t>
            </a:r>
            <a:r>
              <a:rPr lang="en-US" altLang="zh-TW" dirty="0" err="1"/>
              <a:t>)</a:t>
            </a:r>
            <a:r>
              <a:rPr lang="en-US" altLang="zh-TW" i="1" dirty="0" err="1"/>
              <a:t>θ</a:t>
            </a:r>
            <a:r>
              <a:rPr lang="en-US" altLang="zh-TW" i="1" dirty="0"/>
              <a:t> </a:t>
            </a:r>
            <a:r>
              <a:rPr lang="zh-TW" altLang="en-US" dirty="0"/>
              <a:t>度，此時功率因數</a:t>
            </a:r>
            <a:r>
              <a:rPr lang="en-US" altLang="zh-TW" dirty="0" err="1"/>
              <a:t>cos</a:t>
            </a:r>
            <a:r>
              <a:rPr lang="en-US" altLang="zh-TW" i="1" dirty="0" err="1"/>
              <a:t>θ</a:t>
            </a:r>
            <a:r>
              <a:rPr lang="en-US" altLang="zh-TW" i="1" dirty="0"/>
              <a:t> </a:t>
            </a:r>
            <a:r>
              <a:rPr lang="en-US" altLang="zh-TW" dirty="0"/>
              <a:t>&lt;1 </a:t>
            </a:r>
            <a:r>
              <a:rPr lang="zh-TW" altLang="en-US" dirty="0"/>
              <a:t>落後，由圖</a:t>
            </a:r>
            <a:r>
              <a:rPr lang="en-US" altLang="zh-TW" dirty="0"/>
              <a:t>6-9 </a:t>
            </a:r>
            <a:r>
              <a:rPr lang="zh-TW" altLang="en-US" dirty="0"/>
              <a:t>特性曲線可知</a:t>
            </a:r>
            <a:r>
              <a:rPr lang="zh-TW" altLang="en-US" dirty="0">
                <a:solidFill>
                  <a:srgbClr val="0099FF"/>
                </a:solidFill>
              </a:rPr>
              <a:t>無載與輕載時功率因數值更低。</a:t>
            </a:r>
          </a:p>
        </p:txBody>
      </p:sp>
    </p:spTree>
    <p:extLst>
      <p:ext uri="{BB962C8B-B14F-4D97-AF65-F5344CB8AC3E}">
        <p14:creationId xmlns:p14="http://schemas.microsoft.com/office/powerpoint/2010/main" val="3868882008"/>
      </p:ext>
    </p:extLst>
  </p:cSld>
  <p:clrMapOvr>
    <a:masterClrMapping/>
  </p:clrMapOvr>
  <p:transition>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a:lstStyle/>
          <a:p>
            <a:endParaRPr lang="zh-TW" altLang="en-US"/>
          </a:p>
        </p:txBody>
      </p:sp>
      <p:pic>
        <p:nvPicPr>
          <p:cNvPr id="7"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691680" y="1052736"/>
            <a:ext cx="5512790" cy="5351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42862564"/>
      </p:ext>
    </p:extLst>
  </p:cSld>
  <p:clrMapOvr>
    <a:masterClrMapping/>
  </p:clrMapOvr>
  <p:transition>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eaLnBrk="1"/>
            <a:r>
              <a:rPr lang="en-US" altLang="zh-TW" dirty="0" smtClean="0">
                <a:solidFill>
                  <a:srgbClr val="0099FF"/>
                </a:solidFill>
              </a:rPr>
              <a:t>	</a:t>
            </a:r>
            <a:r>
              <a:rPr lang="zh-TW" altLang="en-US" dirty="0" smtClean="0">
                <a:solidFill>
                  <a:srgbClr val="0099FF"/>
                </a:solidFill>
              </a:rPr>
              <a:t>電動機</a:t>
            </a:r>
            <a:r>
              <a:rPr lang="zh-TW" altLang="en-US" dirty="0">
                <a:solidFill>
                  <a:srgbClr val="0099FF"/>
                </a:solidFill>
              </a:rPr>
              <a:t>本身的電流</a:t>
            </a:r>
            <a:r>
              <a:rPr lang="en-US" altLang="zh-TW" dirty="0" smtClean="0">
                <a:solidFill>
                  <a:srgbClr val="0099FF"/>
                </a:solidFill>
              </a:rPr>
              <a:t>(</a:t>
            </a:r>
            <a:r>
              <a:rPr lang="zh-TW" altLang="en-US" dirty="0" smtClean="0">
                <a:solidFill>
                  <a:srgbClr val="0099FF"/>
                </a:solidFill>
              </a:rPr>
              <a:t>     </a:t>
            </a:r>
            <a:r>
              <a:rPr lang="en-US" altLang="zh-TW" dirty="0" smtClean="0">
                <a:solidFill>
                  <a:srgbClr val="0099FF"/>
                </a:solidFill>
              </a:rPr>
              <a:t>) </a:t>
            </a:r>
            <a:r>
              <a:rPr lang="zh-TW" altLang="en-US" dirty="0">
                <a:solidFill>
                  <a:srgbClr val="0099FF"/>
                </a:solidFill>
              </a:rPr>
              <a:t>與功率因數沒有改變，但是電容器吸收的超前電流</a:t>
            </a:r>
            <a:r>
              <a:rPr lang="en-US" altLang="zh-TW" dirty="0">
                <a:solidFill>
                  <a:srgbClr val="0099FF"/>
                </a:solidFill>
              </a:rPr>
              <a:t>( </a:t>
            </a:r>
            <a:r>
              <a:rPr lang="zh-TW" altLang="en-US" i="1" dirty="0">
                <a:solidFill>
                  <a:srgbClr val="0099FF"/>
                </a:solidFill>
              </a:rPr>
              <a:t> </a:t>
            </a:r>
            <a:r>
              <a:rPr lang="zh-TW" altLang="en-US" i="1" dirty="0" smtClean="0">
                <a:solidFill>
                  <a:srgbClr val="0099FF"/>
                </a:solidFill>
              </a:rPr>
              <a:t>  </a:t>
            </a:r>
            <a:r>
              <a:rPr lang="en-US" altLang="zh-TW" i="1" dirty="0" smtClean="0">
                <a:solidFill>
                  <a:srgbClr val="0099FF"/>
                </a:solidFill>
              </a:rPr>
              <a:t> </a:t>
            </a:r>
            <a:r>
              <a:rPr lang="en-US" altLang="zh-TW" dirty="0">
                <a:solidFill>
                  <a:srgbClr val="0099FF"/>
                </a:solidFill>
              </a:rPr>
              <a:t>) </a:t>
            </a:r>
            <a:r>
              <a:rPr lang="zh-TW" altLang="en-US" dirty="0">
                <a:solidFill>
                  <a:srgbClr val="0099FF"/>
                </a:solidFill>
              </a:rPr>
              <a:t>與電動機的落後電流</a:t>
            </a:r>
            <a:r>
              <a:rPr lang="en-US" altLang="zh-TW" dirty="0">
                <a:solidFill>
                  <a:srgbClr val="0099FF"/>
                </a:solidFill>
              </a:rPr>
              <a:t>( </a:t>
            </a:r>
            <a:r>
              <a:rPr lang="zh-TW" altLang="en-US" dirty="0" smtClean="0">
                <a:solidFill>
                  <a:srgbClr val="0099FF"/>
                </a:solidFill>
              </a:rPr>
              <a:t>  </a:t>
            </a:r>
            <a:r>
              <a:rPr lang="en-US" altLang="zh-TW" i="1" dirty="0" smtClean="0">
                <a:solidFill>
                  <a:srgbClr val="0099FF"/>
                </a:solidFill>
              </a:rPr>
              <a:t> </a:t>
            </a:r>
            <a:r>
              <a:rPr lang="zh-TW" altLang="en-US" dirty="0">
                <a:solidFill>
                  <a:srgbClr val="0099FF"/>
                </a:solidFill>
              </a:rPr>
              <a:t> </a:t>
            </a:r>
            <a:r>
              <a:rPr lang="en-US" altLang="zh-TW" dirty="0">
                <a:solidFill>
                  <a:srgbClr val="0099FF"/>
                </a:solidFill>
              </a:rPr>
              <a:t>)</a:t>
            </a:r>
            <a:r>
              <a:rPr lang="zh-TW" altLang="en-US" dirty="0">
                <a:solidFill>
                  <a:srgbClr val="0099FF"/>
                </a:solidFill>
              </a:rPr>
              <a:t>互相抵消，使得輸入電流</a:t>
            </a:r>
            <a:r>
              <a:rPr lang="en-US" altLang="zh-TW" dirty="0" smtClean="0">
                <a:solidFill>
                  <a:srgbClr val="0099FF"/>
                </a:solidFill>
              </a:rPr>
              <a:t>(</a:t>
            </a:r>
            <a:r>
              <a:rPr lang="zh-TW" altLang="en-US" dirty="0" smtClean="0">
                <a:solidFill>
                  <a:srgbClr val="0099FF"/>
                </a:solidFill>
              </a:rPr>
              <a:t>  </a:t>
            </a:r>
            <a:r>
              <a:rPr lang="en-US" altLang="zh-TW" dirty="0" smtClean="0">
                <a:solidFill>
                  <a:srgbClr val="0099FF"/>
                </a:solidFill>
              </a:rPr>
              <a:t>		</a:t>
            </a:r>
            <a:r>
              <a:rPr lang="zh-TW" altLang="en-US" dirty="0" smtClean="0">
                <a:solidFill>
                  <a:srgbClr val="0099FF"/>
                </a:solidFill>
              </a:rPr>
              <a:t>  </a:t>
            </a:r>
            <a:r>
              <a:rPr lang="en-US" altLang="zh-TW" dirty="0" smtClean="0">
                <a:solidFill>
                  <a:srgbClr val="0099FF"/>
                </a:solidFill>
              </a:rPr>
              <a:t>)</a:t>
            </a:r>
            <a:r>
              <a:rPr lang="zh-TW" altLang="en-US" dirty="0">
                <a:solidFill>
                  <a:srgbClr val="0099FF"/>
                </a:solidFill>
              </a:rPr>
              <a:t>與電源電壓</a:t>
            </a:r>
            <a:r>
              <a:rPr lang="en-US" altLang="zh-TW" dirty="0">
                <a:solidFill>
                  <a:srgbClr val="0099FF"/>
                </a:solidFill>
              </a:rPr>
              <a:t>( </a:t>
            </a:r>
            <a:r>
              <a:rPr lang="zh-TW" altLang="en-US" dirty="0" smtClean="0">
                <a:solidFill>
                  <a:srgbClr val="0099FF"/>
                </a:solidFill>
              </a:rPr>
              <a:t>  </a:t>
            </a:r>
            <a:r>
              <a:rPr lang="en-US" altLang="zh-TW" i="1" dirty="0" smtClean="0">
                <a:solidFill>
                  <a:srgbClr val="0099FF"/>
                </a:solidFill>
              </a:rPr>
              <a:t> </a:t>
            </a:r>
            <a:r>
              <a:rPr lang="zh-TW" altLang="en-US" dirty="0">
                <a:solidFill>
                  <a:srgbClr val="0099FF"/>
                </a:solidFill>
              </a:rPr>
              <a:t> </a:t>
            </a:r>
            <a:r>
              <a:rPr lang="en-US" altLang="zh-TW" dirty="0">
                <a:solidFill>
                  <a:srgbClr val="0099FF"/>
                </a:solidFill>
              </a:rPr>
              <a:t>) </a:t>
            </a:r>
            <a:r>
              <a:rPr lang="zh-TW" altLang="en-US" dirty="0">
                <a:solidFill>
                  <a:srgbClr val="0099FF"/>
                </a:solidFill>
              </a:rPr>
              <a:t>的相位差減少， 整體功率因數上升</a:t>
            </a:r>
            <a:r>
              <a:rPr lang="zh-TW" altLang="en-US" dirty="0" smtClean="0">
                <a:solidFill>
                  <a:srgbClr val="0099FF"/>
                </a:solidFill>
              </a:rPr>
              <a:t>。</a:t>
            </a:r>
            <a:endParaRPr lang="en-US" altLang="zh-TW" dirty="0" smtClean="0">
              <a:solidFill>
                <a:srgbClr val="0099FF"/>
              </a:solidFill>
            </a:endParaRPr>
          </a:p>
        </p:txBody>
      </p:sp>
      <p:graphicFrame>
        <p:nvGraphicFramePr>
          <p:cNvPr id="4" name="物件 3"/>
          <p:cNvGraphicFramePr>
            <a:graphicFrameLocks noChangeAspect="1"/>
          </p:cNvGraphicFramePr>
          <p:nvPr>
            <p:extLst>
              <p:ext uri="{D42A27DB-BD31-4B8C-83A1-F6EECF244321}">
                <p14:modId xmlns:p14="http://schemas.microsoft.com/office/powerpoint/2010/main" val="274109463"/>
              </p:ext>
            </p:extLst>
          </p:nvPr>
        </p:nvGraphicFramePr>
        <p:xfrm>
          <a:off x="4304258" y="1484784"/>
          <a:ext cx="411758" cy="411758"/>
        </p:xfrm>
        <a:graphic>
          <a:graphicData uri="http://schemas.openxmlformats.org/presentationml/2006/ole">
            <mc:AlternateContent xmlns:mc="http://schemas.openxmlformats.org/markup-compatibility/2006">
              <mc:Choice xmlns:v="urn:schemas-microsoft-com:vml" Requires="v">
                <p:oleObj spid="_x0000_s3114" name="Equation" r:id="rId3" imgW="215640" imgH="215640" progId="Equation.DSMT4">
                  <p:embed/>
                </p:oleObj>
              </mc:Choice>
              <mc:Fallback>
                <p:oleObj name="Equation" r:id="rId3" imgW="215640" imgH="215640" progId="Equation.DSMT4">
                  <p:embed/>
                  <p:pic>
                    <p:nvPicPr>
                      <p:cNvPr id="0" name=""/>
                      <p:cNvPicPr/>
                      <p:nvPr/>
                    </p:nvPicPr>
                    <p:blipFill>
                      <a:blip r:embed="rId4"/>
                      <a:stretch>
                        <a:fillRect/>
                      </a:stretch>
                    </p:blipFill>
                    <p:spPr>
                      <a:xfrm>
                        <a:off x="4304258" y="1484784"/>
                        <a:ext cx="411758" cy="411758"/>
                      </a:xfrm>
                      <a:prstGeom prst="rect">
                        <a:avLst/>
                      </a:prstGeom>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4073860401"/>
              </p:ext>
            </p:extLst>
          </p:nvPr>
        </p:nvGraphicFramePr>
        <p:xfrm>
          <a:off x="5580112" y="1916832"/>
          <a:ext cx="365125" cy="412750"/>
        </p:xfrm>
        <a:graphic>
          <a:graphicData uri="http://schemas.openxmlformats.org/presentationml/2006/ole">
            <mc:AlternateContent xmlns:mc="http://schemas.openxmlformats.org/markup-compatibility/2006">
              <mc:Choice xmlns:v="urn:schemas-microsoft-com:vml" Requires="v">
                <p:oleObj spid="_x0000_s3115" name="Equation" r:id="rId5" imgW="190440" imgH="215640" progId="Equation.DSMT4">
                  <p:embed/>
                </p:oleObj>
              </mc:Choice>
              <mc:Fallback>
                <p:oleObj name="Equation" r:id="rId5" imgW="190440" imgH="215640" progId="Equation.DSMT4">
                  <p:embed/>
                  <p:pic>
                    <p:nvPicPr>
                      <p:cNvPr id="0" name="物件 3"/>
                      <p:cNvPicPr>
                        <a:picLocks noChangeAspect="1" noChangeArrowheads="1"/>
                      </p:cNvPicPr>
                      <p:nvPr/>
                    </p:nvPicPr>
                    <p:blipFill>
                      <a:blip r:embed="rId6"/>
                      <a:srcRect/>
                      <a:stretch>
                        <a:fillRect/>
                      </a:stretch>
                    </p:blipFill>
                    <p:spPr bwMode="auto">
                      <a:xfrm>
                        <a:off x="5580112" y="1916832"/>
                        <a:ext cx="365125"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物件 5"/>
          <p:cNvGraphicFramePr>
            <a:graphicFrameLocks noChangeAspect="1"/>
          </p:cNvGraphicFramePr>
          <p:nvPr>
            <p:extLst>
              <p:ext uri="{D42A27DB-BD31-4B8C-83A1-F6EECF244321}">
                <p14:modId xmlns:p14="http://schemas.microsoft.com/office/powerpoint/2010/main" val="3482099659"/>
              </p:ext>
            </p:extLst>
          </p:nvPr>
        </p:nvGraphicFramePr>
        <p:xfrm>
          <a:off x="1619672" y="2348880"/>
          <a:ext cx="412750" cy="412750"/>
        </p:xfrm>
        <a:graphic>
          <a:graphicData uri="http://schemas.openxmlformats.org/presentationml/2006/ole">
            <mc:AlternateContent xmlns:mc="http://schemas.openxmlformats.org/markup-compatibility/2006">
              <mc:Choice xmlns:v="urn:schemas-microsoft-com:vml" Requires="v">
                <p:oleObj spid="_x0000_s3116" name="Equation" r:id="rId7" imgW="215640" imgH="215640" progId="Equation.DSMT4">
                  <p:embed/>
                </p:oleObj>
              </mc:Choice>
              <mc:Fallback>
                <p:oleObj name="Equation" r:id="rId7" imgW="215640" imgH="215640" progId="Equation.DSMT4">
                  <p:embed/>
                  <p:pic>
                    <p:nvPicPr>
                      <p:cNvPr id="0" name="物件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19672" y="2348880"/>
                        <a:ext cx="41275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物件 6"/>
          <p:cNvGraphicFramePr>
            <a:graphicFrameLocks noChangeAspect="1"/>
          </p:cNvGraphicFramePr>
          <p:nvPr>
            <p:extLst>
              <p:ext uri="{D42A27DB-BD31-4B8C-83A1-F6EECF244321}">
                <p14:modId xmlns:p14="http://schemas.microsoft.com/office/powerpoint/2010/main" val="2159417334"/>
              </p:ext>
            </p:extLst>
          </p:nvPr>
        </p:nvGraphicFramePr>
        <p:xfrm>
          <a:off x="6300192" y="2348880"/>
          <a:ext cx="1626534" cy="432048"/>
        </p:xfrm>
        <a:graphic>
          <a:graphicData uri="http://schemas.openxmlformats.org/presentationml/2006/ole">
            <mc:AlternateContent xmlns:mc="http://schemas.openxmlformats.org/markup-compatibility/2006">
              <mc:Choice xmlns:v="urn:schemas-microsoft-com:vml" Requires="v">
                <p:oleObj spid="_x0000_s3117" name="Equation" r:id="rId9" imgW="812520" imgH="215640" progId="Equation.DSMT4">
                  <p:embed/>
                </p:oleObj>
              </mc:Choice>
              <mc:Fallback>
                <p:oleObj name="Equation" r:id="rId9" imgW="812520" imgH="215640" progId="Equation.DSMT4">
                  <p:embed/>
                  <p:pic>
                    <p:nvPicPr>
                      <p:cNvPr id="0" name=""/>
                      <p:cNvPicPr/>
                      <p:nvPr/>
                    </p:nvPicPr>
                    <p:blipFill>
                      <a:blip r:embed="rId10"/>
                      <a:stretch>
                        <a:fillRect/>
                      </a:stretch>
                    </p:blipFill>
                    <p:spPr>
                      <a:xfrm>
                        <a:off x="6300192" y="2348880"/>
                        <a:ext cx="1626534" cy="432048"/>
                      </a:xfrm>
                      <a:prstGeom prst="rect">
                        <a:avLst/>
                      </a:prstGeom>
                    </p:spPr>
                  </p:pic>
                </p:oleObj>
              </mc:Fallback>
            </mc:AlternateContent>
          </a:graphicData>
        </a:graphic>
      </p:graphicFrame>
      <p:graphicFrame>
        <p:nvGraphicFramePr>
          <p:cNvPr id="8" name="物件 7"/>
          <p:cNvGraphicFramePr>
            <a:graphicFrameLocks noChangeAspect="1"/>
          </p:cNvGraphicFramePr>
          <p:nvPr>
            <p:extLst>
              <p:ext uri="{D42A27DB-BD31-4B8C-83A1-F6EECF244321}">
                <p14:modId xmlns:p14="http://schemas.microsoft.com/office/powerpoint/2010/main" val="1706954814"/>
              </p:ext>
            </p:extLst>
          </p:nvPr>
        </p:nvGraphicFramePr>
        <p:xfrm>
          <a:off x="2339752" y="2780928"/>
          <a:ext cx="418049" cy="444177"/>
        </p:xfrm>
        <a:graphic>
          <a:graphicData uri="http://schemas.openxmlformats.org/presentationml/2006/ole">
            <mc:AlternateContent xmlns:mc="http://schemas.openxmlformats.org/markup-compatibility/2006">
              <mc:Choice xmlns:v="urn:schemas-microsoft-com:vml" Requires="v">
                <p:oleObj spid="_x0000_s3118" name="Equation" r:id="rId11" imgW="203040" imgH="215640" progId="Equation.DSMT4">
                  <p:embed/>
                </p:oleObj>
              </mc:Choice>
              <mc:Fallback>
                <p:oleObj name="Equation" r:id="rId11" imgW="203040" imgH="215640" progId="Equation.DSMT4">
                  <p:embed/>
                  <p:pic>
                    <p:nvPicPr>
                      <p:cNvPr id="0" name=""/>
                      <p:cNvPicPr/>
                      <p:nvPr/>
                    </p:nvPicPr>
                    <p:blipFill>
                      <a:blip r:embed="rId12"/>
                      <a:stretch>
                        <a:fillRect/>
                      </a:stretch>
                    </p:blipFill>
                    <p:spPr>
                      <a:xfrm>
                        <a:off x="2339752" y="2780928"/>
                        <a:ext cx="418049" cy="444177"/>
                      </a:xfrm>
                      <a:prstGeom prst="rect">
                        <a:avLst/>
                      </a:prstGeom>
                    </p:spPr>
                  </p:pic>
                </p:oleObj>
              </mc:Fallback>
            </mc:AlternateContent>
          </a:graphicData>
        </a:graphic>
      </p:graphicFrame>
    </p:spTree>
    <p:extLst>
      <p:ext uri="{BB962C8B-B14F-4D97-AF65-F5344CB8AC3E}">
        <p14:creationId xmlns:p14="http://schemas.microsoft.com/office/powerpoint/2010/main" val="2458313222"/>
      </p:ext>
    </p:extLst>
  </p:cSld>
  <p:clrMapOvr>
    <a:masterClrMapping/>
  </p:clrMapOvr>
  <p:transition>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a:tabLst>
                <a:tab pos="712788" algn="l"/>
              </a:tabLst>
            </a:pPr>
            <a:r>
              <a:rPr lang="en-US" altLang="zh-TW" dirty="0"/>
              <a:t>	</a:t>
            </a:r>
            <a:r>
              <a:rPr lang="zh-TW" altLang="en-US" dirty="0"/>
              <a:t>電動機的輸入功率</a:t>
            </a:r>
            <a:r>
              <a:rPr lang="en-US" altLang="zh-TW" i="1" dirty="0"/>
              <a:t>			</a:t>
            </a:r>
            <a:r>
              <a:rPr lang="zh-TW" altLang="en-US" dirty="0"/>
              <a:t>不變下，透過電容器將功率因數由</a:t>
            </a:r>
            <a:r>
              <a:rPr lang="en-US" altLang="zh-TW" dirty="0"/>
              <a:t>cosθ</a:t>
            </a:r>
            <a:r>
              <a:rPr lang="en-US" altLang="zh-TW" baseline="-25000" dirty="0"/>
              <a:t>1</a:t>
            </a:r>
            <a:r>
              <a:rPr lang="en-US" altLang="zh-TW" dirty="0"/>
              <a:t> </a:t>
            </a:r>
            <a:r>
              <a:rPr lang="zh-TW" altLang="en-US" dirty="0"/>
              <a:t>提升到</a:t>
            </a:r>
            <a:r>
              <a:rPr lang="en-US" altLang="zh-TW" dirty="0"/>
              <a:t>cosθ</a:t>
            </a:r>
            <a:r>
              <a:rPr lang="en-US" altLang="zh-TW" baseline="-25000" dirty="0"/>
              <a:t>2</a:t>
            </a:r>
            <a:r>
              <a:rPr lang="en-US" altLang="zh-TW" dirty="0"/>
              <a:t> </a:t>
            </a:r>
            <a:r>
              <a:rPr lang="zh-TW" altLang="en-US" dirty="0"/>
              <a:t>，則電動機向電源取用的線路電流</a:t>
            </a:r>
            <a:r>
              <a:rPr lang="en-US" altLang="zh-TW" dirty="0"/>
              <a:t>( </a:t>
            </a:r>
            <a:r>
              <a:rPr lang="en-US" altLang="zh-TW" i="1" dirty="0"/>
              <a:t>I</a:t>
            </a:r>
            <a:r>
              <a:rPr lang="en-US" altLang="zh-TW" i="1" baseline="-25000" dirty="0"/>
              <a:t>L</a:t>
            </a:r>
            <a:r>
              <a:rPr lang="en-US" altLang="zh-TW" i="1" dirty="0"/>
              <a:t> </a:t>
            </a:r>
            <a:r>
              <a:rPr lang="en-US" altLang="zh-TW" dirty="0"/>
              <a:t>) </a:t>
            </a:r>
            <a:r>
              <a:rPr lang="zh-TW" altLang="en-US" dirty="0"/>
              <a:t>下降，其關係為</a:t>
            </a:r>
            <a:r>
              <a:rPr lang="zh-TW" altLang="en-US" dirty="0" smtClean="0"/>
              <a:t>：</a:t>
            </a:r>
            <a:endParaRPr lang="en-US" altLang="zh-TW" dirty="0" smtClean="0"/>
          </a:p>
          <a:p>
            <a:pPr>
              <a:tabLst>
                <a:tab pos="712788" algn="l"/>
              </a:tabLst>
            </a:pPr>
            <a:endParaRPr lang="en-US" altLang="zh-TW" dirty="0"/>
          </a:p>
          <a:p>
            <a:pPr>
              <a:tabLst>
                <a:tab pos="712788" algn="l"/>
              </a:tabLst>
            </a:pPr>
            <a:endParaRPr lang="en-US" altLang="zh-TW" dirty="0" smtClean="0"/>
          </a:p>
          <a:p>
            <a:r>
              <a:rPr lang="en-US" altLang="zh-TW" i="1" dirty="0" smtClean="0"/>
              <a:t>I</a:t>
            </a:r>
            <a:r>
              <a:rPr lang="en-US" altLang="zh-TW" i="1" baseline="-25000" dirty="0" smtClean="0"/>
              <a:t>L</a:t>
            </a:r>
            <a:r>
              <a:rPr lang="en-US" altLang="zh-TW" baseline="-25000" dirty="0" smtClean="0"/>
              <a:t>1</a:t>
            </a:r>
            <a:r>
              <a:rPr lang="zh-TW" altLang="en-US" dirty="0"/>
              <a:t>：改善前線路電流</a:t>
            </a:r>
            <a:r>
              <a:rPr lang="en-US" altLang="zh-TW" dirty="0"/>
              <a:t>(A</a:t>
            </a:r>
            <a:r>
              <a:rPr lang="en-US" altLang="zh-TW" dirty="0" smtClean="0"/>
              <a:t>)</a:t>
            </a:r>
            <a:r>
              <a:rPr lang="zh-TW" altLang="en-US" dirty="0" smtClean="0"/>
              <a:t>    </a:t>
            </a:r>
            <a:r>
              <a:rPr lang="en-US" altLang="zh-TW" dirty="0" smtClean="0"/>
              <a:t> </a:t>
            </a:r>
            <a:r>
              <a:rPr lang="en-US" altLang="zh-TW" i="1" dirty="0" smtClean="0"/>
              <a:t>I</a:t>
            </a:r>
            <a:r>
              <a:rPr lang="en-US" altLang="zh-TW" i="1" baseline="-25000" dirty="0" smtClean="0"/>
              <a:t>L</a:t>
            </a:r>
            <a:r>
              <a:rPr lang="en-US" altLang="zh-TW" baseline="-25000" dirty="0" smtClean="0"/>
              <a:t>2</a:t>
            </a:r>
            <a:r>
              <a:rPr lang="zh-TW" altLang="en-US" dirty="0"/>
              <a:t>：改善後線路電流</a:t>
            </a:r>
            <a:r>
              <a:rPr lang="en-US" altLang="zh-TW" dirty="0"/>
              <a:t>(A) </a:t>
            </a:r>
          </a:p>
          <a:p>
            <a:r>
              <a:rPr lang="en-US" altLang="zh-TW" dirty="0"/>
              <a:t>cos</a:t>
            </a:r>
            <a:r>
              <a:rPr lang="en-US" altLang="zh-TW" i="1" dirty="0"/>
              <a:t>θ</a:t>
            </a:r>
            <a:r>
              <a:rPr lang="en-US" altLang="zh-TW" baseline="-25000" dirty="0"/>
              <a:t>1</a:t>
            </a:r>
            <a:r>
              <a:rPr lang="zh-TW" altLang="en-US" dirty="0"/>
              <a:t>：改善前功率因數 　</a:t>
            </a:r>
            <a:r>
              <a:rPr lang="en-US" altLang="zh-TW" dirty="0" smtClean="0"/>
              <a:t>cos</a:t>
            </a:r>
            <a:r>
              <a:rPr lang="en-US" altLang="zh-TW" i="1" dirty="0" smtClean="0"/>
              <a:t>θ</a:t>
            </a:r>
            <a:r>
              <a:rPr lang="en-US" altLang="zh-TW" baseline="-25000" dirty="0" smtClean="0"/>
              <a:t>2</a:t>
            </a:r>
            <a:r>
              <a:rPr lang="zh-TW" altLang="en-US" dirty="0"/>
              <a:t>：改善後</a:t>
            </a:r>
            <a:r>
              <a:rPr lang="zh-TW" altLang="en-US" dirty="0" smtClean="0"/>
              <a:t>功率因數</a:t>
            </a:r>
            <a:endParaRPr lang="en-US" altLang="zh-TW" dirty="0" smtClean="0"/>
          </a:p>
          <a:p>
            <a:pPr>
              <a:lnSpc>
                <a:spcPts val="1500"/>
              </a:lnSpc>
            </a:pPr>
            <a:endParaRPr lang="en-US" altLang="zh-TW" dirty="0" smtClean="0"/>
          </a:p>
          <a:p>
            <a:r>
              <a:rPr lang="en-US" altLang="zh-TW" dirty="0"/>
              <a:t>	</a:t>
            </a:r>
            <a:r>
              <a:rPr lang="zh-TW" altLang="en-US" dirty="0"/>
              <a:t>提升功率因數後由於線路電流下降，因此線路壓降減少，線路損失降低， 送電效率提高，系統容量增加。</a:t>
            </a:r>
          </a:p>
          <a:p>
            <a:endParaRPr lang="zh-TW" altLang="en-US" dirty="0"/>
          </a:p>
          <a:p>
            <a:endParaRPr lang="zh-TW" altLang="en-US" dirty="0"/>
          </a:p>
        </p:txBody>
      </p:sp>
      <p:graphicFrame>
        <p:nvGraphicFramePr>
          <p:cNvPr id="4" name="物件 3"/>
          <p:cNvGraphicFramePr>
            <a:graphicFrameLocks noChangeAspect="1"/>
          </p:cNvGraphicFramePr>
          <p:nvPr>
            <p:extLst>
              <p:ext uri="{D42A27DB-BD31-4B8C-83A1-F6EECF244321}">
                <p14:modId xmlns:p14="http://schemas.microsoft.com/office/powerpoint/2010/main" val="3330457459"/>
              </p:ext>
            </p:extLst>
          </p:nvPr>
        </p:nvGraphicFramePr>
        <p:xfrm>
          <a:off x="3995936" y="1484784"/>
          <a:ext cx="1922462" cy="433387"/>
        </p:xfrm>
        <a:graphic>
          <a:graphicData uri="http://schemas.openxmlformats.org/presentationml/2006/ole">
            <mc:AlternateContent xmlns:mc="http://schemas.openxmlformats.org/markup-compatibility/2006">
              <mc:Choice xmlns:v="urn:schemas-microsoft-com:vml" Requires="v">
                <p:oleObj spid="_x0000_s4106" name="Equation" r:id="rId3" imgW="1130040" imgH="253800" progId="Equation.DSMT4">
                  <p:embed/>
                </p:oleObj>
              </mc:Choice>
              <mc:Fallback>
                <p:oleObj name="Equation" r:id="rId3" imgW="1130040" imgH="253800" progId="Equation.DSMT4">
                  <p:embed/>
                  <p:pic>
                    <p:nvPicPr>
                      <p:cNvPr id="0" name="物件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1484784"/>
                        <a:ext cx="1922462"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323850" y="2780928"/>
            <a:ext cx="8135938" cy="101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9378563"/>
      </p:ext>
    </p:extLst>
  </p:cSld>
  <p:clrMapOvr>
    <a:masterClrMapping/>
  </p:clrMapOvr>
  <p:transition>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2" name="內容版面配置區 1"/>
          <p:cNvSpPr>
            <a:spLocks noGrp="1"/>
          </p:cNvSpPr>
          <p:nvPr>
            <p:ph idx="1"/>
          </p:nvPr>
        </p:nvSpPr>
        <p:spPr/>
        <p:txBody>
          <a:bodyPr/>
          <a:lstStyle/>
          <a:p>
            <a:r>
              <a:rPr lang="en-US" altLang="zh-TW" b="1" dirty="0" smtClean="0">
                <a:solidFill>
                  <a:srgbClr val="0099FF"/>
                </a:solidFill>
              </a:rPr>
              <a:t>(</a:t>
            </a:r>
            <a:r>
              <a:rPr lang="zh-TW" altLang="en-US" b="1" dirty="0" smtClean="0">
                <a:solidFill>
                  <a:srgbClr val="0099FF"/>
                </a:solidFill>
              </a:rPr>
              <a:t>二</a:t>
            </a:r>
            <a:r>
              <a:rPr lang="en-US" altLang="zh-TW" b="1" dirty="0">
                <a:solidFill>
                  <a:srgbClr val="0099FF"/>
                </a:solidFill>
              </a:rPr>
              <a:t>) </a:t>
            </a:r>
            <a:r>
              <a:rPr lang="zh-TW" altLang="en-US" b="1" dirty="0">
                <a:solidFill>
                  <a:srgbClr val="0099FF"/>
                </a:solidFill>
              </a:rPr>
              <a:t>功率因數之計算</a:t>
            </a:r>
            <a:endParaRPr lang="zh-TW" altLang="en-US" dirty="0">
              <a:solidFill>
                <a:srgbClr val="0099FF"/>
              </a:solidFill>
            </a:endParaRPr>
          </a:p>
          <a:p>
            <a:pPr eaLnBrk="1">
              <a:tabLst>
                <a:tab pos="712788" algn="l"/>
              </a:tabLst>
            </a:pPr>
            <a:r>
              <a:rPr lang="en-US" altLang="zh-TW" dirty="0" smtClean="0"/>
              <a:t>	</a:t>
            </a:r>
            <a:r>
              <a:rPr lang="zh-TW" altLang="en-US" dirty="0" smtClean="0"/>
              <a:t>如</a:t>
            </a:r>
            <a:r>
              <a:rPr lang="zh-TW" altLang="en-US" dirty="0"/>
              <a:t>圖</a:t>
            </a:r>
            <a:r>
              <a:rPr lang="en-US" altLang="zh-TW" dirty="0"/>
              <a:t>6-11(a)</a:t>
            </a:r>
            <a:r>
              <a:rPr lang="zh-TW" altLang="en-US" dirty="0"/>
              <a:t>，倘若原本電動機有效功率為</a:t>
            </a:r>
            <a:r>
              <a:rPr lang="en-US" altLang="zh-TW" i="1" dirty="0" err="1"/>
              <a:t>P</a:t>
            </a:r>
            <a:r>
              <a:rPr lang="en-US" altLang="zh-TW" dirty="0" err="1"/>
              <a:t>(kW</a:t>
            </a:r>
            <a:r>
              <a:rPr lang="en-US" altLang="zh-TW" dirty="0"/>
              <a:t>)</a:t>
            </a:r>
            <a:r>
              <a:rPr lang="zh-TW" altLang="en-US" dirty="0"/>
              <a:t>、無效功率為</a:t>
            </a:r>
            <a:r>
              <a:rPr lang="en-US" altLang="zh-TW" i="1" dirty="0"/>
              <a:t>Q</a:t>
            </a:r>
            <a:r>
              <a:rPr lang="en-US" altLang="zh-TW" baseline="-25000" dirty="0"/>
              <a:t>1</a:t>
            </a:r>
            <a:r>
              <a:rPr lang="en-US" altLang="zh-TW" dirty="0"/>
              <a:t>(kVAR)</a:t>
            </a:r>
            <a:r>
              <a:rPr lang="zh-TW" altLang="en-US" dirty="0"/>
              <a:t>、功率因數為</a:t>
            </a:r>
            <a:r>
              <a:rPr lang="en-US" altLang="zh-TW" dirty="0"/>
              <a:t>cos</a:t>
            </a:r>
            <a:r>
              <a:rPr lang="en-US" altLang="zh-TW" i="1" dirty="0"/>
              <a:t>θ</a:t>
            </a:r>
            <a:r>
              <a:rPr lang="en-US" altLang="zh-TW" baseline="-25000" dirty="0"/>
              <a:t>1</a:t>
            </a:r>
            <a:r>
              <a:rPr lang="zh-TW" altLang="en-US" dirty="0"/>
              <a:t>。</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187624" y="3140968"/>
            <a:ext cx="6381654" cy="2854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93808834"/>
      </p:ext>
    </p:extLst>
  </p:cSld>
  <p:clrMapOvr>
    <a:masterClrMapping/>
  </p:clrMapOvr>
  <p:transition>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2" name="內容版面配置區 1"/>
          <p:cNvSpPr>
            <a:spLocks noGrp="1"/>
          </p:cNvSpPr>
          <p:nvPr>
            <p:ph idx="1"/>
          </p:nvPr>
        </p:nvSpPr>
        <p:spPr/>
        <p:txBody>
          <a:bodyPr/>
          <a:lstStyle/>
          <a:p>
            <a:r>
              <a:rPr lang="zh-TW" altLang="en-US" dirty="0" smtClean="0"/>
              <a:t>電容器</a:t>
            </a:r>
            <a:r>
              <a:rPr lang="zh-TW" altLang="en-US" dirty="0"/>
              <a:t>所需要吸收的虛功率</a:t>
            </a:r>
            <a:r>
              <a:rPr lang="zh-TW" altLang="en-US" dirty="0" smtClean="0"/>
              <a:t>：</a:t>
            </a:r>
            <a:endParaRPr lang="en-US" altLang="zh-TW" dirty="0" smtClean="0"/>
          </a:p>
          <a:p>
            <a:endParaRPr lang="en-US" altLang="zh-TW" dirty="0"/>
          </a:p>
          <a:p>
            <a:endParaRPr lang="en-US" altLang="zh-TW" dirty="0" smtClean="0"/>
          </a:p>
          <a:p>
            <a:pPr>
              <a:tabLst>
                <a:tab pos="712788" algn="l"/>
              </a:tabLst>
            </a:pPr>
            <a:r>
              <a:rPr lang="en-US" altLang="zh-TW" dirty="0" smtClean="0"/>
              <a:t>	</a:t>
            </a:r>
            <a:r>
              <a:rPr lang="zh-TW" altLang="en-US" dirty="0" smtClean="0"/>
              <a:t>由於</a:t>
            </a:r>
            <a:r>
              <a:rPr lang="en-US" altLang="zh-TW" i="1" dirty="0" smtClean="0"/>
              <a:t>			</a:t>
            </a:r>
            <a:r>
              <a:rPr lang="zh-TW" altLang="en-US" i="1" dirty="0" smtClean="0"/>
              <a:t>       </a:t>
            </a:r>
            <a:r>
              <a:rPr lang="zh-TW" altLang="en-US" dirty="0" smtClean="0"/>
              <a:t>，</a:t>
            </a:r>
            <a:r>
              <a:rPr lang="zh-TW" altLang="en-US" dirty="0"/>
              <a:t>因此電容器的電容量為</a:t>
            </a:r>
            <a:r>
              <a:rPr lang="zh-TW" altLang="en-US" dirty="0" smtClean="0"/>
              <a:t>：</a:t>
            </a:r>
            <a:endParaRPr lang="en-US" altLang="zh-TW" dirty="0" smtClean="0"/>
          </a:p>
          <a:p>
            <a:pPr>
              <a:tabLst>
                <a:tab pos="712788" algn="l"/>
              </a:tabLst>
            </a:pPr>
            <a:endParaRPr lang="en-US" altLang="zh-TW" dirty="0"/>
          </a:p>
          <a:p>
            <a:pPr>
              <a:tabLst>
                <a:tab pos="712788" algn="l"/>
              </a:tabLst>
            </a:pPr>
            <a:endParaRPr lang="en-US" altLang="zh-TW" dirty="0" smtClean="0"/>
          </a:p>
          <a:p>
            <a:r>
              <a:rPr lang="en-US" altLang="zh-TW" i="1" dirty="0" smtClean="0"/>
              <a:t>C </a:t>
            </a:r>
            <a:r>
              <a:rPr lang="zh-TW" altLang="en-US" dirty="0"/>
              <a:t>：電容量</a:t>
            </a:r>
            <a:r>
              <a:rPr lang="en-US" altLang="zh-TW" dirty="0"/>
              <a:t>( </a:t>
            </a:r>
            <a:r>
              <a:rPr lang="zh-TW" altLang="en-US" dirty="0"/>
              <a:t>法拉；</a:t>
            </a:r>
            <a:r>
              <a:rPr lang="en-US" altLang="zh-TW" dirty="0"/>
              <a:t>F) </a:t>
            </a:r>
            <a:r>
              <a:rPr lang="zh-TW" altLang="en-US" dirty="0" smtClean="0"/>
              <a:t>    </a:t>
            </a:r>
            <a:r>
              <a:rPr lang="en-US" altLang="zh-TW" i="1" dirty="0" smtClean="0"/>
              <a:t>Q</a:t>
            </a:r>
            <a:r>
              <a:rPr lang="en-US" altLang="zh-TW" i="1" baseline="-25000" dirty="0" smtClean="0"/>
              <a:t>c</a:t>
            </a:r>
            <a:r>
              <a:rPr lang="en-US" altLang="zh-TW" i="1" dirty="0" smtClean="0"/>
              <a:t> </a:t>
            </a:r>
            <a:r>
              <a:rPr lang="zh-TW" altLang="en-US" dirty="0"/>
              <a:t>：虛功率</a:t>
            </a:r>
            <a:r>
              <a:rPr lang="en-US" altLang="zh-TW" dirty="0"/>
              <a:t>( </a:t>
            </a:r>
            <a:r>
              <a:rPr lang="zh-TW" altLang="en-US" dirty="0"/>
              <a:t>乏；</a:t>
            </a:r>
            <a:r>
              <a:rPr lang="en-US" altLang="zh-TW" dirty="0"/>
              <a:t>VAR) </a:t>
            </a:r>
          </a:p>
          <a:p>
            <a:r>
              <a:rPr lang="en-US" altLang="zh-TW" i="1" dirty="0"/>
              <a:t>f </a:t>
            </a:r>
            <a:r>
              <a:rPr lang="zh-TW" altLang="en-US" dirty="0"/>
              <a:t>：電源頻率</a:t>
            </a:r>
            <a:r>
              <a:rPr lang="en-US" altLang="zh-TW" dirty="0"/>
              <a:t>(Hz) </a:t>
            </a:r>
            <a:r>
              <a:rPr lang="en-US" altLang="zh-TW" dirty="0" smtClean="0"/>
              <a:t>		</a:t>
            </a:r>
            <a:r>
              <a:rPr lang="zh-TW" altLang="en-US" dirty="0" smtClean="0"/>
              <a:t>   </a:t>
            </a:r>
            <a:r>
              <a:rPr lang="en-US" altLang="zh-TW" i="1" dirty="0" smtClean="0"/>
              <a:t>V </a:t>
            </a:r>
            <a:r>
              <a:rPr lang="zh-TW" altLang="en-US" dirty="0"/>
              <a:t>：電容器端電壓</a:t>
            </a:r>
            <a:r>
              <a:rPr lang="en-US" altLang="zh-TW" dirty="0"/>
              <a:t>(V) </a:t>
            </a:r>
            <a:r>
              <a:rPr lang="zh-TW" altLang="en-US" dirty="0" smtClean="0"/>
              <a:t>  </a:t>
            </a:r>
            <a:endParaRPr lang="zh-TW" alt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3850" y="2060848"/>
            <a:ext cx="8135938" cy="6399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物件 2"/>
          <p:cNvGraphicFramePr>
            <a:graphicFrameLocks noChangeAspect="1"/>
          </p:cNvGraphicFramePr>
          <p:nvPr>
            <p:extLst>
              <p:ext uri="{D42A27DB-BD31-4B8C-83A1-F6EECF244321}">
                <p14:modId xmlns:p14="http://schemas.microsoft.com/office/powerpoint/2010/main" val="2684586188"/>
              </p:ext>
            </p:extLst>
          </p:nvPr>
        </p:nvGraphicFramePr>
        <p:xfrm>
          <a:off x="1907704" y="2852936"/>
          <a:ext cx="2822713" cy="1008112"/>
        </p:xfrm>
        <a:graphic>
          <a:graphicData uri="http://schemas.openxmlformats.org/presentationml/2006/ole">
            <mc:AlternateContent xmlns:mc="http://schemas.openxmlformats.org/markup-compatibility/2006">
              <mc:Choice xmlns:v="urn:schemas-microsoft-com:vml" Requires="v">
                <p:oleObj spid="_x0000_s5128" name="Equation" r:id="rId4" imgW="1777680" imgH="634680" progId="Equation.DSMT4">
                  <p:embed/>
                </p:oleObj>
              </mc:Choice>
              <mc:Fallback>
                <p:oleObj name="Equation" r:id="rId4" imgW="1777680" imgH="634680" progId="Equation.DSMT4">
                  <p:embed/>
                  <p:pic>
                    <p:nvPicPr>
                      <p:cNvPr id="0" name=""/>
                      <p:cNvPicPr/>
                      <p:nvPr/>
                    </p:nvPicPr>
                    <p:blipFill>
                      <a:blip r:embed="rId5"/>
                      <a:stretch>
                        <a:fillRect/>
                      </a:stretch>
                    </p:blipFill>
                    <p:spPr>
                      <a:xfrm>
                        <a:off x="1907704" y="2852936"/>
                        <a:ext cx="2822713" cy="1008112"/>
                      </a:xfrm>
                      <a:prstGeom prst="rect">
                        <a:avLst/>
                      </a:prstGeom>
                    </p:spPr>
                  </p:pic>
                </p:oleObj>
              </mc:Fallback>
            </mc:AlternateContent>
          </a:graphicData>
        </a:graphic>
      </p:graphicFrame>
      <p:pic>
        <p:nvPicPr>
          <p:cNvPr id="7"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520" y="4077072"/>
            <a:ext cx="8136904" cy="909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9999355"/>
      </p:ext>
    </p:extLst>
  </p:cSld>
  <p:clrMapOvr>
    <a:masterClrMapping/>
  </p:clrMapOvr>
  <p:transition>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8"/>
          <p:cNvSpPr>
            <a:spLocks noGrp="1"/>
          </p:cNvSpPr>
          <p:nvPr>
            <p:ph type="title"/>
          </p:nvPr>
        </p:nvSpPr>
        <p:spPr/>
        <p:txBody>
          <a:bodyPr/>
          <a:lstStyle/>
          <a:p>
            <a:endParaRPr lang="zh-TW" altLang="en-US"/>
          </a:p>
        </p:txBody>
      </p:sp>
      <p:pic>
        <p:nvPicPr>
          <p:cNvPr id="20484"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607493" y="1412875"/>
            <a:ext cx="7568651"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群組 7"/>
          <p:cNvGrpSpPr/>
          <p:nvPr/>
        </p:nvGrpSpPr>
        <p:grpSpPr>
          <a:xfrm>
            <a:off x="1115616" y="3140968"/>
            <a:ext cx="6624736" cy="3312368"/>
            <a:chOff x="1115616" y="3140968"/>
            <a:chExt cx="6624736" cy="3312368"/>
          </a:xfrm>
        </p:grpSpPr>
        <p:sp>
          <p:nvSpPr>
            <p:cNvPr id="6" name="矩形 5"/>
            <p:cNvSpPr/>
            <p:nvPr/>
          </p:nvSpPr>
          <p:spPr bwMode="auto">
            <a:xfrm>
              <a:off x="1763688" y="3140968"/>
              <a:ext cx="5976664" cy="3312368"/>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
          <p:nvSpPr>
            <p:cNvPr id="7" name="矩形 6"/>
            <p:cNvSpPr/>
            <p:nvPr/>
          </p:nvSpPr>
          <p:spPr bwMode="auto">
            <a:xfrm>
              <a:off x="1115616" y="4005064"/>
              <a:ext cx="1008112" cy="792088"/>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grpSp>
    </p:spTree>
    <p:extLst>
      <p:ext uri="{BB962C8B-B14F-4D97-AF65-F5344CB8AC3E}">
        <p14:creationId xmlns:p14="http://schemas.microsoft.com/office/powerpoint/2010/main" val="2118744873"/>
      </p:ext>
    </p:extLst>
  </p:cSld>
  <p:clrMapOvr>
    <a:masterClrMapping/>
  </p:clrMapOvr>
  <p:transition>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p:cNvSpPr>
            <a:spLocks noGrp="1"/>
          </p:cNvSpPr>
          <p:nvPr>
            <p:ph type="title"/>
          </p:nvPr>
        </p:nvSpPr>
        <p:spPr/>
        <p:txBody>
          <a:bodyPr/>
          <a:lstStyle/>
          <a:p>
            <a:endParaRPr lang="zh-TW" altLang="en-US"/>
          </a:p>
        </p:txBody>
      </p:sp>
      <p:pic>
        <p:nvPicPr>
          <p:cNvPr id="20484"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607493" y="1412875"/>
            <a:ext cx="7568651" cy="5040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6640930"/>
      </p:ext>
    </p:extLst>
  </p:cSld>
  <p:clrMapOvr>
    <a:masterClrMapping/>
  </p:clrMapOvr>
  <p:transition>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pic>
        <p:nvPicPr>
          <p:cNvPr id="2150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23850" y="2690770"/>
            <a:ext cx="8135938" cy="2484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77250073"/>
      </p:ext>
    </p:extLst>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850" y="2429211"/>
            <a:ext cx="8135938" cy="30076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1126383"/>
      </p:ext>
    </p:extLst>
  </p:cSld>
  <p:clrMapOvr>
    <a:masterClrMapping/>
  </p:clrMapOvr>
  <p:transition>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23850" y="908720"/>
            <a:ext cx="8135938" cy="5040313"/>
          </a:xfrm>
        </p:spPr>
        <p:txBody>
          <a:bodyPr/>
          <a:lstStyle/>
          <a:p>
            <a:r>
              <a:rPr lang="zh-TW" altLang="en-US" sz="3200" b="1" dirty="0" smtClean="0">
                <a:solidFill>
                  <a:srgbClr val="00B050"/>
                </a:solidFill>
              </a:rPr>
              <a:t>二</a:t>
            </a:r>
            <a:r>
              <a:rPr lang="zh-TW" altLang="en-US" sz="3200" b="1" dirty="0">
                <a:solidFill>
                  <a:srgbClr val="00B050"/>
                </a:solidFill>
              </a:rPr>
              <a:t>、感應電動機運用時</a:t>
            </a:r>
            <a:r>
              <a:rPr lang="zh-TW" altLang="en-US" sz="3200" b="1" dirty="0" smtClean="0">
                <a:solidFill>
                  <a:srgbClr val="00B050"/>
                </a:solidFill>
              </a:rPr>
              <a:t>注意事項</a:t>
            </a:r>
            <a:endParaRPr lang="en-US" altLang="zh-TW" sz="3200" b="1" dirty="0" smtClean="0">
              <a:solidFill>
                <a:srgbClr val="00B050"/>
              </a:solidFill>
            </a:endParaRPr>
          </a:p>
          <a:p>
            <a:r>
              <a:rPr lang="en-US" altLang="zh-TW" dirty="0" smtClean="0"/>
              <a:t>1</a:t>
            </a:r>
            <a:r>
              <a:rPr lang="en-US" altLang="zh-TW" dirty="0"/>
              <a:t>. </a:t>
            </a:r>
            <a:r>
              <a:rPr lang="zh-TW" altLang="en-US" dirty="0"/>
              <a:t>起動時應注意事項</a:t>
            </a:r>
          </a:p>
          <a:p>
            <a:pPr marL="542925" indent="-542925"/>
            <a:r>
              <a:rPr lang="en-US" altLang="zh-TW" dirty="0"/>
              <a:t>(1) </a:t>
            </a:r>
            <a:r>
              <a:rPr lang="zh-TW" altLang="en-US" dirty="0"/>
              <a:t>配電線路是否有異常狀況發生：如電源是否正常、外物是否碰觸、絕緣是否正常等。</a:t>
            </a:r>
          </a:p>
          <a:p>
            <a:pPr marL="542925" indent="-542925"/>
            <a:r>
              <a:rPr lang="en-US" altLang="zh-TW" dirty="0"/>
              <a:t>(2) </a:t>
            </a:r>
            <a:r>
              <a:rPr lang="zh-TW" altLang="en-US" dirty="0"/>
              <a:t>直接起動者，應注意軸承狀態，皮帶或鏈條是否卡死或滑脫。</a:t>
            </a:r>
          </a:p>
          <a:p>
            <a:pPr marL="542925" indent="-542925"/>
            <a:r>
              <a:rPr lang="en-US" altLang="zh-TW" dirty="0"/>
              <a:t>(3) </a:t>
            </a:r>
            <a:r>
              <a:rPr lang="zh-TW" altLang="en-US" dirty="0"/>
              <a:t>使用</a:t>
            </a:r>
            <a:r>
              <a:rPr lang="en-US" altLang="zh-TW" dirty="0"/>
              <a:t>Y-Δ</a:t>
            </a:r>
            <a:r>
              <a:rPr lang="en-US" altLang="zh-TW" i="1" dirty="0"/>
              <a:t> </a:t>
            </a:r>
            <a:r>
              <a:rPr lang="zh-TW" altLang="en-US" dirty="0"/>
              <a:t>起動器時，應該注意操作順序，不可在</a:t>
            </a:r>
            <a:r>
              <a:rPr lang="en-US" altLang="zh-TW" dirty="0"/>
              <a:t>Δ</a:t>
            </a:r>
            <a:r>
              <a:rPr lang="en-US" altLang="zh-TW" i="1" dirty="0"/>
              <a:t> </a:t>
            </a:r>
            <a:r>
              <a:rPr lang="zh-TW" altLang="en-US" dirty="0"/>
              <a:t>接線情形下起動。</a:t>
            </a:r>
          </a:p>
          <a:p>
            <a:pPr marL="542925" indent="-542925"/>
            <a:r>
              <a:rPr lang="en-US" altLang="zh-TW" dirty="0"/>
              <a:t>(4) </a:t>
            </a:r>
            <a:r>
              <a:rPr lang="zh-TW" altLang="en-US" dirty="0"/>
              <a:t>查看與起動有關之電阻、電抗器及起動補償器等，是否</a:t>
            </a:r>
            <a:r>
              <a:rPr lang="zh-TW" altLang="en-US" dirty="0">
                <a:solidFill>
                  <a:srgbClr val="0099FF"/>
                </a:solidFill>
              </a:rPr>
              <a:t>復歸在起動位置</a:t>
            </a:r>
            <a:r>
              <a:rPr lang="zh-TW" altLang="en-US" dirty="0"/>
              <a:t>。</a:t>
            </a:r>
          </a:p>
          <a:p>
            <a:pPr marL="542925" indent="-542925"/>
            <a:r>
              <a:rPr lang="en-US" altLang="zh-TW" dirty="0"/>
              <a:t>(5) </a:t>
            </a:r>
            <a:r>
              <a:rPr lang="zh-TW" altLang="en-US" dirty="0">
                <a:solidFill>
                  <a:srgbClr val="0099FF"/>
                </a:solidFill>
              </a:rPr>
              <a:t>起動時應儘可能在輕負載下實施</a:t>
            </a:r>
            <a:r>
              <a:rPr lang="zh-TW" altLang="en-US" dirty="0"/>
              <a:t>，當起動完畢後，再逐漸增加負載。</a:t>
            </a:r>
          </a:p>
        </p:txBody>
      </p:sp>
    </p:spTree>
    <p:extLst>
      <p:ext uri="{BB962C8B-B14F-4D97-AF65-F5344CB8AC3E}">
        <p14:creationId xmlns:p14="http://schemas.microsoft.com/office/powerpoint/2010/main" val="3348505628"/>
      </p:ext>
    </p:extLst>
  </p:cSld>
  <p:clrMapOvr>
    <a:masterClrMapping/>
  </p:clrMapOvr>
  <p:transition>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2</a:t>
            </a:r>
            <a:r>
              <a:rPr lang="en-US" altLang="zh-TW" dirty="0"/>
              <a:t>. </a:t>
            </a:r>
            <a:r>
              <a:rPr lang="zh-TW" altLang="en-US" dirty="0"/>
              <a:t>運轉中應注意事項</a:t>
            </a:r>
          </a:p>
          <a:p>
            <a:r>
              <a:rPr lang="en-US" altLang="zh-TW" dirty="0"/>
              <a:t>(1) </a:t>
            </a:r>
            <a:r>
              <a:rPr lang="zh-TW" altLang="en-US" dirty="0"/>
              <a:t>電源電壓、頻率是否正常。</a:t>
            </a:r>
          </a:p>
          <a:p>
            <a:r>
              <a:rPr lang="en-US" altLang="zh-TW" dirty="0"/>
              <a:t>(2) </a:t>
            </a:r>
            <a:r>
              <a:rPr lang="zh-TW" altLang="en-US" dirty="0"/>
              <a:t>轉速與電流是否正常。</a:t>
            </a:r>
          </a:p>
          <a:p>
            <a:pPr marL="542925" indent="-542925"/>
            <a:r>
              <a:rPr lang="en-US" altLang="zh-TW" dirty="0"/>
              <a:t>(3) </a:t>
            </a:r>
            <a:r>
              <a:rPr lang="zh-TW" altLang="en-US" dirty="0"/>
              <a:t>機械的振動、溫升情形是否較平常為大？是否有噪音、臭味產生。</a:t>
            </a:r>
          </a:p>
          <a:p>
            <a:pPr marL="542925" indent="-542925"/>
            <a:r>
              <a:rPr lang="en-US" altLang="zh-TW" dirty="0"/>
              <a:t>(4) </a:t>
            </a:r>
            <a:r>
              <a:rPr lang="zh-TW" altLang="en-US" dirty="0"/>
              <a:t>是否因保險絲或引線熔斷一條，而造成單相運轉。</a:t>
            </a:r>
          </a:p>
          <a:p>
            <a:pPr marL="542925" indent="-542925"/>
            <a:r>
              <a:rPr lang="en-US" altLang="zh-TW" dirty="0"/>
              <a:t>(5) </a:t>
            </a:r>
            <a:r>
              <a:rPr lang="zh-TW" altLang="en-US" dirty="0"/>
              <a:t>單相感應電動機的離心開關，其接點是否於額定速率之</a:t>
            </a:r>
            <a:r>
              <a:rPr lang="en-US" altLang="zh-TW" dirty="0"/>
              <a:t>70 % </a:t>
            </a:r>
            <a:r>
              <a:rPr lang="zh-TW" altLang="en-US" dirty="0"/>
              <a:t>∼ </a:t>
            </a:r>
            <a:r>
              <a:rPr lang="en-US" altLang="zh-TW" dirty="0"/>
              <a:t>80 % </a:t>
            </a:r>
            <a:r>
              <a:rPr lang="zh-TW" altLang="en-US" dirty="0"/>
              <a:t>時跳脫。</a:t>
            </a:r>
          </a:p>
        </p:txBody>
      </p:sp>
    </p:spTree>
    <p:extLst>
      <p:ext uri="{BB962C8B-B14F-4D97-AF65-F5344CB8AC3E}">
        <p14:creationId xmlns:p14="http://schemas.microsoft.com/office/powerpoint/2010/main" val="1757811543"/>
      </p:ext>
    </p:extLst>
  </p:cSld>
  <p:clrMapOvr>
    <a:masterClrMapping/>
  </p:clrMapOvr>
  <p:transition>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en-US" altLang="zh-TW" dirty="0" smtClean="0"/>
              <a:t>3</a:t>
            </a:r>
            <a:r>
              <a:rPr lang="en-US" altLang="zh-TW" dirty="0"/>
              <a:t>. </a:t>
            </a:r>
            <a:r>
              <a:rPr lang="zh-TW" altLang="en-US" dirty="0"/>
              <a:t>停止時應注意事項</a:t>
            </a:r>
          </a:p>
          <a:p>
            <a:r>
              <a:rPr lang="en-US" altLang="zh-TW" dirty="0"/>
              <a:t>(1) </a:t>
            </a:r>
            <a:r>
              <a:rPr lang="zh-TW" altLang="en-US" dirty="0">
                <a:solidFill>
                  <a:srgbClr val="0099FF"/>
                </a:solidFill>
              </a:rPr>
              <a:t>停止時，應先除去負載後，再將電源切離。</a:t>
            </a:r>
          </a:p>
          <a:p>
            <a:pPr marL="542925" indent="-542925"/>
            <a:r>
              <a:rPr lang="en-US" altLang="zh-TW" dirty="0"/>
              <a:t>(2) </a:t>
            </a:r>
            <a:r>
              <a:rPr lang="zh-TW" altLang="en-US" dirty="0"/>
              <a:t>主開關切斷後，再將與起動有關之控制器，恢復到起動的位置。</a:t>
            </a:r>
          </a:p>
          <a:p>
            <a:r>
              <a:rPr lang="en-US" altLang="zh-TW" dirty="0"/>
              <a:t>(3) </a:t>
            </a:r>
            <a:r>
              <a:rPr lang="zh-TW" altLang="en-US" dirty="0"/>
              <a:t>清除周遭的工作成品與廢料。</a:t>
            </a:r>
          </a:p>
          <a:p>
            <a:r>
              <a:rPr lang="en-US" altLang="zh-TW" dirty="0"/>
              <a:t>(4) </a:t>
            </a:r>
            <a:r>
              <a:rPr lang="zh-TW" altLang="en-US" dirty="0"/>
              <a:t>測量繞組溫度，以做為日後保養的參考。</a:t>
            </a:r>
          </a:p>
        </p:txBody>
      </p:sp>
    </p:spTree>
    <p:extLst>
      <p:ext uri="{BB962C8B-B14F-4D97-AF65-F5344CB8AC3E}">
        <p14:creationId xmlns:p14="http://schemas.microsoft.com/office/powerpoint/2010/main" val="427827139"/>
      </p:ext>
    </p:extLst>
  </p:cSld>
  <p:clrMapOvr>
    <a:masterClrMapping/>
  </p:clrMapOvr>
  <p:transition>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b="1" dirty="0" smtClean="0">
                <a:solidFill>
                  <a:srgbClr val="00B050"/>
                </a:solidFill>
              </a:rPr>
              <a:t>三</a:t>
            </a:r>
            <a:r>
              <a:rPr lang="zh-TW" altLang="en-US" sz="3200" b="1" dirty="0">
                <a:solidFill>
                  <a:srgbClr val="00B050"/>
                </a:solidFill>
              </a:rPr>
              <a:t>、電動機之維護與</a:t>
            </a:r>
            <a:r>
              <a:rPr lang="zh-TW" altLang="en-US" sz="3200" b="1" dirty="0" smtClean="0">
                <a:solidFill>
                  <a:srgbClr val="00B050"/>
                </a:solidFill>
              </a:rPr>
              <a:t>保養</a:t>
            </a:r>
            <a:endParaRPr lang="en-US" altLang="zh-TW" sz="3200" b="1" dirty="0" smtClean="0">
              <a:solidFill>
                <a:srgbClr val="00B050"/>
              </a:solidFill>
            </a:endParaRPr>
          </a:p>
          <a:p>
            <a:pPr>
              <a:tabLst>
                <a:tab pos="712788" algn="l"/>
              </a:tabLst>
            </a:pPr>
            <a:r>
              <a:rPr lang="en-US" altLang="zh-TW" dirty="0" smtClean="0"/>
              <a:t>	</a:t>
            </a:r>
            <a:r>
              <a:rPr lang="zh-TW" altLang="en-US" dirty="0" smtClean="0"/>
              <a:t>必須</a:t>
            </a:r>
            <a:r>
              <a:rPr lang="zh-TW" altLang="en-US" dirty="0"/>
              <a:t>定期測量電動機絕緣電阻，可以早期發現電動機是否發生絕緣劣化等情形</a:t>
            </a:r>
            <a:r>
              <a:rPr lang="zh-TW" altLang="en-US" dirty="0" smtClean="0"/>
              <a:t>。</a:t>
            </a:r>
            <a:endParaRPr lang="en-US" altLang="zh-TW" dirty="0" smtClean="0"/>
          </a:p>
          <a:p>
            <a:r>
              <a:rPr lang="zh-TW" altLang="en-US" sz="3200" b="1" dirty="0">
                <a:solidFill>
                  <a:srgbClr val="00B050"/>
                </a:solidFill>
              </a:rPr>
              <a:t>四、電動機之故障因素 </a:t>
            </a:r>
          </a:p>
          <a:p>
            <a:pPr marL="361950" indent="-361950"/>
            <a:r>
              <a:rPr lang="en-US" altLang="zh-TW" dirty="0"/>
              <a:t>1. </a:t>
            </a:r>
            <a:r>
              <a:rPr lang="zh-TW" altLang="en-US" dirty="0"/>
              <a:t>起動困難或無法起動：</a:t>
            </a:r>
            <a:r>
              <a:rPr lang="zh-TW" altLang="en-US" dirty="0">
                <a:solidFill>
                  <a:srgbClr val="0099FF"/>
                </a:solidFill>
              </a:rPr>
              <a:t>三條電源線中有一條</a:t>
            </a:r>
            <a:r>
              <a:rPr lang="zh-TW" altLang="en-US" dirty="0" smtClean="0">
                <a:solidFill>
                  <a:srgbClr val="0099FF"/>
                </a:solidFill>
              </a:rPr>
              <a:t>脫落</a:t>
            </a:r>
            <a:r>
              <a:rPr lang="en-US" altLang="zh-TW" dirty="0" smtClean="0">
                <a:solidFill>
                  <a:srgbClr val="0099FF"/>
                </a:solidFill>
              </a:rPr>
              <a:t/>
            </a:r>
            <a:br>
              <a:rPr lang="en-US" altLang="zh-TW" dirty="0" smtClean="0">
                <a:solidFill>
                  <a:srgbClr val="0099FF"/>
                </a:solidFill>
              </a:rPr>
            </a:br>
            <a:r>
              <a:rPr lang="en-US" altLang="zh-TW" dirty="0" smtClean="0">
                <a:solidFill>
                  <a:srgbClr val="0099FF"/>
                </a:solidFill>
              </a:rPr>
              <a:t>(</a:t>
            </a:r>
            <a:r>
              <a:rPr lang="zh-TW" altLang="en-US" dirty="0" smtClean="0">
                <a:solidFill>
                  <a:srgbClr val="0099FF"/>
                </a:solidFill>
              </a:rPr>
              <a:t>欠</a:t>
            </a:r>
            <a:r>
              <a:rPr lang="zh-TW" altLang="en-US" dirty="0">
                <a:solidFill>
                  <a:srgbClr val="0099FF"/>
                </a:solidFill>
              </a:rPr>
              <a:t>相</a:t>
            </a:r>
            <a:r>
              <a:rPr lang="en-US" altLang="zh-TW" dirty="0">
                <a:solidFill>
                  <a:srgbClr val="0099FF"/>
                </a:solidFill>
              </a:rPr>
              <a:t>)</a:t>
            </a:r>
            <a:r>
              <a:rPr lang="zh-TW" altLang="en-US" dirty="0"/>
              <a:t>、容量不足，線路電壓太低，定子或轉子線圈斷線等、轉軸卡死。 </a:t>
            </a:r>
          </a:p>
          <a:p>
            <a:pPr marL="361950" indent="-361950"/>
            <a:r>
              <a:rPr lang="en-US" altLang="zh-TW" dirty="0"/>
              <a:t>2. </a:t>
            </a:r>
            <a:r>
              <a:rPr lang="zh-TW" altLang="en-US" dirty="0"/>
              <a:t>負載增加，轉速不足或停止：欠相運轉、線圈間局部短路、容量不足、線路壓降太大、繞組引接線碰殼接地、漏電等。 </a:t>
            </a:r>
          </a:p>
        </p:txBody>
      </p:sp>
    </p:spTree>
    <p:extLst>
      <p:ext uri="{BB962C8B-B14F-4D97-AF65-F5344CB8AC3E}">
        <p14:creationId xmlns:p14="http://schemas.microsoft.com/office/powerpoint/2010/main" val="942266777"/>
      </p:ext>
    </p:extLst>
  </p:cSld>
  <p:clrMapOvr>
    <a:masterClrMapping/>
  </p:clrMapOvr>
  <p:transition>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361950" indent="-361950"/>
            <a:r>
              <a:rPr lang="en-US" altLang="zh-TW" dirty="0" smtClean="0"/>
              <a:t>3</a:t>
            </a:r>
            <a:r>
              <a:rPr lang="en-US" altLang="zh-TW" dirty="0"/>
              <a:t>. </a:t>
            </a:r>
            <a:r>
              <a:rPr lang="zh-TW" altLang="en-US" dirty="0"/>
              <a:t>溫度上升太高：超載、通風不良、單相運轉、定子繞組接地或局部短路， 電源電壓太高或太低。 </a:t>
            </a:r>
          </a:p>
          <a:p>
            <a:pPr marL="361950" indent="-361950"/>
            <a:r>
              <a:rPr lang="en-US" altLang="zh-TW" dirty="0"/>
              <a:t>4. </a:t>
            </a:r>
            <a:r>
              <a:rPr lang="zh-TW" altLang="en-US" dirty="0"/>
              <a:t>絕緣電阻太低：繞組與鐵心間的絕緣物潮濕，因為塵埃或是過熱導致絕緣劣化。 </a:t>
            </a:r>
          </a:p>
          <a:p>
            <a:pPr marL="361950" indent="-361950"/>
            <a:r>
              <a:rPr lang="en-US" altLang="zh-TW" dirty="0"/>
              <a:t>5. </a:t>
            </a:r>
            <a:r>
              <a:rPr lang="zh-TW" altLang="en-US" dirty="0"/>
              <a:t>振動劇烈或是噪音大：電動機與負載連接未成一直線、電動機底座固定螺絲鬆脫、欠相運轉。</a:t>
            </a:r>
          </a:p>
        </p:txBody>
      </p:sp>
    </p:spTree>
    <p:extLst>
      <p:ext uri="{BB962C8B-B14F-4D97-AF65-F5344CB8AC3E}">
        <p14:creationId xmlns:p14="http://schemas.microsoft.com/office/powerpoint/2010/main" val="1160935706"/>
      </p:ext>
    </p:extLst>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135938" cy="4221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bwMode="auto">
          <a:xfrm>
            <a:off x="1475656" y="3068960"/>
            <a:ext cx="6768752" cy="2448272"/>
          </a:xfrm>
          <a:prstGeom prst="rect">
            <a:avLst/>
          </a:prstGeom>
          <a:ln>
            <a:headEnd type="none" w="med" len="med"/>
            <a:tailEnd type="none" w="med" len="med"/>
          </a:ln>
          <a:extLst/>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zh-TW" altLang="en-US" sz="1800" b="1" i="0" u="none" strike="noStrike" cap="none" normalizeH="0" baseline="0" smtClean="0">
              <a:ln>
                <a:noFill/>
              </a:ln>
              <a:solidFill>
                <a:schemeClr val="bg1"/>
              </a:solidFill>
              <a:effectLst/>
              <a:latin typeface="Times New Roman" pitchFamily="18" charset="0"/>
              <a:ea typeface="新細明體" pitchFamily="18" charset="-120"/>
            </a:endParaRPr>
          </a:p>
        </p:txBody>
      </p:sp>
    </p:spTree>
    <p:extLst>
      <p:ext uri="{BB962C8B-B14F-4D97-AF65-F5344CB8AC3E}">
        <p14:creationId xmlns:p14="http://schemas.microsoft.com/office/powerpoint/2010/main" val="1460576180"/>
      </p:ext>
    </p:extLst>
  </p:cSld>
  <p:clrMapOvr>
    <a:masterClrMapping/>
  </p:clrMapOvr>
  <p:transition>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1484784"/>
            <a:ext cx="8135938" cy="4221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6778477"/>
      </p:ext>
    </p:extLst>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r>
              <a:rPr lang="zh-TW" altLang="en-US" sz="3200" b="1" dirty="0" smtClean="0">
                <a:solidFill>
                  <a:srgbClr val="00B050"/>
                </a:solidFill>
              </a:rPr>
              <a:t>二</a:t>
            </a:r>
            <a:r>
              <a:rPr lang="zh-TW" altLang="en-US" sz="3200" b="1" dirty="0">
                <a:solidFill>
                  <a:srgbClr val="00B050"/>
                </a:solidFill>
              </a:rPr>
              <a:t>、無載試驗 </a:t>
            </a:r>
            <a:endParaRPr lang="zh-TW" altLang="en-US" sz="3200" dirty="0">
              <a:solidFill>
                <a:srgbClr val="00B050"/>
              </a:solidFill>
            </a:endParaRPr>
          </a:p>
          <a:p>
            <a:pPr marL="361950" indent="-361950"/>
            <a:r>
              <a:rPr lang="en-US" altLang="zh-TW" dirty="0"/>
              <a:t>1. </a:t>
            </a:r>
            <a:r>
              <a:rPr lang="zh-TW" altLang="en-US" dirty="0"/>
              <a:t>目的：</a:t>
            </a:r>
            <a:r>
              <a:rPr lang="zh-TW" altLang="en-US" dirty="0">
                <a:solidFill>
                  <a:srgbClr val="0099FF"/>
                </a:solidFill>
              </a:rPr>
              <a:t>求得鐵損、無載電流，並依據結果計算無載狀態下的功率因數以及激磁等效電路，與變壓器的開路試驗類似。 </a:t>
            </a:r>
          </a:p>
          <a:p>
            <a:pPr marL="361950" indent="-361950"/>
            <a:r>
              <a:rPr lang="en-US" altLang="zh-TW" dirty="0"/>
              <a:t>2. </a:t>
            </a:r>
            <a:r>
              <a:rPr lang="zh-TW" altLang="en-US" dirty="0"/>
              <a:t>測試方法：依據圖</a:t>
            </a:r>
            <a:r>
              <a:rPr lang="en-US" altLang="zh-TW" dirty="0"/>
              <a:t>6-2 </a:t>
            </a:r>
            <a:r>
              <a:rPr lang="zh-TW" altLang="en-US" dirty="0"/>
              <a:t>接線完畢後，電動機轉軸端不加負載，</a:t>
            </a:r>
            <a:r>
              <a:rPr lang="zh-TW" altLang="en-US" dirty="0">
                <a:solidFill>
                  <a:srgbClr val="0099FF"/>
                </a:solidFill>
              </a:rPr>
              <a:t>調整電壓調整器輸出電壓使其達到電動機額定電壓後</a:t>
            </a:r>
            <a:r>
              <a:rPr lang="zh-TW" altLang="en-US" dirty="0"/>
              <a:t>，將線電壓</a:t>
            </a:r>
            <a:r>
              <a:rPr lang="en-US" altLang="zh-TW" i="1" dirty="0"/>
              <a:t>V</a:t>
            </a:r>
            <a:r>
              <a:rPr lang="en-US" altLang="zh-TW" i="1" baseline="-25000" dirty="0"/>
              <a:t>L</a:t>
            </a:r>
            <a:r>
              <a:rPr lang="zh-TW" altLang="en-US" dirty="0"/>
              <a:t>、線電流</a:t>
            </a:r>
            <a:r>
              <a:rPr lang="en-US" altLang="zh-TW" i="1" dirty="0"/>
              <a:t>I</a:t>
            </a:r>
            <a:r>
              <a:rPr lang="en-US" altLang="zh-TW" i="1" baseline="-25000" dirty="0"/>
              <a:t>L</a:t>
            </a:r>
            <a:r>
              <a:rPr lang="en-US" altLang="zh-TW" i="1" dirty="0"/>
              <a:t> </a:t>
            </a:r>
            <a:r>
              <a:rPr lang="zh-TW" altLang="en-US" dirty="0"/>
              <a:t>及輸入功率</a:t>
            </a:r>
            <a:r>
              <a:rPr lang="en-US" altLang="zh-TW" i="1" dirty="0"/>
              <a:t>P</a:t>
            </a:r>
            <a:r>
              <a:rPr lang="en-US" altLang="zh-TW" i="1" baseline="-25000" dirty="0"/>
              <a:t>T</a:t>
            </a:r>
            <a:r>
              <a:rPr lang="en-US" altLang="zh-TW" i="1" dirty="0"/>
              <a:t> </a:t>
            </a:r>
            <a:r>
              <a:rPr lang="en-US" altLang="zh-TW" dirty="0"/>
              <a:t>(</a:t>
            </a:r>
            <a:r>
              <a:rPr lang="en-US" altLang="zh-TW" i="1" dirty="0"/>
              <a:t>P</a:t>
            </a:r>
            <a:r>
              <a:rPr lang="en-US" altLang="zh-TW" i="1" baseline="-25000" dirty="0"/>
              <a:t>T</a:t>
            </a:r>
            <a:r>
              <a:rPr lang="en-US" altLang="zh-TW" i="1" dirty="0"/>
              <a:t> </a:t>
            </a:r>
            <a:r>
              <a:rPr lang="en-US" altLang="zh-TW" dirty="0"/>
              <a:t>= </a:t>
            </a:r>
            <a:r>
              <a:rPr lang="en-US" altLang="zh-TW" i="1" dirty="0"/>
              <a:t>W</a:t>
            </a:r>
            <a:r>
              <a:rPr lang="en-US" altLang="zh-TW" baseline="-25000" dirty="0"/>
              <a:t>1</a:t>
            </a:r>
            <a:r>
              <a:rPr lang="en-US" altLang="zh-TW" dirty="0"/>
              <a:t> + </a:t>
            </a:r>
            <a:r>
              <a:rPr lang="en-US" altLang="zh-TW" i="1" dirty="0"/>
              <a:t>W</a:t>
            </a:r>
            <a:r>
              <a:rPr lang="en-US" altLang="zh-TW" baseline="-25000" dirty="0"/>
              <a:t>2</a:t>
            </a:r>
            <a:r>
              <a:rPr lang="en-US" altLang="zh-TW" dirty="0"/>
              <a:t>) </a:t>
            </a:r>
            <a:r>
              <a:rPr lang="zh-TW" altLang="en-US" dirty="0"/>
              <a:t>指示值記錄起來。</a:t>
            </a:r>
          </a:p>
        </p:txBody>
      </p:sp>
    </p:spTree>
    <p:extLst>
      <p:ext uri="{BB962C8B-B14F-4D97-AF65-F5344CB8AC3E}">
        <p14:creationId xmlns:p14="http://schemas.microsoft.com/office/powerpoint/2010/main" val="4110158171"/>
      </p:ext>
    </p:extLst>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3597" y="2420888"/>
            <a:ext cx="7200800" cy="36088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2845134"/>
      </p:ext>
    </p:extLst>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pPr marL="361950" indent="-361950"/>
            <a:r>
              <a:rPr lang="en-US" altLang="zh-TW" dirty="0" smtClean="0"/>
              <a:t>3</a:t>
            </a:r>
            <a:r>
              <a:rPr lang="en-US" altLang="zh-TW" dirty="0"/>
              <a:t>. </a:t>
            </a:r>
            <a:r>
              <a:rPr lang="zh-TW" altLang="en-US" dirty="0"/>
              <a:t>結果：</a:t>
            </a:r>
            <a:r>
              <a:rPr lang="zh-TW" altLang="en-US" dirty="0">
                <a:solidFill>
                  <a:srgbClr val="0099FF"/>
                </a:solidFill>
              </a:rPr>
              <a:t>無載時由於轉子轉速非常接近同步轉速，轉差率</a:t>
            </a:r>
            <a:r>
              <a:rPr lang="en-US" altLang="zh-TW" i="1" dirty="0">
                <a:solidFill>
                  <a:srgbClr val="0099FF"/>
                </a:solidFill>
              </a:rPr>
              <a:t>S </a:t>
            </a:r>
            <a:r>
              <a:rPr lang="zh-TW" altLang="en-US" dirty="0">
                <a:solidFill>
                  <a:srgbClr val="0099FF"/>
                </a:solidFill>
              </a:rPr>
              <a:t>接近</a:t>
            </a:r>
            <a:r>
              <a:rPr lang="en-US" altLang="zh-TW" dirty="0">
                <a:solidFill>
                  <a:srgbClr val="0099FF"/>
                </a:solidFill>
              </a:rPr>
              <a:t>0</a:t>
            </a:r>
            <a:r>
              <a:rPr lang="zh-TW" altLang="en-US" dirty="0"/>
              <a:t>，等效電路如圖</a:t>
            </a:r>
            <a:r>
              <a:rPr lang="en-US" altLang="zh-TW" dirty="0"/>
              <a:t>6-3</a:t>
            </a:r>
            <a:r>
              <a:rPr lang="zh-TW" altLang="en-US" dirty="0"/>
              <a:t>，</a:t>
            </a:r>
            <a:r>
              <a:rPr lang="zh-TW" altLang="en-US" dirty="0">
                <a:solidFill>
                  <a:srgbClr val="0099FF"/>
                </a:solidFill>
              </a:rPr>
              <a:t>轉子側可視為開路</a:t>
            </a:r>
            <a:r>
              <a:rPr lang="zh-TW" altLang="en-US" dirty="0"/>
              <a:t>，因此轉子等效電流 </a:t>
            </a:r>
            <a:r>
              <a:rPr lang="en-US" altLang="zh-TW" dirty="0"/>
              <a:t>	</a:t>
            </a:r>
            <a:r>
              <a:rPr lang="en-US" altLang="zh-TW" dirty="0" smtClean="0"/>
              <a:t> </a:t>
            </a:r>
            <a:r>
              <a:rPr lang="zh-TW" altLang="en-US" dirty="0" smtClean="0"/>
              <a:t>，</a:t>
            </a:r>
            <a:r>
              <a:rPr lang="zh-TW" altLang="en-US" dirty="0"/>
              <a:t>此時輸入電流</a:t>
            </a:r>
            <a:r>
              <a:rPr lang="en-US" altLang="zh-TW" i="1" dirty="0"/>
              <a:t>I</a:t>
            </a:r>
            <a:r>
              <a:rPr lang="en-US" altLang="zh-TW" baseline="-25000" dirty="0"/>
              <a:t>1</a:t>
            </a:r>
            <a:r>
              <a:rPr lang="en-US" altLang="zh-TW" dirty="0"/>
              <a:t> </a:t>
            </a:r>
            <a:r>
              <a:rPr lang="zh-TW" altLang="en-US" dirty="0"/>
              <a:t>等於激磁電流</a:t>
            </a:r>
            <a:r>
              <a:rPr lang="en-US" altLang="zh-TW" i="1" dirty="0"/>
              <a:t>I</a:t>
            </a:r>
            <a:r>
              <a:rPr lang="en-US" altLang="zh-TW" i="1" baseline="-25000" dirty="0"/>
              <a:t>o</a:t>
            </a:r>
            <a:r>
              <a:rPr lang="zh-TW" altLang="en-US" dirty="0"/>
              <a:t>，而激磁電流</a:t>
            </a:r>
            <a:r>
              <a:rPr lang="en-US" altLang="zh-TW" i="1" dirty="0"/>
              <a:t>I</a:t>
            </a:r>
            <a:r>
              <a:rPr lang="en-US" altLang="zh-TW" i="1" baseline="-25000" dirty="0"/>
              <a:t>o </a:t>
            </a:r>
            <a:r>
              <a:rPr lang="zh-TW" altLang="en-US" dirty="0"/>
              <a:t>可以分為鐵損電流</a:t>
            </a:r>
            <a:r>
              <a:rPr lang="en-US" altLang="zh-TW" i="1" dirty="0" err="1"/>
              <a:t>I</a:t>
            </a:r>
            <a:r>
              <a:rPr lang="en-US" altLang="zh-TW" i="1" baseline="-25000" dirty="0" err="1"/>
              <a:t>e</a:t>
            </a:r>
            <a:r>
              <a:rPr lang="en-US" altLang="zh-TW" i="1" dirty="0"/>
              <a:t> </a:t>
            </a:r>
            <a:r>
              <a:rPr lang="zh-TW" altLang="en-US" dirty="0"/>
              <a:t>與磁化電流</a:t>
            </a:r>
            <a:r>
              <a:rPr lang="en-US" altLang="zh-TW" i="1" dirty="0" err="1"/>
              <a:t>I</a:t>
            </a:r>
            <a:r>
              <a:rPr lang="en-US" altLang="zh-TW" i="1" baseline="-25000" dirty="0" err="1"/>
              <a:t>m</a:t>
            </a:r>
            <a:r>
              <a:rPr lang="en-US" altLang="zh-TW" i="1" dirty="0"/>
              <a:t> </a:t>
            </a:r>
            <a:r>
              <a:rPr lang="zh-TW" altLang="en-US" dirty="0"/>
              <a:t>兩部分。</a:t>
            </a:r>
          </a:p>
        </p:txBody>
      </p:sp>
      <p:graphicFrame>
        <p:nvGraphicFramePr>
          <p:cNvPr id="4" name="物件 3"/>
          <p:cNvGraphicFramePr>
            <a:graphicFrameLocks noChangeAspect="1"/>
          </p:cNvGraphicFramePr>
          <p:nvPr>
            <p:extLst>
              <p:ext uri="{D42A27DB-BD31-4B8C-83A1-F6EECF244321}">
                <p14:modId xmlns:p14="http://schemas.microsoft.com/office/powerpoint/2010/main" val="2190526861"/>
              </p:ext>
            </p:extLst>
          </p:nvPr>
        </p:nvGraphicFramePr>
        <p:xfrm>
          <a:off x="5148064" y="2348880"/>
          <a:ext cx="720080" cy="441340"/>
        </p:xfrm>
        <a:graphic>
          <a:graphicData uri="http://schemas.openxmlformats.org/presentationml/2006/ole">
            <mc:AlternateContent xmlns:mc="http://schemas.openxmlformats.org/markup-compatibility/2006">
              <mc:Choice xmlns:v="urn:schemas-microsoft-com:vml" Requires="v">
                <p:oleObj spid="_x0000_s1035" name="Equation" r:id="rId3" imgW="393480" imgH="241200" progId="Equation.DSMT4">
                  <p:embed/>
                </p:oleObj>
              </mc:Choice>
              <mc:Fallback>
                <p:oleObj name="Equation" r:id="rId3" imgW="393480" imgH="241200" progId="Equation.DSMT4">
                  <p:embed/>
                  <p:pic>
                    <p:nvPicPr>
                      <p:cNvPr id="0" name=""/>
                      <p:cNvPicPr/>
                      <p:nvPr/>
                    </p:nvPicPr>
                    <p:blipFill>
                      <a:blip r:embed="rId4"/>
                      <a:stretch>
                        <a:fillRect/>
                      </a:stretch>
                    </p:blipFill>
                    <p:spPr>
                      <a:xfrm>
                        <a:off x="5148064" y="2348880"/>
                        <a:ext cx="720080" cy="441340"/>
                      </a:xfrm>
                      <a:prstGeom prst="rect">
                        <a:avLst/>
                      </a:prstGeom>
                    </p:spPr>
                  </p:pic>
                </p:oleObj>
              </mc:Fallback>
            </mc:AlternateContent>
          </a:graphicData>
        </a:graphic>
      </p:graphicFrame>
      <p:pic>
        <p:nvPicPr>
          <p:cNvPr id="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3645024"/>
            <a:ext cx="6552406" cy="28459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7312853"/>
      </p:ext>
    </p:extLst>
  </p:cSld>
  <p:clrMapOvr>
    <a:masterClrMapping/>
  </p:clrMapOvr>
  <p:transition>
    <p:wipe/>
  </p:transition>
</p:sld>
</file>

<file path=ppt/theme/theme1.xml><?xml version="1.0" encoding="utf-8"?>
<a:theme xmlns:a="http://schemas.openxmlformats.org/drawingml/2006/main" name="25_1-1">
  <a:themeElements>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5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5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5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5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5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5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5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5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5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7_1-1">
  <a:themeElements>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27_1-1">
      <a:majorFont>
        <a:latin typeface="Arial"/>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zh-TW" sz="1800" b="1" i="0" u="none" strike="noStrike" cap="none" normalizeH="0" baseline="0" smtClean="0">
            <a:ln>
              <a:noFill/>
            </a:ln>
            <a:solidFill>
              <a:schemeClr val="bg1"/>
            </a:solidFill>
            <a:effectLst/>
            <a:latin typeface="Times New Roman" pitchFamily="18" charset="0"/>
            <a:ea typeface="新細明體" pitchFamily="18" charset="-120"/>
          </a:defRPr>
        </a:defPPr>
      </a:lstStyle>
    </a:lnDef>
  </a:objectDefaults>
  <a:extraClrSchemeLst>
    <a:extraClrScheme>
      <a:clrScheme name="27_1-1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7_1-1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7_1-1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7_1-1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7_1-1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7_1-1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7_1-1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7_1-1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3333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2756</TotalTime>
  <Words>1178</Words>
  <Application>Microsoft Office PowerPoint</Application>
  <PresentationFormat>如螢幕大小 (4:3)</PresentationFormat>
  <Paragraphs>77</Paragraphs>
  <Slides>44</Slides>
  <Notes>0</Notes>
  <HiddenSlides>0</HiddenSlides>
  <MMClips>0</MMClips>
  <ScaleCrop>false</ScaleCrop>
  <HeadingPairs>
    <vt:vector size="6" baseType="variant">
      <vt:variant>
        <vt:lpstr>佈景主題</vt:lpstr>
      </vt:variant>
      <vt:variant>
        <vt:i4>2</vt:i4>
      </vt:variant>
      <vt:variant>
        <vt:lpstr>內嵌 OLE 伺服程式</vt:lpstr>
      </vt:variant>
      <vt:variant>
        <vt:i4>1</vt:i4>
      </vt:variant>
      <vt:variant>
        <vt:lpstr>投影片標題</vt:lpstr>
      </vt:variant>
      <vt:variant>
        <vt:i4>44</vt:i4>
      </vt:variant>
    </vt:vector>
  </HeadingPairs>
  <TitlesOfParts>
    <vt:vector size="47" baseType="lpstr">
      <vt:lpstr>25_1-1</vt:lpstr>
      <vt:lpstr>27_1-1</vt:lpstr>
      <vt:lpstr>Equation</vt:lpstr>
      <vt:lpstr>PowerPoint 簡報</vt:lpstr>
      <vt:lpstr>6-1　感應電動機之試驗</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6-2　感應電動機之運用與維護</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CHWA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06346_數學I</dc:title>
  <dc:creator>CHWA</dc:creator>
  <cp:lastModifiedBy>chwa</cp:lastModifiedBy>
  <cp:revision>371</cp:revision>
  <dcterms:created xsi:type="dcterms:W3CDTF">2008-07-10T09:39:22Z</dcterms:created>
  <dcterms:modified xsi:type="dcterms:W3CDTF">2021-02-05T07:24:27Z</dcterms:modified>
</cp:coreProperties>
</file>