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65" r:id="rId2"/>
  </p:sldMasterIdLst>
  <p:handoutMasterIdLst>
    <p:handoutMasterId r:id="rId47"/>
  </p:handoutMasterIdLst>
  <p:sldIdLst>
    <p:sldId id="258" r:id="rId3"/>
    <p:sldId id="303" r:id="rId4"/>
    <p:sldId id="340" r:id="rId5"/>
    <p:sldId id="304" r:id="rId6"/>
    <p:sldId id="305" r:id="rId7"/>
    <p:sldId id="317" r:id="rId8"/>
    <p:sldId id="341" r:id="rId9"/>
    <p:sldId id="306" r:id="rId10"/>
    <p:sldId id="342" r:id="rId11"/>
    <p:sldId id="307" r:id="rId12"/>
    <p:sldId id="309" r:id="rId13"/>
    <p:sldId id="343" r:id="rId14"/>
    <p:sldId id="310" r:id="rId15"/>
    <p:sldId id="318" r:id="rId16"/>
    <p:sldId id="344" r:id="rId17"/>
    <p:sldId id="311" r:id="rId18"/>
    <p:sldId id="345" r:id="rId19"/>
    <p:sldId id="313" r:id="rId20"/>
    <p:sldId id="314" r:id="rId21"/>
    <p:sldId id="319" r:id="rId22"/>
    <p:sldId id="346" r:id="rId23"/>
    <p:sldId id="347" r:id="rId24"/>
    <p:sldId id="316" r:id="rId25"/>
    <p:sldId id="320" r:id="rId26"/>
    <p:sldId id="348" r:id="rId27"/>
    <p:sldId id="321" r:id="rId28"/>
    <p:sldId id="322" r:id="rId29"/>
    <p:sldId id="349" r:id="rId30"/>
    <p:sldId id="324" r:id="rId31"/>
    <p:sldId id="332" r:id="rId32"/>
    <p:sldId id="325" r:id="rId33"/>
    <p:sldId id="326" r:id="rId34"/>
    <p:sldId id="350" r:id="rId35"/>
    <p:sldId id="351" r:id="rId36"/>
    <p:sldId id="327" r:id="rId37"/>
    <p:sldId id="328" r:id="rId38"/>
    <p:sldId id="330" r:id="rId39"/>
    <p:sldId id="338" r:id="rId40"/>
    <p:sldId id="333" r:id="rId41"/>
    <p:sldId id="334" r:id="rId42"/>
    <p:sldId id="352" r:id="rId43"/>
    <p:sldId id="353" r:id="rId44"/>
    <p:sldId id="335" r:id="rId45"/>
    <p:sldId id="336" r:id="rId46"/>
  </p:sldIdLst>
  <p:sldSz cx="9144000" cy="6858000" type="screen4x3"/>
  <p:notesSz cx="6858000" cy="9144000"/>
  <p:defaultTextStyle>
    <a:defPPr>
      <a:defRPr lang="zh-TW"/>
    </a:defPPr>
    <a:lvl1pPr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1pPr>
    <a:lvl2pPr marL="4572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2pPr>
    <a:lvl3pPr marL="9144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3pPr>
    <a:lvl4pPr marL="13716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4pPr>
    <a:lvl5pPr marL="18288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5pPr>
    <a:lvl6pPr marL="2286000" algn="l" defTabSz="914400" rtl="0" eaLnBrk="1" latinLnBrk="0" hangingPunct="1">
      <a:defRPr kumimoji="1" b="1" kern="1200">
        <a:solidFill>
          <a:schemeClr val="bg1"/>
        </a:solidFill>
        <a:latin typeface="Times New Roman" pitchFamily="18" charset="0"/>
        <a:ea typeface="新細明體" pitchFamily="18" charset="-120"/>
        <a:cs typeface="+mn-cs"/>
      </a:defRPr>
    </a:lvl6pPr>
    <a:lvl7pPr marL="2743200" algn="l" defTabSz="914400" rtl="0" eaLnBrk="1" latinLnBrk="0" hangingPunct="1">
      <a:defRPr kumimoji="1" b="1" kern="1200">
        <a:solidFill>
          <a:schemeClr val="bg1"/>
        </a:solidFill>
        <a:latin typeface="Times New Roman" pitchFamily="18" charset="0"/>
        <a:ea typeface="新細明體" pitchFamily="18" charset="-120"/>
        <a:cs typeface="+mn-cs"/>
      </a:defRPr>
    </a:lvl7pPr>
    <a:lvl8pPr marL="3200400" algn="l" defTabSz="914400" rtl="0" eaLnBrk="1" latinLnBrk="0" hangingPunct="1">
      <a:defRPr kumimoji="1" b="1" kern="1200">
        <a:solidFill>
          <a:schemeClr val="bg1"/>
        </a:solidFill>
        <a:latin typeface="Times New Roman" pitchFamily="18" charset="0"/>
        <a:ea typeface="新細明體" pitchFamily="18" charset="-120"/>
        <a:cs typeface="+mn-cs"/>
      </a:defRPr>
    </a:lvl8pPr>
    <a:lvl9pPr marL="3657600" algn="l" defTabSz="914400" rtl="0" eaLnBrk="1" latinLnBrk="0" hangingPunct="1">
      <a:defRPr kumimoji="1" b="1" kern="1200">
        <a:solidFill>
          <a:schemeClr val="bg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5050"/>
    <a:srgbClr val="FF00FF"/>
    <a:srgbClr val="4F4FFF"/>
    <a:srgbClr val="336699"/>
    <a:srgbClr val="339933"/>
    <a:srgbClr val="0099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4653" autoAdjust="0"/>
  </p:normalViewPr>
  <p:slideViewPr>
    <p:cSldViewPr>
      <p:cViewPr>
        <p:scale>
          <a:sx n="75" d="100"/>
          <a:sy n="75" d="100"/>
        </p:scale>
        <p:origin x="-1834" y="-168"/>
      </p:cViewPr>
      <p:guideLst>
        <p:guide orient="horz" pos="287"/>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18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新細明體" pitchFamily="18" charset="-120"/>
              </a:defRPr>
            </a:lvl1pPr>
          </a:lstStyle>
          <a:p>
            <a:pPr>
              <a:defRPr/>
            </a:pPr>
            <a:fld id="{820E5F9F-DE04-4AF3-AF96-C42FD00B20F8}" type="slidenum">
              <a:rPr lang="en-US" altLang="zh-TW"/>
              <a:pPr>
                <a:defRPr/>
              </a:pPr>
              <a:t>‹#›</a:t>
            </a:fld>
            <a:endParaRPr lang="en-US" altLang="zh-TW"/>
          </a:p>
        </p:txBody>
      </p:sp>
    </p:spTree>
    <p:extLst>
      <p:ext uri="{BB962C8B-B14F-4D97-AF65-F5344CB8AC3E}">
        <p14:creationId xmlns:p14="http://schemas.microsoft.com/office/powerpoint/2010/main" val="27542880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8725079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64126365"/>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5690401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2" name="Text Box 49"/>
          <p:cNvSpPr txBox="1">
            <a:spLocks noChangeArrowheads="1"/>
          </p:cNvSpPr>
          <p:nvPr userDrawn="1"/>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9541E3B-52CF-4C82-B54A-9834881B37FF}"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3" name="Picture 37" descr="Icon-02">
            <a:hlinkClick r:id="" action="ppaction://hlinkshowjump?jump=endshow"/>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8713" y="6524625"/>
            <a:ext cx="327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11"/>
          <p:cNvSpPr txBox="1">
            <a:spLocks noChangeArrowheads="1"/>
          </p:cNvSpPr>
          <p:nvPr userDrawn="1"/>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Tree>
    <p:extLst>
      <p:ext uri="{BB962C8B-B14F-4D97-AF65-F5344CB8AC3E}">
        <p14:creationId xmlns:p14="http://schemas.microsoft.com/office/powerpoint/2010/main" val="336390877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99743009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96340873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31704506"/>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23604762"/>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693708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727248190"/>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6947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vl2pPr>
              <a:defRPr lang="zh-TW" altLang="en-US" sz="2800" dirty="0" smtClean="0">
                <a:solidFill>
                  <a:schemeClr val="tx1"/>
                </a:solidFill>
                <a:latin typeface="標楷體" panose="03000509000000000000" pitchFamily="65" charset="-120"/>
                <a:ea typeface="標楷體" panose="03000509000000000000" pitchFamily="65" charset="-120"/>
              </a:defRPr>
            </a:lvl2pPr>
            <a:lvl3pPr>
              <a:defRPr lang="zh-TW" altLang="en-US" sz="2800" dirty="0" smtClean="0">
                <a:solidFill>
                  <a:schemeClr val="tx1"/>
                </a:solidFill>
                <a:latin typeface="標楷體" panose="03000509000000000000" pitchFamily="65" charset="-120"/>
                <a:ea typeface="標楷體" panose="03000509000000000000" pitchFamily="65" charset="-120"/>
              </a:defRPr>
            </a:lvl3pPr>
            <a:lvl4pPr>
              <a:defRPr lang="zh-TW" altLang="en-US" sz="2800" dirty="0" smtClean="0">
                <a:solidFill>
                  <a:schemeClr val="tx1"/>
                </a:solidFill>
                <a:latin typeface="標楷體" panose="03000509000000000000" pitchFamily="65" charset="-120"/>
                <a:ea typeface="標楷體" panose="03000509000000000000" pitchFamily="65" charset="-120"/>
              </a:defRPr>
            </a:lvl4pPr>
            <a:lvl5pPr>
              <a:defRPr lang="zh-TW" altLang="en-US" sz="2800" dirty="0">
                <a:solidFill>
                  <a:schemeClr val="tx1"/>
                </a:solidFill>
                <a:latin typeface="標楷體" panose="03000509000000000000" pitchFamily="65" charset="-120"/>
                <a:ea typeface="標楷體" panose="03000509000000000000"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827628259"/>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609917456"/>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438173128"/>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55999191"/>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511068161"/>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518314765"/>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57654023"/>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40822659"/>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7087794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2934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28427262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22480674"/>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slide" Target="../slides/slide3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20" Type="http://schemas.openxmlformats.org/officeDocument/2006/relationships/slide" Target="../slides/slid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19" Type="http://schemas.openxmlformats.org/officeDocument/2006/relationships/slide" Target="../slides/slide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138C3B35-2844-42E9-BC08-3F13750C742C}"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029" name="Picture 29" descr="Icon-01">
            <a:hlinkClick r:id="" action="ppaction://hlinkshowjump?jump=firs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descr="Icon-03">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1" descr="Icon-04">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2" descr="Icon-05">
            <a:hlinkClick r:id="" action="ppaction://hlinkshowjump?jump=fir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3" descr="Icon-06">
            <a:hlinkClick r:id="" action="ppaction://hlinkshowjump?jump=lastslid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defRPr/>
            </a:pPr>
            <a:r>
              <a:rPr lang="en-US" altLang="zh-TW" sz="1400" dirty="0" smtClean="0">
                <a:latin typeface="Arial" charset="0"/>
                <a:ea typeface="文鼎黑體B" pitchFamily="34" charset="-120"/>
              </a:rPr>
              <a:t>6-2</a:t>
            </a:r>
          </a:p>
        </p:txBody>
      </p:sp>
      <p:sp>
        <p:nvSpPr>
          <p:cNvPr id="26"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defRPr/>
            </a:pPr>
            <a:r>
              <a:rPr lang="en-US" altLang="zh-TW" sz="1400" dirty="0" smtClean="0">
                <a:latin typeface="Arial" charset="0"/>
                <a:ea typeface="文鼎黑體B" pitchFamily="34" charset="-120"/>
              </a:rPr>
              <a:t>6-1</a:t>
            </a:r>
          </a:p>
        </p:txBody>
      </p:sp>
      <p:sp>
        <p:nvSpPr>
          <p:cNvPr id="14" name="文字方塊 1"/>
          <p:cNvSpPr txBox="1">
            <a:spLocks noChangeArrowheads="1"/>
          </p:cNvSpPr>
          <p:nvPr userDrawn="1"/>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Tree>
  </p:cSld>
  <p:clrMap bg1="lt1" tx1="dk1" bg2="lt2" tx2="dk2" accent1="accent1" accent2="accent2" accent3="accent3" accent4="accent4" accent5="accent5" accent6="accent6" hlink="hlink" folHlink="folHlink"/>
  <p:sldLayoutIdLst>
    <p:sldLayoutId id="2147485679" r:id="rId1"/>
    <p:sldLayoutId id="2147485680" r:id="rId2"/>
    <p:sldLayoutId id="2147485681" r:id="rId3"/>
    <p:sldLayoutId id="2147485682" r:id="rId4"/>
    <p:sldLayoutId id="2147485683" r:id="rId5"/>
    <p:sldLayoutId id="2147485684" r:id="rId6"/>
    <p:sldLayoutId id="2147485685" r:id="rId7"/>
    <p:sldLayoutId id="2147485686" r:id="rId8"/>
    <p:sldLayoutId id="2147485687" r:id="rId9"/>
    <p:sldLayoutId id="2147485688" r:id="rId10"/>
    <p:sldLayoutId id="2147485689" r:id="rId11"/>
    <p:sldLayoutId id="2147485745" r:id="rId12"/>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0" indent="0" algn="l" rtl="0" eaLnBrk="0" fontAlgn="base" hangingPunct="0">
        <a:spcBef>
          <a:spcPct val="20000"/>
        </a:spcBef>
        <a:spcAft>
          <a:spcPct val="0"/>
        </a:spcAft>
        <a:buNone/>
        <a:defRPr kumimoji="1" sz="2800" b="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0A6813AB-09BC-4E67-85D0-FEC41DF885D0}"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2053"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14" name="Rectangle 86">
            <a:hlinkClick r:id="rId19" action="ppaction://hlinksldjump"/>
          </p:cNvPr>
          <p:cNvSpPr>
            <a:spLocks noChangeArrowheads="1"/>
          </p:cNvSpPr>
          <p:nvPr userDrawn="1"/>
        </p:nvSpPr>
        <p:spPr bwMode="auto">
          <a:xfrm>
            <a:off x="8534400" y="18446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6-2</a:t>
            </a:r>
          </a:p>
        </p:txBody>
      </p:sp>
      <p:sp>
        <p:nvSpPr>
          <p:cNvPr id="15" name="Rectangle 86">
            <a:hlinkClick r:id="rId20"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6-1</a:t>
            </a:r>
          </a:p>
        </p:txBody>
      </p:sp>
    </p:spTree>
  </p:cSld>
  <p:clrMap bg1="lt1" tx1="dk1" bg2="lt2" tx2="dk2" accent1="accent1" accent2="accent2" accent3="accent3" accent4="accent4" accent5="accent5" accent6="accent6" hlink="hlink" folHlink="folHlink"/>
  <p:sldLayoutIdLst>
    <p:sldLayoutId id="2147485690" r:id="rId1"/>
    <p:sldLayoutId id="2147485691" r:id="rId2"/>
    <p:sldLayoutId id="2147485692" r:id="rId3"/>
    <p:sldLayoutId id="2147485693" r:id="rId4"/>
    <p:sldLayoutId id="2147485694" r:id="rId5"/>
    <p:sldLayoutId id="2147485695" r:id="rId6"/>
    <p:sldLayoutId id="2147485696" r:id="rId7"/>
    <p:sldLayoutId id="2147485697" r:id="rId8"/>
    <p:sldLayoutId id="2147485698" r:id="rId9"/>
    <p:sldLayoutId id="2147485699" r:id="rId10"/>
    <p:sldLayoutId id="2147485700"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slide" Target="slide31.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37.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3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39.png"/><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image" Target="../media/image41.w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群組 70"/>
          <p:cNvGrpSpPr>
            <a:grpSpLocks/>
          </p:cNvGrpSpPr>
          <p:nvPr/>
        </p:nvGrpSpPr>
        <p:grpSpPr bwMode="auto">
          <a:xfrm>
            <a:off x="395288" y="1268413"/>
            <a:ext cx="6640512" cy="523875"/>
            <a:chOff x="413196" y="1239143"/>
            <a:chExt cx="6640002" cy="525049"/>
          </a:xfrm>
        </p:grpSpPr>
        <p:pic>
          <p:nvPicPr>
            <p:cNvPr id="30738" name="Picture 3" descr="D:\工作區\PPT\01_電群\64A9310 多媒體介面\imag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96" y="1355303"/>
              <a:ext cx="6640002" cy="4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文字方塊 72"/>
            <p:cNvSpPr txBox="1">
              <a:spLocks noChangeArrowheads="1"/>
            </p:cNvSpPr>
            <p:nvPr/>
          </p:nvSpPr>
          <p:spPr bwMode="auto">
            <a:xfrm>
              <a:off x="414586" y="1369045"/>
              <a:ext cx="98906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b="1">
                  <a:solidFill>
                    <a:srgbClr val="0099FF"/>
                  </a:solidFill>
                  <a:latin typeface="Arial" pitchFamily="34" charset="0"/>
                </a:defRPr>
              </a:lvl1pPr>
              <a:lvl2pPr marL="742950" indent="-285750" eaLnBrk="0" hangingPunct="0">
                <a:lnSpc>
                  <a:spcPct val="110000"/>
                </a:lnSpc>
                <a:spcBef>
                  <a:spcPct val="20000"/>
                </a:spcBef>
                <a:buChar char="–"/>
                <a:defRPr sz="2800">
                  <a:solidFill>
                    <a:schemeClr val="tx1"/>
                  </a:solidFill>
                  <a:latin typeface="Arial" pitchFamily="34" charset="0"/>
                </a:defRPr>
              </a:lvl2pPr>
              <a:lvl3pPr marL="1143000" indent="-228600" eaLnBrk="0" hangingPunct="0">
                <a:spcBef>
                  <a:spcPct val="20000"/>
                </a:spcBef>
                <a:buChar char="•"/>
                <a:defRPr kumimoji="1" sz="2800">
                  <a:solidFill>
                    <a:schemeClr val="tx1"/>
                  </a:solidFill>
                  <a:latin typeface="Arial" pitchFamily="34" charset="0"/>
                </a:defRPr>
              </a:lvl3pPr>
              <a:lvl4pPr marL="1600200" indent="-228600" eaLnBrk="0" hangingPunct="0">
                <a:spcBef>
                  <a:spcPct val="20000"/>
                </a:spcBef>
                <a:buChar char="–"/>
                <a:defRPr kumimoji="1" sz="2800">
                  <a:solidFill>
                    <a:schemeClr val="tx1"/>
                  </a:solidFill>
                  <a:latin typeface="Arial" pitchFamily="34" charset="0"/>
                </a:defRPr>
              </a:lvl4pPr>
              <a:lvl5pPr marL="2057400" indent="-228600" eaLnBrk="0" hangingPunct="0">
                <a:spcBef>
                  <a:spcPct val="20000"/>
                </a:spcBef>
                <a:buChar char="»"/>
                <a:defRPr kumimoji="1" sz="2800">
                  <a:solidFill>
                    <a:schemeClr val="tx1"/>
                  </a:solidFill>
                  <a:latin typeface="Arial" pitchFamily="34" charset="0"/>
                </a:defRPr>
              </a:lvl5pPr>
              <a:lvl6pPr marL="2514600" indent="-228600" eaLnBrk="0" fontAlgn="base" hangingPunct="0">
                <a:spcBef>
                  <a:spcPct val="20000"/>
                </a:spcBef>
                <a:spcAft>
                  <a:spcPct val="0"/>
                </a:spcAft>
                <a:buChar char="»"/>
                <a:defRPr kumimoji="1" sz="2800">
                  <a:solidFill>
                    <a:schemeClr val="tx1"/>
                  </a:solidFill>
                  <a:latin typeface="Arial" pitchFamily="34" charset="0"/>
                </a:defRPr>
              </a:lvl6pPr>
              <a:lvl7pPr marL="2971800" indent="-228600" eaLnBrk="0" fontAlgn="base" hangingPunct="0">
                <a:spcBef>
                  <a:spcPct val="20000"/>
                </a:spcBef>
                <a:spcAft>
                  <a:spcPct val="0"/>
                </a:spcAft>
                <a:buChar char="»"/>
                <a:defRPr kumimoji="1" sz="2800">
                  <a:solidFill>
                    <a:schemeClr val="tx1"/>
                  </a:solidFill>
                  <a:latin typeface="Arial" pitchFamily="34" charset="0"/>
                </a:defRPr>
              </a:lvl7pPr>
              <a:lvl8pPr marL="3429000" indent="-228600" eaLnBrk="0" fontAlgn="base" hangingPunct="0">
                <a:spcBef>
                  <a:spcPct val="20000"/>
                </a:spcBef>
                <a:spcAft>
                  <a:spcPct val="0"/>
                </a:spcAft>
                <a:buChar char="»"/>
                <a:defRPr kumimoji="1" sz="2800">
                  <a:solidFill>
                    <a:schemeClr val="tx1"/>
                  </a:solidFill>
                  <a:latin typeface="Arial" pitchFamily="34" charset="0"/>
                </a:defRPr>
              </a:lvl8pPr>
              <a:lvl9pPr marL="3886200" indent="-228600" eaLnBrk="0" fontAlgn="base" hangingPunct="0">
                <a:spcBef>
                  <a:spcPct val="20000"/>
                </a:spcBef>
                <a:spcAft>
                  <a:spcPct val="0"/>
                </a:spcAft>
                <a:buChar char="»"/>
                <a:defRPr kumimoji="1" sz="2800">
                  <a:solidFill>
                    <a:schemeClr val="tx1"/>
                  </a:solidFill>
                  <a:latin typeface="Arial" pitchFamily="34" charset="0"/>
                </a:defRPr>
              </a:lvl9pPr>
            </a:lstStyle>
            <a:p>
              <a:pPr eaLnBrk="1" hangingPunct="1">
                <a:spcBef>
                  <a:spcPct val="0"/>
                </a:spcBef>
                <a:buFontTx/>
                <a:buNone/>
              </a:pPr>
              <a:r>
                <a:rPr lang="en-US" altLang="zh-TW" sz="2500" dirty="0" smtClean="0">
                  <a:solidFill>
                    <a:schemeClr val="tx1"/>
                  </a:solidFill>
                  <a:latin typeface="Arial Rounded MT Bold" pitchFamily="34" charset="0"/>
                  <a:ea typeface="Arial Unicode MS" pitchFamily="34" charset="-120"/>
                  <a:cs typeface="Arial Unicode MS" pitchFamily="34" charset="-120"/>
                </a:rPr>
                <a:t>CH06</a:t>
              </a:r>
              <a:endParaRPr lang="zh-TW" altLang="en-US" sz="2500" dirty="0">
                <a:solidFill>
                  <a:schemeClr val="tx1"/>
                </a:solidFill>
                <a:latin typeface="Arial Rounded MT Bold" pitchFamily="34" charset="0"/>
                <a:ea typeface="Arial Unicode MS" pitchFamily="34" charset="-120"/>
                <a:cs typeface="Arial Unicode MS" pitchFamily="34" charset="-120"/>
              </a:endParaRPr>
            </a:p>
          </p:txBody>
        </p:sp>
        <p:sp>
          <p:nvSpPr>
            <p:cNvPr id="30740" name="文字方塊 73"/>
            <p:cNvSpPr txBox="1">
              <a:spLocks noChangeArrowheads="1"/>
            </p:cNvSpPr>
            <p:nvPr/>
          </p:nvSpPr>
          <p:spPr bwMode="auto">
            <a:xfrm>
              <a:off x="1475152" y="1239143"/>
              <a:ext cx="5574871" cy="46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b="1">
                  <a:solidFill>
                    <a:srgbClr val="0099FF"/>
                  </a:solidFill>
                  <a:latin typeface="Arial" pitchFamily="34" charset="0"/>
                </a:defRPr>
              </a:lvl1pPr>
              <a:lvl2pPr marL="742950" indent="-285750" eaLnBrk="0" hangingPunct="0">
                <a:lnSpc>
                  <a:spcPct val="110000"/>
                </a:lnSpc>
                <a:spcBef>
                  <a:spcPct val="20000"/>
                </a:spcBef>
                <a:buChar char="–"/>
                <a:defRPr sz="2800">
                  <a:solidFill>
                    <a:schemeClr val="tx1"/>
                  </a:solidFill>
                  <a:latin typeface="Arial" pitchFamily="34" charset="0"/>
                </a:defRPr>
              </a:lvl2pPr>
              <a:lvl3pPr marL="1143000" indent="-228600" eaLnBrk="0" hangingPunct="0">
                <a:spcBef>
                  <a:spcPct val="20000"/>
                </a:spcBef>
                <a:buChar char="•"/>
                <a:defRPr kumimoji="1" sz="2800">
                  <a:solidFill>
                    <a:schemeClr val="tx1"/>
                  </a:solidFill>
                  <a:latin typeface="Arial" pitchFamily="34" charset="0"/>
                </a:defRPr>
              </a:lvl3pPr>
              <a:lvl4pPr marL="1600200" indent="-228600" eaLnBrk="0" hangingPunct="0">
                <a:spcBef>
                  <a:spcPct val="20000"/>
                </a:spcBef>
                <a:buChar char="–"/>
                <a:defRPr kumimoji="1" sz="2800">
                  <a:solidFill>
                    <a:schemeClr val="tx1"/>
                  </a:solidFill>
                  <a:latin typeface="Arial" pitchFamily="34" charset="0"/>
                </a:defRPr>
              </a:lvl4pPr>
              <a:lvl5pPr marL="2057400" indent="-228600" eaLnBrk="0" hangingPunct="0">
                <a:spcBef>
                  <a:spcPct val="20000"/>
                </a:spcBef>
                <a:buChar char="»"/>
                <a:defRPr kumimoji="1" sz="2800">
                  <a:solidFill>
                    <a:schemeClr val="tx1"/>
                  </a:solidFill>
                  <a:latin typeface="Arial" pitchFamily="34" charset="0"/>
                </a:defRPr>
              </a:lvl5pPr>
              <a:lvl6pPr marL="2514600" indent="-228600" eaLnBrk="0" fontAlgn="base" hangingPunct="0">
                <a:spcBef>
                  <a:spcPct val="20000"/>
                </a:spcBef>
                <a:spcAft>
                  <a:spcPct val="0"/>
                </a:spcAft>
                <a:buChar char="»"/>
                <a:defRPr kumimoji="1" sz="2800">
                  <a:solidFill>
                    <a:schemeClr val="tx1"/>
                  </a:solidFill>
                  <a:latin typeface="Arial" pitchFamily="34" charset="0"/>
                </a:defRPr>
              </a:lvl6pPr>
              <a:lvl7pPr marL="2971800" indent="-228600" eaLnBrk="0" fontAlgn="base" hangingPunct="0">
                <a:spcBef>
                  <a:spcPct val="20000"/>
                </a:spcBef>
                <a:spcAft>
                  <a:spcPct val="0"/>
                </a:spcAft>
                <a:buChar char="»"/>
                <a:defRPr kumimoji="1" sz="2800">
                  <a:solidFill>
                    <a:schemeClr val="tx1"/>
                  </a:solidFill>
                  <a:latin typeface="Arial" pitchFamily="34" charset="0"/>
                </a:defRPr>
              </a:lvl7pPr>
              <a:lvl8pPr marL="3429000" indent="-228600" eaLnBrk="0" fontAlgn="base" hangingPunct="0">
                <a:spcBef>
                  <a:spcPct val="20000"/>
                </a:spcBef>
                <a:spcAft>
                  <a:spcPct val="0"/>
                </a:spcAft>
                <a:buChar char="»"/>
                <a:defRPr kumimoji="1" sz="2800">
                  <a:solidFill>
                    <a:schemeClr val="tx1"/>
                  </a:solidFill>
                  <a:latin typeface="Arial" pitchFamily="34" charset="0"/>
                </a:defRPr>
              </a:lvl8pPr>
              <a:lvl9pPr marL="3886200" indent="-228600" eaLnBrk="0" fontAlgn="base" hangingPunct="0">
                <a:spcBef>
                  <a:spcPct val="20000"/>
                </a:spcBef>
                <a:spcAft>
                  <a:spcPct val="0"/>
                </a:spcAft>
                <a:buChar char="»"/>
                <a:defRPr kumimoji="1" sz="2800">
                  <a:solidFill>
                    <a:schemeClr val="tx1"/>
                  </a:solidFill>
                  <a:latin typeface="Arial" pitchFamily="34" charset="0"/>
                </a:defRPr>
              </a:lvl9pPr>
            </a:lstStyle>
            <a:p>
              <a:pPr eaLnBrk="1" hangingPunct="1">
                <a:spcBef>
                  <a:spcPct val="0"/>
                </a:spcBef>
                <a:buFontTx/>
                <a:buNone/>
              </a:pPr>
              <a:r>
                <a:rPr lang="zh-TW" altLang="en-US" sz="2400" dirty="0">
                  <a:solidFill>
                    <a:schemeClr val="tx1"/>
                  </a:solidFill>
                  <a:latin typeface="微軟正黑體" pitchFamily="34" charset="-120"/>
                  <a:ea typeface="微軟正黑體" pitchFamily="34" charset="-120"/>
                </a:rPr>
                <a:t>感應電動機之試驗運用</a:t>
              </a:r>
              <a:r>
                <a:rPr lang="zh-TW" altLang="en-US" sz="2400" dirty="0" smtClean="0">
                  <a:solidFill>
                    <a:schemeClr val="tx1"/>
                  </a:solidFill>
                  <a:latin typeface="微軟正黑體" pitchFamily="34" charset="-120"/>
                  <a:ea typeface="微軟正黑體" pitchFamily="34" charset="-120"/>
                </a:rPr>
                <a:t>與維護</a:t>
              </a:r>
              <a:endParaRPr lang="zh-TW" altLang="en-US" sz="2400" dirty="0">
                <a:solidFill>
                  <a:schemeClr val="tx1"/>
                </a:solidFill>
                <a:latin typeface="微軟正黑體" pitchFamily="34" charset="-120"/>
                <a:ea typeface="微軟正黑體" pitchFamily="34" charset="-120"/>
              </a:endParaRPr>
            </a:p>
          </p:txBody>
        </p:sp>
      </p:grpSp>
      <p:grpSp>
        <p:nvGrpSpPr>
          <p:cNvPr id="30723" name="群組 29"/>
          <p:cNvGrpSpPr>
            <a:grpSpLocks/>
          </p:cNvGrpSpPr>
          <p:nvPr/>
        </p:nvGrpSpPr>
        <p:grpSpPr bwMode="auto">
          <a:xfrm>
            <a:off x="357188" y="2406650"/>
            <a:ext cx="4014787" cy="347663"/>
            <a:chOff x="237142" y="1864959"/>
            <a:chExt cx="4014225" cy="347662"/>
          </a:xfrm>
        </p:grpSpPr>
        <p:sp>
          <p:nvSpPr>
            <p:cNvPr id="30736" name="Rectangle 44">
              <a:hlinkClick r:id="rId3" action="ppaction://hlinksldjump"/>
            </p:cNvPr>
            <p:cNvSpPr>
              <a:spLocks noChangeArrowheads="1"/>
            </p:cNvSpPr>
            <p:nvPr/>
          </p:nvSpPr>
          <p:spPr bwMode="auto">
            <a:xfrm>
              <a:off x="237142" y="1864959"/>
              <a:ext cx="433326" cy="347662"/>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en-US" altLang="zh-TW" sz="1600" dirty="0" smtClean="0">
                  <a:latin typeface="Arial" pitchFamily="34" charset="0"/>
                </a:rPr>
                <a:t>6-1</a:t>
              </a:r>
              <a:endParaRPr lang="en-US" altLang="zh-TW" sz="1600" dirty="0">
                <a:latin typeface="Arial" pitchFamily="34" charset="0"/>
              </a:endParaRPr>
            </a:p>
          </p:txBody>
        </p:sp>
        <p:sp>
          <p:nvSpPr>
            <p:cNvPr id="30737" name="Rectangle 45">
              <a:hlinkClick r:id="rId3" action="ppaction://hlinksldjump"/>
            </p:cNvPr>
            <p:cNvSpPr>
              <a:spLocks noChangeArrowheads="1"/>
            </p:cNvSpPr>
            <p:nvPr/>
          </p:nvSpPr>
          <p:spPr bwMode="auto">
            <a:xfrm>
              <a:off x="670468" y="1864959"/>
              <a:ext cx="3580899" cy="347662"/>
            </a:xfrm>
            <a:prstGeom prst="rect">
              <a:avLst/>
            </a:prstGeom>
            <a:solidFill>
              <a:srgbClr val="0070C0"/>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zh-TW" altLang="en-US" sz="1600" dirty="0">
                  <a:latin typeface="Arial" pitchFamily="34" charset="0"/>
                  <a:ea typeface="文鼎新細黑" pitchFamily="49" charset="-120"/>
                </a:rPr>
                <a:t>感應電動機之試驗</a:t>
              </a:r>
            </a:p>
          </p:txBody>
        </p:sp>
      </p:grpSp>
      <p:grpSp>
        <p:nvGrpSpPr>
          <p:cNvPr id="30724" name="群組 29"/>
          <p:cNvGrpSpPr>
            <a:grpSpLocks/>
          </p:cNvGrpSpPr>
          <p:nvPr/>
        </p:nvGrpSpPr>
        <p:grpSpPr bwMode="auto">
          <a:xfrm>
            <a:off x="347663" y="2997200"/>
            <a:ext cx="4025900" cy="288925"/>
            <a:chOff x="237142" y="1864959"/>
            <a:chExt cx="4014225" cy="347662"/>
          </a:xfrm>
        </p:grpSpPr>
        <p:sp>
          <p:nvSpPr>
            <p:cNvPr id="30734" name="Rectangle 44">
              <a:hlinkClick r:id="rId4" action="ppaction://hlinksldjump"/>
            </p:cNvPr>
            <p:cNvSpPr>
              <a:spLocks noChangeArrowheads="1"/>
            </p:cNvSpPr>
            <p:nvPr/>
          </p:nvSpPr>
          <p:spPr bwMode="auto">
            <a:xfrm>
              <a:off x="237142" y="1864959"/>
              <a:ext cx="433714" cy="347662"/>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en-US" altLang="zh-TW" sz="1600" dirty="0" smtClean="0">
                  <a:latin typeface="Arial" pitchFamily="34" charset="0"/>
                </a:rPr>
                <a:t>6-2</a:t>
              </a:r>
              <a:endParaRPr lang="en-US" altLang="zh-TW" sz="1600" dirty="0">
                <a:latin typeface="Arial" pitchFamily="34" charset="0"/>
              </a:endParaRPr>
            </a:p>
          </p:txBody>
        </p:sp>
        <p:sp>
          <p:nvSpPr>
            <p:cNvPr id="30735" name="Rectangle 45">
              <a:hlinkClick r:id="rId5" action="ppaction://hlinksldjump"/>
            </p:cNvPr>
            <p:cNvSpPr>
              <a:spLocks noChangeArrowheads="1"/>
            </p:cNvSpPr>
            <p:nvPr/>
          </p:nvSpPr>
          <p:spPr bwMode="auto">
            <a:xfrm>
              <a:off x="670856" y="1864959"/>
              <a:ext cx="3580511" cy="347662"/>
            </a:xfrm>
            <a:prstGeom prst="rect">
              <a:avLst/>
            </a:prstGeom>
            <a:solidFill>
              <a:srgbClr val="0070C0"/>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zh-TW" altLang="en-US" sz="1600" dirty="0">
                  <a:latin typeface="Arial" pitchFamily="34" charset="0"/>
                  <a:ea typeface="文鼎新細黑" pitchFamily="49" charset="-120"/>
                </a:rPr>
                <a:t>感應電動機之運用與維護</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將</a:t>
            </a:r>
            <a:r>
              <a:rPr lang="zh-TW" altLang="en-US" dirty="0"/>
              <a:t>無載損統稱為鐵損，即：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8135938" cy="162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042488"/>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483134"/>
            <a:ext cx="8135938" cy="489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46558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7848550" cy="5040313"/>
          </a:xfrm>
        </p:spPr>
        <p:txBody>
          <a:bodyPr/>
          <a:lstStyle/>
          <a:p>
            <a:pPr marL="361950" indent="-361950">
              <a:lnSpc>
                <a:spcPct val="150000"/>
              </a:lnSpc>
            </a:pPr>
            <a:r>
              <a:rPr lang="en-US" altLang="zh-TW" dirty="0" smtClean="0"/>
              <a:t>4</a:t>
            </a:r>
            <a:r>
              <a:rPr lang="en-US" altLang="zh-TW" dirty="0"/>
              <a:t>. </a:t>
            </a:r>
            <a:r>
              <a:rPr lang="zh-TW" altLang="en-US" dirty="0"/>
              <a:t>注意事項：感應電動機無載運轉時功率因數很低</a:t>
            </a:r>
            <a:r>
              <a:rPr lang="en-US" altLang="zh-TW" dirty="0"/>
              <a:t>( </a:t>
            </a:r>
            <a:r>
              <a:rPr lang="zh-TW" altLang="en-US" dirty="0"/>
              <a:t>小於</a:t>
            </a:r>
            <a:r>
              <a:rPr lang="en-US" altLang="zh-TW" dirty="0"/>
              <a:t>0.5)</a:t>
            </a:r>
            <a:r>
              <a:rPr lang="zh-TW" altLang="en-US" dirty="0"/>
              <a:t>，利用兩瓦特計測量三相功率時，可能有一具瓦特計會</a:t>
            </a:r>
            <a:r>
              <a:rPr lang="zh-TW" altLang="en-US" dirty="0" smtClean="0"/>
              <a:t>反轉。</a:t>
            </a:r>
            <a:endParaRPr lang="zh-TW" altLang="en-US" dirty="0"/>
          </a:p>
        </p:txBody>
      </p:sp>
    </p:spTree>
    <p:extLst>
      <p:ext uri="{BB962C8B-B14F-4D97-AF65-F5344CB8AC3E}">
        <p14:creationId xmlns:p14="http://schemas.microsoft.com/office/powerpoint/2010/main" val="3750177084"/>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764704"/>
            <a:ext cx="7560840" cy="581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763688" y="2852936"/>
            <a:ext cx="5616624" cy="331236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106596742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764704"/>
            <a:ext cx="7560840" cy="581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743029"/>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eaLnBrk="1"/>
            <a:r>
              <a:rPr lang="zh-TW" altLang="en-US" sz="3200" b="1" dirty="0" smtClean="0">
                <a:solidFill>
                  <a:srgbClr val="00B050"/>
                </a:solidFill>
              </a:rPr>
              <a:t>三</a:t>
            </a:r>
            <a:r>
              <a:rPr lang="zh-TW" altLang="en-US" sz="3200" b="1" dirty="0">
                <a:solidFill>
                  <a:srgbClr val="00B050"/>
                </a:solidFill>
              </a:rPr>
              <a:t>、堵住試驗 </a:t>
            </a:r>
            <a:endParaRPr lang="zh-TW" altLang="en-US" sz="3200" dirty="0">
              <a:solidFill>
                <a:srgbClr val="00B050"/>
              </a:solidFill>
            </a:endParaRPr>
          </a:p>
          <a:p>
            <a:pPr marL="361950" indent="-361950" eaLnBrk="1"/>
            <a:r>
              <a:rPr lang="en-US" altLang="zh-TW" dirty="0"/>
              <a:t>1. </a:t>
            </a:r>
            <a:r>
              <a:rPr lang="zh-TW" altLang="en-US" dirty="0"/>
              <a:t>目的：</a:t>
            </a:r>
            <a:r>
              <a:rPr lang="zh-TW" altLang="en-US" dirty="0">
                <a:solidFill>
                  <a:srgbClr val="0099FF"/>
                </a:solidFill>
              </a:rPr>
              <a:t>求得銅損，並依據結果計算堵住狀態下的功率因數及每相繞組等效電阻、電抗，與變壓器的短路試驗類似。 </a:t>
            </a:r>
          </a:p>
          <a:p>
            <a:pPr marL="361950" indent="-361950" eaLnBrk="1"/>
            <a:r>
              <a:rPr lang="en-US" altLang="zh-TW" dirty="0"/>
              <a:t>2. </a:t>
            </a:r>
            <a:r>
              <a:rPr lang="zh-TW" altLang="en-US" dirty="0"/>
              <a:t>測試方法：依據圖</a:t>
            </a:r>
            <a:r>
              <a:rPr lang="en-US" altLang="zh-TW" dirty="0"/>
              <a:t>6-4 </a:t>
            </a:r>
            <a:r>
              <a:rPr lang="zh-TW" altLang="en-US" dirty="0"/>
              <a:t>完成接線，其接線方式與無載試驗相同，將電動機軸端利用虎鉗或是動力計使其無法轉動</a:t>
            </a:r>
            <a:r>
              <a:rPr lang="en-US" altLang="zh-TW" dirty="0"/>
              <a:t>( </a:t>
            </a:r>
            <a:r>
              <a:rPr lang="zh-TW" altLang="en-US" dirty="0"/>
              <a:t>堵住</a:t>
            </a:r>
            <a:r>
              <a:rPr lang="en-US" altLang="zh-TW" dirty="0"/>
              <a:t>) </a:t>
            </a:r>
            <a:r>
              <a:rPr lang="zh-TW" altLang="en-US" dirty="0"/>
              <a:t>後，將電壓調整器輸出電壓由</a:t>
            </a:r>
            <a:r>
              <a:rPr lang="en-US" altLang="zh-TW" dirty="0"/>
              <a:t>0 </a:t>
            </a:r>
            <a:r>
              <a:rPr lang="zh-TW" altLang="en-US" dirty="0"/>
              <a:t>開始逐漸增加，當</a:t>
            </a:r>
            <a:r>
              <a:rPr lang="zh-TW" altLang="en-US" dirty="0">
                <a:solidFill>
                  <a:srgbClr val="0099FF"/>
                </a:solidFill>
              </a:rPr>
              <a:t>電流表指示值等於電動機額定電流後</a:t>
            </a:r>
            <a:r>
              <a:rPr lang="zh-TW" altLang="en-US" dirty="0"/>
              <a:t>，將線電壓</a:t>
            </a:r>
            <a:r>
              <a:rPr lang="en-US" altLang="zh-TW" i="1" dirty="0"/>
              <a:t>V</a:t>
            </a:r>
            <a:r>
              <a:rPr lang="en-US" altLang="zh-TW" i="1" baseline="-25000" dirty="0"/>
              <a:t>L</a:t>
            </a:r>
            <a:r>
              <a:rPr lang="zh-TW" altLang="en-US" dirty="0"/>
              <a:t>、線電流</a:t>
            </a:r>
            <a:r>
              <a:rPr lang="en-US" altLang="zh-TW" i="1" dirty="0"/>
              <a:t>I</a:t>
            </a:r>
            <a:r>
              <a:rPr lang="en-US" altLang="zh-TW" i="1" baseline="-25000" dirty="0"/>
              <a:t>L</a:t>
            </a:r>
            <a:r>
              <a:rPr lang="en-US" altLang="zh-TW" i="1" dirty="0"/>
              <a:t> </a:t>
            </a:r>
            <a:r>
              <a:rPr lang="zh-TW" altLang="en-US" dirty="0"/>
              <a:t>及輸入功率</a:t>
            </a:r>
            <a:r>
              <a:rPr lang="en-US" altLang="zh-TW" i="1" dirty="0"/>
              <a:t>P</a:t>
            </a:r>
            <a:r>
              <a:rPr lang="en-US" altLang="zh-TW" i="1" baseline="-25000" dirty="0"/>
              <a:t>T</a:t>
            </a:r>
            <a:r>
              <a:rPr lang="en-US" altLang="zh-TW" i="1" dirty="0"/>
              <a:t> </a:t>
            </a:r>
            <a:r>
              <a:rPr lang="en-US" altLang="zh-TW" dirty="0"/>
              <a:t>(</a:t>
            </a:r>
            <a:r>
              <a:rPr lang="en-US" altLang="zh-TW" i="1" dirty="0"/>
              <a:t>P</a:t>
            </a:r>
            <a:r>
              <a:rPr lang="en-US" altLang="zh-TW" i="1" baseline="-25000" dirty="0"/>
              <a:t>T</a:t>
            </a:r>
            <a:r>
              <a:rPr lang="en-US" altLang="zh-TW" i="1" dirty="0"/>
              <a:t> </a:t>
            </a:r>
            <a:r>
              <a:rPr lang="en-US" altLang="zh-TW" dirty="0"/>
              <a:t>= </a:t>
            </a:r>
            <a:r>
              <a:rPr lang="en-US" altLang="zh-TW" i="1" dirty="0"/>
              <a:t>W</a:t>
            </a:r>
            <a:r>
              <a:rPr lang="en-US" altLang="zh-TW" baseline="-25000" dirty="0"/>
              <a:t>1</a:t>
            </a:r>
            <a:r>
              <a:rPr lang="en-US" altLang="zh-TW" dirty="0"/>
              <a:t> + </a:t>
            </a:r>
            <a:r>
              <a:rPr lang="en-US" altLang="zh-TW" i="1" dirty="0"/>
              <a:t>W</a:t>
            </a:r>
            <a:r>
              <a:rPr lang="en-US" altLang="zh-TW" baseline="-25000" dirty="0"/>
              <a:t>2</a:t>
            </a:r>
            <a:r>
              <a:rPr lang="en-US" altLang="zh-TW" dirty="0"/>
              <a:t>) </a:t>
            </a:r>
            <a:r>
              <a:rPr lang="zh-TW" altLang="en-US" dirty="0"/>
              <a:t>指示值記錄起來。</a:t>
            </a:r>
          </a:p>
        </p:txBody>
      </p:sp>
    </p:spTree>
    <p:extLst>
      <p:ext uri="{BB962C8B-B14F-4D97-AF65-F5344CB8AC3E}">
        <p14:creationId xmlns:p14="http://schemas.microsoft.com/office/powerpoint/2010/main" val="14200802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7416502" cy="368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487507"/>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eaLnBrk="1"/>
            <a:r>
              <a:rPr lang="en-US" altLang="zh-TW" dirty="0" smtClean="0"/>
              <a:t>3</a:t>
            </a:r>
            <a:r>
              <a:rPr lang="en-US" altLang="zh-TW" dirty="0"/>
              <a:t>. </a:t>
            </a:r>
            <a:r>
              <a:rPr lang="zh-TW" altLang="en-US" dirty="0"/>
              <a:t>結果：</a:t>
            </a:r>
            <a:r>
              <a:rPr lang="zh-TW" altLang="en-US" dirty="0">
                <a:solidFill>
                  <a:srgbClr val="0099FF"/>
                </a:solidFill>
              </a:rPr>
              <a:t>轉子堵住時因為轉子轉速為</a:t>
            </a:r>
            <a:r>
              <a:rPr lang="en-US" altLang="zh-TW" dirty="0">
                <a:solidFill>
                  <a:srgbClr val="0099FF"/>
                </a:solidFill>
              </a:rPr>
              <a:t>0</a:t>
            </a:r>
            <a:r>
              <a:rPr lang="zh-TW" altLang="en-US" dirty="0">
                <a:solidFill>
                  <a:srgbClr val="0099FF"/>
                </a:solidFill>
              </a:rPr>
              <a:t>，轉差率</a:t>
            </a:r>
            <a:r>
              <a:rPr lang="en-US" altLang="zh-TW" i="1" dirty="0">
                <a:solidFill>
                  <a:srgbClr val="0099FF"/>
                </a:solidFill>
              </a:rPr>
              <a:t>S </a:t>
            </a:r>
            <a:r>
              <a:rPr lang="en-US" altLang="zh-TW" dirty="0">
                <a:solidFill>
                  <a:srgbClr val="0099FF"/>
                </a:solidFill>
              </a:rPr>
              <a:t>= 1</a:t>
            </a:r>
            <a:r>
              <a:rPr lang="zh-TW" altLang="en-US" dirty="0">
                <a:solidFill>
                  <a:srgbClr val="0099FF"/>
                </a:solidFill>
              </a:rPr>
              <a:t>，等效電路如圖</a:t>
            </a:r>
            <a:r>
              <a:rPr lang="en-US" altLang="zh-TW" dirty="0">
                <a:solidFill>
                  <a:srgbClr val="0099FF"/>
                </a:solidFill>
              </a:rPr>
              <a:t>6-5</a:t>
            </a:r>
            <a:r>
              <a:rPr lang="zh-TW" altLang="en-US" dirty="0">
                <a:solidFill>
                  <a:srgbClr val="0099FF"/>
                </a:solidFill>
              </a:rPr>
              <a:t>，轉子側可視為短路</a:t>
            </a:r>
            <a:r>
              <a:rPr lang="zh-TW" altLang="en-US" dirty="0"/>
              <a:t>，由於阻抗很低，因此外加電壓只要額定值的</a:t>
            </a:r>
            <a:r>
              <a:rPr lang="en-US" altLang="zh-TW" dirty="0"/>
              <a:t>10 % </a:t>
            </a:r>
            <a:r>
              <a:rPr lang="zh-TW" altLang="en-US" dirty="0"/>
              <a:t>∼ </a:t>
            </a:r>
            <a:r>
              <a:rPr lang="en-US" altLang="zh-TW" dirty="0"/>
              <a:t>25 </a:t>
            </a:r>
            <a:r>
              <a:rPr lang="en-US" altLang="zh-TW" dirty="0" smtClean="0"/>
              <a:t>%</a:t>
            </a:r>
            <a:r>
              <a:rPr lang="zh-TW" alt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905" y="3284984"/>
            <a:ext cx="6192366" cy="276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681580"/>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135938" cy="160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84984"/>
            <a:ext cx="8135938" cy="284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457212"/>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921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3323" y="1412875"/>
            <a:ext cx="7436991"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1763688" y="3573016"/>
            <a:ext cx="5616624" cy="2664296"/>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40477976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6-1</a:t>
            </a:r>
            <a:r>
              <a:rPr lang="zh-TW" altLang="en-US" dirty="0" smtClean="0"/>
              <a:t>　感應</a:t>
            </a:r>
            <a:r>
              <a:rPr lang="zh-TW" altLang="en-US" dirty="0"/>
              <a:t>電動機之試驗</a:t>
            </a:r>
          </a:p>
        </p:txBody>
      </p:sp>
      <p:sp>
        <p:nvSpPr>
          <p:cNvPr id="3" name="內容版面配置區 2"/>
          <p:cNvSpPr>
            <a:spLocks noGrp="1"/>
          </p:cNvSpPr>
          <p:nvPr>
            <p:ph idx="1"/>
          </p:nvPr>
        </p:nvSpPr>
        <p:spPr/>
        <p:txBody>
          <a:bodyPr/>
          <a:lstStyle/>
          <a:p>
            <a:r>
              <a:rPr lang="zh-TW" altLang="en-US" sz="3200" b="1" dirty="0">
                <a:solidFill>
                  <a:srgbClr val="00B050"/>
                </a:solidFill>
              </a:rPr>
              <a:t>一、繞組電阻試驗</a:t>
            </a:r>
            <a:endParaRPr lang="en-US" altLang="zh-TW" sz="3200" b="1" dirty="0">
              <a:solidFill>
                <a:srgbClr val="00B050"/>
              </a:solidFill>
            </a:endParaRPr>
          </a:p>
          <a:p>
            <a:r>
              <a:rPr lang="en-US" altLang="zh-TW" dirty="0" smtClean="0"/>
              <a:t>1</a:t>
            </a:r>
            <a:r>
              <a:rPr lang="en-US" altLang="zh-TW" dirty="0"/>
              <a:t>. </a:t>
            </a:r>
            <a:r>
              <a:rPr lang="zh-TW" altLang="en-US" dirty="0"/>
              <a:t>目的：測量感應電動機每相繞組的電阻值。 </a:t>
            </a:r>
          </a:p>
          <a:p>
            <a:pPr marL="361950" indent="-361950"/>
            <a:r>
              <a:rPr lang="en-US" altLang="zh-TW" dirty="0"/>
              <a:t>2. </a:t>
            </a:r>
            <a:r>
              <a:rPr lang="zh-TW" altLang="en-US" dirty="0"/>
              <a:t>測試方法：有數位電表法、直流壓降法，更精確測量則可採用惠斯登電橋法。但測試前必須先確認三相電動機的定子繞組是採用何種接線方式。 </a:t>
            </a:r>
          </a:p>
        </p:txBody>
      </p:sp>
    </p:spTree>
    <p:extLst>
      <p:ext uri="{BB962C8B-B14F-4D97-AF65-F5344CB8AC3E}">
        <p14:creationId xmlns:p14="http://schemas.microsoft.com/office/powerpoint/2010/main" val="330116362"/>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921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3323" y="1412875"/>
            <a:ext cx="7436991"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025208"/>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四</a:t>
            </a:r>
            <a:r>
              <a:rPr lang="zh-TW" altLang="en-US" sz="3200" b="1" dirty="0">
                <a:solidFill>
                  <a:srgbClr val="00B050"/>
                </a:solidFill>
              </a:rPr>
              <a:t>、負載試驗 </a:t>
            </a:r>
            <a:endParaRPr lang="zh-TW" altLang="en-US" sz="3200" dirty="0">
              <a:solidFill>
                <a:srgbClr val="00B050"/>
              </a:solidFill>
            </a:endParaRPr>
          </a:p>
          <a:p>
            <a:pPr marL="361950" indent="-361950"/>
            <a:r>
              <a:rPr lang="en-US" altLang="zh-TW" dirty="0"/>
              <a:t>1. </a:t>
            </a:r>
            <a:r>
              <a:rPr lang="zh-TW" altLang="en-US" dirty="0"/>
              <a:t>目的：</a:t>
            </a:r>
            <a:r>
              <a:rPr lang="zh-TW" altLang="en-US" dirty="0">
                <a:solidFill>
                  <a:srgbClr val="0099FF"/>
                </a:solidFill>
              </a:rPr>
              <a:t>測試電動機在不同負載狀態下之電流、功率、轉速與轉矩的關係，並且依據測試值計算功率因數、輸出功率、轉差率與效率。 </a:t>
            </a:r>
          </a:p>
          <a:p>
            <a:pPr marL="361950" indent="-361950"/>
            <a:r>
              <a:rPr lang="en-US" altLang="zh-TW" dirty="0"/>
              <a:t>2. </a:t>
            </a:r>
            <a:r>
              <a:rPr lang="zh-TW" altLang="en-US" dirty="0"/>
              <a:t>動力計：為了方便操作與控制，</a:t>
            </a:r>
            <a:r>
              <a:rPr lang="zh-TW" altLang="en-US" dirty="0">
                <a:solidFill>
                  <a:srgbClr val="0099FF"/>
                </a:solidFill>
              </a:rPr>
              <a:t>負載試驗時大多透過動力計來模擬外部負載</a:t>
            </a:r>
            <a:r>
              <a:rPr lang="zh-TW" altLang="en-US" dirty="0" smtClean="0">
                <a:solidFill>
                  <a:srgbClr val="0099FF"/>
                </a:solidFill>
              </a:rPr>
              <a:t>。</a:t>
            </a:r>
            <a:r>
              <a:rPr lang="zh-TW" altLang="en-US" dirty="0" smtClean="0"/>
              <a:t>測量</a:t>
            </a:r>
            <a:r>
              <a:rPr lang="zh-TW" altLang="en-US" dirty="0"/>
              <a:t>各種電動機的機械功率及轉矩，也稱為測力計</a:t>
            </a:r>
            <a:r>
              <a:rPr lang="zh-TW" altLang="en-US" dirty="0" smtClean="0"/>
              <a:t>。</a:t>
            </a:r>
            <a:endParaRPr lang="zh-TW" altLang="en-US" dirty="0"/>
          </a:p>
        </p:txBody>
      </p:sp>
    </p:spTree>
    <p:extLst>
      <p:ext uri="{BB962C8B-B14F-4D97-AF65-F5344CB8AC3E}">
        <p14:creationId xmlns:p14="http://schemas.microsoft.com/office/powerpoint/2010/main" val="11996444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(1) </a:t>
            </a:r>
            <a:r>
              <a:rPr lang="zh-TW" altLang="en-US" dirty="0"/>
              <a:t>直流發電機型：如圖</a:t>
            </a:r>
            <a:r>
              <a:rPr lang="en-US" altLang="zh-TW" dirty="0" smtClean="0"/>
              <a:t>6-6</a:t>
            </a:r>
            <a:r>
              <a:rPr lang="zh-TW" altLang="en-US" dirty="0" smtClean="0"/>
              <a:t>。</a:t>
            </a:r>
            <a:endParaRPr lang="zh-TW" altLang="en-US" dirty="0"/>
          </a:p>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93184"/>
            <a:ext cx="7200478" cy="338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75203"/>
            <a:ext cx="8135938" cy="69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706872"/>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a:t>
            </a:r>
            <a:r>
              <a:rPr lang="en-US" altLang="zh-TW" dirty="0"/>
              <a:t>2) </a:t>
            </a:r>
            <a:r>
              <a:rPr lang="zh-TW" altLang="en-US" dirty="0"/>
              <a:t>磁粉式：圖</a:t>
            </a:r>
            <a:r>
              <a:rPr lang="en-US" altLang="zh-TW" dirty="0"/>
              <a:t>6-7(a) </a:t>
            </a:r>
            <a:r>
              <a:rPr lang="zh-TW" altLang="en-US" dirty="0"/>
              <a:t>為磁粉式動力計與控制器外觀</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914" y="2276872"/>
            <a:ext cx="5256262" cy="314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5426285"/>
            <a:ext cx="2952328" cy="50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17031"/>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46152"/>
          <a:stretch/>
        </p:blipFill>
        <p:spPr bwMode="auto">
          <a:xfrm>
            <a:off x="755576" y="1988840"/>
            <a:ext cx="728880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5580112" y="5013176"/>
            <a:ext cx="723275" cy="307777"/>
          </a:xfrm>
          <a:prstGeom prst="rect">
            <a:avLst/>
          </a:prstGeom>
          <a:noFill/>
        </p:spPr>
        <p:txBody>
          <a:bodyPr wrap="none" rtlCol="0">
            <a:spAutoFit/>
          </a:bodyPr>
          <a:lstStyle/>
          <a:p>
            <a:r>
              <a:rPr lang="zh-TW" altLang="en-US" sz="1400" b="0" dirty="0" smtClean="0">
                <a:solidFill>
                  <a:schemeClr val="tx1"/>
                </a:solidFill>
                <a:latin typeface="文鼎中黑" panose="020B0609010101010101" pitchFamily="49" charset="-120"/>
                <a:ea typeface="文鼎中黑" panose="020B0609010101010101" pitchFamily="49" charset="-120"/>
              </a:rPr>
              <a:t>（續）</a:t>
            </a:r>
            <a:endParaRPr lang="zh-TW" altLang="en-US" sz="14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944007495"/>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a:r>
              <a:rPr lang="en-US" altLang="zh-TW" dirty="0" smtClean="0"/>
              <a:t>3</a:t>
            </a:r>
            <a:r>
              <a:rPr lang="en-US" altLang="zh-TW" dirty="0"/>
              <a:t>. </a:t>
            </a:r>
            <a:r>
              <a:rPr lang="zh-TW" altLang="en-US" dirty="0"/>
              <a:t>測試方法：如圖</a:t>
            </a:r>
            <a:r>
              <a:rPr lang="en-US" altLang="zh-TW" dirty="0"/>
              <a:t>6-8 </a:t>
            </a:r>
            <a:r>
              <a:rPr lang="zh-TW" altLang="en-US" dirty="0"/>
              <a:t>準備相關設備，接線方式與上述試驗相同，但軸端加入機械負載或動力計。電動機加入額定電壓完成起動後，調整動力計使負載由無載開始逐漸增加，將線電壓</a:t>
            </a:r>
            <a:r>
              <a:rPr lang="en-US" altLang="zh-TW" i="1" dirty="0"/>
              <a:t>V</a:t>
            </a:r>
            <a:r>
              <a:rPr lang="en-US" altLang="zh-TW" i="1" baseline="-25000" dirty="0"/>
              <a:t>L</a:t>
            </a:r>
            <a:r>
              <a:rPr lang="zh-TW" altLang="en-US" dirty="0"/>
              <a:t>、線電流</a:t>
            </a:r>
            <a:r>
              <a:rPr lang="en-US" altLang="zh-TW" i="1" dirty="0"/>
              <a:t>I</a:t>
            </a:r>
            <a:r>
              <a:rPr lang="en-US" altLang="zh-TW" i="1" baseline="-25000" dirty="0"/>
              <a:t>L</a:t>
            </a:r>
            <a:r>
              <a:rPr lang="en-US" altLang="zh-TW" i="1" dirty="0"/>
              <a:t> </a:t>
            </a:r>
            <a:r>
              <a:rPr lang="zh-TW" altLang="en-US" dirty="0"/>
              <a:t>輸入功率</a:t>
            </a:r>
            <a:r>
              <a:rPr lang="en-US" altLang="zh-TW" i="1" dirty="0"/>
              <a:t>P</a:t>
            </a:r>
            <a:r>
              <a:rPr lang="en-US" altLang="zh-TW" i="1" baseline="-25000" dirty="0"/>
              <a:t>T</a:t>
            </a:r>
            <a:r>
              <a:rPr lang="zh-TW" altLang="en-US" dirty="0"/>
              <a:t>、軸端的轉子轉速</a:t>
            </a:r>
            <a:r>
              <a:rPr lang="en-US" altLang="zh-TW" i="1" dirty="0"/>
              <a:t>n</a:t>
            </a:r>
            <a:r>
              <a:rPr lang="en-US" altLang="zh-TW" i="1" baseline="-25000" dirty="0"/>
              <a:t>r</a:t>
            </a:r>
            <a:r>
              <a:rPr lang="en-US" altLang="zh-TW" i="1" dirty="0"/>
              <a:t> </a:t>
            </a:r>
            <a:r>
              <a:rPr lang="en-US" altLang="zh-TW" dirty="0"/>
              <a:t>(rpm) </a:t>
            </a:r>
            <a:r>
              <a:rPr lang="zh-TW" altLang="en-US" dirty="0"/>
              <a:t>及輸出轉矩</a:t>
            </a:r>
            <a:r>
              <a:rPr lang="en-US" altLang="zh-TW" i="1" dirty="0"/>
              <a:t>T</a:t>
            </a:r>
            <a:r>
              <a:rPr lang="en-US" altLang="zh-TW" i="1" baseline="-25000" dirty="0"/>
              <a:t>o</a:t>
            </a:r>
            <a:r>
              <a:rPr lang="en-US" altLang="zh-TW" i="1" dirty="0"/>
              <a:t> </a:t>
            </a:r>
            <a:r>
              <a:rPr lang="en-US" altLang="zh-TW" dirty="0"/>
              <a:t>(N-m) </a:t>
            </a:r>
            <a:r>
              <a:rPr lang="zh-TW" altLang="en-US" dirty="0"/>
              <a:t>記錄起來</a:t>
            </a:r>
            <a:r>
              <a:rPr lang="zh-TW" altLang="en-US" dirty="0" smtClean="0"/>
              <a:t>。</a:t>
            </a:r>
            <a:endParaRPr lang="en-US" altLang="zh-TW" dirty="0"/>
          </a:p>
          <a:p>
            <a:endParaRPr lang="zh-TW" altLang="en-US" dirty="0"/>
          </a:p>
        </p:txBody>
      </p:sp>
    </p:spTree>
    <p:extLst>
      <p:ext uri="{BB962C8B-B14F-4D97-AF65-F5344CB8AC3E}">
        <p14:creationId xmlns:p14="http://schemas.microsoft.com/office/powerpoint/2010/main" val="3624367187"/>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972305"/>
            <a:ext cx="8135938" cy="392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584814"/>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50847"/>
            <a:ext cx="8135938" cy="476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053903"/>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solidFill>
                  <a:srgbClr val="0099FF"/>
                </a:solidFill>
              </a:rPr>
              <a:t>	</a:t>
            </a:r>
            <a:r>
              <a:rPr lang="zh-TW" altLang="en-US" dirty="0">
                <a:solidFill>
                  <a:srgbClr val="0099FF"/>
                </a:solidFill>
              </a:rPr>
              <a:t>電動機在無載與輕載時功率因數與效率都很差，因此必須依據負載選擇適當容量的電動機，以獲得較佳的運轉性能。</a:t>
            </a:r>
          </a:p>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43724"/>
            <a:ext cx="5013761" cy="372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070124"/>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908720"/>
            <a:ext cx="8064896" cy="559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619672" y="3140968"/>
            <a:ext cx="6696744" cy="295232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809710543"/>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a:r>
              <a:rPr lang="en-US" altLang="zh-TW" dirty="0"/>
              <a:t>3. </a:t>
            </a:r>
            <a:r>
              <a:rPr lang="zh-TW" altLang="en-US" dirty="0"/>
              <a:t>結果：依據圖</a:t>
            </a:r>
            <a:r>
              <a:rPr lang="en-US" altLang="zh-TW" dirty="0"/>
              <a:t>6-1 </a:t>
            </a:r>
            <a:r>
              <a:rPr lang="zh-TW" altLang="en-US" dirty="0"/>
              <a:t>先將繞組外加低值直流電壓並測得電流後，再依據接線方式並配合歐姆定律計算出每相電阻值</a:t>
            </a:r>
            <a:r>
              <a:rPr lang="en-US" altLang="zh-TW" i="1" dirty="0"/>
              <a:t>r</a:t>
            </a:r>
            <a:r>
              <a:rPr lang="en-US" altLang="zh-TW" baseline="-25000" dirty="0"/>
              <a:t>1</a:t>
            </a:r>
            <a:r>
              <a:rPr lang="en-US" altLang="zh-TW" i="1" dirty="0"/>
              <a:t> </a:t>
            </a:r>
            <a:r>
              <a:rPr lang="zh-TW" altLang="en-US" dirty="0"/>
              <a:t>；測量室溫為</a:t>
            </a:r>
            <a:r>
              <a:rPr lang="en-US" altLang="zh-TW" i="1" dirty="0"/>
              <a:t>t </a:t>
            </a:r>
            <a:r>
              <a:rPr lang="zh-TW" altLang="en-US" dirty="0"/>
              <a:t>℃後，最後利用電阻溫度係數公式，換算</a:t>
            </a:r>
            <a:r>
              <a:rPr lang="zh-TW" altLang="en-US" dirty="0">
                <a:solidFill>
                  <a:srgbClr val="0099FF"/>
                </a:solidFill>
              </a:rPr>
              <a:t>實際運轉時</a:t>
            </a:r>
            <a:r>
              <a:rPr lang="en-US" altLang="zh-TW" dirty="0">
                <a:solidFill>
                  <a:srgbClr val="0099FF"/>
                </a:solidFill>
              </a:rPr>
              <a:t>(75 </a:t>
            </a:r>
            <a:r>
              <a:rPr lang="zh-TW" altLang="en-US" dirty="0">
                <a:solidFill>
                  <a:srgbClr val="0099FF"/>
                </a:solidFill>
              </a:rPr>
              <a:t>℃ </a:t>
            </a:r>
            <a:r>
              <a:rPr lang="en-US" altLang="zh-TW" dirty="0">
                <a:solidFill>
                  <a:srgbClr val="0099FF"/>
                </a:solidFill>
              </a:rPr>
              <a:t>) </a:t>
            </a:r>
            <a:r>
              <a:rPr lang="zh-TW" altLang="en-US" dirty="0">
                <a:solidFill>
                  <a:srgbClr val="0099FF"/>
                </a:solidFill>
              </a:rPr>
              <a:t>的電阻值： </a:t>
            </a:r>
          </a:p>
          <a:p>
            <a:pPr marL="361950" indent="-361950"/>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16132"/>
            <a:ext cx="8135938" cy="93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590466"/>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908720"/>
            <a:ext cx="8064896" cy="559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912836"/>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6-2</a:t>
            </a:r>
            <a:r>
              <a:rPr lang="zh-TW" altLang="en-US" dirty="0" smtClean="0"/>
              <a:t>　感應</a:t>
            </a:r>
            <a:r>
              <a:rPr lang="zh-TW" altLang="en-US" dirty="0"/>
              <a:t>電動機之運用與維護</a:t>
            </a:r>
          </a:p>
        </p:txBody>
      </p:sp>
      <p:sp>
        <p:nvSpPr>
          <p:cNvPr id="3" name="內容版面配置區 2"/>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、功率因數之</a:t>
            </a:r>
            <a:r>
              <a:rPr lang="zh-TW" altLang="en-US" sz="3200" b="1" dirty="0" smtClean="0">
                <a:solidFill>
                  <a:srgbClr val="00B050"/>
                </a:solidFill>
              </a:rPr>
              <a:t>改善</a:t>
            </a:r>
            <a:endParaRPr lang="en-US" altLang="zh-TW" sz="3200" b="1" dirty="0" smtClean="0">
              <a:solidFill>
                <a:srgbClr val="00B050"/>
              </a:solidFill>
            </a:endParaRPr>
          </a:p>
          <a:p>
            <a:pPr indent="712788"/>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基本觀念</a:t>
            </a:r>
            <a:endParaRPr lang="zh-TW" altLang="en-US" dirty="0">
              <a:solidFill>
                <a:srgbClr val="0099FF"/>
              </a:solidFill>
            </a:endParaRPr>
          </a:p>
          <a:p>
            <a:pPr marL="1435100" eaLnBrk="1"/>
            <a:r>
              <a:rPr lang="zh-TW" altLang="en-US" dirty="0"/>
              <a:t>感應電動機為電感性元件，因此運轉過程中如圖</a:t>
            </a:r>
            <a:r>
              <a:rPr lang="en-US" altLang="zh-TW" dirty="0"/>
              <a:t>6-10(a)</a:t>
            </a:r>
            <a:r>
              <a:rPr lang="zh-TW" altLang="en-US" dirty="0"/>
              <a:t>，輸入電流</a:t>
            </a:r>
            <a:r>
              <a:rPr lang="en-US" altLang="zh-TW" dirty="0"/>
              <a:t>(</a:t>
            </a:r>
            <a:r>
              <a:rPr lang="en-US" altLang="zh-TW" i="1" dirty="0"/>
              <a:t>I</a:t>
            </a:r>
            <a:r>
              <a:rPr lang="en-US" altLang="zh-TW" i="1" baseline="-25000" dirty="0"/>
              <a:t>L </a:t>
            </a:r>
            <a:r>
              <a:rPr lang="en-US" altLang="zh-TW" dirty="0"/>
              <a:t>= </a:t>
            </a:r>
            <a:r>
              <a:rPr lang="en-US" altLang="zh-TW" i="1" dirty="0"/>
              <a:t>I</a:t>
            </a:r>
            <a:r>
              <a:rPr lang="en-US" altLang="zh-TW" i="1" baseline="-25000" dirty="0"/>
              <a:t>M</a:t>
            </a:r>
            <a:r>
              <a:rPr lang="en-US" altLang="zh-TW" dirty="0"/>
              <a:t>) </a:t>
            </a:r>
            <a:r>
              <a:rPr lang="zh-TW" altLang="en-US" dirty="0"/>
              <a:t>會落後電源電壓</a:t>
            </a:r>
            <a:r>
              <a:rPr lang="en-US" altLang="zh-TW" dirty="0"/>
              <a:t>(</a:t>
            </a:r>
            <a:r>
              <a:rPr lang="en-US" altLang="zh-TW" i="1" dirty="0" err="1"/>
              <a:t>V</a:t>
            </a:r>
            <a:r>
              <a:rPr lang="en-US" altLang="zh-TW" i="1" baseline="-25000" dirty="0" err="1"/>
              <a:t>L</a:t>
            </a:r>
            <a:r>
              <a:rPr lang="en-US" altLang="zh-TW" dirty="0" err="1"/>
              <a:t>)</a:t>
            </a:r>
            <a:r>
              <a:rPr lang="en-US" altLang="zh-TW" i="1" dirty="0" err="1"/>
              <a:t>θ</a:t>
            </a:r>
            <a:r>
              <a:rPr lang="en-US" altLang="zh-TW" i="1" dirty="0"/>
              <a:t> </a:t>
            </a:r>
            <a:r>
              <a:rPr lang="zh-TW" altLang="en-US" dirty="0"/>
              <a:t>度，此時功率因數</a:t>
            </a:r>
            <a:r>
              <a:rPr lang="en-US" altLang="zh-TW" dirty="0" err="1"/>
              <a:t>cos</a:t>
            </a:r>
            <a:r>
              <a:rPr lang="en-US" altLang="zh-TW" i="1" dirty="0" err="1"/>
              <a:t>θ</a:t>
            </a:r>
            <a:r>
              <a:rPr lang="en-US" altLang="zh-TW" i="1" dirty="0"/>
              <a:t> </a:t>
            </a:r>
            <a:r>
              <a:rPr lang="en-US" altLang="zh-TW" dirty="0"/>
              <a:t>&lt;1 </a:t>
            </a:r>
            <a:r>
              <a:rPr lang="zh-TW" altLang="en-US" dirty="0"/>
              <a:t>落後，由圖</a:t>
            </a:r>
            <a:r>
              <a:rPr lang="en-US" altLang="zh-TW" dirty="0"/>
              <a:t>6-9 </a:t>
            </a:r>
            <a:r>
              <a:rPr lang="zh-TW" altLang="en-US" dirty="0"/>
              <a:t>特性曲線可知</a:t>
            </a:r>
            <a:r>
              <a:rPr lang="zh-TW" altLang="en-US" dirty="0">
                <a:solidFill>
                  <a:srgbClr val="0099FF"/>
                </a:solidFill>
              </a:rPr>
              <a:t>無載與輕載時功率因數值更低。</a:t>
            </a:r>
          </a:p>
        </p:txBody>
      </p:sp>
    </p:spTree>
    <p:extLst>
      <p:ext uri="{BB962C8B-B14F-4D97-AF65-F5344CB8AC3E}">
        <p14:creationId xmlns:p14="http://schemas.microsoft.com/office/powerpoint/2010/main" val="3868882008"/>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91680" y="1052736"/>
            <a:ext cx="5512790" cy="53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862564"/>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r>
              <a:rPr lang="en-US" altLang="zh-TW" dirty="0" smtClean="0">
                <a:solidFill>
                  <a:srgbClr val="0099FF"/>
                </a:solidFill>
              </a:rPr>
              <a:t>	</a:t>
            </a:r>
            <a:r>
              <a:rPr lang="zh-TW" altLang="en-US" dirty="0" smtClean="0">
                <a:solidFill>
                  <a:srgbClr val="0099FF"/>
                </a:solidFill>
              </a:rPr>
              <a:t>電動機</a:t>
            </a:r>
            <a:r>
              <a:rPr lang="zh-TW" altLang="en-US" dirty="0">
                <a:solidFill>
                  <a:srgbClr val="0099FF"/>
                </a:solidFill>
              </a:rPr>
              <a:t>本身的電流</a:t>
            </a:r>
            <a:r>
              <a:rPr lang="en-US" altLang="zh-TW" dirty="0" smtClean="0">
                <a:solidFill>
                  <a:srgbClr val="0099FF"/>
                </a:solidFill>
              </a:rPr>
              <a:t>(</a:t>
            </a:r>
            <a:r>
              <a:rPr lang="zh-TW" altLang="en-US" dirty="0" smtClean="0">
                <a:solidFill>
                  <a:srgbClr val="0099FF"/>
                </a:solidFill>
              </a:rPr>
              <a:t>     </a:t>
            </a:r>
            <a:r>
              <a:rPr lang="en-US" altLang="zh-TW" dirty="0" smtClean="0">
                <a:solidFill>
                  <a:srgbClr val="0099FF"/>
                </a:solidFill>
              </a:rPr>
              <a:t>) </a:t>
            </a:r>
            <a:r>
              <a:rPr lang="zh-TW" altLang="en-US" dirty="0">
                <a:solidFill>
                  <a:srgbClr val="0099FF"/>
                </a:solidFill>
              </a:rPr>
              <a:t>與功率因數沒有改變，但是電容器吸收的超前電流</a:t>
            </a:r>
            <a:r>
              <a:rPr lang="en-US" altLang="zh-TW" dirty="0">
                <a:solidFill>
                  <a:srgbClr val="0099FF"/>
                </a:solidFill>
              </a:rPr>
              <a:t>( </a:t>
            </a:r>
            <a:r>
              <a:rPr lang="zh-TW" altLang="en-US" i="1" dirty="0">
                <a:solidFill>
                  <a:srgbClr val="0099FF"/>
                </a:solidFill>
              </a:rPr>
              <a:t> </a:t>
            </a:r>
            <a:r>
              <a:rPr lang="zh-TW" altLang="en-US" i="1" dirty="0" smtClean="0">
                <a:solidFill>
                  <a:srgbClr val="0099FF"/>
                </a:solidFill>
              </a:rPr>
              <a:t>  </a:t>
            </a:r>
            <a:r>
              <a:rPr lang="en-US" altLang="zh-TW" i="1" dirty="0" smtClean="0">
                <a:solidFill>
                  <a:srgbClr val="0099FF"/>
                </a:solidFill>
              </a:rPr>
              <a:t> </a:t>
            </a:r>
            <a:r>
              <a:rPr lang="en-US" altLang="zh-TW" dirty="0">
                <a:solidFill>
                  <a:srgbClr val="0099FF"/>
                </a:solidFill>
              </a:rPr>
              <a:t>) </a:t>
            </a:r>
            <a:r>
              <a:rPr lang="zh-TW" altLang="en-US" dirty="0">
                <a:solidFill>
                  <a:srgbClr val="0099FF"/>
                </a:solidFill>
              </a:rPr>
              <a:t>與電動機的落後電流</a:t>
            </a:r>
            <a:r>
              <a:rPr lang="en-US" altLang="zh-TW" dirty="0">
                <a:solidFill>
                  <a:srgbClr val="0099FF"/>
                </a:solidFill>
              </a:rPr>
              <a:t>( </a:t>
            </a:r>
            <a:r>
              <a:rPr lang="zh-TW" altLang="en-US" dirty="0" smtClean="0">
                <a:solidFill>
                  <a:srgbClr val="0099FF"/>
                </a:solidFill>
              </a:rPr>
              <a:t>  </a:t>
            </a:r>
            <a:r>
              <a:rPr lang="en-US" altLang="zh-TW" i="1" dirty="0" smtClean="0">
                <a:solidFill>
                  <a:srgbClr val="0099FF"/>
                </a:solidFill>
              </a:rPr>
              <a:t> </a:t>
            </a:r>
            <a:r>
              <a:rPr lang="zh-TW" altLang="en-US" dirty="0">
                <a:solidFill>
                  <a:srgbClr val="0099FF"/>
                </a:solidFill>
              </a:rPr>
              <a:t> </a:t>
            </a:r>
            <a:r>
              <a:rPr lang="en-US" altLang="zh-TW" dirty="0">
                <a:solidFill>
                  <a:srgbClr val="0099FF"/>
                </a:solidFill>
              </a:rPr>
              <a:t>)</a:t>
            </a:r>
            <a:r>
              <a:rPr lang="zh-TW" altLang="en-US" dirty="0">
                <a:solidFill>
                  <a:srgbClr val="0099FF"/>
                </a:solidFill>
              </a:rPr>
              <a:t>互相抵消，使得輸入電流</a:t>
            </a:r>
            <a:r>
              <a:rPr lang="en-US" altLang="zh-TW" dirty="0" smtClean="0">
                <a:solidFill>
                  <a:srgbClr val="0099FF"/>
                </a:solidFill>
              </a:rPr>
              <a:t>(</a:t>
            </a:r>
            <a:r>
              <a:rPr lang="zh-TW" altLang="en-US" dirty="0" smtClean="0">
                <a:solidFill>
                  <a:srgbClr val="0099FF"/>
                </a:solidFill>
              </a:rPr>
              <a:t>  </a:t>
            </a:r>
            <a:r>
              <a:rPr lang="en-US" altLang="zh-TW" dirty="0" smtClean="0">
                <a:solidFill>
                  <a:srgbClr val="0099FF"/>
                </a:solidFill>
              </a:rPr>
              <a:t>		</a:t>
            </a:r>
            <a:r>
              <a:rPr lang="zh-TW" altLang="en-US" dirty="0" smtClean="0">
                <a:solidFill>
                  <a:srgbClr val="0099FF"/>
                </a:solidFill>
              </a:rPr>
              <a:t>  </a:t>
            </a:r>
            <a:r>
              <a:rPr lang="en-US" altLang="zh-TW" dirty="0" smtClean="0">
                <a:solidFill>
                  <a:srgbClr val="0099FF"/>
                </a:solidFill>
              </a:rPr>
              <a:t>)</a:t>
            </a:r>
            <a:r>
              <a:rPr lang="zh-TW" altLang="en-US" dirty="0">
                <a:solidFill>
                  <a:srgbClr val="0099FF"/>
                </a:solidFill>
              </a:rPr>
              <a:t>與電源電壓</a:t>
            </a:r>
            <a:r>
              <a:rPr lang="en-US" altLang="zh-TW" dirty="0">
                <a:solidFill>
                  <a:srgbClr val="0099FF"/>
                </a:solidFill>
              </a:rPr>
              <a:t>( </a:t>
            </a:r>
            <a:r>
              <a:rPr lang="zh-TW" altLang="en-US" dirty="0" smtClean="0">
                <a:solidFill>
                  <a:srgbClr val="0099FF"/>
                </a:solidFill>
              </a:rPr>
              <a:t>  </a:t>
            </a:r>
            <a:r>
              <a:rPr lang="en-US" altLang="zh-TW" i="1" dirty="0" smtClean="0">
                <a:solidFill>
                  <a:srgbClr val="0099FF"/>
                </a:solidFill>
              </a:rPr>
              <a:t> </a:t>
            </a:r>
            <a:r>
              <a:rPr lang="zh-TW" altLang="en-US" dirty="0">
                <a:solidFill>
                  <a:srgbClr val="0099FF"/>
                </a:solidFill>
              </a:rPr>
              <a:t> </a:t>
            </a:r>
            <a:r>
              <a:rPr lang="en-US" altLang="zh-TW" dirty="0">
                <a:solidFill>
                  <a:srgbClr val="0099FF"/>
                </a:solidFill>
              </a:rPr>
              <a:t>) </a:t>
            </a:r>
            <a:r>
              <a:rPr lang="zh-TW" altLang="en-US" dirty="0">
                <a:solidFill>
                  <a:srgbClr val="0099FF"/>
                </a:solidFill>
              </a:rPr>
              <a:t>的相位差減少， 整體功率因數上升</a:t>
            </a:r>
            <a:r>
              <a:rPr lang="zh-TW" altLang="en-US" dirty="0" smtClean="0">
                <a:solidFill>
                  <a:srgbClr val="0099FF"/>
                </a:solidFill>
              </a:rPr>
              <a:t>。</a:t>
            </a:r>
            <a:endParaRPr lang="en-US" altLang="zh-TW" dirty="0" smtClean="0">
              <a:solidFill>
                <a:srgbClr val="0099FF"/>
              </a:solidFill>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274109463"/>
              </p:ext>
            </p:extLst>
          </p:nvPr>
        </p:nvGraphicFramePr>
        <p:xfrm>
          <a:off x="4304258" y="1484784"/>
          <a:ext cx="411758" cy="411758"/>
        </p:xfrm>
        <a:graphic>
          <a:graphicData uri="http://schemas.openxmlformats.org/presentationml/2006/ole">
            <mc:AlternateContent xmlns:mc="http://schemas.openxmlformats.org/markup-compatibility/2006">
              <mc:Choice xmlns:v="urn:schemas-microsoft-com:vml" Requires="v">
                <p:oleObj spid="_x0000_s3114" name="Equation" r:id="rId3" imgW="215640" imgH="215640" progId="Equation.DSMT4">
                  <p:embed/>
                </p:oleObj>
              </mc:Choice>
              <mc:Fallback>
                <p:oleObj name="Equation" r:id="rId3" imgW="215640" imgH="215640" progId="Equation.DSMT4">
                  <p:embed/>
                  <p:pic>
                    <p:nvPicPr>
                      <p:cNvPr id="0" name=""/>
                      <p:cNvPicPr/>
                      <p:nvPr/>
                    </p:nvPicPr>
                    <p:blipFill>
                      <a:blip r:embed="rId4"/>
                      <a:stretch>
                        <a:fillRect/>
                      </a:stretch>
                    </p:blipFill>
                    <p:spPr>
                      <a:xfrm>
                        <a:off x="4304258" y="1484784"/>
                        <a:ext cx="411758" cy="411758"/>
                      </a:xfrm>
                      <a:prstGeom prst="rect">
                        <a:avLst/>
                      </a:prstGeom>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4073860401"/>
              </p:ext>
            </p:extLst>
          </p:nvPr>
        </p:nvGraphicFramePr>
        <p:xfrm>
          <a:off x="5580112" y="1916832"/>
          <a:ext cx="365125" cy="412750"/>
        </p:xfrm>
        <a:graphic>
          <a:graphicData uri="http://schemas.openxmlformats.org/presentationml/2006/ole">
            <mc:AlternateContent xmlns:mc="http://schemas.openxmlformats.org/markup-compatibility/2006">
              <mc:Choice xmlns:v="urn:schemas-microsoft-com:vml" Requires="v">
                <p:oleObj spid="_x0000_s3115" name="Equation" r:id="rId5" imgW="190440" imgH="215640" progId="Equation.DSMT4">
                  <p:embed/>
                </p:oleObj>
              </mc:Choice>
              <mc:Fallback>
                <p:oleObj name="Equation" r:id="rId5" imgW="190440" imgH="215640" progId="Equation.DSMT4">
                  <p:embed/>
                  <p:pic>
                    <p:nvPicPr>
                      <p:cNvPr id="0" name="物件 3"/>
                      <p:cNvPicPr>
                        <a:picLocks noChangeAspect="1" noChangeArrowheads="1"/>
                      </p:cNvPicPr>
                      <p:nvPr/>
                    </p:nvPicPr>
                    <p:blipFill>
                      <a:blip r:embed="rId6"/>
                      <a:srcRect/>
                      <a:stretch>
                        <a:fillRect/>
                      </a:stretch>
                    </p:blipFill>
                    <p:spPr bwMode="auto">
                      <a:xfrm>
                        <a:off x="5580112" y="1916832"/>
                        <a:ext cx="3651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482099659"/>
              </p:ext>
            </p:extLst>
          </p:nvPr>
        </p:nvGraphicFramePr>
        <p:xfrm>
          <a:off x="1619672" y="2348880"/>
          <a:ext cx="412750" cy="412750"/>
        </p:xfrm>
        <a:graphic>
          <a:graphicData uri="http://schemas.openxmlformats.org/presentationml/2006/ole">
            <mc:AlternateContent xmlns:mc="http://schemas.openxmlformats.org/markup-compatibility/2006">
              <mc:Choice xmlns:v="urn:schemas-microsoft-com:vml" Requires="v">
                <p:oleObj spid="_x0000_s3116" name="Equation" r:id="rId7" imgW="215640" imgH="215640" progId="Equation.DSMT4">
                  <p:embed/>
                </p:oleObj>
              </mc:Choice>
              <mc:Fallback>
                <p:oleObj name="Equation" r:id="rId7" imgW="215640" imgH="215640" progId="Equation.DSMT4">
                  <p:embed/>
                  <p:pic>
                    <p:nvPicPr>
                      <p:cNvPr id="0" name="物件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2348880"/>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159417334"/>
              </p:ext>
            </p:extLst>
          </p:nvPr>
        </p:nvGraphicFramePr>
        <p:xfrm>
          <a:off x="6300192" y="2348880"/>
          <a:ext cx="1626534" cy="432048"/>
        </p:xfrm>
        <a:graphic>
          <a:graphicData uri="http://schemas.openxmlformats.org/presentationml/2006/ole">
            <mc:AlternateContent xmlns:mc="http://schemas.openxmlformats.org/markup-compatibility/2006">
              <mc:Choice xmlns:v="urn:schemas-microsoft-com:vml" Requires="v">
                <p:oleObj spid="_x0000_s3117" name="Equation" r:id="rId9" imgW="812520" imgH="215640" progId="Equation.DSMT4">
                  <p:embed/>
                </p:oleObj>
              </mc:Choice>
              <mc:Fallback>
                <p:oleObj name="Equation" r:id="rId9" imgW="812520" imgH="215640" progId="Equation.DSMT4">
                  <p:embed/>
                  <p:pic>
                    <p:nvPicPr>
                      <p:cNvPr id="0" name=""/>
                      <p:cNvPicPr/>
                      <p:nvPr/>
                    </p:nvPicPr>
                    <p:blipFill>
                      <a:blip r:embed="rId10"/>
                      <a:stretch>
                        <a:fillRect/>
                      </a:stretch>
                    </p:blipFill>
                    <p:spPr>
                      <a:xfrm>
                        <a:off x="6300192" y="2348880"/>
                        <a:ext cx="1626534" cy="432048"/>
                      </a:xfrm>
                      <a:prstGeom prst="rect">
                        <a:avLst/>
                      </a:prstGeom>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1706954814"/>
              </p:ext>
            </p:extLst>
          </p:nvPr>
        </p:nvGraphicFramePr>
        <p:xfrm>
          <a:off x="2339752" y="2780928"/>
          <a:ext cx="418049" cy="444177"/>
        </p:xfrm>
        <a:graphic>
          <a:graphicData uri="http://schemas.openxmlformats.org/presentationml/2006/ole">
            <mc:AlternateContent xmlns:mc="http://schemas.openxmlformats.org/markup-compatibility/2006">
              <mc:Choice xmlns:v="urn:schemas-microsoft-com:vml" Requires="v">
                <p:oleObj spid="_x0000_s3118" name="Equation" r:id="rId11" imgW="203040" imgH="215640" progId="Equation.DSMT4">
                  <p:embed/>
                </p:oleObj>
              </mc:Choice>
              <mc:Fallback>
                <p:oleObj name="Equation" r:id="rId11" imgW="203040" imgH="215640" progId="Equation.DSMT4">
                  <p:embed/>
                  <p:pic>
                    <p:nvPicPr>
                      <p:cNvPr id="0" name=""/>
                      <p:cNvPicPr/>
                      <p:nvPr/>
                    </p:nvPicPr>
                    <p:blipFill>
                      <a:blip r:embed="rId12"/>
                      <a:stretch>
                        <a:fillRect/>
                      </a:stretch>
                    </p:blipFill>
                    <p:spPr>
                      <a:xfrm>
                        <a:off x="2339752" y="2780928"/>
                        <a:ext cx="418049" cy="444177"/>
                      </a:xfrm>
                      <a:prstGeom prst="rect">
                        <a:avLst/>
                      </a:prstGeom>
                    </p:spPr>
                  </p:pic>
                </p:oleObj>
              </mc:Fallback>
            </mc:AlternateContent>
          </a:graphicData>
        </a:graphic>
      </p:graphicFrame>
    </p:spTree>
    <p:extLst>
      <p:ext uri="{BB962C8B-B14F-4D97-AF65-F5344CB8AC3E}">
        <p14:creationId xmlns:p14="http://schemas.microsoft.com/office/powerpoint/2010/main" val="2458313222"/>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a:t>	</a:t>
            </a:r>
            <a:r>
              <a:rPr lang="zh-TW" altLang="en-US" dirty="0"/>
              <a:t>電動機的輸入功率</a:t>
            </a:r>
            <a:r>
              <a:rPr lang="en-US" altLang="zh-TW" i="1" dirty="0"/>
              <a:t>			</a:t>
            </a:r>
            <a:r>
              <a:rPr lang="zh-TW" altLang="en-US" dirty="0"/>
              <a:t>不變下，透過電容器將功率因數由</a:t>
            </a:r>
            <a:r>
              <a:rPr lang="en-US" altLang="zh-TW" dirty="0"/>
              <a:t>cosθ</a:t>
            </a:r>
            <a:r>
              <a:rPr lang="en-US" altLang="zh-TW" baseline="-25000" dirty="0"/>
              <a:t>1</a:t>
            </a:r>
            <a:r>
              <a:rPr lang="en-US" altLang="zh-TW" dirty="0"/>
              <a:t> </a:t>
            </a:r>
            <a:r>
              <a:rPr lang="zh-TW" altLang="en-US" dirty="0"/>
              <a:t>提升到</a:t>
            </a:r>
            <a:r>
              <a:rPr lang="en-US" altLang="zh-TW" dirty="0"/>
              <a:t>cosθ</a:t>
            </a:r>
            <a:r>
              <a:rPr lang="en-US" altLang="zh-TW" baseline="-25000" dirty="0"/>
              <a:t>2</a:t>
            </a:r>
            <a:r>
              <a:rPr lang="en-US" altLang="zh-TW" dirty="0"/>
              <a:t> </a:t>
            </a:r>
            <a:r>
              <a:rPr lang="zh-TW" altLang="en-US" dirty="0"/>
              <a:t>，則電動機向電源取用的線路電流</a:t>
            </a:r>
            <a:r>
              <a:rPr lang="en-US" altLang="zh-TW" dirty="0"/>
              <a:t>( </a:t>
            </a:r>
            <a:r>
              <a:rPr lang="en-US" altLang="zh-TW" i="1" dirty="0"/>
              <a:t>I</a:t>
            </a:r>
            <a:r>
              <a:rPr lang="en-US" altLang="zh-TW" i="1" baseline="-25000" dirty="0"/>
              <a:t>L</a:t>
            </a:r>
            <a:r>
              <a:rPr lang="en-US" altLang="zh-TW" i="1" dirty="0"/>
              <a:t> </a:t>
            </a:r>
            <a:r>
              <a:rPr lang="en-US" altLang="zh-TW" dirty="0"/>
              <a:t>) </a:t>
            </a:r>
            <a:r>
              <a:rPr lang="zh-TW" altLang="en-US" dirty="0"/>
              <a:t>下降，其關係為</a:t>
            </a:r>
            <a:r>
              <a:rPr lang="zh-TW" altLang="en-US" dirty="0" smtClean="0"/>
              <a:t>：</a:t>
            </a:r>
            <a:endParaRPr lang="en-US" altLang="zh-TW" dirty="0" smtClean="0"/>
          </a:p>
          <a:p>
            <a:pPr>
              <a:tabLst>
                <a:tab pos="712788" algn="l"/>
              </a:tabLst>
            </a:pPr>
            <a:endParaRPr lang="en-US" altLang="zh-TW" dirty="0"/>
          </a:p>
          <a:p>
            <a:pPr>
              <a:tabLst>
                <a:tab pos="712788" algn="l"/>
              </a:tabLst>
            </a:pPr>
            <a:endParaRPr lang="en-US" altLang="zh-TW" dirty="0" smtClean="0"/>
          </a:p>
          <a:p>
            <a:r>
              <a:rPr lang="en-US" altLang="zh-TW" i="1" dirty="0" smtClean="0"/>
              <a:t>I</a:t>
            </a:r>
            <a:r>
              <a:rPr lang="en-US" altLang="zh-TW" i="1" baseline="-25000" dirty="0" smtClean="0"/>
              <a:t>L</a:t>
            </a:r>
            <a:r>
              <a:rPr lang="en-US" altLang="zh-TW" baseline="-25000" dirty="0" smtClean="0"/>
              <a:t>1</a:t>
            </a:r>
            <a:r>
              <a:rPr lang="zh-TW" altLang="en-US" dirty="0"/>
              <a:t>：改善前線路電流</a:t>
            </a:r>
            <a:r>
              <a:rPr lang="en-US" altLang="zh-TW" dirty="0"/>
              <a:t>(A</a:t>
            </a:r>
            <a:r>
              <a:rPr lang="en-US" altLang="zh-TW" dirty="0" smtClean="0"/>
              <a:t>)</a:t>
            </a:r>
            <a:r>
              <a:rPr lang="zh-TW" altLang="en-US" dirty="0" smtClean="0"/>
              <a:t>    </a:t>
            </a:r>
            <a:r>
              <a:rPr lang="en-US" altLang="zh-TW" dirty="0" smtClean="0"/>
              <a:t> </a:t>
            </a:r>
            <a:r>
              <a:rPr lang="en-US" altLang="zh-TW" i="1" dirty="0" smtClean="0"/>
              <a:t>I</a:t>
            </a:r>
            <a:r>
              <a:rPr lang="en-US" altLang="zh-TW" i="1" baseline="-25000" dirty="0" smtClean="0"/>
              <a:t>L</a:t>
            </a:r>
            <a:r>
              <a:rPr lang="en-US" altLang="zh-TW" baseline="-25000" dirty="0" smtClean="0"/>
              <a:t>2</a:t>
            </a:r>
            <a:r>
              <a:rPr lang="zh-TW" altLang="en-US" dirty="0"/>
              <a:t>：改善後線路電流</a:t>
            </a:r>
            <a:r>
              <a:rPr lang="en-US" altLang="zh-TW" dirty="0"/>
              <a:t>(A) </a:t>
            </a:r>
          </a:p>
          <a:p>
            <a:r>
              <a:rPr lang="en-US" altLang="zh-TW" dirty="0"/>
              <a:t>cos</a:t>
            </a:r>
            <a:r>
              <a:rPr lang="en-US" altLang="zh-TW" i="1" dirty="0"/>
              <a:t>θ</a:t>
            </a:r>
            <a:r>
              <a:rPr lang="en-US" altLang="zh-TW" baseline="-25000" dirty="0"/>
              <a:t>1</a:t>
            </a:r>
            <a:r>
              <a:rPr lang="zh-TW" altLang="en-US" dirty="0"/>
              <a:t>：改善前功率因數 　</a:t>
            </a:r>
            <a:r>
              <a:rPr lang="en-US" altLang="zh-TW" dirty="0" smtClean="0"/>
              <a:t>cos</a:t>
            </a:r>
            <a:r>
              <a:rPr lang="en-US" altLang="zh-TW" i="1" dirty="0" smtClean="0"/>
              <a:t>θ</a:t>
            </a:r>
            <a:r>
              <a:rPr lang="en-US" altLang="zh-TW" baseline="-25000" dirty="0" smtClean="0"/>
              <a:t>2</a:t>
            </a:r>
            <a:r>
              <a:rPr lang="zh-TW" altLang="en-US" dirty="0"/>
              <a:t>：改善後</a:t>
            </a:r>
            <a:r>
              <a:rPr lang="zh-TW" altLang="en-US" dirty="0" smtClean="0"/>
              <a:t>功率因數</a:t>
            </a:r>
            <a:endParaRPr lang="en-US" altLang="zh-TW" dirty="0" smtClean="0"/>
          </a:p>
          <a:p>
            <a:pPr>
              <a:lnSpc>
                <a:spcPts val="1500"/>
              </a:lnSpc>
            </a:pPr>
            <a:endParaRPr lang="en-US" altLang="zh-TW" dirty="0" smtClean="0"/>
          </a:p>
          <a:p>
            <a:r>
              <a:rPr lang="en-US" altLang="zh-TW" dirty="0"/>
              <a:t>	</a:t>
            </a:r>
            <a:r>
              <a:rPr lang="zh-TW" altLang="en-US" dirty="0"/>
              <a:t>提升功率因數後由於線路電流下降，因此線路壓降減少，線路損失降低， 送電效率提高，系統容量增加。</a:t>
            </a:r>
          </a:p>
          <a:p>
            <a:endParaRPr lang="zh-TW" altLang="en-US" dirty="0"/>
          </a:p>
          <a:p>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3330457459"/>
              </p:ext>
            </p:extLst>
          </p:nvPr>
        </p:nvGraphicFramePr>
        <p:xfrm>
          <a:off x="3995936" y="1484784"/>
          <a:ext cx="1922462" cy="433387"/>
        </p:xfrm>
        <a:graphic>
          <a:graphicData uri="http://schemas.openxmlformats.org/presentationml/2006/ole">
            <mc:AlternateContent xmlns:mc="http://schemas.openxmlformats.org/markup-compatibility/2006">
              <mc:Choice xmlns:v="urn:schemas-microsoft-com:vml" Requires="v">
                <p:oleObj spid="_x0000_s4106" name="Equation" r:id="rId3" imgW="1130040" imgH="253800" progId="Equation.DSMT4">
                  <p:embed/>
                </p:oleObj>
              </mc:Choice>
              <mc:Fallback>
                <p:oleObj name="Equation" r:id="rId3" imgW="1130040" imgH="253800" progId="Equation.DSMT4">
                  <p:embed/>
                  <p:pic>
                    <p:nvPicPr>
                      <p:cNvPr id="0" name="物件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484784"/>
                        <a:ext cx="19224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3850" y="2780928"/>
            <a:ext cx="8135938" cy="101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378563"/>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功率因數之計算</a:t>
            </a:r>
            <a:endParaRPr lang="zh-TW" altLang="en-US" dirty="0">
              <a:solidFill>
                <a:srgbClr val="0099FF"/>
              </a:solidFill>
            </a:endParaRPr>
          </a:p>
          <a:p>
            <a:pPr eaLnBrk="1">
              <a:tabLst>
                <a:tab pos="712788" algn="l"/>
              </a:tabLst>
            </a:pPr>
            <a:r>
              <a:rPr lang="en-US" altLang="zh-TW" dirty="0" smtClean="0"/>
              <a:t>	</a:t>
            </a:r>
            <a:r>
              <a:rPr lang="zh-TW" altLang="en-US" dirty="0" smtClean="0"/>
              <a:t>如</a:t>
            </a:r>
            <a:r>
              <a:rPr lang="zh-TW" altLang="en-US" dirty="0"/>
              <a:t>圖</a:t>
            </a:r>
            <a:r>
              <a:rPr lang="en-US" altLang="zh-TW" dirty="0"/>
              <a:t>6-11(a)</a:t>
            </a:r>
            <a:r>
              <a:rPr lang="zh-TW" altLang="en-US" dirty="0"/>
              <a:t>，倘若原本電動機有效功率為</a:t>
            </a:r>
            <a:r>
              <a:rPr lang="en-US" altLang="zh-TW" i="1" dirty="0" err="1"/>
              <a:t>P</a:t>
            </a:r>
            <a:r>
              <a:rPr lang="en-US" altLang="zh-TW" dirty="0" err="1"/>
              <a:t>(kW</a:t>
            </a:r>
            <a:r>
              <a:rPr lang="en-US" altLang="zh-TW" dirty="0"/>
              <a:t>)</a:t>
            </a:r>
            <a:r>
              <a:rPr lang="zh-TW" altLang="en-US" dirty="0"/>
              <a:t>、無效功率為</a:t>
            </a:r>
            <a:r>
              <a:rPr lang="en-US" altLang="zh-TW" i="1" dirty="0"/>
              <a:t>Q</a:t>
            </a:r>
            <a:r>
              <a:rPr lang="en-US" altLang="zh-TW" baseline="-25000" dirty="0"/>
              <a:t>1</a:t>
            </a:r>
            <a:r>
              <a:rPr lang="en-US" altLang="zh-TW" dirty="0"/>
              <a:t>(kVAR)</a:t>
            </a:r>
            <a:r>
              <a:rPr lang="zh-TW" altLang="en-US" dirty="0"/>
              <a:t>、功率因數為</a:t>
            </a:r>
            <a:r>
              <a:rPr lang="en-US" altLang="zh-TW" dirty="0"/>
              <a:t>cos</a:t>
            </a:r>
            <a:r>
              <a:rPr lang="en-US" altLang="zh-TW" i="1" dirty="0"/>
              <a:t>θ</a:t>
            </a:r>
            <a:r>
              <a:rPr lang="en-US" altLang="zh-TW" baseline="-25000" dirty="0"/>
              <a:t>1</a:t>
            </a:r>
            <a:r>
              <a:rPr lang="zh-TW" altLang="en-US" dirty="0"/>
              <a: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87624" y="3140968"/>
            <a:ext cx="6381654" cy="28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808834"/>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r>
              <a:rPr lang="zh-TW" altLang="en-US" dirty="0" smtClean="0"/>
              <a:t>電容器</a:t>
            </a:r>
            <a:r>
              <a:rPr lang="zh-TW" altLang="en-US" dirty="0"/>
              <a:t>所需要吸收的虛功率</a:t>
            </a:r>
            <a:r>
              <a:rPr lang="zh-TW" altLang="en-US" dirty="0" smtClean="0"/>
              <a:t>：</a:t>
            </a:r>
            <a:endParaRPr lang="en-US" altLang="zh-TW" dirty="0" smtClean="0"/>
          </a:p>
          <a:p>
            <a:endParaRPr lang="en-US" altLang="zh-TW" dirty="0"/>
          </a:p>
          <a:p>
            <a:endParaRPr lang="en-US" altLang="zh-TW" dirty="0" smtClean="0"/>
          </a:p>
          <a:p>
            <a:pPr>
              <a:tabLst>
                <a:tab pos="712788" algn="l"/>
              </a:tabLst>
            </a:pPr>
            <a:r>
              <a:rPr lang="en-US" altLang="zh-TW" dirty="0" smtClean="0"/>
              <a:t>	</a:t>
            </a:r>
            <a:r>
              <a:rPr lang="zh-TW" altLang="en-US" dirty="0" smtClean="0"/>
              <a:t>由於</a:t>
            </a:r>
            <a:r>
              <a:rPr lang="en-US" altLang="zh-TW" i="1" dirty="0" smtClean="0"/>
              <a:t>			</a:t>
            </a:r>
            <a:r>
              <a:rPr lang="zh-TW" altLang="en-US" i="1" dirty="0" smtClean="0"/>
              <a:t>       </a:t>
            </a:r>
            <a:r>
              <a:rPr lang="zh-TW" altLang="en-US" dirty="0" smtClean="0"/>
              <a:t>，</a:t>
            </a:r>
            <a:r>
              <a:rPr lang="zh-TW" altLang="en-US" dirty="0"/>
              <a:t>因此電容器的電容量為</a:t>
            </a:r>
            <a:r>
              <a:rPr lang="zh-TW" altLang="en-US" dirty="0" smtClean="0"/>
              <a:t>：</a:t>
            </a:r>
            <a:endParaRPr lang="en-US" altLang="zh-TW" dirty="0" smtClean="0"/>
          </a:p>
          <a:p>
            <a:pPr>
              <a:tabLst>
                <a:tab pos="712788" algn="l"/>
              </a:tabLst>
            </a:pPr>
            <a:endParaRPr lang="en-US" altLang="zh-TW" dirty="0"/>
          </a:p>
          <a:p>
            <a:pPr>
              <a:tabLst>
                <a:tab pos="712788" algn="l"/>
              </a:tabLst>
            </a:pPr>
            <a:endParaRPr lang="en-US" altLang="zh-TW" dirty="0" smtClean="0"/>
          </a:p>
          <a:p>
            <a:r>
              <a:rPr lang="en-US" altLang="zh-TW" i="1" dirty="0" smtClean="0"/>
              <a:t>C </a:t>
            </a:r>
            <a:r>
              <a:rPr lang="zh-TW" altLang="en-US" dirty="0"/>
              <a:t>：電容量</a:t>
            </a:r>
            <a:r>
              <a:rPr lang="en-US" altLang="zh-TW" dirty="0"/>
              <a:t>( </a:t>
            </a:r>
            <a:r>
              <a:rPr lang="zh-TW" altLang="en-US" dirty="0"/>
              <a:t>法拉；</a:t>
            </a:r>
            <a:r>
              <a:rPr lang="en-US" altLang="zh-TW" dirty="0"/>
              <a:t>F) </a:t>
            </a:r>
            <a:r>
              <a:rPr lang="zh-TW" altLang="en-US" dirty="0" smtClean="0"/>
              <a:t>    </a:t>
            </a:r>
            <a:r>
              <a:rPr lang="en-US" altLang="zh-TW" i="1" dirty="0" smtClean="0"/>
              <a:t>Q</a:t>
            </a:r>
            <a:r>
              <a:rPr lang="en-US" altLang="zh-TW" i="1" baseline="-25000" dirty="0" smtClean="0"/>
              <a:t>c</a:t>
            </a:r>
            <a:r>
              <a:rPr lang="en-US" altLang="zh-TW" i="1" dirty="0" smtClean="0"/>
              <a:t> </a:t>
            </a:r>
            <a:r>
              <a:rPr lang="zh-TW" altLang="en-US" dirty="0"/>
              <a:t>：虛功率</a:t>
            </a:r>
            <a:r>
              <a:rPr lang="en-US" altLang="zh-TW" dirty="0"/>
              <a:t>( </a:t>
            </a:r>
            <a:r>
              <a:rPr lang="zh-TW" altLang="en-US" dirty="0"/>
              <a:t>乏；</a:t>
            </a:r>
            <a:r>
              <a:rPr lang="en-US" altLang="zh-TW" dirty="0"/>
              <a:t>VAR) </a:t>
            </a:r>
          </a:p>
          <a:p>
            <a:r>
              <a:rPr lang="en-US" altLang="zh-TW" i="1" dirty="0"/>
              <a:t>f </a:t>
            </a:r>
            <a:r>
              <a:rPr lang="zh-TW" altLang="en-US" dirty="0"/>
              <a:t>：電源頻率</a:t>
            </a:r>
            <a:r>
              <a:rPr lang="en-US" altLang="zh-TW" dirty="0"/>
              <a:t>(Hz) </a:t>
            </a:r>
            <a:r>
              <a:rPr lang="en-US" altLang="zh-TW" dirty="0" smtClean="0"/>
              <a:t>		</a:t>
            </a:r>
            <a:r>
              <a:rPr lang="zh-TW" altLang="en-US" dirty="0" smtClean="0"/>
              <a:t>   </a:t>
            </a:r>
            <a:r>
              <a:rPr lang="en-US" altLang="zh-TW" i="1" dirty="0" smtClean="0"/>
              <a:t>V </a:t>
            </a:r>
            <a:r>
              <a:rPr lang="zh-TW" altLang="en-US" dirty="0"/>
              <a:t>：電容器端電壓</a:t>
            </a:r>
            <a:r>
              <a:rPr lang="en-US" altLang="zh-TW" dirty="0"/>
              <a:t>(V) </a:t>
            </a:r>
            <a:r>
              <a:rPr lang="zh-TW" altLang="en-US" dirty="0" smtClean="0"/>
              <a:t>  </a:t>
            </a:r>
            <a:endParaRPr lang="zh-TW"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850" y="2060848"/>
            <a:ext cx="8135938" cy="63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物件 2"/>
          <p:cNvGraphicFramePr>
            <a:graphicFrameLocks noChangeAspect="1"/>
          </p:cNvGraphicFramePr>
          <p:nvPr>
            <p:extLst>
              <p:ext uri="{D42A27DB-BD31-4B8C-83A1-F6EECF244321}">
                <p14:modId xmlns:p14="http://schemas.microsoft.com/office/powerpoint/2010/main" val="2684586188"/>
              </p:ext>
            </p:extLst>
          </p:nvPr>
        </p:nvGraphicFramePr>
        <p:xfrm>
          <a:off x="1907704" y="2852936"/>
          <a:ext cx="2822713" cy="1008112"/>
        </p:xfrm>
        <a:graphic>
          <a:graphicData uri="http://schemas.openxmlformats.org/presentationml/2006/ole">
            <mc:AlternateContent xmlns:mc="http://schemas.openxmlformats.org/markup-compatibility/2006">
              <mc:Choice xmlns:v="urn:schemas-microsoft-com:vml" Requires="v">
                <p:oleObj spid="_x0000_s5128" name="Equation" r:id="rId4" imgW="1777680" imgH="634680" progId="Equation.DSMT4">
                  <p:embed/>
                </p:oleObj>
              </mc:Choice>
              <mc:Fallback>
                <p:oleObj name="Equation" r:id="rId4" imgW="1777680" imgH="634680" progId="Equation.DSMT4">
                  <p:embed/>
                  <p:pic>
                    <p:nvPicPr>
                      <p:cNvPr id="0" name=""/>
                      <p:cNvPicPr/>
                      <p:nvPr/>
                    </p:nvPicPr>
                    <p:blipFill>
                      <a:blip r:embed="rId5"/>
                      <a:stretch>
                        <a:fillRect/>
                      </a:stretch>
                    </p:blipFill>
                    <p:spPr>
                      <a:xfrm>
                        <a:off x="1907704" y="2852936"/>
                        <a:ext cx="2822713" cy="1008112"/>
                      </a:xfrm>
                      <a:prstGeom prst="rect">
                        <a:avLst/>
                      </a:prstGeom>
                    </p:spPr>
                  </p:pic>
                </p:oleObj>
              </mc:Fallback>
            </mc:AlternateContent>
          </a:graphicData>
        </a:graphic>
      </p:graphicFrame>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077072"/>
            <a:ext cx="8136904" cy="90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999355"/>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pic>
        <p:nvPicPr>
          <p:cNvPr id="2048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7493" y="1412875"/>
            <a:ext cx="7568651"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群組 7"/>
          <p:cNvGrpSpPr/>
          <p:nvPr/>
        </p:nvGrpSpPr>
        <p:grpSpPr>
          <a:xfrm>
            <a:off x="1115616" y="3140968"/>
            <a:ext cx="6624736" cy="3312368"/>
            <a:chOff x="1115616" y="3140968"/>
            <a:chExt cx="6624736" cy="3312368"/>
          </a:xfrm>
        </p:grpSpPr>
        <p:sp>
          <p:nvSpPr>
            <p:cNvPr id="6" name="矩形 5"/>
            <p:cNvSpPr/>
            <p:nvPr/>
          </p:nvSpPr>
          <p:spPr bwMode="auto">
            <a:xfrm>
              <a:off x="1763688" y="3140968"/>
              <a:ext cx="5976664" cy="331236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
          <p:nvSpPr>
            <p:cNvPr id="7" name="矩形 6"/>
            <p:cNvSpPr/>
            <p:nvPr/>
          </p:nvSpPr>
          <p:spPr bwMode="auto">
            <a:xfrm>
              <a:off x="1115616" y="4005064"/>
              <a:ext cx="1008112" cy="79208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grpSp>
    </p:spTree>
    <p:extLst>
      <p:ext uri="{BB962C8B-B14F-4D97-AF65-F5344CB8AC3E}">
        <p14:creationId xmlns:p14="http://schemas.microsoft.com/office/powerpoint/2010/main" val="2118744873"/>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pic>
        <p:nvPicPr>
          <p:cNvPr id="2048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7493" y="1412875"/>
            <a:ext cx="7568651"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640930"/>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850" y="2690770"/>
            <a:ext cx="8135938" cy="248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250073"/>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429211"/>
            <a:ext cx="8135938" cy="300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126383"/>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850" y="908720"/>
            <a:ext cx="8135938" cy="5040313"/>
          </a:xfrm>
        </p:spPr>
        <p:txBody>
          <a:bodyPr/>
          <a:lstStyle/>
          <a:p>
            <a:r>
              <a:rPr lang="zh-TW" altLang="en-US" sz="3200" b="1" dirty="0" smtClean="0">
                <a:solidFill>
                  <a:srgbClr val="00B050"/>
                </a:solidFill>
              </a:rPr>
              <a:t>二</a:t>
            </a:r>
            <a:r>
              <a:rPr lang="zh-TW" altLang="en-US" sz="3200" b="1" dirty="0">
                <a:solidFill>
                  <a:srgbClr val="00B050"/>
                </a:solidFill>
              </a:rPr>
              <a:t>、感應電動機運用時</a:t>
            </a:r>
            <a:r>
              <a:rPr lang="zh-TW" altLang="en-US" sz="3200" b="1" dirty="0" smtClean="0">
                <a:solidFill>
                  <a:srgbClr val="00B050"/>
                </a:solidFill>
              </a:rPr>
              <a:t>注意事項</a:t>
            </a:r>
            <a:endParaRPr lang="en-US" altLang="zh-TW" sz="3200" b="1" dirty="0" smtClean="0">
              <a:solidFill>
                <a:srgbClr val="00B050"/>
              </a:solidFill>
            </a:endParaRPr>
          </a:p>
          <a:p>
            <a:r>
              <a:rPr lang="en-US" altLang="zh-TW" dirty="0" smtClean="0"/>
              <a:t>1</a:t>
            </a:r>
            <a:r>
              <a:rPr lang="en-US" altLang="zh-TW" dirty="0"/>
              <a:t>. </a:t>
            </a:r>
            <a:r>
              <a:rPr lang="zh-TW" altLang="en-US" dirty="0"/>
              <a:t>起動時應注意事項</a:t>
            </a:r>
          </a:p>
          <a:p>
            <a:pPr marL="542925" indent="-542925"/>
            <a:r>
              <a:rPr lang="en-US" altLang="zh-TW" dirty="0"/>
              <a:t>(1) </a:t>
            </a:r>
            <a:r>
              <a:rPr lang="zh-TW" altLang="en-US" dirty="0"/>
              <a:t>配電線路是否有異常狀況發生：如電源是否正常、外物是否碰觸、絕緣是否正常等。</a:t>
            </a:r>
          </a:p>
          <a:p>
            <a:pPr marL="542925" indent="-542925"/>
            <a:r>
              <a:rPr lang="en-US" altLang="zh-TW" dirty="0"/>
              <a:t>(2) </a:t>
            </a:r>
            <a:r>
              <a:rPr lang="zh-TW" altLang="en-US" dirty="0"/>
              <a:t>直接起動者，應注意軸承狀態，皮帶或鏈條是否卡死或滑脫。</a:t>
            </a:r>
          </a:p>
          <a:p>
            <a:pPr marL="542925" indent="-542925"/>
            <a:r>
              <a:rPr lang="en-US" altLang="zh-TW" dirty="0"/>
              <a:t>(3) </a:t>
            </a:r>
            <a:r>
              <a:rPr lang="zh-TW" altLang="en-US" dirty="0"/>
              <a:t>使用</a:t>
            </a:r>
            <a:r>
              <a:rPr lang="en-US" altLang="zh-TW" dirty="0"/>
              <a:t>Y-Δ</a:t>
            </a:r>
            <a:r>
              <a:rPr lang="en-US" altLang="zh-TW" i="1" dirty="0"/>
              <a:t> </a:t>
            </a:r>
            <a:r>
              <a:rPr lang="zh-TW" altLang="en-US" dirty="0"/>
              <a:t>起動器時，應該注意操作順序，不可在</a:t>
            </a:r>
            <a:r>
              <a:rPr lang="en-US" altLang="zh-TW" dirty="0"/>
              <a:t>Δ</a:t>
            </a:r>
            <a:r>
              <a:rPr lang="en-US" altLang="zh-TW" i="1" dirty="0"/>
              <a:t> </a:t>
            </a:r>
            <a:r>
              <a:rPr lang="zh-TW" altLang="en-US" dirty="0"/>
              <a:t>接線情形下起動。</a:t>
            </a:r>
          </a:p>
          <a:p>
            <a:pPr marL="542925" indent="-542925"/>
            <a:r>
              <a:rPr lang="en-US" altLang="zh-TW" dirty="0"/>
              <a:t>(4) </a:t>
            </a:r>
            <a:r>
              <a:rPr lang="zh-TW" altLang="en-US" dirty="0"/>
              <a:t>查看與起動有關之電阻、電抗器及起動補償器等，是否</a:t>
            </a:r>
            <a:r>
              <a:rPr lang="zh-TW" altLang="en-US" dirty="0">
                <a:solidFill>
                  <a:srgbClr val="0099FF"/>
                </a:solidFill>
              </a:rPr>
              <a:t>復歸在起動位置</a:t>
            </a:r>
            <a:r>
              <a:rPr lang="zh-TW" altLang="en-US" dirty="0"/>
              <a:t>。</a:t>
            </a:r>
          </a:p>
          <a:p>
            <a:pPr marL="542925" indent="-542925"/>
            <a:r>
              <a:rPr lang="en-US" altLang="zh-TW" dirty="0"/>
              <a:t>(5) </a:t>
            </a:r>
            <a:r>
              <a:rPr lang="zh-TW" altLang="en-US" dirty="0">
                <a:solidFill>
                  <a:srgbClr val="0099FF"/>
                </a:solidFill>
              </a:rPr>
              <a:t>起動時應儘可能在輕負載下實施</a:t>
            </a:r>
            <a:r>
              <a:rPr lang="zh-TW" altLang="en-US" dirty="0"/>
              <a:t>，當起動完畢後，再逐漸增加負載。</a:t>
            </a:r>
          </a:p>
        </p:txBody>
      </p:sp>
    </p:spTree>
    <p:extLst>
      <p:ext uri="{BB962C8B-B14F-4D97-AF65-F5344CB8AC3E}">
        <p14:creationId xmlns:p14="http://schemas.microsoft.com/office/powerpoint/2010/main" val="3348505628"/>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運轉中應注意事項</a:t>
            </a:r>
          </a:p>
          <a:p>
            <a:r>
              <a:rPr lang="en-US" altLang="zh-TW" dirty="0"/>
              <a:t>(1) </a:t>
            </a:r>
            <a:r>
              <a:rPr lang="zh-TW" altLang="en-US" dirty="0"/>
              <a:t>電源電壓、頻率是否正常。</a:t>
            </a:r>
          </a:p>
          <a:p>
            <a:r>
              <a:rPr lang="en-US" altLang="zh-TW" dirty="0"/>
              <a:t>(2) </a:t>
            </a:r>
            <a:r>
              <a:rPr lang="zh-TW" altLang="en-US" dirty="0"/>
              <a:t>轉速與電流是否正常。</a:t>
            </a:r>
          </a:p>
          <a:p>
            <a:pPr marL="542925" indent="-542925"/>
            <a:r>
              <a:rPr lang="en-US" altLang="zh-TW" dirty="0"/>
              <a:t>(3) </a:t>
            </a:r>
            <a:r>
              <a:rPr lang="zh-TW" altLang="en-US" dirty="0"/>
              <a:t>機械的振動、溫升情形是否較平常為大？是否有噪音、臭味產生。</a:t>
            </a:r>
          </a:p>
          <a:p>
            <a:pPr marL="542925" indent="-542925"/>
            <a:r>
              <a:rPr lang="en-US" altLang="zh-TW" dirty="0"/>
              <a:t>(4) </a:t>
            </a:r>
            <a:r>
              <a:rPr lang="zh-TW" altLang="en-US" dirty="0"/>
              <a:t>是否因保險絲或引線熔斷一條，而造成單相運轉。</a:t>
            </a:r>
          </a:p>
          <a:p>
            <a:pPr marL="542925" indent="-542925"/>
            <a:r>
              <a:rPr lang="en-US" altLang="zh-TW" dirty="0"/>
              <a:t>(5) </a:t>
            </a:r>
            <a:r>
              <a:rPr lang="zh-TW" altLang="en-US" dirty="0"/>
              <a:t>單相感應電動機的離心開關，其接點是否於額定速率之</a:t>
            </a:r>
            <a:r>
              <a:rPr lang="en-US" altLang="zh-TW" dirty="0"/>
              <a:t>70 % </a:t>
            </a:r>
            <a:r>
              <a:rPr lang="zh-TW" altLang="en-US" dirty="0"/>
              <a:t>∼ </a:t>
            </a:r>
            <a:r>
              <a:rPr lang="en-US" altLang="zh-TW" dirty="0"/>
              <a:t>80 % </a:t>
            </a:r>
            <a:r>
              <a:rPr lang="zh-TW" altLang="en-US" dirty="0"/>
              <a:t>時跳脫。</a:t>
            </a:r>
          </a:p>
        </p:txBody>
      </p:sp>
    </p:spTree>
    <p:extLst>
      <p:ext uri="{BB962C8B-B14F-4D97-AF65-F5344CB8AC3E}">
        <p14:creationId xmlns:p14="http://schemas.microsoft.com/office/powerpoint/2010/main" val="1757811543"/>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3</a:t>
            </a:r>
            <a:r>
              <a:rPr lang="en-US" altLang="zh-TW" dirty="0"/>
              <a:t>. </a:t>
            </a:r>
            <a:r>
              <a:rPr lang="zh-TW" altLang="en-US" dirty="0"/>
              <a:t>停止時應注意事項</a:t>
            </a:r>
          </a:p>
          <a:p>
            <a:r>
              <a:rPr lang="en-US" altLang="zh-TW" dirty="0"/>
              <a:t>(1) </a:t>
            </a:r>
            <a:r>
              <a:rPr lang="zh-TW" altLang="en-US" dirty="0">
                <a:solidFill>
                  <a:srgbClr val="0099FF"/>
                </a:solidFill>
              </a:rPr>
              <a:t>停止時，應先除去負載後，再將電源切離。</a:t>
            </a:r>
          </a:p>
          <a:p>
            <a:pPr marL="542925" indent="-542925"/>
            <a:r>
              <a:rPr lang="en-US" altLang="zh-TW" dirty="0"/>
              <a:t>(2) </a:t>
            </a:r>
            <a:r>
              <a:rPr lang="zh-TW" altLang="en-US" dirty="0"/>
              <a:t>主開關切斷後，再將與起動有關之控制器，恢復到起動的位置。</a:t>
            </a:r>
          </a:p>
          <a:p>
            <a:r>
              <a:rPr lang="en-US" altLang="zh-TW" dirty="0"/>
              <a:t>(3) </a:t>
            </a:r>
            <a:r>
              <a:rPr lang="zh-TW" altLang="en-US" dirty="0"/>
              <a:t>清除周遭的工作成品與廢料。</a:t>
            </a:r>
          </a:p>
          <a:p>
            <a:r>
              <a:rPr lang="en-US" altLang="zh-TW" dirty="0"/>
              <a:t>(4) </a:t>
            </a:r>
            <a:r>
              <a:rPr lang="zh-TW" altLang="en-US" dirty="0"/>
              <a:t>測量繞組溫度，以做為日後保養的參考。</a:t>
            </a:r>
          </a:p>
        </p:txBody>
      </p:sp>
    </p:spTree>
    <p:extLst>
      <p:ext uri="{BB962C8B-B14F-4D97-AF65-F5344CB8AC3E}">
        <p14:creationId xmlns:p14="http://schemas.microsoft.com/office/powerpoint/2010/main" val="427827139"/>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三</a:t>
            </a:r>
            <a:r>
              <a:rPr lang="zh-TW" altLang="en-US" sz="3200" b="1" dirty="0">
                <a:solidFill>
                  <a:srgbClr val="00B050"/>
                </a:solidFill>
              </a:rPr>
              <a:t>、電動機之維護與</a:t>
            </a:r>
            <a:r>
              <a:rPr lang="zh-TW" altLang="en-US" sz="3200" b="1" dirty="0" smtClean="0">
                <a:solidFill>
                  <a:srgbClr val="00B050"/>
                </a:solidFill>
              </a:rPr>
              <a:t>保養</a:t>
            </a:r>
            <a:endParaRPr lang="en-US" altLang="zh-TW" sz="3200" b="1" dirty="0" smtClean="0">
              <a:solidFill>
                <a:srgbClr val="00B050"/>
              </a:solidFill>
            </a:endParaRPr>
          </a:p>
          <a:p>
            <a:pPr>
              <a:tabLst>
                <a:tab pos="712788" algn="l"/>
              </a:tabLst>
            </a:pPr>
            <a:r>
              <a:rPr lang="en-US" altLang="zh-TW" dirty="0" smtClean="0"/>
              <a:t>	</a:t>
            </a:r>
            <a:r>
              <a:rPr lang="zh-TW" altLang="en-US" dirty="0" smtClean="0"/>
              <a:t>必須</a:t>
            </a:r>
            <a:r>
              <a:rPr lang="zh-TW" altLang="en-US" dirty="0"/>
              <a:t>定期測量電動機絕緣電阻，可以早期發現電動機是否發生絕緣劣化等情形</a:t>
            </a:r>
            <a:r>
              <a:rPr lang="zh-TW" altLang="en-US" dirty="0" smtClean="0"/>
              <a:t>。</a:t>
            </a:r>
            <a:endParaRPr lang="en-US" altLang="zh-TW" dirty="0" smtClean="0"/>
          </a:p>
          <a:p>
            <a:r>
              <a:rPr lang="zh-TW" altLang="en-US" sz="3200" b="1" dirty="0">
                <a:solidFill>
                  <a:srgbClr val="00B050"/>
                </a:solidFill>
              </a:rPr>
              <a:t>四、電動機之故障因素 </a:t>
            </a:r>
          </a:p>
          <a:p>
            <a:pPr marL="361950" indent="-361950"/>
            <a:r>
              <a:rPr lang="en-US" altLang="zh-TW" dirty="0"/>
              <a:t>1. </a:t>
            </a:r>
            <a:r>
              <a:rPr lang="zh-TW" altLang="en-US" dirty="0"/>
              <a:t>起動困難或無法起動：</a:t>
            </a:r>
            <a:r>
              <a:rPr lang="zh-TW" altLang="en-US" dirty="0">
                <a:solidFill>
                  <a:srgbClr val="0099FF"/>
                </a:solidFill>
              </a:rPr>
              <a:t>三條電源線中有一條</a:t>
            </a:r>
            <a:r>
              <a:rPr lang="zh-TW" altLang="en-US" dirty="0" smtClean="0">
                <a:solidFill>
                  <a:srgbClr val="0099FF"/>
                </a:solidFill>
              </a:rPr>
              <a:t>脫落</a:t>
            </a:r>
            <a:r>
              <a:rPr lang="en-US" altLang="zh-TW" dirty="0" smtClean="0">
                <a:solidFill>
                  <a:srgbClr val="0099FF"/>
                </a:solidFill>
              </a:rPr>
              <a:t/>
            </a:r>
            <a:br>
              <a:rPr lang="en-US" altLang="zh-TW" dirty="0" smtClean="0">
                <a:solidFill>
                  <a:srgbClr val="0099FF"/>
                </a:solidFill>
              </a:rPr>
            </a:br>
            <a:r>
              <a:rPr lang="en-US" altLang="zh-TW" dirty="0" smtClean="0">
                <a:solidFill>
                  <a:srgbClr val="0099FF"/>
                </a:solidFill>
              </a:rPr>
              <a:t>(</a:t>
            </a:r>
            <a:r>
              <a:rPr lang="zh-TW" altLang="en-US" dirty="0" smtClean="0">
                <a:solidFill>
                  <a:srgbClr val="0099FF"/>
                </a:solidFill>
              </a:rPr>
              <a:t>欠</a:t>
            </a:r>
            <a:r>
              <a:rPr lang="zh-TW" altLang="en-US" dirty="0">
                <a:solidFill>
                  <a:srgbClr val="0099FF"/>
                </a:solidFill>
              </a:rPr>
              <a:t>相</a:t>
            </a:r>
            <a:r>
              <a:rPr lang="en-US" altLang="zh-TW" dirty="0">
                <a:solidFill>
                  <a:srgbClr val="0099FF"/>
                </a:solidFill>
              </a:rPr>
              <a:t>)</a:t>
            </a:r>
            <a:r>
              <a:rPr lang="zh-TW" altLang="en-US" dirty="0"/>
              <a:t>、容量不足，線路電壓太低，定子或轉子線圈斷線等、轉軸卡死。 </a:t>
            </a:r>
          </a:p>
          <a:p>
            <a:pPr marL="361950" indent="-361950"/>
            <a:r>
              <a:rPr lang="en-US" altLang="zh-TW" dirty="0"/>
              <a:t>2. </a:t>
            </a:r>
            <a:r>
              <a:rPr lang="zh-TW" altLang="en-US" dirty="0"/>
              <a:t>負載增加，轉速不足或停止：欠相運轉、線圈間局部短路、容量不足、線路壓降太大、繞組引接線碰殼接地、漏電等。 </a:t>
            </a:r>
          </a:p>
        </p:txBody>
      </p:sp>
    </p:spTree>
    <p:extLst>
      <p:ext uri="{BB962C8B-B14F-4D97-AF65-F5344CB8AC3E}">
        <p14:creationId xmlns:p14="http://schemas.microsoft.com/office/powerpoint/2010/main" val="942266777"/>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a:r>
              <a:rPr lang="en-US" altLang="zh-TW" dirty="0" smtClean="0"/>
              <a:t>3</a:t>
            </a:r>
            <a:r>
              <a:rPr lang="en-US" altLang="zh-TW" dirty="0"/>
              <a:t>. </a:t>
            </a:r>
            <a:r>
              <a:rPr lang="zh-TW" altLang="en-US" dirty="0"/>
              <a:t>溫度上升太高：超載、通風不良、單相運轉、定子繞組接地或局部短路， 電源電壓太高或太低。 </a:t>
            </a:r>
          </a:p>
          <a:p>
            <a:pPr marL="361950" indent="-361950"/>
            <a:r>
              <a:rPr lang="en-US" altLang="zh-TW" dirty="0"/>
              <a:t>4. </a:t>
            </a:r>
            <a:r>
              <a:rPr lang="zh-TW" altLang="en-US" dirty="0"/>
              <a:t>絕緣電阻太低：繞組與鐵心間的絕緣物潮濕，因為塵埃或是過熱導致絕緣劣化。 </a:t>
            </a:r>
          </a:p>
          <a:p>
            <a:pPr marL="361950" indent="-361950"/>
            <a:r>
              <a:rPr lang="en-US" altLang="zh-TW" dirty="0"/>
              <a:t>5. </a:t>
            </a:r>
            <a:r>
              <a:rPr lang="zh-TW" altLang="en-US" dirty="0"/>
              <a:t>振動劇烈或是噪音大：電動機與負載連接未成一直線、電動機底座固定螺絲鬆脫、欠相運轉。</a:t>
            </a:r>
          </a:p>
        </p:txBody>
      </p:sp>
    </p:spTree>
    <p:extLst>
      <p:ext uri="{BB962C8B-B14F-4D97-AF65-F5344CB8AC3E}">
        <p14:creationId xmlns:p14="http://schemas.microsoft.com/office/powerpoint/2010/main" val="1160935706"/>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422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475656" y="3068960"/>
            <a:ext cx="6768752" cy="2448272"/>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1460576180"/>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422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778477"/>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、無載試驗 </a:t>
            </a:r>
            <a:endParaRPr lang="zh-TW" altLang="en-US" sz="3200" dirty="0">
              <a:solidFill>
                <a:srgbClr val="00B050"/>
              </a:solidFill>
            </a:endParaRPr>
          </a:p>
          <a:p>
            <a:pPr marL="361950" indent="-361950"/>
            <a:r>
              <a:rPr lang="en-US" altLang="zh-TW" dirty="0"/>
              <a:t>1. </a:t>
            </a:r>
            <a:r>
              <a:rPr lang="zh-TW" altLang="en-US" dirty="0"/>
              <a:t>目的：</a:t>
            </a:r>
            <a:r>
              <a:rPr lang="zh-TW" altLang="en-US" dirty="0">
                <a:solidFill>
                  <a:srgbClr val="0099FF"/>
                </a:solidFill>
              </a:rPr>
              <a:t>求得鐵損、無載電流，並依據結果計算無載狀態下的功率因數以及激磁等效電路，與變壓器的開路試驗類似。 </a:t>
            </a:r>
          </a:p>
          <a:p>
            <a:pPr marL="361950" indent="-361950"/>
            <a:r>
              <a:rPr lang="en-US" altLang="zh-TW" dirty="0"/>
              <a:t>2. </a:t>
            </a:r>
            <a:r>
              <a:rPr lang="zh-TW" altLang="en-US" dirty="0"/>
              <a:t>測試方法：依據圖</a:t>
            </a:r>
            <a:r>
              <a:rPr lang="en-US" altLang="zh-TW" dirty="0"/>
              <a:t>6-2 </a:t>
            </a:r>
            <a:r>
              <a:rPr lang="zh-TW" altLang="en-US" dirty="0"/>
              <a:t>接線完畢後，電動機轉軸端不加負載，</a:t>
            </a:r>
            <a:r>
              <a:rPr lang="zh-TW" altLang="en-US" dirty="0">
                <a:solidFill>
                  <a:srgbClr val="0099FF"/>
                </a:solidFill>
              </a:rPr>
              <a:t>調整電壓調整器輸出電壓使其達到電動機額定電壓後</a:t>
            </a:r>
            <a:r>
              <a:rPr lang="zh-TW" altLang="en-US" dirty="0"/>
              <a:t>，將線電壓</a:t>
            </a:r>
            <a:r>
              <a:rPr lang="en-US" altLang="zh-TW" i="1" dirty="0"/>
              <a:t>V</a:t>
            </a:r>
            <a:r>
              <a:rPr lang="en-US" altLang="zh-TW" i="1" baseline="-25000" dirty="0"/>
              <a:t>L</a:t>
            </a:r>
            <a:r>
              <a:rPr lang="zh-TW" altLang="en-US" dirty="0"/>
              <a:t>、線電流</a:t>
            </a:r>
            <a:r>
              <a:rPr lang="en-US" altLang="zh-TW" i="1" dirty="0"/>
              <a:t>I</a:t>
            </a:r>
            <a:r>
              <a:rPr lang="en-US" altLang="zh-TW" i="1" baseline="-25000" dirty="0"/>
              <a:t>L</a:t>
            </a:r>
            <a:r>
              <a:rPr lang="en-US" altLang="zh-TW" i="1" dirty="0"/>
              <a:t> </a:t>
            </a:r>
            <a:r>
              <a:rPr lang="zh-TW" altLang="en-US" dirty="0"/>
              <a:t>及輸入功率</a:t>
            </a:r>
            <a:r>
              <a:rPr lang="en-US" altLang="zh-TW" i="1" dirty="0"/>
              <a:t>P</a:t>
            </a:r>
            <a:r>
              <a:rPr lang="en-US" altLang="zh-TW" i="1" baseline="-25000" dirty="0"/>
              <a:t>T</a:t>
            </a:r>
            <a:r>
              <a:rPr lang="en-US" altLang="zh-TW" i="1" dirty="0"/>
              <a:t> </a:t>
            </a:r>
            <a:r>
              <a:rPr lang="en-US" altLang="zh-TW" dirty="0"/>
              <a:t>(</a:t>
            </a:r>
            <a:r>
              <a:rPr lang="en-US" altLang="zh-TW" i="1" dirty="0"/>
              <a:t>P</a:t>
            </a:r>
            <a:r>
              <a:rPr lang="en-US" altLang="zh-TW" i="1" baseline="-25000" dirty="0"/>
              <a:t>T</a:t>
            </a:r>
            <a:r>
              <a:rPr lang="en-US" altLang="zh-TW" i="1" dirty="0"/>
              <a:t> </a:t>
            </a:r>
            <a:r>
              <a:rPr lang="en-US" altLang="zh-TW" dirty="0"/>
              <a:t>= </a:t>
            </a:r>
            <a:r>
              <a:rPr lang="en-US" altLang="zh-TW" i="1" dirty="0"/>
              <a:t>W</a:t>
            </a:r>
            <a:r>
              <a:rPr lang="en-US" altLang="zh-TW" baseline="-25000" dirty="0"/>
              <a:t>1</a:t>
            </a:r>
            <a:r>
              <a:rPr lang="en-US" altLang="zh-TW" dirty="0"/>
              <a:t> + </a:t>
            </a:r>
            <a:r>
              <a:rPr lang="en-US" altLang="zh-TW" i="1" dirty="0"/>
              <a:t>W</a:t>
            </a:r>
            <a:r>
              <a:rPr lang="en-US" altLang="zh-TW" baseline="-25000" dirty="0"/>
              <a:t>2</a:t>
            </a:r>
            <a:r>
              <a:rPr lang="en-US" altLang="zh-TW" dirty="0"/>
              <a:t>) </a:t>
            </a:r>
            <a:r>
              <a:rPr lang="zh-TW" altLang="en-US" dirty="0"/>
              <a:t>指示值記錄起來。</a:t>
            </a:r>
          </a:p>
        </p:txBody>
      </p:sp>
    </p:spTree>
    <p:extLst>
      <p:ext uri="{BB962C8B-B14F-4D97-AF65-F5344CB8AC3E}">
        <p14:creationId xmlns:p14="http://schemas.microsoft.com/office/powerpoint/2010/main" val="4110158171"/>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597" y="2420888"/>
            <a:ext cx="7200800" cy="360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845134"/>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a:r>
              <a:rPr lang="en-US" altLang="zh-TW" dirty="0" smtClean="0"/>
              <a:t>3</a:t>
            </a:r>
            <a:r>
              <a:rPr lang="en-US" altLang="zh-TW" dirty="0"/>
              <a:t>. </a:t>
            </a:r>
            <a:r>
              <a:rPr lang="zh-TW" altLang="en-US" dirty="0"/>
              <a:t>結果：</a:t>
            </a:r>
            <a:r>
              <a:rPr lang="zh-TW" altLang="en-US" dirty="0">
                <a:solidFill>
                  <a:srgbClr val="0099FF"/>
                </a:solidFill>
              </a:rPr>
              <a:t>無載時由於轉子轉速非常接近同步轉速，轉差率</a:t>
            </a:r>
            <a:r>
              <a:rPr lang="en-US" altLang="zh-TW" i="1" dirty="0">
                <a:solidFill>
                  <a:srgbClr val="0099FF"/>
                </a:solidFill>
              </a:rPr>
              <a:t>S </a:t>
            </a:r>
            <a:r>
              <a:rPr lang="zh-TW" altLang="en-US" dirty="0">
                <a:solidFill>
                  <a:srgbClr val="0099FF"/>
                </a:solidFill>
              </a:rPr>
              <a:t>接近</a:t>
            </a:r>
            <a:r>
              <a:rPr lang="en-US" altLang="zh-TW" dirty="0">
                <a:solidFill>
                  <a:srgbClr val="0099FF"/>
                </a:solidFill>
              </a:rPr>
              <a:t>0</a:t>
            </a:r>
            <a:r>
              <a:rPr lang="zh-TW" altLang="en-US" dirty="0"/>
              <a:t>，等效電路如圖</a:t>
            </a:r>
            <a:r>
              <a:rPr lang="en-US" altLang="zh-TW" dirty="0"/>
              <a:t>6-3</a:t>
            </a:r>
            <a:r>
              <a:rPr lang="zh-TW" altLang="en-US" dirty="0"/>
              <a:t>，</a:t>
            </a:r>
            <a:r>
              <a:rPr lang="zh-TW" altLang="en-US" dirty="0">
                <a:solidFill>
                  <a:srgbClr val="0099FF"/>
                </a:solidFill>
              </a:rPr>
              <a:t>轉子側可視為開路</a:t>
            </a:r>
            <a:r>
              <a:rPr lang="zh-TW" altLang="en-US" dirty="0"/>
              <a:t>，因此轉子等效電流 </a:t>
            </a:r>
            <a:r>
              <a:rPr lang="en-US" altLang="zh-TW" dirty="0"/>
              <a:t>	</a:t>
            </a:r>
            <a:r>
              <a:rPr lang="en-US" altLang="zh-TW" dirty="0" smtClean="0"/>
              <a:t> </a:t>
            </a:r>
            <a:r>
              <a:rPr lang="zh-TW" altLang="en-US" dirty="0" smtClean="0"/>
              <a:t>，</a:t>
            </a:r>
            <a:r>
              <a:rPr lang="zh-TW" altLang="en-US" dirty="0"/>
              <a:t>此時輸入電流</a:t>
            </a:r>
            <a:r>
              <a:rPr lang="en-US" altLang="zh-TW" i="1" dirty="0"/>
              <a:t>I</a:t>
            </a:r>
            <a:r>
              <a:rPr lang="en-US" altLang="zh-TW" baseline="-25000" dirty="0"/>
              <a:t>1</a:t>
            </a:r>
            <a:r>
              <a:rPr lang="en-US" altLang="zh-TW" dirty="0"/>
              <a:t> </a:t>
            </a:r>
            <a:r>
              <a:rPr lang="zh-TW" altLang="en-US" dirty="0"/>
              <a:t>等於激磁電流</a:t>
            </a:r>
            <a:r>
              <a:rPr lang="en-US" altLang="zh-TW" i="1" dirty="0"/>
              <a:t>I</a:t>
            </a:r>
            <a:r>
              <a:rPr lang="en-US" altLang="zh-TW" i="1" baseline="-25000" dirty="0"/>
              <a:t>o</a:t>
            </a:r>
            <a:r>
              <a:rPr lang="zh-TW" altLang="en-US" dirty="0"/>
              <a:t>，而激磁電流</a:t>
            </a:r>
            <a:r>
              <a:rPr lang="en-US" altLang="zh-TW" i="1" dirty="0"/>
              <a:t>I</a:t>
            </a:r>
            <a:r>
              <a:rPr lang="en-US" altLang="zh-TW" i="1" baseline="-25000" dirty="0"/>
              <a:t>o </a:t>
            </a:r>
            <a:r>
              <a:rPr lang="zh-TW" altLang="en-US" dirty="0"/>
              <a:t>可以分為鐵損電流</a:t>
            </a:r>
            <a:r>
              <a:rPr lang="en-US" altLang="zh-TW" i="1" dirty="0" err="1"/>
              <a:t>I</a:t>
            </a:r>
            <a:r>
              <a:rPr lang="en-US" altLang="zh-TW" i="1" baseline="-25000" dirty="0" err="1"/>
              <a:t>e</a:t>
            </a:r>
            <a:r>
              <a:rPr lang="en-US" altLang="zh-TW" i="1" dirty="0"/>
              <a:t> </a:t>
            </a:r>
            <a:r>
              <a:rPr lang="zh-TW" altLang="en-US" dirty="0"/>
              <a:t>與磁化電流</a:t>
            </a:r>
            <a:r>
              <a:rPr lang="en-US" altLang="zh-TW" i="1" dirty="0" err="1"/>
              <a:t>I</a:t>
            </a:r>
            <a:r>
              <a:rPr lang="en-US" altLang="zh-TW" i="1" baseline="-25000" dirty="0" err="1"/>
              <a:t>m</a:t>
            </a:r>
            <a:r>
              <a:rPr lang="en-US" altLang="zh-TW" i="1" dirty="0"/>
              <a:t> </a:t>
            </a:r>
            <a:r>
              <a:rPr lang="zh-TW" altLang="en-US" dirty="0"/>
              <a:t>兩部分。</a:t>
            </a:r>
          </a:p>
        </p:txBody>
      </p:sp>
      <p:graphicFrame>
        <p:nvGraphicFramePr>
          <p:cNvPr id="4" name="物件 3"/>
          <p:cNvGraphicFramePr>
            <a:graphicFrameLocks noChangeAspect="1"/>
          </p:cNvGraphicFramePr>
          <p:nvPr>
            <p:extLst>
              <p:ext uri="{D42A27DB-BD31-4B8C-83A1-F6EECF244321}">
                <p14:modId xmlns:p14="http://schemas.microsoft.com/office/powerpoint/2010/main" val="2190526861"/>
              </p:ext>
            </p:extLst>
          </p:nvPr>
        </p:nvGraphicFramePr>
        <p:xfrm>
          <a:off x="5148064" y="2348880"/>
          <a:ext cx="720080" cy="441340"/>
        </p:xfrm>
        <a:graphic>
          <a:graphicData uri="http://schemas.openxmlformats.org/presentationml/2006/ole">
            <mc:AlternateContent xmlns:mc="http://schemas.openxmlformats.org/markup-compatibility/2006">
              <mc:Choice xmlns:v="urn:schemas-microsoft-com:vml" Requires="v">
                <p:oleObj spid="_x0000_s1035" name="Equation" r:id="rId3" imgW="393480" imgH="241200" progId="Equation.DSMT4">
                  <p:embed/>
                </p:oleObj>
              </mc:Choice>
              <mc:Fallback>
                <p:oleObj name="Equation" r:id="rId3" imgW="393480" imgH="241200" progId="Equation.DSMT4">
                  <p:embed/>
                  <p:pic>
                    <p:nvPicPr>
                      <p:cNvPr id="0" name=""/>
                      <p:cNvPicPr/>
                      <p:nvPr/>
                    </p:nvPicPr>
                    <p:blipFill>
                      <a:blip r:embed="rId4"/>
                      <a:stretch>
                        <a:fillRect/>
                      </a:stretch>
                    </p:blipFill>
                    <p:spPr>
                      <a:xfrm>
                        <a:off x="5148064" y="2348880"/>
                        <a:ext cx="720080" cy="441340"/>
                      </a:xfrm>
                      <a:prstGeom prst="rect">
                        <a:avLst/>
                      </a:prstGeom>
                    </p:spPr>
                  </p:pic>
                </p:oleObj>
              </mc:Fallback>
            </mc:AlternateContent>
          </a:graphicData>
        </a:graphic>
      </p:graphicFrame>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645024"/>
            <a:ext cx="6552406" cy="284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312853"/>
      </p:ext>
    </p:extLst>
  </p:cSld>
  <p:clrMapOvr>
    <a:masterClrMapping/>
  </p:clrMapOvr>
  <p:transition>
    <p:wipe/>
  </p:transition>
</p:sld>
</file>

<file path=ppt/theme/theme1.xml><?xml version="1.0" encoding="utf-8"?>
<a:theme xmlns:a="http://schemas.openxmlformats.org/drawingml/2006/main" name="25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1-1">
  <a:themeElements>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7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7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2756</TotalTime>
  <Words>1178</Words>
  <Application>Microsoft Office PowerPoint</Application>
  <PresentationFormat>如螢幕大小 (4:3)</PresentationFormat>
  <Paragraphs>77</Paragraphs>
  <Slides>44</Slides>
  <Notes>0</Notes>
  <HiddenSlides>0</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44</vt:i4>
      </vt:variant>
    </vt:vector>
  </HeadingPairs>
  <TitlesOfParts>
    <vt:vector size="47" baseType="lpstr">
      <vt:lpstr>25_1-1</vt:lpstr>
      <vt:lpstr>27_1-1</vt:lpstr>
      <vt:lpstr>Equation</vt:lpstr>
      <vt:lpstr>PowerPoint 簡報</vt:lpstr>
      <vt:lpstr>6-1　感應電動機之試驗</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6-2　感應電動機之運用與維護</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06346_數學I</dc:title>
  <dc:creator>CHWA</dc:creator>
  <cp:lastModifiedBy>chwa</cp:lastModifiedBy>
  <cp:revision>371</cp:revision>
  <dcterms:created xsi:type="dcterms:W3CDTF">2008-07-10T09:39:22Z</dcterms:created>
  <dcterms:modified xsi:type="dcterms:W3CDTF">2021-02-05T07:24:27Z</dcterms:modified>
</cp:coreProperties>
</file>