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63" r:id="rId1"/>
    <p:sldMasterId id="2147485165" r:id="rId2"/>
    <p:sldMasterId id="2147485164" r:id="rId3"/>
    <p:sldMasterId id="2147484342" r:id="rId4"/>
    <p:sldMasterId id="2147485166" r:id="rId5"/>
  </p:sldMasterIdLst>
  <p:notesMasterIdLst>
    <p:notesMasterId r:id="rId71"/>
  </p:notesMasterIdLst>
  <p:handoutMasterIdLst>
    <p:handoutMasterId r:id="rId72"/>
  </p:handoutMasterIdLst>
  <p:sldIdLst>
    <p:sldId id="258" r:id="rId6"/>
    <p:sldId id="383" r:id="rId7"/>
    <p:sldId id="426" r:id="rId8"/>
    <p:sldId id="384" r:id="rId9"/>
    <p:sldId id="385" r:id="rId10"/>
    <p:sldId id="427" r:id="rId11"/>
    <p:sldId id="386" r:id="rId12"/>
    <p:sldId id="387" r:id="rId13"/>
    <p:sldId id="430" r:id="rId14"/>
    <p:sldId id="428" r:id="rId15"/>
    <p:sldId id="388" r:id="rId16"/>
    <p:sldId id="389" r:id="rId17"/>
    <p:sldId id="431" r:id="rId18"/>
    <p:sldId id="390" r:id="rId19"/>
    <p:sldId id="391" r:id="rId20"/>
    <p:sldId id="432" r:id="rId21"/>
    <p:sldId id="393" r:id="rId22"/>
    <p:sldId id="395" r:id="rId23"/>
    <p:sldId id="394" r:id="rId24"/>
    <p:sldId id="434" r:id="rId25"/>
    <p:sldId id="433" r:id="rId26"/>
    <p:sldId id="435" r:id="rId27"/>
    <p:sldId id="397" r:id="rId28"/>
    <p:sldId id="396" r:id="rId29"/>
    <p:sldId id="436" r:id="rId30"/>
    <p:sldId id="398" r:id="rId31"/>
    <p:sldId id="437" r:id="rId32"/>
    <p:sldId id="438" r:id="rId33"/>
    <p:sldId id="400" r:id="rId34"/>
    <p:sldId id="439" r:id="rId35"/>
    <p:sldId id="440" r:id="rId36"/>
    <p:sldId id="402" r:id="rId37"/>
    <p:sldId id="403" r:id="rId38"/>
    <p:sldId id="441" r:id="rId39"/>
    <p:sldId id="405" r:id="rId40"/>
    <p:sldId id="442" r:id="rId41"/>
    <p:sldId id="406" r:id="rId42"/>
    <p:sldId id="407" r:id="rId43"/>
    <p:sldId id="415" r:id="rId44"/>
    <p:sldId id="443" r:id="rId45"/>
    <p:sldId id="444" r:id="rId46"/>
    <p:sldId id="445" r:id="rId47"/>
    <p:sldId id="409" r:id="rId48"/>
    <p:sldId id="410" r:id="rId49"/>
    <p:sldId id="411" r:id="rId50"/>
    <p:sldId id="416" r:id="rId51"/>
    <p:sldId id="412" r:id="rId52"/>
    <p:sldId id="446" r:id="rId53"/>
    <p:sldId id="447" r:id="rId54"/>
    <p:sldId id="413" r:id="rId55"/>
    <p:sldId id="414" r:id="rId56"/>
    <p:sldId id="448" r:id="rId57"/>
    <p:sldId id="449" r:id="rId58"/>
    <p:sldId id="450" r:id="rId59"/>
    <p:sldId id="451" r:id="rId60"/>
    <p:sldId id="418" r:id="rId61"/>
    <p:sldId id="419" r:id="rId62"/>
    <p:sldId id="452" r:id="rId63"/>
    <p:sldId id="453" r:id="rId64"/>
    <p:sldId id="454" r:id="rId65"/>
    <p:sldId id="455" r:id="rId66"/>
    <p:sldId id="420" r:id="rId67"/>
    <p:sldId id="421" r:id="rId68"/>
    <p:sldId id="422" r:id="rId69"/>
    <p:sldId id="424" r:id="rId70"/>
  </p:sldIdLst>
  <p:sldSz cx="9144000" cy="6858000" type="screen4x3"/>
  <p:notesSz cx="6858000" cy="9144000"/>
  <p:defaultTextStyle>
    <a:defPPr>
      <a:defRPr lang="zh-TW"/>
    </a:defPPr>
    <a:lvl1pPr algn="l" rtl="0" fontAlgn="base">
      <a:spcBef>
        <a:spcPct val="0"/>
      </a:spcBef>
      <a:spcAft>
        <a:spcPct val="0"/>
      </a:spcAft>
      <a:defRPr kumimoji="1" b="1" kern="1200">
        <a:solidFill>
          <a:schemeClr val="bg1"/>
        </a:solidFill>
        <a:latin typeface="Times New Roman" pitchFamily="18" charset="0"/>
        <a:ea typeface="新細明體" charset="-120"/>
        <a:cs typeface="+mn-cs"/>
      </a:defRPr>
    </a:lvl1pPr>
    <a:lvl2pPr marL="457200" algn="l" rtl="0" fontAlgn="base">
      <a:spcBef>
        <a:spcPct val="0"/>
      </a:spcBef>
      <a:spcAft>
        <a:spcPct val="0"/>
      </a:spcAft>
      <a:defRPr kumimoji="1" b="1" kern="1200">
        <a:solidFill>
          <a:schemeClr val="bg1"/>
        </a:solidFill>
        <a:latin typeface="Times New Roman" pitchFamily="18" charset="0"/>
        <a:ea typeface="新細明體" charset="-120"/>
        <a:cs typeface="+mn-cs"/>
      </a:defRPr>
    </a:lvl2pPr>
    <a:lvl3pPr marL="914400" algn="l" rtl="0" fontAlgn="base">
      <a:spcBef>
        <a:spcPct val="0"/>
      </a:spcBef>
      <a:spcAft>
        <a:spcPct val="0"/>
      </a:spcAft>
      <a:defRPr kumimoji="1" b="1" kern="1200">
        <a:solidFill>
          <a:schemeClr val="bg1"/>
        </a:solidFill>
        <a:latin typeface="Times New Roman" pitchFamily="18" charset="0"/>
        <a:ea typeface="新細明體" charset="-120"/>
        <a:cs typeface="+mn-cs"/>
      </a:defRPr>
    </a:lvl3pPr>
    <a:lvl4pPr marL="1371600" algn="l" rtl="0" fontAlgn="base">
      <a:spcBef>
        <a:spcPct val="0"/>
      </a:spcBef>
      <a:spcAft>
        <a:spcPct val="0"/>
      </a:spcAft>
      <a:defRPr kumimoji="1" b="1" kern="1200">
        <a:solidFill>
          <a:schemeClr val="bg1"/>
        </a:solidFill>
        <a:latin typeface="Times New Roman" pitchFamily="18" charset="0"/>
        <a:ea typeface="新細明體" charset="-120"/>
        <a:cs typeface="+mn-cs"/>
      </a:defRPr>
    </a:lvl4pPr>
    <a:lvl5pPr marL="1828800" algn="l" rtl="0" fontAlgn="base">
      <a:spcBef>
        <a:spcPct val="0"/>
      </a:spcBef>
      <a:spcAft>
        <a:spcPct val="0"/>
      </a:spcAft>
      <a:defRPr kumimoji="1" b="1" kern="1200">
        <a:solidFill>
          <a:schemeClr val="bg1"/>
        </a:solidFill>
        <a:latin typeface="Times New Roman" pitchFamily="18" charset="0"/>
        <a:ea typeface="新細明體" charset="-120"/>
        <a:cs typeface="+mn-cs"/>
      </a:defRPr>
    </a:lvl5pPr>
    <a:lvl6pPr marL="2286000" algn="l" defTabSz="914400" rtl="0" eaLnBrk="1" latinLnBrk="0" hangingPunct="1">
      <a:defRPr kumimoji="1" b="1" kern="1200">
        <a:solidFill>
          <a:schemeClr val="bg1"/>
        </a:solidFill>
        <a:latin typeface="Times New Roman" pitchFamily="18" charset="0"/>
        <a:ea typeface="新細明體" charset="-120"/>
        <a:cs typeface="+mn-cs"/>
      </a:defRPr>
    </a:lvl6pPr>
    <a:lvl7pPr marL="2743200" algn="l" defTabSz="914400" rtl="0" eaLnBrk="1" latinLnBrk="0" hangingPunct="1">
      <a:defRPr kumimoji="1" b="1" kern="1200">
        <a:solidFill>
          <a:schemeClr val="bg1"/>
        </a:solidFill>
        <a:latin typeface="Times New Roman" pitchFamily="18" charset="0"/>
        <a:ea typeface="新細明體" charset="-120"/>
        <a:cs typeface="+mn-cs"/>
      </a:defRPr>
    </a:lvl7pPr>
    <a:lvl8pPr marL="3200400" algn="l" defTabSz="914400" rtl="0" eaLnBrk="1" latinLnBrk="0" hangingPunct="1">
      <a:defRPr kumimoji="1" b="1" kern="1200">
        <a:solidFill>
          <a:schemeClr val="bg1"/>
        </a:solidFill>
        <a:latin typeface="Times New Roman" pitchFamily="18" charset="0"/>
        <a:ea typeface="新細明體" charset="-120"/>
        <a:cs typeface="+mn-cs"/>
      </a:defRPr>
    </a:lvl8pPr>
    <a:lvl9pPr marL="3657600" algn="l" defTabSz="914400" rtl="0" eaLnBrk="1" latinLnBrk="0" hangingPunct="1">
      <a:defRPr kumimoji="1" b="1" kern="1200">
        <a:solidFill>
          <a:schemeClr val="bg1"/>
        </a:solidFill>
        <a:latin typeface="Times New Roman" pitchFamily="18"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99CC"/>
    <a:srgbClr val="FF5050"/>
    <a:srgbClr val="FF00FF"/>
    <a:srgbClr val="4F4FFF"/>
    <a:srgbClr val="336699"/>
    <a:srgbClr val="3399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9" autoAdjust="0"/>
    <p:restoredTop sz="94653" autoAdjust="0"/>
  </p:normalViewPr>
  <p:slideViewPr>
    <p:cSldViewPr>
      <p:cViewPr varScale="1">
        <p:scale>
          <a:sx n="79" d="100"/>
          <a:sy n="79" d="100"/>
        </p:scale>
        <p:origin x="-1704" y="-77"/>
      </p:cViewPr>
      <p:guideLst>
        <p:guide orient="horz" pos="2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86"/>
    </p:cViewPr>
  </p:sorterViewPr>
  <p:notesViewPr>
    <p:cSldViewPr>
      <p:cViewPr varScale="1">
        <p:scale>
          <a:sx n="87" d="100"/>
          <a:sy n="87" d="100"/>
        </p:scale>
        <p:origin x="-186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7"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solidFill>
                  <a:schemeClr val="tx1"/>
                </a:solidFill>
                <a:ea typeface="新細明體" pitchFamily="18" charset="-120"/>
              </a:defRPr>
            </a:lvl1pPr>
          </a:lstStyle>
          <a:p>
            <a:pPr>
              <a:defRPr/>
            </a:pPr>
            <a:endParaRPr lang="en-US" altLang="zh-TW"/>
          </a:p>
        </p:txBody>
      </p:sp>
      <p:sp>
        <p:nvSpPr>
          <p:cNvPr id="6148"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新細明體" pitchFamily="18" charset="-120"/>
              </a:defRPr>
            </a:lvl1pPr>
          </a:lstStyle>
          <a:p>
            <a:pPr>
              <a:defRPr/>
            </a:pPr>
            <a:fld id="{C392DB6B-D586-454B-93B3-57CB1583842B}" type="slidenum">
              <a:rPr lang="en-US" altLang="zh-TW"/>
              <a:pPr>
                <a:defRPr/>
              </a:pPr>
              <a:t>‹#›</a:t>
            </a:fld>
            <a:endParaRPr lang="en-US" altLang="zh-TW"/>
          </a:p>
        </p:txBody>
      </p:sp>
    </p:spTree>
    <p:extLst>
      <p:ext uri="{BB962C8B-B14F-4D97-AF65-F5344CB8AC3E}">
        <p14:creationId xmlns:p14="http://schemas.microsoft.com/office/powerpoint/2010/main" val="919466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2D4F0-1D65-48B4-BE10-BEAE67BDD810}" type="datetimeFigureOut">
              <a:rPr lang="zh-TW" altLang="en-US" smtClean="0"/>
              <a:t>2021/2/5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5D92E-7909-480B-9B6A-9D7E65A51906}" type="slidenum">
              <a:rPr lang="zh-TW" altLang="en-US" smtClean="0"/>
              <a:t>‹#›</a:t>
            </a:fld>
            <a:endParaRPr lang="zh-TW" altLang="en-US"/>
          </a:p>
        </p:txBody>
      </p:sp>
    </p:spTree>
    <p:extLst>
      <p:ext uri="{BB962C8B-B14F-4D97-AF65-F5344CB8AC3E}">
        <p14:creationId xmlns:p14="http://schemas.microsoft.com/office/powerpoint/2010/main" val="331313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F65D92E-7909-480B-9B6A-9D7E65A51906}" type="slidenum">
              <a:rPr lang="zh-TW" altLang="en-US" smtClean="0"/>
              <a:t>1</a:t>
            </a:fld>
            <a:endParaRPr lang="zh-TW" altLang="en-US"/>
          </a:p>
        </p:txBody>
      </p:sp>
    </p:spTree>
    <p:extLst>
      <p:ext uri="{BB962C8B-B14F-4D97-AF65-F5344CB8AC3E}">
        <p14:creationId xmlns:p14="http://schemas.microsoft.com/office/powerpoint/2010/main" val="374662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362637092"/>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241171433"/>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531434800"/>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441253473"/>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459733892"/>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1289328717"/>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60866392"/>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892657167"/>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994615976"/>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070810"/>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92664752"/>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38702846"/>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557629312"/>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646330522"/>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974044412"/>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544639153"/>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059814429"/>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230712896"/>
      </p:ext>
    </p:extLst>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97856671"/>
      </p:ext>
    </p:extLst>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21767524"/>
      </p:ext>
    </p:extLst>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866900611"/>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97688"/>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749630771"/>
      </p:ext>
    </p:extLst>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240804943"/>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964533799"/>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819359088"/>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76490246"/>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336699"/>
                </a:solidFill>
              </a:defRPr>
            </a:lvl1pPr>
          </a:lstStyle>
          <a:p>
            <a:r>
              <a:rPr lang="zh-TW" altLang="en-US" dirty="0" smtClean="0"/>
              <a:t>按一下以編輯母片標題樣式</a:t>
            </a:r>
            <a:endParaRPr lang="zh-TW" altLang="en-US" dirty="0"/>
          </a:p>
        </p:txBody>
      </p:sp>
      <p:sp>
        <p:nvSpPr>
          <p:cNvPr id="9" name="Rectangle 3"/>
          <p:cNvSpPr>
            <a:spLocks noGrp="1" noChangeArrowheads="1"/>
          </p:cNvSpPr>
          <p:nvPr>
            <p:ph idx="1"/>
          </p:nvPr>
        </p:nvSpPr>
        <p:spPr bwMode="auto">
          <a:xfrm>
            <a:off x="323850" y="1196975"/>
            <a:ext cx="8135938" cy="5040313"/>
          </a:xfrm>
          <a:prstGeom prst="rect">
            <a:avLst/>
          </a:prstGeom>
          <a:noFill/>
          <a:ln>
            <a:noFill/>
          </a:ln>
          <a:effectLst/>
          <a:extLst/>
        </p:spPr>
        <p:txBody>
          <a:bodyPr/>
          <a:lstStyle>
            <a:lvl2pPr marL="1588" indent="712788">
              <a:defRPr/>
            </a:lvl2pPr>
          </a:lstStyle>
          <a:p>
            <a:pPr lvl="0"/>
            <a:r>
              <a:rPr lang="en-US" altLang="zh-TW" noProof="0" dirty="0" smtClean="0"/>
              <a:t>1-1-1</a:t>
            </a:r>
            <a:r>
              <a:rPr lang="zh-TW" altLang="en-US" noProof="0" dirty="0" smtClean="0"/>
              <a:t>第一層第一層第一層第一層第一層第一層第一層</a:t>
            </a:r>
          </a:p>
          <a:p>
            <a:pPr lvl="1"/>
            <a:r>
              <a:rPr lang="zh-TW" altLang="en-US" noProof="0" dirty="0" smtClean="0"/>
              <a:t>第二層內文第二層內文第二層內文第二層內文第二層內文第二層內文</a:t>
            </a:r>
            <a:endParaRPr lang="en-US" altLang="zh-TW" noProof="0" dirty="0" smtClean="0"/>
          </a:p>
          <a:p>
            <a:pPr lvl="2"/>
            <a:r>
              <a:rPr lang="zh-TW" altLang="en-US" noProof="0" dirty="0" smtClean="0"/>
              <a:t>第三層題目第三層題目第三層題目第三層題目第三層題目第三層題目</a:t>
            </a:r>
            <a:endParaRPr lang="en-US" altLang="zh-TW" noProof="0" dirty="0" smtClean="0"/>
          </a:p>
          <a:p>
            <a:pPr lvl="3"/>
            <a:r>
              <a:rPr lang="en-US" altLang="zh-TW" noProof="0" dirty="0" smtClean="0"/>
              <a:t>(1)</a:t>
            </a:r>
            <a:r>
              <a:rPr lang="zh-TW" altLang="en-US" noProof="0" dirty="0" smtClean="0"/>
              <a:t>第四層第四層第四層第四層第四層第四層第四層第四層</a:t>
            </a:r>
            <a:endParaRPr lang="en-US" altLang="zh-TW" noProof="0" dirty="0" smtClean="0"/>
          </a:p>
          <a:p>
            <a:pPr lvl="4"/>
            <a:r>
              <a:rPr lang="zh-TW" altLang="en-US" noProof="0" dirty="0" smtClean="0"/>
              <a:t>第五層解答設逐行動畫第五層解答設逐行動畫第五層解答設逐行動畫</a:t>
            </a:r>
          </a:p>
        </p:txBody>
      </p:sp>
    </p:spTree>
    <p:extLst>
      <p:ext uri="{BB962C8B-B14F-4D97-AF65-F5344CB8AC3E}">
        <p14:creationId xmlns:p14="http://schemas.microsoft.com/office/powerpoint/2010/main" val="1232077179"/>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738302"/>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23850" y="671661"/>
            <a:ext cx="8135938" cy="720725"/>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23850" y="1413023"/>
            <a:ext cx="8135938" cy="5040313"/>
          </a:xfrm>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618281451"/>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153466738"/>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1293163"/>
      </p:ext>
    </p:extLst>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292172579"/>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1986584"/>
      </p:ext>
    </p:extLst>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655910309"/>
      </p:ext>
    </p:extLst>
  </p:cSld>
  <p:clrMapOvr>
    <a:masterClrMapping/>
  </p:clrMapOvr>
  <p:transition>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929507868"/>
      </p:ext>
    </p:extLst>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4114178669"/>
      </p:ext>
    </p:extLst>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742911"/>
      </p:ext>
    </p:extLst>
  </p:cSld>
  <p:clrMapOvr>
    <a:masterClrMapping/>
  </p:clrMapOvr>
  <p:transition>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359244161"/>
      </p:ext>
    </p:extLst>
  </p:cSld>
  <p:clrMapOvr>
    <a:masterClrMapping/>
  </p:clrMapOvr>
  <p:transition>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942937377"/>
      </p:ext>
    </p:extLst>
  </p:cSld>
  <p:clrMapOvr>
    <a:masterClrMapping/>
  </p:clrMapOvr>
  <p:transition>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784791326"/>
      </p:ext>
    </p:extLst>
  </p:cSld>
  <p:clrMapOvr>
    <a:masterClrMapping/>
  </p:clrMapOvr>
  <p:transition>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405303988"/>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804837071"/>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79931739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075576"/>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4215862671"/>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68825445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slide" Target="../slides/slide2.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slide" Target="../slides/slide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 Target="../slides/slide5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slide" Target="../slides/slide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4.xml"/><Relationship Id="rId21" Type="http://schemas.openxmlformats.org/officeDocument/2006/relationships/slide" Target="../slides/slide2.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slide" Target="../slides/slide1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 Target="../slides/slide5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slide" Target="../slides/slide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25.xml"/><Relationship Id="rId21" Type="http://schemas.openxmlformats.org/officeDocument/2006/relationships/slide" Target="../slides/slide2.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slide" Target="../slides/slide1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slide" Target="../slides/slide50.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slide" Target="../slides/slide5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s/slide2.xml"/><Relationship Id="rId3" Type="http://schemas.openxmlformats.org/officeDocument/2006/relationships/slideLayout" Target="../slideLayouts/slideLayout36.xml"/><Relationship Id="rId7" Type="http://schemas.openxmlformats.org/officeDocument/2006/relationships/image" Target="../media/image3.png"/><Relationship Id="rId12" Type="http://schemas.openxmlformats.org/officeDocument/2006/relationships/slide" Target="../slides/slide11.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11" Type="http://schemas.openxmlformats.org/officeDocument/2006/relationships/slide" Target="../slides/slide50.xml"/><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4.xml"/><Relationship Id="rId9" Type="http://schemas.openxmlformats.org/officeDocument/2006/relationships/image" Target="../media/image5.png"/><Relationship Id="rId14" Type="http://schemas.openxmlformats.org/officeDocument/2006/relationships/slide" Target="../slides/slide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291"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1-1-1</a:t>
            </a:r>
            <a:r>
              <a:rPr lang="zh-TW" altLang="en-US" dirty="0" smtClean="0"/>
              <a:t>第一層第一層第一層第一層第一層第一層第一層</a:t>
            </a:r>
          </a:p>
          <a:p>
            <a:pPr lvl="1"/>
            <a:r>
              <a:rPr lang="zh-TW" altLang="en-US" dirty="0" smtClean="0"/>
              <a:t>第二層內文第二層內文第二層內文第二層內文第二層內文第二層內文</a:t>
            </a:r>
            <a:endParaRPr lang="en-US" altLang="zh-TW" dirty="0" smtClean="0"/>
          </a:p>
          <a:p>
            <a:pPr lvl="2"/>
            <a:r>
              <a:rPr lang="zh-TW" altLang="en-US" dirty="0" smtClean="0"/>
              <a:t>第三層「解」藍色粗體第三層「解」藍色粗體第三層「解」藍色粗體</a:t>
            </a:r>
            <a:endParaRPr lang="en-US" altLang="zh-TW" dirty="0" smtClean="0"/>
          </a:p>
          <a:p>
            <a:pPr lvl="3"/>
            <a:r>
              <a:rPr lang="en-US" altLang="zh-TW" dirty="0" smtClean="0"/>
              <a:t>1.</a:t>
            </a:r>
            <a:r>
              <a:rPr lang="zh-TW" altLang="en-US" dirty="0" smtClean="0"/>
              <a:t>第四層第四層第四層第四層第四層第四層第四層第四層</a:t>
            </a:r>
            <a:endParaRPr lang="en-US" altLang="zh-TW" dirty="0" smtClean="0"/>
          </a:p>
          <a:p>
            <a:pPr lvl="4"/>
            <a:r>
              <a:rPr lang="en-US" altLang="zh-TW" dirty="0" smtClean="0"/>
              <a:t>(1)</a:t>
            </a:r>
            <a:r>
              <a:rPr lang="zh-TW" altLang="en-US" dirty="0"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E25A597E-7FF6-40DB-BB2D-31F450188754}"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2293"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0"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11-3</a:t>
            </a:r>
          </a:p>
        </p:txBody>
      </p:sp>
      <p:sp>
        <p:nvSpPr>
          <p:cNvPr id="19"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11-2</a:t>
            </a:r>
          </a:p>
        </p:txBody>
      </p:sp>
      <p:sp>
        <p:nvSpPr>
          <p:cNvPr id="26"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11-1</a:t>
            </a:r>
          </a:p>
        </p:txBody>
      </p:sp>
      <p:sp>
        <p:nvSpPr>
          <p:cNvPr id="3"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11-4</a:t>
            </a:r>
          </a:p>
        </p:txBody>
      </p:sp>
      <p:sp>
        <p:nvSpPr>
          <p:cNvPr id="16" name="文字方塊 1"/>
          <p:cNvSpPr txBox="1">
            <a:spLocks noChangeArrowheads="1"/>
          </p:cNvSpPr>
          <p:nvPr userDrawn="1"/>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Tree>
  </p:cSld>
  <p:clrMap bg1="lt1" tx1="dk1" bg2="lt2" tx2="dk2" accent1="accent1" accent2="accent2" accent3="accent3" accent4="accent4" accent5="accent5" accent6="accent6" hlink="hlink" folHlink="folHlink"/>
  <p:sldLayoutIdLst>
    <p:sldLayoutId id="2147485167" r:id="rId1"/>
    <p:sldLayoutId id="2147485168" r:id="rId2"/>
    <p:sldLayoutId id="2147485169" r:id="rId3"/>
    <p:sldLayoutId id="2147485170" r:id="rId4"/>
    <p:sldLayoutId id="2147485171" r:id="rId5"/>
    <p:sldLayoutId id="2147485172" r:id="rId6"/>
    <p:sldLayoutId id="2147485173" r:id="rId7"/>
    <p:sldLayoutId id="2147485174" r:id="rId8"/>
    <p:sldLayoutId id="2147485175" r:id="rId9"/>
    <p:sldLayoutId id="2147485176" r:id="rId10"/>
    <p:sldLayoutId id="2147485177"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0" indent="0" algn="l" rtl="0" eaLnBrk="0" fontAlgn="base" hangingPunct="0">
        <a:spcBef>
          <a:spcPct val="20000"/>
        </a:spcBef>
        <a:spcAft>
          <a:spcPct val="0"/>
        </a:spcAft>
        <a:buNone/>
        <a:defRPr kumimoji="1" lang="zh-TW" altLang="en-US" sz="2800" b="0" dirty="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sz="280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315"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FAA68CC2-05E5-4565-A8CA-EB2CF5EA67A3}"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3317"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7" name="文字方塊 1"/>
          <p:cNvSpPr txBox="1">
            <a:spLocks noChangeArrowheads="1"/>
          </p:cNvSpPr>
          <p:nvPr/>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
        <p:nvSpPr>
          <p:cNvPr id="16"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11-3</a:t>
            </a:r>
          </a:p>
        </p:txBody>
      </p:sp>
      <p:sp>
        <p:nvSpPr>
          <p:cNvPr id="17"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11-2</a:t>
            </a:r>
          </a:p>
        </p:txBody>
      </p:sp>
      <p:sp>
        <p:nvSpPr>
          <p:cNvPr id="21"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11-1</a:t>
            </a:r>
          </a:p>
        </p:txBody>
      </p:sp>
      <p:sp>
        <p:nvSpPr>
          <p:cNvPr id="22"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11-4</a:t>
            </a:r>
          </a:p>
        </p:txBody>
      </p:sp>
    </p:spTree>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895350" indent="-895350" algn="l" rtl="0" eaLnBrk="0" fontAlgn="base" hangingPunct="0">
        <a:spcBef>
          <a:spcPct val="20000"/>
        </a:spcBef>
        <a:spcAft>
          <a:spcPct val="0"/>
        </a:spcAft>
        <a:buChar char="•"/>
        <a:defRPr kumimoji="1" lang="zh-TW" altLang="en-US" sz="2800" b="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smtClean="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339"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dirty="0" smtClean="0"/>
              <a:t>1-1-1</a:t>
            </a:r>
            <a:r>
              <a:rPr lang="zh-TW" altLang="en-US" dirty="0" smtClean="0"/>
              <a:t>第一層第一層第一層第一層第一層第一層第一層</a:t>
            </a:r>
          </a:p>
          <a:p>
            <a:pPr lvl="1"/>
            <a:r>
              <a:rPr lang="zh-TW" altLang="en-US" dirty="0" smtClean="0"/>
              <a:t>第二層內文第二層內文第二層內文第二層內文第二層內文第二層內文</a:t>
            </a:r>
            <a:endParaRPr lang="en-US" altLang="zh-TW" dirty="0" smtClean="0"/>
          </a:p>
          <a:p>
            <a:pPr lvl="2"/>
            <a:r>
              <a:rPr lang="zh-TW" altLang="en-US" dirty="0" smtClean="0"/>
              <a:t>第三層「解」藍色粗體第三層「解」藍色粗體第三層「解」藍色粗體</a:t>
            </a:r>
            <a:endParaRPr lang="en-US" altLang="zh-TW" dirty="0" smtClean="0"/>
          </a:p>
          <a:p>
            <a:pPr lvl="3"/>
            <a:r>
              <a:rPr lang="en-US" altLang="zh-TW" dirty="0" smtClean="0"/>
              <a:t>1.</a:t>
            </a:r>
            <a:r>
              <a:rPr lang="zh-TW" altLang="en-US" dirty="0" smtClean="0"/>
              <a:t>第四層第四層第四層第四層第四層第四層第四層第四層</a:t>
            </a:r>
            <a:endParaRPr lang="en-US" altLang="zh-TW" dirty="0" smtClean="0"/>
          </a:p>
          <a:p>
            <a:pPr lvl="4"/>
            <a:r>
              <a:rPr lang="en-US" altLang="zh-TW" dirty="0" smtClean="0"/>
              <a:t>(1)</a:t>
            </a:r>
            <a:r>
              <a:rPr lang="zh-TW" altLang="en-US" dirty="0"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04C62BBD-F912-4233-85F9-920321F7803A}"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4341"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7" name="文字方塊 1"/>
          <p:cNvSpPr txBox="1">
            <a:spLocks noChangeArrowheads="1"/>
          </p:cNvSpPr>
          <p:nvPr/>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
        <p:nvSpPr>
          <p:cNvPr id="21"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11-3</a:t>
            </a:r>
          </a:p>
        </p:txBody>
      </p:sp>
      <p:sp>
        <p:nvSpPr>
          <p:cNvPr id="22"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11-2</a:t>
            </a:r>
          </a:p>
        </p:txBody>
      </p:sp>
      <p:sp>
        <p:nvSpPr>
          <p:cNvPr id="23"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11-1</a:t>
            </a:r>
          </a:p>
        </p:txBody>
      </p:sp>
      <p:sp>
        <p:nvSpPr>
          <p:cNvPr id="24"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11-4</a:t>
            </a:r>
          </a:p>
        </p:txBody>
      </p:sp>
    </p:spTree>
  </p:cSld>
  <p:clrMap bg1="lt1" tx1="dk1" bg2="lt2" tx2="dk2" accent1="accent1" accent2="accent2" accent3="accent3" accent4="accent4" accent5="accent5" accent6="accent6" hlink="hlink" folHlink="folHlink"/>
  <p:sldLayoutIdLst>
    <p:sldLayoutId id="2147485189" r:id="rId1"/>
    <p:sldLayoutId id="2147485190" r:id="rId2"/>
    <p:sldLayoutId id="2147485191" r:id="rId3"/>
    <p:sldLayoutId id="2147485192" r:id="rId4"/>
    <p:sldLayoutId id="2147485193" r:id="rId5"/>
    <p:sldLayoutId id="2147485194" r:id="rId6"/>
    <p:sldLayoutId id="2147485195" r:id="rId7"/>
    <p:sldLayoutId id="2147485196" r:id="rId8"/>
    <p:sldLayoutId id="2147485197" r:id="rId9"/>
    <p:sldLayoutId id="2147485198" r:id="rId10"/>
    <p:sldLayoutId id="2147485199"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895350" indent="-895350" algn="l" rtl="0" eaLnBrk="0" fontAlgn="base" hangingPunct="0">
        <a:spcBef>
          <a:spcPct val="20000"/>
        </a:spcBef>
        <a:spcAft>
          <a:spcPct val="0"/>
        </a:spcAft>
        <a:buChar char="•"/>
        <a:defRPr kumimoji="1" lang="zh-TW" altLang="en-US" sz="2800" b="0" dirty="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dirty="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dirty="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dirty="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dirty="0" smtClean="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5363"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F0870DDD-EA90-41BC-A5B0-55D342E05C4F}"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5365" name="Picture 29" descr="Icon-01">
            <a:hlinkClick r:id="" action="ppaction://hlinkshowjump?jump=firs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0" descr="Icon-03">
            <a:hlinkClick r:id="" action="ppaction://hlinkshowjump?jump=next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1" descr="Icon-04">
            <a:hlinkClick r:id="" action="ppaction://hlinkshowjump?jump=previousslid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2" descr="Icon-05">
            <a:hlinkClick r:id="" action="ppaction://hlinkshowjump?jump=firstslid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3" descr="Icon-06">
            <a:hlinkClick r:id="" action="ppaction://hlinkshowjump?jump=lastslid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sp>
        <p:nvSpPr>
          <p:cNvPr id="29" name="Rectangle 87">
            <a:hlinkClick r:id="rId11"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11-3</a:t>
            </a:r>
          </a:p>
        </p:txBody>
      </p:sp>
      <p:sp>
        <p:nvSpPr>
          <p:cNvPr id="30" name="Rectangle 86">
            <a:hlinkClick r:id="rId12"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11-2</a:t>
            </a:r>
          </a:p>
        </p:txBody>
      </p:sp>
      <p:sp>
        <p:nvSpPr>
          <p:cNvPr id="31" name="Rectangle 86">
            <a:hlinkClick r:id="rId13"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11-1</a:t>
            </a:r>
          </a:p>
        </p:txBody>
      </p:sp>
      <p:sp>
        <p:nvSpPr>
          <p:cNvPr id="32" name="Rectangle 86">
            <a:hlinkClick r:id="rId14" action="ppaction://hlinksldjump"/>
          </p:cNvPr>
          <p:cNvSpPr>
            <a:spLocks noChangeArrowheads="1"/>
          </p:cNvSpPr>
          <p:nvPr userDrawn="1"/>
        </p:nvSpPr>
        <p:spPr bwMode="auto">
          <a:xfrm>
            <a:off x="8534400" y="24209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11-4</a:t>
            </a:r>
          </a:p>
        </p:txBody>
      </p:sp>
    </p:spTree>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eaLnBrk="0" fontAlgn="base" hangingPunct="0">
        <a:spcBef>
          <a:spcPct val="0"/>
        </a:spcBef>
        <a:spcAft>
          <a:spcPct val="0"/>
        </a:spcAft>
        <a:defRPr kumimoji="1" sz="3600" b="1">
          <a:solidFill>
            <a:srgbClr val="0066FF"/>
          </a:solidFill>
          <a:latin typeface="Arial" charset="0"/>
          <a:ea typeface="微軟正黑體" pitchFamily="34" charset="-120"/>
        </a:defRPr>
      </a:lvl6pPr>
      <a:lvl7pPr marL="914400" algn="l" rtl="0" eaLnBrk="0" fontAlgn="base" hangingPunct="0">
        <a:spcBef>
          <a:spcPct val="0"/>
        </a:spcBef>
        <a:spcAft>
          <a:spcPct val="0"/>
        </a:spcAft>
        <a:defRPr kumimoji="1" sz="3600" b="1">
          <a:solidFill>
            <a:srgbClr val="0066FF"/>
          </a:solidFill>
          <a:latin typeface="Arial" charset="0"/>
          <a:ea typeface="微軟正黑體" pitchFamily="34" charset="-120"/>
        </a:defRPr>
      </a:lvl7pPr>
      <a:lvl8pPr marL="1371600" algn="l" rtl="0" eaLnBrk="0" fontAlgn="base" hangingPunct="0">
        <a:spcBef>
          <a:spcPct val="0"/>
        </a:spcBef>
        <a:spcAft>
          <a:spcPct val="0"/>
        </a:spcAft>
        <a:defRPr kumimoji="1" sz="3600" b="1">
          <a:solidFill>
            <a:srgbClr val="0066FF"/>
          </a:solidFill>
          <a:latin typeface="Arial" charset="0"/>
          <a:ea typeface="微軟正黑體" pitchFamily="34" charset="-120"/>
        </a:defRPr>
      </a:lvl8pPr>
      <a:lvl9pPr marL="1828800" algn="l" rtl="0" eaLnBrk="0" fontAlgn="base" hangingPunct="0">
        <a:spcBef>
          <a:spcPct val="0"/>
        </a:spcBef>
        <a:spcAft>
          <a:spcPct val="0"/>
        </a:spcAft>
        <a:defRPr kumimoji="1" sz="3600" b="1">
          <a:solidFill>
            <a:srgbClr val="0066FF"/>
          </a:solidFill>
          <a:latin typeface="Arial" charset="0"/>
          <a:ea typeface="微軟正黑體" pitchFamily="34" charset="-120"/>
        </a:defRPr>
      </a:lvl9pPr>
    </p:titleStyle>
    <p:bodyStyle>
      <a:lvl1pPr marL="895350" indent="-895350" algn="l" rtl="0" eaLnBrk="0" fontAlgn="base" hangingPunct="0">
        <a:spcBef>
          <a:spcPct val="20000"/>
        </a:spcBef>
        <a:spcAft>
          <a:spcPct val="0"/>
        </a:spcAft>
        <a:buChar char="•"/>
        <a:defRPr kumimoji="1" lang="zh-TW" altLang="en-US" sz="2800" b="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smtClean="0">
          <a:solidFill>
            <a:schemeClr val="tx1"/>
          </a:solidFill>
          <a:latin typeface="Times New Roman" pitchFamily="18" charset="0"/>
          <a:ea typeface="標楷體" pitchFamily="65" charset="-120"/>
        </a:defRPr>
      </a:lvl5pPr>
      <a:lvl6pPr marL="1784350" algn="l" rtl="0" fontAlgn="base" hangingPunct="0">
        <a:spcBef>
          <a:spcPct val="20000"/>
        </a:spcBef>
        <a:spcAft>
          <a:spcPct val="0"/>
        </a:spcAft>
        <a:defRPr kumimoji="1" sz="2800">
          <a:solidFill>
            <a:schemeClr val="tx1"/>
          </a:solidFill>
          <a:latin typeface="+mn-lt"/>
          <a:ea typeface="+mn-ea"/>
        </a:defRPr>
      </a:lvl6pPr>
      <a:lvl7pPr marL="2241550" algn="l" rtl="0" fontAlgn="base" hangingPunct="0">
        <a:spcBef>
          <a:spcPct val="20000"/>
        </a:spcBef>
        <a:spcAft>
          <a:spcPct val="0"/>
        </a:spcAft>
        <a:defRPr kumimoji="1" sz="2800">
          <a:solidFill>
            <a:schemeClr val="tx1"/>
          </a:solidFill>
          <a:latin typeface="+mn-lt"/>
          <a:ea typeface="+mn-ea"/>
        </a:defRPr>
      </a:lvl7pPr>
      <a:lvl8pPr marL="2698750" algn="l" rtl="0" fontAlgn="base" hangingPunct="0">
        <a:spcBef>
          <a:spcPct val="20000"/>
        </a:spcBef>
        <a:spcAft>
          <a:spcPct val="0"/>
        </a:spcAft>
        <a:defRPr kumimoji="1" sz="2800">
          <a:solidFill>
            <a:schemeClr val="tx1"/>
          </a:solidFill>
          <a:latin typeface="+mn-lt"/>
          <a:ea typeface="+mn-ea"/>
        </a:defRPr>
      </a:lvl8pPr>
      <a:lvl9pPr marL="3155950" algn="l" rtl="0" fontAlgn="base" hangingPunct="0">
        <a:spcBef>
          <a:spcPct val="20000"/>
        </a:spcBef>
        <a:spcAft>
          <a:spcPct val="0"/>
        </a:spcAft>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23850" y="455613"/>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6387" name="Rectangle 3"/>
          <p:cNvSpPr>
            <a:spLocks noGrp="1" noChangeArrowheads="1"/>
          </p:cNvSpPr>
          <p:nvPr>
            <p:ph type="body" idx="1"/>
          </p:nvPr>
        </p:nvSpPr>
        <p:spPr bwMode="auto">
          <a:xfrm>
            <a:off x="323850" y="1196975"/>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BAEF0F56-D1C8-4F60-9511-6E1826BDEB1E}"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pic>
        <p:nvPicPr>
          <p:cNvPr id="12" name="Picture 37" descr="Icon-02">
            <a:hlinkClick r:id="" action="ppaction://hlinkshowjump?jump=endshow"/>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748713" y="6524625"/>
            <a:ext cx="3270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03" r:id="rId1"/>
    <p:sldLayoutId id="2147485204" r:id="rId2"/>
    <p:sldLayoutId id="2147485205" r:id="rId3"/>
    <p:sldLayoutId id="2147485206" r:id="rId4"/>
    <p:sldLayoutId id="2147485207" r:id="rId5"/>
    <p:sldLayoutId id="2147485208" r:id="rId6"/>
    <p:sldLayoutId id="2147485209" r:id="rId7"/>
    <p:sldLayoutId id="2147485210" r:id="rId8"/>
    <p:sldLayoutId id="2147485211" r:id="rId9"/>
    <p:sldLayoutId id="2147485212" r:id="rId10"/>
    <p:sldLayoutId id="2147485213"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charset="-120"/>
        </a:defRPr>
      </a:lvl6pPr>
      <a:lvl7pPr marL="914400" algn="l" rtl="0" fontAlgn="base">
        <a:spcBef>
          <a:spcPct val="0"/>
        </a:spcBef>
        <a:spcAft>
          <a:spcPct val="0"/>
        </a:spcAft>
        <a:defRPr kumimoji="1" sz="3600" b="1">
          <a:solidFill>
            <a:srgbClr val="336699"/>
          </a:solidFill>
          <a:latin typeface="Arial" charset="0"/>
          <a:ea typeface="新細明體" charset="-120"/>
        </a:defRPr>
      </a:lvl7pPr>
      <a:lvl8pPr marL="1371600" algn="l" rtl="0" fontAlgn="base">
        <a:spcBef>
          <a:spcPct val="0"/>
        </a:spcBef>
        <a:spcAft>
          <a:spcPct val="0"/>
        </a:spcAft>
        <a:defRPr kumimoji="1" sz="3600" b="1">
          <a:solidFill>
            <a:srgbClr val="336699"/>
          </a:solidFill>
          <a:latin typeface="Arial" charset="0"/>
          <a:ea typeface="新細明體" charset="-120"/>
        </a:defRPr>
      </a:lvl8pPr>
      <a:lvl9pPr marL="1828800" algn="l" rtl="0" fontAlgn="base">
        <a:spcBef>
          <a:spcPct val="0"/>
        </a:spcBef>
        <a:spcAft>
          <a:spcPct val="0"/>
        </a:spcAft>
        <a:defRPr kumimoji="1" sz="3600" b="1">
          <a:solidFill>
            <a:srgbClr val="336699"/>
          </a:solidFill>
          <a:latin typeface="Arial" charset="0"/>
          <a:ea typeface="新細明體" charset="-120"/>
        </a:defRPr>
      </a:lvl9pPr>
    </p:titleStyle>
    <p:bodyStyle>
      <a:lvl1pPr marL="895350" indent="-895350" algn="l" rtl="0" eaLnBrk="0" fontAlgn="base" hangingPunct="0">
        <a:spcBef>
          <a:spcPct val="20000"/>
        </a:spcBef>
        <a:spcAft>
          <a:spcPct val="0"/>
        </a:spcAft>
        <a:buChar char="•"/>
        <a:defRPr kumimoji="1" sz="3200" b="1">
          <a:solidFill>
            <a:srgbClr val="0099FF"/>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sz="280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8.png"/><Relationship Id="rId7" Type="http://schemas.openxmlformats.org/officeDocument/2006/relationships/slide" Target="slide50.xml"/><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slide" Target="slide11.xml"/><Relationship Id="rId5" Type="http://schemas.openxmlformats.org/officeDocument/2006/relationships/slide" Target="slide26.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5.bin"/><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33.wmf"/><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41.png"/><Relationship Id="rId4" Type="http://schemas.openxmlformats.org/officeDocument/2006/relationships/image" Target="../media/image40.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44.png"/><Relationship Id="rId4" Type="http://schemas.openxmlformats.org/officeDocument/2006/relationships/image" Target="../media/image43.wmf"/></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6.xml"/><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群組 70"/>
          <p:cNvGrpSpPr>
            <a:grpSpLocks/>
          </p:cNvGrpSpPr>
          <p:nvPr/>
        </p:nvGrpSpPr>
        <p:grpSpPr bwMode="auto">
          <a:xfrm>
            <a:off x="395288" y="1268413"/>
            <a:ext cx="6640512" cy="523875"/>
            <a:chOff x="413196" y="1239143"/>
            <a:chExt cx="6640002" cy="525049"/>
          </a:xfrm>
        </p:grpSpPr>
        <p:pic>
          <p:nvPicPr>
            <p:cNvPr id="17423" name="Picture 3" descr="D:\工作區\PPT\01_電群\64A9310 多媒體介面\image\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96" y="1355303"/>
              <a:ext cx="6640002" cy="40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文字方塊 72"/>
            <p:cNvSpPr txBox="1">
              <a:spLocks noChangeArrowheads="1"/>
            </p:cNvSpPr>
            <p:nvPr/>
          </p:nvSpPr>
          <p:spPr bwMode="auto">
            <a:xfrm>
              <a:off x="414586" y="1369045"/>
              <a:ext cx="989062" cy="38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r>
                <a:rPr lang="en-US" altLang="zh-TW" sz="2500" dirty="0" smtClean="0">
                  <a:solidFill>
                    <a:schemeClr val="tx1"/>
                  </a:solidFill>
                  <a:latin typeface="Arial Rounded MT Bold" pitchFamily="34" charset="0"/>
                  <a:ea typeface="Arial Unicode MS" pitchFamily="34" charset="-120"/>
                  <a:cs typeface="Arial Unicode MS" pitchFamily="34" charset="-120"/>
                </a:rPr>
                <a:t>CH11</a:t>
              </a:r>
              <a:endParaRPr lang="zh-TW" altLang="en-US" sz="2500" dirty="0">
                <a:solidFill>
                  <a:schemeClr val="tx1"/>
                </a:solidFill>
                <a:latin typeface="Arial Rounded MT Bold" pitchFamily="34" charset="0"/>
                <a:ea typeface="Arial Unicode MS" pitchFamily="34" charset="-120"/>
                <a:cs typeface="Arial Unicode MS" pitchFamily="34" charset="-120"/>
              </a:endParaRPr>
            </a:p>
          </p:txBody>
        </p:sp>
        <p:sp>
          <p:nvSpPr>
            <p:cNvPr id="17425" name="文字方塊 73"/>
            <p:cNvSpPr txBox="1">
              <a:spLocks noChangeArrowheads="1"/>
            </p:cNvSpPr>
            <p:nvPr/>
          </p:nvSpPr>
          <p:spPr bwMode="auto">
            <a:xfrm>
              <a:off x="1475152" y="1239143"/>
              <a:ext cx="5574871" cy="45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r>
                <a:rPr lang="zh-TW" altLang="en-US" sz="2400" dirty="0">
                  <a:solidFill>
                    <a:schemeClr val="tx1"/>
                  </a:solidFill>
                  <a:latin typeface="微軟正黑體" pitchFamily="34" charset="-120"/>
                  <a:ea typeface="微軟正黑體" pitchFamily="34" charset="-120"/>
                </a:rPr>
                <a:t>同步電動機</a:t>
              </a:r>
            </a:p>
          </p:txBody>
        </p:sp>
      </p:grpSp>
      <p:grpSp>
        <p:nvGrpSpPr>
          <p:cNvPr id="17411" name="群組 29"/>
          <p:cNvGrpSpPr>
            <a:grpSpLocks/>
          </p:cNvGrpSpPr>
          <p:nvPr/>
        </p:nvGrpSpPr>
        <p:grpSpPr bwMode="auto">
          <a:xfrm>
            <a:off x="323849" y="2420938"/>
            <a:ext cx="4014788" cy="347662"/>
            <a:chOff x="237141" y="1864959"/>
            <a:chExt cx="4014225" cy="347662"/>
          </a:xfrm>
        </p:grpSpPr>
        <p:sp>
          <p:nvSpPr>
            <p:cNvPr id="6157" name="Rectangle 44">
              <a:hlinkClick r:id="rId4" action="ppaction://hlinksldjump"/>
            </p:cNvPr>
            <p:cNvSpPr>
              <a:spLocks noChangeArrowheads="1"/>
            </p:cNvSpPr>
            <p:nvPr/>
          </p:nvSpPr>
          <p:spPr bwMode="auto">
            <a:xfrm>
              <a:off x="237141" y="1864959"/>
              <a:ext cx="567317"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11-1</a:t>
              </a:r>
              <a:endParaRPr lang="en-US" altLang="zh-TW" sz="1600" dirty="0">
                <a:latin typeface="+mj-lt"/>
              </a:endParaRPr>
            </a:p>
          </p:txBody>
        </p:sp>
        <p:sp>
          <p:nvSpPr>
            <p:cNvPr id="6158" name="Rectangle 45">
              <a:hlinkClick r:id="rId4" action="ppaction://hlinksldjump"/>
            </p:cNvPr>
            <p:cNvSpPr>
              <a:spLocks noChangeArrowheads="1"/>
            </p:cNvSpPr>
            <p:nvPr/>
          </p:nvSpPr>
          <p:spPr bwMode="auto">
            <a:xfrm>
              <a:off x="804458" y="1864959"/>
              <a:ext cx="3446908"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同步電動機之原理及構造</a:t>
              </a:r>
            </a:p>
          </p:txBody>
        </p:sp>
      </p:grpSp>
      <p:grpSp>
        <p:nvGrpSpPr>
          <p:cNvPr id="17412" name="群組 29"/>
          <p:cNvGrpSpPr>
            <a:grpSpLocks/>
          </p:cNvGrpSpPr>
          <p:nvPr/>
        </p:nvGrpSpPr>
        <p:grpSpPr bwMode="auto">
          <a:xfrm>
            <a:off x="323850" y="2997200"/>
            <a:ext cx="4025900" cy="288925"/>
            <a:chOff x="237142" y="1864959"/>
            <a:chExt cx="4014225" cy="347662"/>
          </a:xfrm>
        </p:grpSpPr>
        <p:sp>
          <p:nvSpPr>
            <p:cNvPr id="6155" name="Rectangle 44">
              <a:hlinkClick r:id="rId5" action="ppaction://hlinksldjump"/>
            </p:cNvPr>
            <p:cNvSpPr>
              <a:spLocks noChangeArrowheads="1"/>
            </p:cNvSpPr>
            <p:nvPr/>
          </p:nvSpPr>
          <p:spPr bwMode="auto">
            <a:xfrm>
              <a:off x="237142" y="1864959"/>
              <a:ext cx="565752"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11-2</a:t>
              </a:r>
              <a:endParaRPr lang="en-US" altLang="zh-TW" sz="1600" dirty="0">
                <a:latin typeface="+mj-lt"/>
              </a:endParaRPr>
            </a:p>
          </p:txBody>
        </p:sp>
        <p:sp>
          <p:nvSpPr>
            <p:cNvPr id="6156" name="Rectangle 45">
              <a:hlinkClick r:id="rId6" action="ppaction://hlinksldjump"/>
            </p:cNvPr>
            <p:cNvSpPr>
              <a:spLocks noChangeArrowheads="1"/>
            </p:cNvSpPr>
            <p:nvPr/>
          </p:nvSpPr>
          <p:spPr bwMode="auto">
            <a:xfrm>
              <a:off x="802894" y="1864959"/>
              <a:ext cx="3448473"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同步電動機之特性及等效電路</a:t>
              </a:r>
            </a:p>
          </p:txBody>
        </p:sp>
      </p:grpSp>
      <p:grpSp>
        <p:nvGrpSpPr>
          <p:cNvPr id="17413" name="群組 29"/>
          <p:cNvGrpSpPr>
            <a:grpSpLocks/>
          </p:cNvGrpSpPr>
          <p:nvPr/>
        </p:nvGrpSpPr>
        <p:grpSpPr bwMode="auto">
          <a:xfrm>
            <a:off x="323850" y="3500438"/>
            <a:ext cx="4032250" cy="347662"/>
            <a:chOff x="237142" y="1864959"/>
            <a:chExt cx="4014225" cy="347662"/>
          </a:xfrm>
        </p:grpSpPr>
        <p:sp>
          <p:nvSpPr>
            <p:cNvPr id="6153" name="Rectangle 44">
              <a:hlinkClick r:id="" action="ppaction://noaction"/>
            </p:cNvPr>
            <p:cNvSpPr>
              <a:spLocks noChangeArrowheads="1"/>
            </p:cNvSpPr>
            <p:nvPr/>
          </p:nvSpPr>
          <p:spPr bwMode="auto">
            <a:xfrm>
              <a:off x="237142" y="1864959"/>
              <a:ext cx="564860"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11-3</a:t>
              </a:r>
              <a:endParaRPr lang="en-US" altLang="zh-TW" sz="1600" dirty="0">
                <a:latin typeface="+mj-lt"/>
              </a:endParaRPr>
            </a:p>
          </p:txBody>
        </p:sp>
        <p:sp>
          <p:nvSpPr>
            <p:cNvPr id="6154" name="Rectangle 45">
              <a:hlinkClick r:id="rId7" action="ppaction://hlinksldjump"/>
            </p:cNvPr>
            <p:cNvSpPr>
              <a:spLocks noChangeArrowheads="1"/>
            </p:cNvSpPr>
            <p:nvPr/>
          </p:nvSpPr>
          <p:spPr bwMode="auto">
            <a:xfrm>
              <a:off x="802003" y="1864959"/>
              <a:ext cx="3449364"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同步電動機之起動法</a:t>
              </a:r>
            </a:p>
          </p:txBody>
        </p:sp>
      </p:grpSp>
      <p:grpSp>
        <p:nvGrpSpPr>
          <p:cNvPr id="17414" name="群組 29"/>
          <p:cNvGrpSpPr>
            <a:grpSpLocks/>
          </p:cNvGrpSpPr>
          <p:nvPr/>
        </p:nvGrpSpPr>
        <p:grpSpPr bwMode="auto">
          <a:xfrm>
            <a:off x="323850" y="4076700"/>
            <a:ext cx="4032250" cy="347663"/>
            <a:chOff x="237142" y="1864959"/>
            <a:chExt cx="4014225" cy="347662"/>
          </a:xfrm>
        </p:grpSpPr>
        <p:sp>
          <p:nvSpPr>
            <p:cNvPr id="6151" name="Rectangle 44">
              <a:hlinkClick r:id="" action="ppaction://noaction"/>
            </p:cNvPr>
            <p:cNvSpPr>
              <a:spLocks noChangeArrowheads="1"/>
            </p:cNvSpPr>
            <p:nvPr/>
          </p:nvSpPr>
          <p:spPr bwMode="auto">
            <a:xfrm>
              <a:off x="237142" y="1864959"/>
              <a:ext cx="564860"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11-4</a:t>
              </a:r>
              <a:endParaRPr lang="en-US" altLang="zh-TW" sz="1600" dirty="0">
                <a:latin typeface="+mj-lt"/>
              </a:endParaRPr>
            </a:p>
          </p:txBody>
        </p:sp>
        <p:sp>
          <p:nvSpPr>
            <p:cNvPr id="6152" name="Rectangle 45">
              <a:hlinkClick r:id="rId8" action="ppaction://hlinksldjump"/>
            </p:cNvPr>
            <p:cNvSpPr>
              <a:spLocks noChangeArrowheads="1"/>
            </p:cNvSpPr>
            <p:nvPr/>
          </p:nvSpPr>
          <p:spPr bwMode="auto">
            <a:xfrm>
              <a:off x="802003" y="1864959"/>
              <a:ext cx="3449364"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同步電動機之運用</a:t>
              </a: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902109"/>
            <a:ext cx="8135938" cy="4061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9840"/>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11-2</a:t>
            </a:r>
            <a:r>
              <a:rPr lang="zh-TW" altLang="en-US" dirty="0" smtClean="0"/>
              <a:t>　同步</a:t>
            </a:r>
            <a:r>
              <a:rPr lang="zh-TW" altLang="en-US" dirty="0"/>
              <a:t>電動機之特性及等效電路</a:t>
            </a:r>
          </a:p>
        </p:txBody>
      </p:sp>
      <p:sp>
        <p:nvSpPr>
          <p:cNvPr id="5" name="內容版面配置區 4"/>
          <p:cNvSpPr>
            <a:spLocks noGrp="1"/>
          </p:cNvSpPr>
          <p:nvPr>
            <p:ph idx="1"/>
          </p:nvPr>
        </p:nvSpPr>
        <p:spPr/>
        <p:txBody>
          <a:bodyPr/>
          <a:lstStyle/>
          <a:p>
            <a:r>
              <a:rPr lang="zh-TW" altLang="en-US" sz="3200" b="1" dirty="0" smtClean="0">
                <a:solidFill>
                  <a:srgbClr val="00B050"/>
                </a:solidFill>
              </a:rPr>
              <a:t>一</a:t>
            </a:r>
            <a:r>
              <a:rPr lang="zh-TW" altLang="en-US" sz="3200" b="1" dirty="0">
                <a:solidFill>
                  <a:srgbClr val="00B050"/>
                </a:solidFill>
              </a:rPr>
              <a:t>、等效電路及相量</a:t>
            </a:r>
            <a:r>
              <a:rPr lang="zh-TW" altLang="en-US" sz="3200" b="1" dirty="0" smtClean="0">
                <a:solidFill>
                  <a:srgbClr val="00B050"/>
                </a:solidFill>
              </a:rPr>
              <a:t>圖</a:t>
            </a:r>
            <a:endParaRPr lang="en-US" altLang="zh-TW" sz="3200" b="1" dirty="0" smtClean="0">
              <a:solidFill>
                <a:srgbClr val="00B050"/>
              </a:solidFill>
            </a:endParaRPr>
          </a:p>
          <a:p>
            <a:r>
              <a:rPr lang="en-US" altLang="zh-TW" b="1" dirty="0" smtClean="0">
                <a:solidFill>
                  <a:srgbClr val="0099FF"/>
                </a:solidFill>
              </a:rPr>
              <a:t>(</a:t>
            </a:r>
            <a:r>
              <a:rPr lang="zh-TW" altLang="en-US" b="1" dirty="0" smtClean="0">
                <a:solidFill>
                  <a:srgbClr val="0099FF"/>
                </a:solidFill>
              </a:rPr>
              <a:t>一</a:t>
            </a:r>
            <a:r>
              <a:rPr lang="en-US" altLang="zh-TW" b="1" dirty="0">
                <a:solidFill>
                  <a:srgbClr val="0099FF"/>
                </a:solidFill>
              </a:rPr>
              <a:t>) </a:t>
            </a:r>
            <a:r>
              <a:rPr lang="zh-TW" altLang="en-US" b="1" dirty="0">
                <a:solidFill>
                  <a:srgbClr val="0099FF"/>
                </a:solidFill>
              </a:rPr>
              <a:t>等效電路</a:t>
            </a:r>
            <a:r>
              <a:rPr lang="en-US" altLang="zh-TW" dirty="0" smtClean="0"/>
              <a:t>	</a:t>
            </a:r>
          </a:p>
          <a:p>
            <a:pPr eaLnBrk="1">
              <a:tabLst>
                <a:tab pos="712788" algn="l"/>
              </a:tabLst>
            </a:pPr>
            <a:r>
              <a:rPr lang="en-US" altLang="zh-TW" dirty="0" smtClean="0"/>
              <a:t>	</a:t>
            </a:r>
            <a:r>
              <a:rPr lang="zh-TW" altLang="en-US" dirty="0" smtClean="0"/>
              <a:t>圖</a:t>
            </a:r>
            <a:r>
              <a:rPr lang="en-US" altLang="zh-TW" dirty="0"/>
              <a:t>11-4 </a:t>
            </a:r>
            <a:r>
              <a:rPr lang="zh-TW" altLang="en-US" dirty="0"/>
              <a:t>為同步電動機其中一相的等效電路圖，電樞反應電抗</a:t>
            </a:r>
            <a:r>
              <a:rPr lang="en-US" altLang="zh-TW" i="1" dirty="0" err="1"/>
              <a:t>X</a:t>
            </a:r>
            <a:r>
              <a:rPr lang="en-US" altLang="zh-TW" i="1" baseline="-25000" dirty="0" err="1"/>
              <a:t>a</a:t>
            </a:r>
            <a:r>
              <a:rPr lang="en-US" altLang="zh-TW" i="1" dirty="0"/>
              <a:t> </a:t>
            </a:r>
            <a:r>
              <a:rPr lang="zh-TW" altLang="en-US" dirty="0"/>
              <a:t>與漏磁</a:t>
            </a:r>
            <a:r>
              <a:rPr lang="zh-TW" altLang="en-US" dirty="0" smtClean="0"/>
              <a:t>電抗</a:t>
            </a:r>
            <a:r>
              <a:rPr lang="en-US" altLang="zh-TW" i="1" dirty="0" smtClean="0"/>
              <a:t>	</a:t>
            </a:r>
            <a:r>
              <a:rPr lang="zh-TW" altLang="en-US" i="1" dirty="0" smtClean="0"/>
              <a:t>   </a:t>
            </a:r>
            <a:r>
              <a:rPr lang="zh-TW" altLang="en-US" dirty="0" smtClean="0"/>
              <a:t>合</a:t>
            </a:r>
            <a:r>
              <a:rPr lang="zh-TW" altLang="en-US" dirty="0"/>
              <a:t>稱為同步電抗</a:t>
            </a:r>
            <a:r>
              <a:rPr lang="en-US" altLang="zh-TW" i="1" dirty="0"/>
              <a:t>X</a:t>
            </a:r>
            <a:r>
              <a:rPr lang="en-US" altLang="zh-TW" i="1" baseline="-25000" dirty="0"/>
              <a:t>s</a:t>
            </a:r>
            <a:r>
              <a:rPr lang="zh-TW" altLang="en-US" dirty="0"/>
              <a:t>，即： </a:t>
            </a:r>
            <a:endParaRPr lang="en-US" altLang="zh-TW" dirty="0" smtClean="0"/>
          </a:p>
          <a:p>
            <a:pPr eaLnBrk="1">
              <a:tabLst>
                <a:tab pos="712788" algn="l"/>
              </a:tabLst>
            </a:pPr>
            <a:endParaRPr lang="en-US" altLang="zh-TW" dirty="0"/>
          </a:p>
          <a:p>
            <a:pPr eaLnBrk="1">
              <a:tabLst>
                <a:tab pos="712788" algn="l"/>
              </a:tabLst>
            </a:pPr>
            <a:endParaRPr lang="en-US" altLang="zh-TW" dirty="0" smtClean="0"/>
          </a:p>
          <a:p>
            <a:r>
              <a:rPr lang="en-US" altLang="zh-TW" i="1" dirty="0" smtClean="0"/>
              <a:t>X</a:t>
            </a:r>
            <a:r>
              <a:rPr lang="en-US" altLang="zh-TW" i="1" baseline="-25000" dirty="0" smtClean="0"/>
              <a:t>s</a:t>
            </a:r>
            <a:r>
              <a:rPr lang="zh-TW" altLang="en-US" dirty="0"/>
              <a:t>：同步電抗</a:t>
            </a:r>
            <a:r>
              <a:rPr lang="en-US" altLang="zh-TW" dirty="0"/>
              <a:t>(Ω)</a:t>
            </a:r>
            <a:r>
              <a:rPr lang="zh-TW" altLang="en-US" dirty="0"/>
              <a:t> </a:t>
            </a:r>
            <a:endParaRPr lang="en-US" altLang="zh-TW" dirty="0" smtClean="0"/>
          </a:p>
          <a:p>
            <a:r>
              <a:rPr lang="en-US" altLang="zh-TW" i="1" dirty="0" err="1" smtClean="0"/>
              <a:t>X</a:t>
            </a:r>
            <a:r>
              <a:rPr lang="en-US" altLang="zh-TW" i="1" baseline="-25000" dirty="0" err="1" smtClean="0"/>
              <a:t>a</a:t>
            </a:r>
            <a:r>
              <a:rPr lang="zh-TW" altLang="en-US" dirty="0"/>
              <a:t>：電樞反應電抗</a:t>
            </a:r>
            <a:r>
              <a:rPr lang="en-US" altLang="zh-TW" dirty="0"/>
              <a:t>(Ω)</a:t>
            </a:r>
            <a:r>
              <a:rPr lang="zh-TW" altLang="en-US" dirty="0"/>
              <a:t> </a:t>
            </a:r>
            <a:endParaRPr lang="en-US" altLang="zh-TW" dirty="0" smtClean="0"/>
          </a:p>
          <a:p>
            <a:pPr marL="361950" indent="-361950"/>
            <a:r>
              <a:rPr lang="en-US" altLang="zh-TW" i="1" dirty="0" smtClean="0"/>
              <a:t>	</a:t>
            </a:r>
            <a:r>
              <a:rPr lang="zh-TW" altLang="en-US" dirty="0" smtClean="0"/>
              <a:t>：</a:t>
            </a:r>
            <a:r>
              <a:rPr lang="zh-TW" altLang="en-US" dirty="0"/>
              <a:t>漏磁電抗</a:t>
            </a:r>
            <a:r>
              <a:rPr lang="en-US" altLang="zh-TW" dirty="0"/>
              <a:t>(Ω) </a:t>
            </a:r>
            <a:endParaRPr lang="zh-TW" alt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05064"/>
            <a:ext cx="8135938" cy="756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物件 2"/>
          <p:cNvGraphicFramePr>
            <a:graphicFrameLocks noChangeAspect="1"/>
          </p:cNvGraphicFramePr>
          <p:nvPr>
            <p:extLst>
              <p:ext uri="{D42A27DB-BD31-4B8C-83A1-F6EECF244321}">
                <p14:modId xmlns:p14="http://schemas.microsoft.com/office/powerpoint/2010/main" val="1868849613"/>
              </p:ext>
            </p:extLst>
          </p:nvPr>
        </p:nvGraphicFramePr>
        <p:xfrm>
          <a:off x="356412" y="5878041"/>
          <a:ext cx="476053" cy="504056"/>
        </p:xfrm>
        <a:graphic>
          <a:graphicData uri="http://schemas.openxmlformats.org/presentationml/2006/ole">
            <mc:AlternateContent xmlns:mc="http://schemas.openxmlformats.org/markup-compatibility/2006">
              <mc:Choice xmlns:v="urn:schemas-microsoft-com:vml" Requires="v">
                <p:oleObj spid="_x0000_s1044" name="Equation" r:id="rId4" imgW="215640" imgH="228600" progId="Equation.DSMT4">
                  <p:embed/>
                </p:oleObj>
              </mc:Choice>
              <mc:Fallback>
                <p:oleObj name="Equation" r:id="rId4" imgW="215640" imgH="228600" progId="Equation.DSMT4">
                  <p:embed/>
                  <p:pic>
                    <p:nvPicPr>
                      <p:cNvPr id="0" name=""/>
                      <p:cNvPicPr/>
                      <p:nvPr/>
                    </p:nvPicPr>
                    <p:blipFill>
                      <a:blip r:embed="rId5"/>
                      <a:stretch>
                        <a:fillRect/>
                      </a:stretch>
                    </p:blipFill>
                    <p:spPr>
                      <a:xfrm>
                        <a:off x="356412" y="5878041"/>
                        <a:ext cx="476053" cy="504056"/>
                      </a:xfrm>
                      <a:prstGeom prst="rect">
                        <a:avLst/>
                      </a:prstGeom>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4137106461"/>
              </p:ext>
            </p:extLst>
          </p:nvPr>
        </p:nvGraphicFramePr>
        <p:xfrm>
          <a:off x="4788024" y="2924944"/>
          <a:ext cx="474662" cy="504825"/>
        </p:xfrm>
        <a:graphic>
          <a:graphicData uri="http://schemas.openxmlformats.org/presentationml/2006/ole">
            <mc:AlternateContent xmlns:mc="http://schemas.openxmlformats.org/markup-compatibility/2006">
              <mc:Choice xmlns:v="urn:schemas-microsoft-com:vml" Requires="v">
                <p:oleObj spid="_x0000_s1045" name="Equation" r:id="rId6" imgW="215640" imgH="228600" progId="Equation.DSMT4">
                  <p:embed/>
                </p:oleObj>
              </mc:Choice>
              <mc:Fallback>
                <p:oleObj name="Equation" r:id="rId6" imgW="215640" imgH="228600" progId="Equation.DSMT4">
                  <p:embed/>
                  <p:pic>
                    <p:nvPicPr>
                      <p:cNvPr id="0" name="物件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2924944"/>
                        <a:ext cx="474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9788251"/>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2247207"/>
            <a:ext cx="8135938" cy="3371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11389"/>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每</a:t>
            </a:r>
            <a:r>
              <a:rPr lang="zh-TW" altLang="en-US" dirty="0"/>
              <a:t>相同步阻抗值</a:t>
            </a:r>
            <a:r>
              <a:rPr lang="en-US" altLang="zh-TW" i="1" dirty="0"/>
              <a:t>Z</a:t>
            </a:r>
            <a:r>
              <a:rPr lang="en-US" altLang="zh-TW" i="1" baseline="-25000" dirty="0"/>
              <a:t>s</a:t>
            </a:r>
            <a:r>
              <a:rPr lang="en-US" altLang="zh-TW" i="1" dirty="0"/>
              <a:t> </a:t>
            </a:r>
            <a:r>
              <a:rPr lang="zh-TW" altLang="en-US" dirty="0"/>
              <a:t>為</a:t>
            </a:r>
            <a:r>
              <a:rPr lang="zh-TW" altLang="en-US" dirty="0" smtClean="0"/>
              <a:t>：</a:t>
            </a:r>
            <a:endParaRPr lang="en-US" altLang="zh-TW" dirty="0" smtClean="0"/>
          </a:p>
          <a:p>
            <a:endParaRPr lang="en-US" altLang="zh-TW" dirty="0"/>
          </a:p>
          <a:p>
            <a:endParaRPr lang="zh-TW" altLang="en-US" dirty="0"/>
          </a:p>
          <a:p>
            <a:pPr>
              <a:tabLst>
                <a:tab pos="712788" algn="l"/>
              </a:tabLst>
            </a:pPr>
            <a:r>
              <a:rPr lang="en-US" altLang="zh-TW" dirty="0"/>
              <a:t>	</a:t>
            </a:r>
            <a:r>
              <a:rPr lang="zh-TW" altLang="en-US" dirty="0" smtClean="0"/>
              <a:t>同步</a:t>
            </a:r>
            <a:r>
              <a:rPr lang="zh-TW" altLang="en-US" dirty="0"/>
              <a:t>發電機的等效電路可參考圖</a:t>
            </a:r>
            <a:r>
              <a:rPr lang="en-US" altLang="zh-TW" dirty="0"/>
              <a:t>9-6</a:t>
            </a:r>
            <a:r>
              <a:rPr lang="zh-TW" altLang="en-US" dirty="0"/>
              <a:t>，定子繞組受到轉子磁場切割產生應電勢</a:t>
            </a:r>
            <a:r>
              <a:rPr lang="en-US" altLang="zh-TW" i="1" dirty="0" err="1"/>
              <a:t>E</a:t>
            </a:r>
            <a:r>
              <a:rPr lang="en-US" altLang="zh-TW" i="1" baseline="-25000" dirty="0" err="1"/>
              <a:t>p</a:t>
            </a:r>
            <a:r>
              <a:rPr lang="en-US" altLang="zh-TW" i="1" dirty="0"/>
              <a:t> </a:t>
            </a:r>
            <a:r>
              <a:rPr lang="zh-TW" altLang="en-US" dirty="0"/>
              <a:t>後，減去同步阻抗壓降才是端電壓</a:t>
            </a:r>
            <a:r>
              <a:rPr lang="en-US" altLang="zh-TW" i="1" dirty="0" err="1"/>
              <a:t>V</a:t>
            </a:r>
            <a:r>
              <a:rPr lang="en-US" altLang="zh-TW" i="1" baseline="-25000" dirty="0" err="1"/>
              <a:t>p</a:t>
            </a:r>
            <a:r>
              <a:rPr lang="zh-TW" altLang="en-US" dirty="0"/>
              <a:t>，</a:t>
            </a:r>
            <a:r>
              <a:rPr lang="zh-TW" altLang="en-US" dirty="0" smtClean="0"/>
              <a:t>即</a:t>
            </a:r>
            <a:r>
              <a:rPr lang="en-US" altLang="zh-TW" i="1" dirty="0" smtClean="0"/>
              <a:t>			</a:t>
            </a:r>
            <a:r>
              <a:rPr lang="zh-TW" altLang="en-US" dirty="0" smtClean="0"/>
              <a:t>，</a:t>
            </a:r>
            <a:r>
              <a:rPr lang="zh-TW" altLang="en-US" dirty="0">
                <a:solidFill>
                  <a:srgbClr val="0099FF"/>
                </a:solidFill>
              </a:rPr>
              <a:t>兩者電</a:t>
            </a:r>
            <a:r>
              <a:rPr lang="zh-TW" altLang="en-US" dirty="0" smtClean="0">
                <a:solidFill>
                  <a:srgbClr val="0099FF"/>
                </a:solidFill>
              </a:rPr>
              <a:t>樞電流</a:t>
            </a:r>
            <a:r>
              <a:rPr lang="zh-TW" altLang="en-US" dirty="0">
                <a:solidFill>
                  <a:srgbClr val="0099FF"/>
                </a:solidFill>
              </a:rPr>
              <a:t>方向不同，所造成的相量關係與特性也會有所不同。</a:t>
            </a:r>
            <a:r>
              <a:rPr lang="zh-TW" altLang="en-US" dirty="0" smtClean="0"/>
              <a:t> </a:t>
            </a:r>
            <a:endParaRPr lang="zh-TW" alt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85929"/>
            <a:ext cx="8135938" cy="722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物件 4"/>
          <p:cNvGraphicFramePr>
            <a:graphicFrameLocks noChangeAspect="1"/>
          </p:cNvGraphicFramePr>
          <p:nvPr>
            <p:extLst>
              <p:ext uri="{D42A27DB-BD31-4B8C-83A1-F6EECF244321}">
                <p14:modId xmlns:p14="http://schemas.microsoft.com/office/powerpoint/2010/main" val="2792809512"/>
              </p:ext>
            </p:extLst>
          </p:nvPr>
        </p:nvGraphicFramePr>
        <p:xfrm>
          <a:off x="3995936" y="3861048"/>
          <a:ext cx="1800200" cy="438510"/>
        </p:xfrm>
        <a:graphic>
          <a:graphicData uri="http://schemas.openxmlformats.org/presentationml/2006/ole">
            <mc:AlternateContent xmlns:mc="http://schemas.openxmlformats.org/markup-compatibility/2006">
              <mc:Choice xmlns:v="urn:schemas-microsoft-com:vml" Requires="v">
                <p:oleObj spid="_x0000_s2058" name="Equation" r:id="rId4" imgW="990360" imgH="241200" progId="Equation.DSMT4">
                  <p:embed/>
                </p:oleObj>
              </mc:Choice>
              <mc:Fallback>
                <p:oleObj name="Equation" r:id="rId4" imgW="990360" imgH="241200" progId="Equation.DSMT4">
                  <p:embed/>
                  <p:pic>
                    <p:nvPicPr>
                      <p:cNvPr id="0" name=""/>
                      <p:cNvPicPr/>
                      <p:nvPr/>
                    </p:nvPicPr>
                    <p:blipFill>
                      <a:blip r:embed="rId5"/>
                      <a:stretch>
                        <a:fillRect/>
                      </a:stretch>
                    </p:blipFill>
                    <p:spPr>
                      <a:xfrm>
                        <a:off x="3995936" y="3861048"/>
                        <a:ext cx="1800200" cy="438510"/>
                      </a:xfrm>
                      <a:prstGeom prst="rect">
                        <a:avLst/>
                      </a:prstGeom>
                    </p:spPr>
                  </p:pic>
                </p:oleObj>
              </mc:Fallback>
            </mc:AlternateContent>
          </a:graphicData>
        </a:graphic>
      </p:graphicFrame>
    </p:spTree>
    <p:extLst>
      <p:ext uri="{BB962C8B-B14F-4D97-AF65-F5344CB8AC3E}">
        <p14:creationId xmlns:p14="http://schemas.microsoft.com/office/powerpoint/2010/main" val="1287489630"/>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2" name="內容版面配置區 1"/>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相量圖</a:t>
            </a:r>
            <a:endParaRPr lang="zh-TW" altLang="en-US" dirty="0">
              <a:solidFill>
                <a:srgbClr val="0099FF"/>
              </a:solidFill>
            </a:endParaRPr>
          </a:p>
          <a:p>
            <a:r>
              <a:rPr lang="zh-TW" altLang="en-US" dirty="0" smtClean="0"/>
              <a:t>分為</a:t>
            </a:r>
            <a:r>
              <a:rPr lang="zh-TW" altLang="en-US" dirty="0"/>
              <a:t>下列三種狀況說明： </a:t>
            </a:r>
          </a:p>
          <a:p>
            <a:r>
              <a:rPr lang="en-US" altLang="zh-TW" dirty="0"/>
              <a:t>1. </a:t>
            </a:r>
            <a:r>
              <a:rPr lang="zh-TW" altLang="en-US" dirty="0"/>
              <a:t>純電阻性負載</a:t>
            </a:r>
            <a:r>
              <a:rPr lang="en-US" altLang="zh-TW" dirty="0"/>
              <a:t>( </a:t>
            </a:r>
            <a:r>
              <a:rPr lang="en-US" altLang="zh-TW" dirty="0" err="1"/>
              <a:t>cos</a:t>
            </a:r>
            <a:r>
              <a:rPr lang="en-US" altLang="zh-TW" i="1" dirty="0" err="1"/>
              <a:t>θ</a:t>
            </a:r>
            <a:r>
              <a:rPr lang="en-US" altLang="zh-TW" i="1" dirty="0"/>
              <a:t> </a:t>
            </a:r>
            <a:r>
              <a:rPr lang="en-US" altLang="zh-TW" dirty="0"/>
              <a:t>= 1 ) </a:t>
            </a:r>
            <a:endParaRPr lang="zh-TW" altLang="en-US" dirty="0"/>
          </a:p>
          <a:p>
            <a:pPr marL="361950"/>
            <a:r>
              <a:rPr lang="zh-TW" altLang="en-US" dirty="0"/>
              <a:t>透過調整激磁電流，</a:t>
            </a:r>
            <a:r>
              <a:rPr lang="zh-TW" altLang="en-US" dirty="0">
                <a:solidFill>
                  <a:srgbClr val="0099FF"/>
                </a:solidFill>
              </a:rPr>
              <a:t>使得電樞電流</a:t>
            </a:r>
            <a:r>
              <a:rPr lang="en-US" altLang="zh-TW" dirty="0">
                <a:solidFill>
                  <a:srgbClr val="0099FF"/>
                </a:solidFill>
              </a:rPr>
              <a:t>( </a:t>
            </a:r>
            <a:r>
              <a:rPr lang="en-US" altLang="zh-TW" i="1" dirty="0" err="1">
                <a:solidFill>
                  <a:srgbClr val="0099FF"/>
                </a:solidFill>
              </a:rPr>
              <a:t>I</a:t>
            </a:r>
            <a:r>
              <a:rPr lang="en-US" altLang="zh-TW" i="1" baseline="-25000" dirty="0" err="1">
                <a:solidFill>
                  <a:srgbClr val="0099FF"/>
                </a:solidFill>
              </a:rPr>
              <a:t>a</a:t>
            </a:r>
            <a:r>
              <a:rPr lang="en-US" altLang="zh-TW" i="1" dirty="0">
                <a:solidFill>
                  <a:srgbClr val="0099FF"/>
                </a:solidFill>
              </a:rPr>
              <a:t> </a:t>
            </a:r>
            <a:r>
              <a:rPr lang="en-US" altLang="zh-TW" dirty="0">
                <a:solidFill>
                  <a:srgbClr val="0099FF"/>
                </a:solidFill>
              </a:rPr>
              <a:t>) </a:t>
            </a:r>
            <a:r>
              <a:rPr lang="zh-TW" altLang="en-US" dirty="0">
                <a:solidFill>
                  <a:srgbClr val="0099FF"/>
                </a:solidFill>
              </a:rPr>
              <a:t>與端電壓</a:t>
            </a:r>
            <a:r>
              <a:rPr lang="en-US" altLang="zh-TW" dirty="0">
                <a:solidFill>
                  <a:srgbClr val="0099FF"/>
                </a:solidFill>
              </a:rPr>
              <a:t>( </a:t>
            </a:r>
            <a:r>
              <a:rPr lang="en-US" altLang="zh-TW" i="1" dirty="0" err="1">
                <a:solidFill>
                  <a:srgbClr val="0099FF"/>
                </a:solidFill>
              </a:rPr>
              <a:t>V</a:t>
            </a:r>
            <a:r>
              <a:rPr lang="en-US" altLang="zh-TW" i="1" baseline="-25000" dirty="0" err="1">
                <a:solidFill>
                  <a:srgbClr val="0099FF"/>
                </a:solidFill>
              </a:rPr>
              <a:t>p</a:t>
            </a:r>
            <a:r>
              <a:rPr lang="en-US" altLang="zh-TW" i="1" dirty="0">
                <a:solidFill>
                  <a:srgbClr val="0099FF"/>
                </a:solidFill>
              </a:rPr>
              <a:t> </a:t>
            </a:r>
            <a:r>
              <a:rPr lang="en-US" altLang="zh-TW" dirty="0">
                <a:solidFill>
                  <a:srgbClr val="0099FF"/>
                </a:solidFill>
              </a:rPr>
              <a:t>) </a:t>
            </a:r>
            <a:r>
              <a:rPr lang="zh-TW" altLang="en-US" dirty="0">
                <a:solidFill>
                  <a:srgbClr val="0099FF"/>
                </a:solidFill>
              </a:rPr>
              <a:t>同相，此時的激磁電流稱為正常激磁</a:t>
            </a:r>
            <a:r>
              <a:rPr lang="en-US" altLang="zh-TW" dirty="0">
                <a:solidFill>
                  <a:srgbClr val="0099FF"/>
                </a:solidFill>
              </a:rPr>
              <a:t>(normal excitation) </a:t>
            </a:r>
            <a:r>
              <a:rPr lang="zh-TW" altLang="en-US" dirty="0">
                <a:solidFill>
                  <a:srgbClr val="0099FF"/>
                </a:solidFill>
              </a:rPr>
              <a:t>電流</a:t>
            </a:r>
            <a:r>
              <a:rPr lang="zh-TW" altLang="en-US" dirty="0" smtClean="0">
                <a:solidFill>
                  <a:srgbClr val="0099FF"/>
                </a:solidFill>
              </a:rPr>
              <a:t>。</a:t>
            </a:r>
            <a:r>
              <a:rPr lang="zh-TW" altLang="en-US" dirty="0" smtClean="0"/>
              <a:t> </a:t>
            </a:r>
            <a:r>
              <a:rPr lang="zh-TW" altLang="en-US" dirty="0"/>
              <a:t>相量關係如圖</a:t>
            </a:r>
            <a:r>
              <a:rPr lang="en-US" altLang="zh-TW" dirty="0"/>
              <a:t>11-5(a</a:t>
            </a:r>
            <a:r>
              <a:rPr lang="en-US" altLang="zh-TW" dirty="0" smtClean="0"/>
              <a:t>)</a:t>
            </a:r>
            <a:r>
              <a:rPr lang="zh-TW" altLang="en-US" dirty="0" smtClean="0"/>
              <a:t>。</a:t>
            </a:r>
            <a:endParaRPr lang="en-US" altLang="zh-TW" dirty="0" smtClean="0"/>
          </a:p>
          <a:p>
            <a:r>
              <a:rPr lang="en-US" altLang="zh-TW" dirty="0"/>
              <a:t>2. </a:t>
            </a:r>
            <a:r>
              <a:rPr lang="zh-TW" altLang="en-US" dirty="0"/>
              <a:t>電感性負載</a:t>
            </a:r>
            <a:r>
              <a:rPr lang="en-US" altLang="zh-TW" dirty="0"/>
              <a:t>( </a:t>
            </a:r>
            <a:r>
              <a:rPr lang="en-US" altLang="zh-TW" dirty="0" err="1"/>
              <a:t>cos</a:t>
            </a:r>
            <a:r>
              <a:rPr lang="en-US" altLang="zh-TW" i="1" dirty="0" err="1"/>
              <a:t>θ</a:t>
            </a:r>
            <a:r>
              <a:rPr lang="en-US" altLang="zh-TW" i="1" dirty="0"/>
              <a:t> </a:t>
            </a:r>
            <a:r>
              <a:rPr lang="en-US" altLang="zh-TW" dirty="0"/>
              <a:t>&lt; 1 </a:t>
            </a:r>
            <a:r>
              <a:rPr lang="zh-TW" altLang="en-US" dirty="0"/>
              <a:t>落後</a:t>
            </a:r>
            <a:r>
              <a:rPr lang="en-US" altLang="zh-TW" dirty="0"/>
              <a:t>) </a:t>
            </a:r>
            <a:endParaRPr lang="zh-TW" altLang="en-US" dirty="0"/>
          </a:p>
          <a:p>
            <a:pPr marL="361950"/>
            <a:r>
              <a:rPr lang="zh-TW" altLang="en-US" dirty="0">
                <a:solidFill>
                  <a:srgbClr val="0099FF"/>
                </a:solidFill>
              </a:rPr>
              <a:t>當激磁電流低於正常激磁時稱為欠激磁</a:t>
            </a:r>
            <a:r>
              <a:rPr lang="en-US" altLang="zh-TW" dirty="0"/>
              <a:t>(under excitation)</a:t>
            </a:r>
            <a:r>
              <a:rPr lang="zh-TW" altLang="en-US" dirty="0"/>
              <a:t>，此時電樞電流 </a:t>
            </a:r>
            <a:r>
              <a:rPr lang="en-US" altLang="zh-TW" dirty="0"/>
              <a:t>( </a:t>
            </a:r>
            <a:r>
              <a:rPr lang="en-US" altLang="zh-TW" i="1" dirty="0" err="1"/>
              <a:t>I</a:t>
            </a:r>
            <a:r>
              <a:rPr lang="en-US" altLang="zh-TW" i="1" baseline="-25000" dirty="0" err="1"/>
              <a:t>a</a:t>
            </a:r>
            <a:r>
              <a:rPr lang="en-US" altLang="zh-TW" i="1" dirty="0"/>
              <a:t> </a:t>
            </a:r>
            <a:r>
              <a:rPr lang="en-US" altLang="zh-TW" dirty="0"/>
              <a:t>) </a:t>
            </a:r>
            <a:r>
              <a:rPr lang="zh-TW" altLang="en-US" dirty="0"/>
              <a:t>落後端電壓</a:t>
            </a:r>
            <a:r>
              <a:rPr lang="en-US" altLang="zh-TW" dirty="0"/>
              <a:t>(</a:t>
            </a:r>
            <a:r>
              <a:rPr lang="en-US" altLang="zh-TW" i="1" dirty="0" err="1"/>
              <a:t>V</a:t>
            </a:r>
            <a:r>
              <a:rPr lang="en-US" altLang="zh-TW" i="1" baseline="-25000" dirty="0" err="1"/>
              <a:t>p</a:t>
            </a:r>
            <a:r>
              <a:rPr lang="en-US" altLang="zh-TW" i="1" dirty="0"/>
              <a:t> </a:t>
            </a:r>
            <a:r>
              <a:rPr lang="en-US" altLang="zh-TW" dirty="0"/>
              <a:t>) </a:t>
            </a:r>
            <a:r>
              <a:rPr lang="zh-TW" altLang="en-US" dirty="0"/>
              <a:t>為</a:t>
            </a:r>
            <a:r>
              <a:rPr lang="en-US" altLang="zh-TW" i="1" dirty="0"/>
              <a:t>θ </a:t>
            </a:r>
            <a:r>
              <a:rPr lang="zh-TW" altLang="en-US" dirty="0"/>
              <a:t>度，相量關係如圖</a:t>
            </a:r>
            <a:r>
              <a:rPr lang="en-US" altLang="zh-TW" dirty="0"/>
              <a:t>11-5(b)</a:t>
            </a:r>
            <a:r>
              <a:rPr lang="zh-TW" altLang="en-US" dirty="0"/>
              <a:t>。</a:t>
            </a:r>
          </a:p>
          <a:p>
            <a:pPr marL="361950"/>
            <a:endParaRPr lang="zh-TW" altLang="en-US" dirty="0"/>
          </a:p>
        </p:txBody>
      </p:sp>
    </p:spTree>
    <p:extLst>
      <p:ext uri="{BB962C8B-B14F-4D97-AF65-F5344CB8AC3E}">
        <p14:creationId xmlns:p14="http://schemas.microsoft.com/office/powerpoint/2010/main" val="2781759196"/>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71482" y="1412875"/>
            <a:ext cx="7240673"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039707"/>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3</a:t>
            </a:r>
            <a:r>
              <a:rPr lang="en-US" altLang="zh-TW" dirty="0"/>
              <a:t>. </a:t>
            </a:r>
            <a:r>
              <a:rPr lang="zh-TW" altLang="en-US" dirty="0"/>
              <a:t>電容性負載</a:t>
            </a:r>
            <a:r>
              <a:rPr lang="en-US" altLang="zh-TW" dirty="0"/>
              <a:t>( </a:t>
            </a:r>
            <a:r>
              <a:rPr lang="en-US" altLang="zh-TW" dirty="0" err="1"/>
              <a:t>cos</a:t>
            </a:r>
            <a:r>
              <a:rPr lang="en-US" altLang="zh-TW" i="1" dirty="0" err="1"/>
              <a:t>θ</a:t>
            </a:r>
            <a:r>
              <a:rPr lang="en-US" altLang="zh-TW" i="1" dirty="0"/>
              <a:t> </a:t>
            </a:r>
            <a:r>
              <a:rPr lang="en-US" altLang="zh-TW" dirty="0"/>
              <a:t>&lt; 1 </a:t>
            </a:r>
            <a:r>
              <a:rPr lang="zh-TW" altLang="en-US" dirty="0"/>
              <a:t>超前</a:t>
            </a:r>
            <a:r>
              <a:rPr lang="en-US" altLang="zh-TW" dirty="0"/>
              <a:t>) </a:t>
            </a:r>
            <a:endParaRPr lang="zh-TW" altLang="en-US" dirty="0"/>
          </a:p>
          <a:p>
            <a:pPr marL="361950"/>
            <a:r>
              <a:rPr lang="zh-TW" altLang="en-US" dirty="0"/>
              <a:t>當</a:t>
            </a:r>
            <a:r>
              <a:rPr lang="zh-TW" altLang="en-US" dirty="0">
                <a:solidFill>
                  <a:srgbClr val="0099FF"/>
                </a:solidFill>
              </a:rPr>
              <a:t>激磁電流高於正常激磁時稱為過激磁</a:t>
            </a:r>
            <a:r>
              <a:rPr lang="en-US" altLang="zh-TW" dirty="0">
                <a:solidFill>
                  <a:srgbClr val="0099FF"/>
                </a:solidFill>
              </a:rPr>
              <a:t>(over excitation)</a:t>
            </a:r>
            <a:r>
              <a:rPr lang="zh-TW" altLang="en-US" dirty="0"/>
              <a:t>，此時電樞電流 </a:t>
            </a:r>
            <a:r>
              <a:rPr lang="en-US" altLang="zh-TW" dirty="0"/>
              <a:t>( </a:t>
            </a:r>
            <a:r>
              <a:rPr lang="en-US" altLang="zh-TW" i="1" dirty="0" err="1"/>
              <a:t>I</a:t>
            </a:r>
            <a:r>
              <a:rPr lang="en-US" altLang="zh-TW" i="1" baseline="-25000" dirty="0" err="1"/>
              <a:t>a</a:t>
            </a:r>
            <a:r>
              <a:rPr lang="en-US" altLang="zh-TW" i="1" dirty="0"/>
              <a:t> </a:t>
            </a:r>
            <a:r>
              <a:rPr lang="en-US" altLang="zh-TW" dirty="0"/>
              <a:t>) </a:t>
            </a:r>
            <a:r>
              <a:rPr lang="zh-TW" altLang="en-US" dirty="0"/>
              <a:t>超前端電壓</a:t>
            </a:r>
            <a:r>
              <a:rPr lang="en-US" altLang="zh-TW" dirty="0"/>
              <a:t>( </a:t>
            </a:r>
            <a:r>
              <a:rPr lang="en-US" altLang="zh-TW" i="1" dirty="0" err="1"/>
              <a:t>V</a:t>
            </a:r>
            <a:r>
              <a:rPr lang="en-US" altLang="zh-TW" i="1" baseline="-25000" dirty="0" err="1"/>
              <a:t>p</a:t>
            </a:r>
            <a:r>
              <a:rPr lang="en-US" altLang="zh-TW" i="1" dirty="0"/>
              <a:t> </a:t>
            </a:r>
            <a:r>
              <a:rPr lang="en-US" altLang="zh-TW" dirty="0"/>
              <a:t>) </a:t>
            </a:r>
            <a:r>
              <a:rPr lang="zh-TW" altLang="en-US" dirty="0"/>
              <a:t>為</a:t>
            </a:r>
            <a:r>
              <a:rPr lang="en-US" altLang="zh-TW" i="1" dirty="0"/>
              <a:t>θ </a:t>
            </a:r>
            <a:r>
              <a:rPr lang="zh-TW" altLang="en-US" dirty="0"/>
              <a:t>度，相量關係如同圖</a:t>
            </a:r>
            <a:r>
              <a:rPr lang="en-US" altLang="zh-TW" dirty="0"/>
              <a:t>11-5(c)</a:t>
            </a:r>
            <a:r>
              <a:rPr lang="zh-TW" altLang="en-US" dirty="0" smtClean="0"/>
              <a:t>。</a:t>
            </a:r>
            <a:endParaRPr lang="zh-TW" altLang="en-US" dirty="0"/>
          </a:p>
          <a:p>
            <a:pPr>
              <a:lnSpc>
                <a:spcPts val="1000"/>
              </a:lnSpc>
              <a:tabLst>
                <a:tab pos="361950" algn="l"/>
              </a:tabLst>
            </a:pPr>
            <a:r>
              <a:rPr lang="en-US" altLang="zh-TW" dirty="0"/>
              <a:t>	</a:t>
            </a:r>
            <a:endParaRPr lang="en-US" altLang="zh-TW" dirty="0" smtClean="0"/>
          </a:p>
          <a:p>
            <a:pPr>
              <a:tabLst>
                <a:tab pos="361950" algn="l"/>
              </a:tabLst>
            </a:pPr>
            <a:r>
              <a:rPr lang="en-US" altLang="zh-TW" dirty="0"/>
              <a:t>	</a:t>
            </a:r>
            <a:r>
              <a:rPr lang="zh-TW" altLang="en-US" dirty="0" smtClean="0"/>
              <a:t>同步</a:t>
            </a:r>
            <a:r>
              <a:rPr lang="zh-TW" altLang="en-US" dirty="0"/>
              <a:t>電動機每相反電勢</a:t>
            </a:r>
            <a:r>
              <a:rPr lang="zh-TW" altLang="en-US" dirty="0" smtClean="0"/>
              <a:t>：</a:t>
            </a:r>
            <a:endParaRPr lang="en-US" altLang="zh-TW" dirty="0" smtClean="0"/>
          </a:p>
          <a:p>
            <a:pPr>
              <a:tabLst>
                <a:tab pos="361950" algn="l"/>
              </a:tabLst>
            </a:pPr>
            <a:endParaRPr lang="en-US" altLang="zh-TW" dirty="0"/>
          </a:p>
          <a:p>
            <a:endParaRPr lang="zh-TW" altLang="en-US" dirty="0"/>
          </a:p>
          <a:p>
            <a:r>
              <a:rPr lang="en-US" altLang="zh-TW" i="1" dirty="0" err="1"/>
              <a:t>E</a:t>
            </a:r>
            <a:r>
              <a:rPr lang="en-US" altLang="zh-TW" i="1" baseline="-25000" dirty="0" err="1"/>
              <a:t>c</a:t>
            </a:r>
            <a:r>
              <a:rPr lang="zh-TW" altLang="en-US" dirty="0"/>
              <a:t>：每相反電勢</a:t>
            </a:r>
            <a:r>
              <a:rPr lang="en-US" altLang="zh-TW" dirty="0"/>
              <a:t>(V) </a:t>
            </a:r>
            <a:r>
              <a:rPr lang="en-US" altLang="zh-TW" dirty="0" smtClean="0"/>
              <a:t>	</a:t>
            </a:r>
            <a:r>
              <a:rPr lang="en-US" altLang="zh-TW" i="1" dirty="0" err="1" smtClean="0"/>
              <a:t>V</a:t>
            </a:r>
            <a:r>
              <a:rPr lang="en-US" altLang="zh-TW" i="1" baseline="-25000" dirty="0" err="1" smtClean="0"/>
              <a:t>p</a:t>
            </a:r>
            <a:r>
              <a:rPr lang="zh-TW" altLang="en-US" dirty="0"/>
              <a:t>：每相端電壓</a:t>
            </a:r>
            <a:r>
              <a:rPr lang="en-US" altLang="zh-TW" dirty="0"/>
              <a:t>(V) </a:t>
            </a:r>
          </a:p>
          <a:p>
            <a:r>
              <a:rPr lang="en-US" altLang="zh-TW" dirty="0" err="1"/>
              <a:t>cos</a:t>
            </a:r>
            <a:r>
              <a:rPr lang="el-GR" altLang="zh-TW" i="1" dirty="0"/>
              <a:t>θ</a:t>
            </a:r>
            <a:r>
              <a:rPr lang="zh-TW" altLang="el-GR" dirty="0"/>
              <a:t>：</a:t>
            </a:r>
            <a:r>
              <a:rPr lang="zh-TW" altLang="en-US" dirty="0"/>
              <a:t>功率因數 </a:t>
            </a:r>
            <a:r>
              <a:rPr lang="en-US" altLang="zh-TW" dirty="0" smtClean="0"/>
              <a:t>		</a:t>
            </a:r>
            <a:r>
              <a:rPr lang="en-US" altLang="zh-TW" i="1" dirty="0" err="1" smtClean="0"/>
              <a:t>I</a:t>
            </a:r>
            <a:r>
              <a:rPr lang="en-US" altLang="zh-TW" i="1" baseline="-25000" dirty="0" err="1" smtClean="0"/>
              <a:t>a</a:t>
            </a:r>
            <a:r>
              <a:rPr lang="en-US" altLang="zh-TW" i="1" dirty="0" smtClean="0"/>
              <a:t> </a:t>
            </a:r>
            <a:r>
              <a:rPr lang="zh-TW" altLang="en-US" dirty="0"/>
              <a:t>：每相電樞電流</a:t>
            </a:r>
            <a:r>
              <a:rPr lang="en-US" altLang="zh-TW" dirty="0"/>
              <a:t>(A) </a:t>
            </a:r>
          </a:p>
          <a:p>
            <a:r>
              <a:rPr lang="en-US" altLang="zh-TW" i="1" dirty="0"/>
              <a:t>R</a:t>
            </a:r>
            <a:r>
              <a:rPr lang="en-US" altLang="zh-TW" i="1" baseline="-25000" dirty="0"/>
              <a:t>a</a:t>
            </a:r>
            <a:r>
              <a:rPr lang="zh-TW" altLang="en-US" dirty="0"/>
              <a:t>：每相電樞電阻</a:t>
            </a:r>
            <a:r>
              <a:rPr lang="en-US" altLang="zh-TW" dirty="0"/>
              <a:t>(Ω) </a:t>
            </a:r>
            <a:r>
              <a:rPr lang="en-US" altLang="zh-TW" dirty="0" smtClean="0"/>
              <a:t>	</a:t>
            </a:r>
            <a:r>
              <a:rPr lang="en-US" altLang="zh-TW" i="1" dirty="0" smtClean="0"/>
              <a:t>X</a:t>
            </a:r>
            <a:r>
              <a:rPr lang="en-US" altLang="zh-TW" i="1" baseline="-25000" dirty="0" smtClean="0"/>
              <a:t>s</a:t>
            </a:r>
            <a:r>
              <a:rPr lang="zh-TW" altLang="en-US" dirty="0"/>
              <a:t>：每相同步電抗</a:t>
            </a:r>
            <a:r>
              <a:rPr lang="en-US" altLang="zh-TW" dirty="0"/>
              <a:t>(Ω) </a:t>
            </a:r>
            <a:r>
              <a:rPr lang="zh-TW" altLang="en-US" dirty="0" smtClean="0"/>
              <a:t> </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49080"/>
            <a:ext cx="8135938" cy="869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115824"/>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507178"/>
            <a:ext cx="8135938" cy="485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bwMode="auto">
          <a:xfrm>
            <a:off x="1547664" y="3356992"/>
            <a:ext cx="5688632" cy="2520280"/>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2716056006"/>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507178"/>
            <a:ext cx="8135938" cy="485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126091"/>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dirty="0"/>
          </a:p>
        </p:txBody>
      </p:sp>
      <p:sp>
        <p:nvSpPr>
          <p:cNvPr id="5" name="內容版面配置區 4"/>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、同步電動機之電樞</a:t>
            </a:r>
            <a:r>
              <a:rPr lang="zh-TW" altLang="en-US" sz="3200" b="1" dirty="0" smtClean="0">
                <a:solidFill>
                  <a:srgbClr val="00B050"/>
                </a:solidFill>
              </a:rPr>
              <a:t>反應</a:t>
            </a:r>
            <a:endParaRPr lang="en-US" altLang="zh-TW" sz="3200" b="1" dirty="0" smtClean="0">
              <a:solidFill>
                <a:srgbClr val="00B050"/>
              </a:solidFill>
            </a:endParaRPr>
          </a:p>
          <a:p>
            <a:pPr indent="712788"/>
            <a:r>
              <a:rPr lang="zh-TW" altLang="en-US" dirty="0" smtClean="0">
                <a:solidFill>
                  <a:srgbClr val="0099FF"/>
                </a:solidFill>
              </a:rPr>
              <a:t>電</a:t>
            </a:r>
            <a:r>
              <a:rPr lang="zh-TW" altLang="en-US" dirty="0">
                <a:solidFill>
                  <a:srgbClr val="0099FF"/>
                </a:solidFill>
              </a:rPr>
              <a:t>樞電流產生的電樞磁場 </a:t>
            </a:r>
            <a:r>
              <a:rPr lang="en-US" altLang="zh-TW" dirty="0">
                <a:solidFill>
                  <a:srgbClr val="0099FF"/>
                </a:solidFill>
              </a:rPr>
              <a:t>( </a:t>
            </a:r>
            <a:r>
              <a:rPr lang="en-US" altLang="zh-TW" i="1" dirty="0">
                <a:solidFill>
                  <a:srgbClr val="0099FF"/>
                </a:solidFill>
              </a:rPr>
              <a:t> </a:t>
            </a:r>
            <a:r>
              <a:rPr lang="en-US" altLang="zh-TW" i="1" dirty="0" smtClean="0">
                <a:solidFill>
                  <a:srgbClr val="0099FF"/>
                </a:solidFill>
              </a:rPr>
              <a:t>  </a:t>
            </a:r>
            <a:r>
              <a:rPr lang="en-US" altLang="zh-TW" dirty="0" smtClean="0">
                <a:solidFill>
                  <a:srgbClr val="0099FF"/>
                </a:solidFill>
              </a:rPr>
              <a:t>)</a:t>
            </a:r>
            <a:r>
              <a:rPr lang="zh-TW" altLang="en-US" dirty="0" smtClean="0">
                <a:solidFill>
                  <a:srgbClr val="0099FF"/>
                </a:solidFill>
              </a:rPr>
              <a:t>會</a:t>
            </a:r>
            <a:r>
              <a:rPr lang="zh-TW" altLang="en-US" dirty="0">
                <a:solidFill>
                  <a:srgbClr val="0099FF"/>
                </a:solidFill>
              </a:rPr>
              <a:t>對轉子磁場</a:t>
            </a:r>
            <a:r>
              <a:rPr lang="en-US" altLang="zh-TW" dirty="0" smtClean="0">
                <a:solidFill>
                  <a:srgbClr val="0099FF"/>
                </a:solidFill>
              </a:rPr>
              <a:t>( </a:t>
            </a:r>
            <a:r>
              <a:rPr lang="en-US" altLang="zh-TW" i="1" dirty="0" smtClean="0">
                <a:solidFill>
                  <a:srgbClr val="0099FF"/>
                </a:solidFill>
              </a:rPr>
              <a:t>  </a:t>
            </a:r>
            <a:r>
              <a:rPr lang="en-US" altLang="zh-TW" dirty="0">
                <a:solidFill>
                  <a:srgbClr val="0099FF"/>
                </a:solidFill>
              </a:rPr>
              <a:t>) </a:t>
            </a:r>
            <a:r>
              <a:rPr lang="zh-TW" altLang="en-US" dirty="0">
                <a:solidFill>
                  <a:srgbClr val="0099FF"/>
                </a:solidFill>
              </a:rPr>
              <a:t>造成干擾現象，稱為電樞反應。</a:t>
            </a:r>
          </a:p>
          <a:p>
            <a:pPr>
              <a:tabLst>
                <a:tab pos="712788" algn="l"/>
              </a:tabLst>
            </a:pPr>
            <a:r>
              <a:rPr lang="en-US" altLang="zh-TW" dirty="0" smtClean="0">
                <a:solidFill>
                  <a:srgbClr val="0099FF"/>
                </a:solidFill>
              </a:rPr>
              <a:t>	</a:t>
            </a:r>
            <a:r>
              <a:rPr lang="zh-TW" altLang="en-US" dirty="0" smtClean="0">
                <a:solidFill>
                  <a:srgbClr val="0099FF"/>
                </a:solidFill>
              </a:rPr>
              <a:t>同步</a:t>
            </a:r>
            <a:r>
              <a:rPr lang="zh-TW" altLang="en-US" dirty="0">
                <a:solidFill>
                  <a:srgbClr val="0099FF"/>
                </a:solidFill>
              </a:rPr>
              <a:t>電動機的電樞反應跟同步發電機一樣，會跟電樞電流的大小與相位有關</a:t>
            </a:r>
            <a:r>
              <a:rPr lang="zh-TW" altLang="en-US" dirty="0" smtClean="0">
                <a:solidFill>
                  <a:srgbClr val="0099FF"/>
                </a:solidFill>
              </a:rPr>
              <a:t>。</a:t>
            </a:r>
            <a:endParaRPr lang="zh-TW" altLang="en-US" dirty="0">
              <a:solidFill>
                <a:srgbClr val="0099FF"/>
              </a:solidFill>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3348921256"/>
              </p:ext>
            </p:extLst>
          </p:nvPr>
        </p:nvGraphicFramePr>
        <p:xfrm>
          <a:off x="5220072" y="1988840"/>
          <a:ext cx="386358" cy="534957"/>
        </p:xfrm>
        <a:graphic>
          <a:graphicData uri="http://schemas.openxmlformats.org/presentationml/2006/ole">
            <mc:AlternateContent xmlns:mc="http://schemas.openxmlformats.org/markup-compatibility/2006">
              <mc:Choice xmlns:v="urn:schemas-microsoft-com:vml" Requires="v">
                <p:oleObj spid="_x0000_s3090" name="Equation" r:id="rId3" imgW="164880" imgH="228600" progId="Equation.DSMT4">
                  <p:embed/>
                </p:oleObj>
              </mc:Choice>
              <mc:Fallback>
                <p:oleObj name="Equation" r:id="rId3" imgW="164880" imgH="228600" progId="Equation.DSMT4">
                  <p:embed/>
                  <p:pic>
                    <p:nvPicPr>
                      <p:cNvPr id="0" name=""/>
                      <p:cNvPicPr/>
                      <p:nvPr/>
                    </p:nvPicPr>
                    <p:blipFill>
                      <a:blip r:embed="rId4"/>
                      <a:stretch>
                        <a:fillRect/>
                      </a:stretch>
                    </p:blipFill>
                    <p:spPr>
                      <a:xfrm>
                        <a:off x="5220072" y="1988840"/>
                        <a:ext cx="386358" cy="534957"/>
                      </a:xfrm>
                      <a:prstGeom prst="rect">
                        <a:avLst/>
                      </a:prstGeom>
                    </p:spPr>
                  </p:pic>
                </p:oleObj>
              </mc:Fallback>
            </mc:AlternateContent>
          </a:graphicData>
        </a:graphic>
      </p:graphicFrame>
      <p:graphicFrame>
        <p:nvGraphicFramePr>
          <p:cNvPr id="3" name="物件 2"/>
          <p:cNvGraphicFramePr>
            <a:graphicFrameLocks noChangeAspect="1"/>
          </p:cNvGraphicFramePr>
          <p:nvPr>
            <p:extLst>
              <p:ext uri="{D42A27DB-BD31-4B8C-83A1-F6EECF244321}">
                <p14:modId xmlns:p14="http://schemas.microsoft.com/office/powerpoint/2010/main" val="100556408"/>
              </p:ext>
            </p:extLst>
          </p:nvPr>
        </p:nvGraphicFramePr>
        <p:xfrm>
          <a:off x="7902079" y="1988840"/>
          <a:ext cx="414337" cy="563563"/>
        </p:xfrm>
        <a:graphic>
          <a:graphicData uri="http://schemas.openxmlformats.org/presentationml/2006/ole">
            <mc:AlternateContent xmlns:mc="http://schemas.openxmlformats.org/markup-compatibility/2006">
              <mc:Choice xmlns:v="urn:schemas-microsoft-com:vml" Requires="v">
                <p:oleObj spid="_x0000_s3091" name="Equation" r:id="rId5" imgW="177480" imgH="241200" progId="Equation.DSMT4">
                  <p:embed/>
                </p:oleObj>
              </mc:Choice>
              <mc:Fallback>
                <p:oleObj name="Equation" r:id="rId5" imgW="177480" imgH="241200" progId="Equation.DSMT4">
                  <p:embed/>
                  <p:pic>
                    <p:nvPicPr>
                      <p:cNvPr id="0" name="物件 1"/>
                      <p:cNvPicPr>
                        <a:picLocks noChangeAspect="1" noChangeArrowheads="1"/>
                      </p:cNvPicPr>
                      <p:nvPr/>
                    </p:nvPicPr>
                    <p:blipFill>
                      <a:blip r:embed="rId6"/>
                      <a:srcRect/>
                      <a:stretch>
                        <a:fillRect/>
                      </a:stretch>
                    </p:blipFill>
                    <p:spPr bwMode="auto">
                      <a:xfrm>
                        <a:off x="7902079" y="1988840"/>
                        <a:ext cx="41433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9599850"/>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11-1</a:t>
            </a:r>
            <a:r>
              <a:rPr lang="zh-TW" altLang="en-US" dirty="0" smtClean="0"/>
              <a:t>　同步</a:t>
            </a:r>
            <a:r>
              <a:rPr lang="zh-TW" altLang="en-US" dirty="0"/>
              <a:t>電動機之原理及構造</a:t>
            </a:r>
          </a:p>
        </p:txBody>
      </p:sp>
      <p:sp>
        <p:nvSpPr>
          <p:cNvPr id="3" name="內容版面配置區 2"/>
          <p:cNvSpPr>
            <a:spLocks noGrp="1"/>
          </p:cNvSpPr>
          <p:nvPr>
            <p:ph idx="1"/>
          </p:nvPr>
        </p:nvSpPr>
        <p:spPr/>
        <p:txBody>
          <a:bodyPr/>
          <a:lstStyle/>
          <a:p>
            <a:r>
              <a:rPr lang="zh-TW" altLang="en-US" sz="3200" b="1" dirty="0" smtClean="0">
                <a:solidFill>
                  <a:srgbClr val="0099FF"/>
                </a:solidFill>
              </a:rPr>
              <a:t> </a:t>
            </a:r>
            <a:r>
              <a:rPr lang="zh-TW" altLang="en-US" sz="3200" b="1" dirty="0" smtClean="0">
                <a:solidFill>
                  <a:srgbClr val="00B050"/>
                </a:solidFill>
              </a:rPr>
              <a:t>一、同步電動機之原理</a:t>
            </a:r>
            <a:endParaRPr lang="en-US" altLang="zh-TW" sz="3200" b="1" dirty="0" smtClean="0">
              <a:solidFill>
                <a:srgbClr val="00B050"/>
              </a:solidFill>
            </a:endParaRPr>
          </a:p>
          <a:p>
            <a:pPr>
              <a:tabLst>
                <a:tab pos="712788" algn="l"/>
              </a:tabLst>
            </a:pPr>
            <a:r>
              <a:rPr lang="en-US" altLang="zh-TW" dirty="0" smtClean="0"/>
              <a:t>	</a:t>
            </a:r>
            <a:r>
              <a:rPr lang="zh-TW" altLang="en-US" dirty="0" smtClean="0"/>
              <a:t>同步</a:t>
            </a:r>
            <a:r>
              <a:rPr lang="zh-TW" altLang="en-US" dirty="0"/>
              <a:t>電動機的基本動作原理如圖</a:t>
            </a:r>
            <a:r>
              <a:rPr lang="en-US" altLang="zh-TW" dirty="0"/>
              <a:t>11-1(a)</a:t>
            </a:r>
            <a:r>
              <a:rPr lang="zh-TW" altLang="en-US" dirty="0"/>
              <a:t>，將一個永久磁鐵穿入轉軸後作為轉子，再將其兩側分別擺放磁鐵，並且處理成相互吸引的狀態。一旦外側磁鐵開始旋轉後，作為轉子的中央磁鐵受到吸引也會朝著相同方向以同樣速度旋轉。圖</a:t>
            </a:r>
            <a:r>
              <a:rPr lang="en-US" altLang="zh-TW" dirty="0"/>
              <a:t>11-1(b) </a:t>
            </a:r>
            <a:r>
              <a:rPr lang="zh-TW" altLang="en-US" dirty="0"/>
              <a:t>為其剖面圖，外殼上貼有異極性的磁鐵，將整個外殼旋轉時，中央的轉子也會被吸引著邊追隨、邊旋轉。</a:t>
            </a:r>
            <a:endParaRPr lang="en-US" altLang="zh-TW" dirty="0" smtClean="0"/>
          </a:p>
          <a:p>
            <a:endParaRPr lang="zh-TW" altLang="en-US" dirty="0"/>
          </a:p>
        </p:txBody>
      </p:sp>
    </p:spTree>
    <p:extLst>
      <p:ext uri="{BB962C8B-B14F-4D97-AF65-F5344CB8AC3E}">
        <p14:creationId xmlns:p14="http://schemas.microsoft.com/office/powerpoint/2010/main" val="1861535328"/>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不同</a:t>
            </a:r>
            <a:r>
              <a:rPr lang="zh-TW" altLang="en-US" dirty="0"/>
              <a:t>的功率因數也會造成產生</a:t>
            </a:r>
            <a:r>
              <a:rPr lang="zh-TW" altLang="en-US" dirty="0" smtClean="0"/>
              <a:t>不同的電樞反應： </a:t>
            </a:r>
            <a:endParaRPr lang="en-US" altLang="zh-TW" dirty="0" smtClean="0"/>
          </a:p>
          <a:p>
            <a:pPr marL="361950" indent="-361950"/>
            <a:r>
              <a:rPr lang="en-US" altLang="zh-TW" dirty="0" smtClean="0"/>
              <a:t>1</a:t>
            </a:r>
            <a:r>
              <a:rPr lang="en-US" altLang="zh-TW" dirty="0"/>
              <a:t>. </a:t>
            </a:r>
            <a:r>
              <a:rPr lang="zh-TW" altLang="en-US" dirty="0">
                <a:solidFill>
                  <a:srgbClr val="0099FF"/>
                </a:solidFill>
              </a:rPr>
              <a:t>將激磁電流調至正常激磁時，同步電動機的電樞電流</a:t>
            </a:r>
            <a:r>
              <a:rPr lang="en-US" altLang="zh-TW" dirty="0">
                <a:solidFill>
                  <a:srgbClr val="0099FF"/>
                </a:solidFill>
              </a:rPr>
              <a:t>( </a:t>
            </a:r>
            <a:r>
              <a:rPr lang="en-US" altLang="zh-TW" i="1" dirty="0" err="1">
                <a:solidFill>
                  <a:srgbClr val="0099FF"/>
                </a:solidFill>
              </a:rPr>
              <a:t>I</a:t>
            </a:r>
            <a:r>
              <a:rPr lang="en-US" altLang="zh-TW" i="1" baseline="-25000" dirty="0" err="1">
                <a:solidFill>
                  <a:srgbClr val="0099FF"/>
                </a:solidFill>
              </a:rPr>
              <a:t>a</a:t>
            </a:r>
            <a:r>
              <a:rPr lang="en-US" altLang="zh-TW" i="1" dirty="0">
                <a:solidFill>
                  <a:srgbClr val="0099FF"/>
                </a:solidFill>
              </a:rPr>
              <a:t> </a:t>
            </a:r>
            <a:r>
              <a:rPr lang="en-US" altLang="zh-TW" dirty="0">
                <a:solidFill>
                  <a:srgbClr val="0099FF"/>
                </a:solidFill>
              </a:rPr>
              <a:t>) </a:t>
            </a:r>
            <a:r>
              <a:rPr lang="zh-TW" altLang="en-US" dirty="0">
                <a:solidFill>
                  <a:srgbClr val="0099FF"/>
                </a:solidFill>
              </a:rPr>
              <a:t>與端電壓</a:t>
            </a:r>
            <a:r>
              <a:rPr lang="en-US" altLang="zh-TW" dirty="0">
                <a:solidFill>
                  <a:srgbClr val="0099FF"/>
                </a:solidFill>
              </a:rPr>
              <a:t>( </a:t>
            </a:r>
            <a:r>
              <a:rPr lang="en-US" altLang="zh-TW" i="1" dirty="0" err="1">
                <a:solidFill>
                  <a:srgbClr val="0099FF"/>
                </a:solidFill>
              </a:rPr>
              <a:t>V</a:t>
            </a:r>
            <a:r>
              <a:rPr lang="en-US" altLang="zh-TW" i="1" baseline="-25000" dirty="0" err="1">
                <a:solidFill>
                  <a:srgbClr val="0099FF"/>
                </a:solidFill>
              </a:rPr>
              <a:t>p</a:t>
            </a:r>
            <a:r>
              <a:rPr lang="en-US" altLang="zh-TW" i="1" dirty="0">
                <a:solidFill>
                  <a:srgbClr val="0099FF"/>
                </a:solidFill>
              </a:rPr>
              <a:t> </a:t>
            </a:r>
            <a:r>
              <a:rPr lang="en-US" altLang="zh-TW" dirty="0">
                <a:solidFill>
                  <a:srgbClr val="0099FF"/>
                </a:solidFill>
              </a:rPr>
              <a:t>) </a:t>
            </a:r>
            <a:r>
              <a:rPr lang="zh-TW" altLang="en-US" dirty="0">
                <a:solidFill>
                  <a:srgbClr val="0099FF"/>
                </a:solidFill>
              </a:rPr>
              <a:t>同相</a:t>
            </a:r>
            <a:r>
              <a:rPr lang="zh-TW" altLang="en-US" dirty="0"/>
              <a:t>，如圖</a:t>
            </a:r>
            <a:r>
              <a:rPr lang="en-US" altLang="zh-TW" dirty="0"/>
              <a:t>11-6(a) </a:t>
            </a:r>
            <a:r>
              <a:rPr lang="zh-TW" altLang="en-US" dirty="0"/>
              <a:t>電樞導體</a:t>
            </a:r>
            <a:r>
              <a:rPr lang="en-US" altLang="zh-TW" i="1" dirty="0"/>
              <a:t>A </a:t>
            </a:r>
            <a:r>
              <a:rPr lang="zh-TW" altLang="en-US" dirty="0"/>
              <a:t>產生逆時針之電樞磁通</a:t>
            </a:r>
            <a:r>
              <a:rPr lang="en-US" altLang="zh-TW" dirty="0" smtClean="0"/>
              <a:t>(	)</a:t>
            </a:r>
            <a:r>
              <a:rPr lang="zh-TW" altLang="en-US" dirty="0"/>
              <a:t>，造成轉子磁極</a:t>
            </a:r>
            <a:r>
              <a:rPr lang="en-US" altLang="zh-TW" dirty="0"/>
              <a:t>( N ) </a:t>
            </a:r>
            <a:r>
              <a:rPr lang="zh-TW" altLang="en-US" dirty="0"/>
              <a:t>的前端磁場增強、後端磁場減弱，</a:t>
            </a:r>
            <a:r>
              <a:rPr lang="zh-TW" altLang="en-US" dirty="0">
                <a:solidFill>
                  <a:srgbClr val="0099FF"/>
                </a:solidFill>
              </a:rPr>
              <a:t>磁通分佈發生偏移，稱為橫軸反應或交磁作用</a:t>
            </a:r>
            <a:r>
              <a:rPr lang="zh-TW" altLang="en-US" dirty="0"/>
              <a:t>。</a:t>
            </a:r>
          </a:p>
          <a:p>
            <a:pPr marL="361950" indent="-361950" eaLnBrk="1"/>
            <a:r>
              <a:rPr lang="en-US" altLang="zh-TW" dirty="0"/>
              <a:t>2. </a:t>
            </a:r>
            <a:r>
              <a:rPr lang="zh-TW" altLang="en-US" dirty="0">
                <a:solidFill>
                  <a:srgbClr val="0099FF"/>
                </a:solidFill>
              </a:rPr>
              <a:t>激磁電流低於正常激磁</a:t>
            </a:r>
            <a:r>
              <a:rPr lang="en-US" altLang="zh-TW" dirty="0">
                <a:solidFill>
                  <a:srgbClr val="0099FF"/>
                </a:solidFill>
              </a:rPr>
              <a:t>( </a:t>
            </a:r>
            <a:r>
              <a:rPr lang="zh-TW" altLang="en-US" dirty="0">
                <a:solidFill>
                  <a:srgbClr val="0099FF"/>
                </a:solidFill>
              </a:rPr>
              <a:t>欠激磁</a:t>
            </a:r>
            <a:r>
              <a:rPr lang="en-US" altLang="zh-TW" dirty="0">
                <a:solidFill>
                  <a:srgbClr val="0099FF"/>
                </a:solidFill>
              </a:rPr>
              <a:t>) </a:t>
            </a:r>
            <a:r>
              <a:rPr lang="zh-TW" altLang="en-US" dirty="0">
                <a:solidFill>
                  <a:srgbClr val="0099FF"/>
                </a:solidFill>
              </a:rPr>
              <a:t>時</a:t>
            </a:r>
            <a:r>
              <a:rPr lang="zh-TW" altLang="en-US" dirty="0"/>
              <a:t>，電樞電流</a:t>
            </a:r>
            <a:r>
              <a:rPr lang="en-US" altLang="zh-TW" dirty="0"/>
              <a:t>( </a:t>
            </a:r>
            <a:r>
              <a:rPr lang="en-US" altLang="zh-TW" i="1" dirty="0" err="1"/>
              <a:t>I</a:t>
            </a:r>
            <a:r>
              <a:rPr lang="en-US" altLang="zh-TW" i="1" baseline="-25000" dirty="0" err="1"/>
              <a:t>a</a:t>
            </a:r>
            <a:r>
              <a:rPr lang="en-US" altLang="zh-TW" i="1" dirty="0"/>
              <a:t> </a:t>
            </a:r>
            <a:r>
              <a:rPr lang="en-US" altLang="zh-TW" dirty="0"/>
              <a:t>) </a:t>
            </a:r>
            <a:r>
              <a:rPr lang="zh-TW" altLang="en-US" dirty="0"/>
              <a:t>落後端電壓</a:t>
            </a:r>
            <a:r>
              <a:rPr lang="en-US" altLang="zh-TW" dirty="0"/>
              <a:t>( </a:t>
            </a:r>
            <a:r>
              <a:rPr lang="en-US" altLang="zh-TW" i="1" dirty="0" err="1"/>
              <a:t>V</a:t>
            </a:r>
            <a:r>
              <a:rPr lang="en-US" altLang="zh-TW" i="1" baseline="-25000" dirty="0" err="1"/>
              <a:t>p</a:t>
            </a:r>
            <a:r>
              <a:rPr lang="en-US" altLang="zh-TW" i="1" dirty="0"/>
              <a:t> </a:t>
            </a:r>
            <a:r>
              <a:rPr lang="en-US" altLang="zh-TW" dirty="0"/>
              <a:t>)</a:t>
            </a:r>
            <a:r>
              <a:rPr lang="zh-TW" altLang="en-US" dirty="0"/>
              <a:t>，當相位落後</a:t>
            </a:r>
            <a:r>
              <a:rPr lang="en-US" altLang="zh-TW" dirty="0"/>
              <a:t>90° </a:t>
            </a:r>
            <a:r>
              <a:rPr lang="zh-TW" altLang="en-US" dirty="0"/>
              <a:t>電機角時，如圖</a:t>
            </a:r>
            <a:r>
              <a:rPr lang="en-US" altLang="zh-TW" dirty="0"/>
              <a:t>11-6(b) </a:t>
            </a:r>
            <a:r>
              <a:rPr lang="zh-TW" altLang="en-US" dirty="0"/>
              <a:t>電樞反應為助磁現象</a:t>
            </a:r>
            <a:r>
              <a:rPr lang="zh-TW" altLang="en-US" dirty="0" smtClean="0"/>
              <a:t>；</a:t>
            </a:r>
            <a:r>
              <a:rPr lang="zh-TW" altLang="en-US" dirty="0" smtClean="0">
                <a:solidFill>
                  <a:srgbClr val="0099FF"/>
                </a:solidFill>
              </a:rPr>
              <a:t>相位</a:t>
            </a:r>
            <a:r>
              <a:rPr lang="zh-TW" altLang="en-US" dirty="0">
                <a:solidFill>
                  <a:srgbClr val="0099FF"/>
                </a:solidFill>
              </a:rPr>
              <a:t>落後</a:t>
            </a:r>
            <a:r>
              <a:rPr lang="en-US" altLang="zh-TW" dirty="0">
                <a:solidFill>
                  <a:srgbClr val="0099FF"/>
                </a:solidFill>
              </a:rPr>
              <a:t>&lt; 90°</a:t>
            </a:r>
            <a:r>
              <a:rPr lang="zh-TW" altLang="en-US" dirty="0">
                <a:solidFill>
                  <a:srgbClr val="0099FF"/>
                </a:solidFill>
              </a:rPr>
              <a:t>電機角，則電樞反應包含交磁與助磁現象</a:t>
            </a:r>
            <a:r>
              <a:rPr lang="zh-TW" altLang="en-US" dirty="0"/>
              <a:t>。</a:t>
            </a:r>
          </a:p>
        </p:txBody>
      </p:sp>
      <p:graphicFrame>
        <p:nvGraphicFramePr>
          <p:cNvPr id="4" name="物件 3"/>
          <p:cNvGraphicFramePr>
            <a:graphicFrameLocks noChangeAspect="1"/>
          </p:cNvGraphicFramePr>
          <p:nvPr>
            <p:extLst>
              <p:ext uri="{D42A27DB-BD31-4B8C-83A1-F6EECF244321}">
                <p14:modId xmlns:p14="http://schemas.microsoft.com/office/powerpoint/2010/main" val="3331498203"/>
              </p:ext>
            </p:extLst>
          </p:nvPr>
        </p:nvGraphicFramePr>
        <p:xfrm>
          <a:off x="5508104" y="2780928"/>
          <a:ext cx="387350" cy="534987"/>
        </p:xfrm>
        <a:graphic>
          <a:graphicData uri="http://schemas.openxmlformats.org/presentationml/2006/ole">
            <mc:AlternateContent xmlns:mc="http://schemas.openxmlformats.org/markup-compatibility/2006">
              <mc:Choice xmlns:v="urn:schemas-microsoft-com:vml" Requires="v">
                <p:oleObj spid="_x0000_s4108" name="Equation" r:id="rId3" imgW="164880" imgH="228600" progId="Equation.DSMT4">
                  <p:embed/>
                </p:oleObj>
              </mc:Choice>
              <mc:Fallback>
                <p:oleObj name="Equation" r:id="rId3" imgW="164880" imgH="228600" progId="Equation.DSMT4">
                  <p:embed/>
                  <p:pic>
                    <p:nvPicPr>
                      <p:cNvPr id="0" name="物件 1"/>
                      <p:cNvPicPr>
                        <a:picLocks noChangeAspect="1" noChangeArrowheads="1"/>
                      </p:cNvPicPr>
                      <p:nvPr/>
                    </p:nvPicPr>
                    <p:blipFill>
                      <a:blip r:embed="rId4"/>
                      <a:srcRect/>
                      <a:stretch>
                        <a:fillRect/>
                      </a:stretch>
                    </p:blipFill>
                    <p:spPr bwMode="auto">
                      <a:xfrm>
                        <a:off x="5508104" y="2780928"/>
                        <a:ext cx="3873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75824017"/>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2048040"/>
            <a:ext cx="8135938" cy="3769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661850"/>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pPr marL="361950" indent="-361950" eaLnBrk="1"/>
            <a:r>
              <a:rPr lang="en-US" altLang="zh-TW" dirty="0" smtClean="0"/>
              <a:t>3</a:t>
            </a:r>
            <a:r>
              <a:rPr lang="en-US" altLang="zh-TW" dirty="0"/>
              <a:t>. </a:t>
            </a:r>
            <a:r>
              <a:rPr lang="zh-TW" altLang="en-US" dirty="0">
                <a:solidFill>
                  <a:srgbClr val="0099FF"/>
                </a:solidFill>
              </a:rPr>
              <a:t>激磁電流高於正常激磁</a:t>
            </a:r>
            <a:r>
              <a:rPr lang="en-US" altLang="zh-TW" dirty="0">
                <a:solidFill>
                  <a:srgbClr val="0099FF"/>
                </a:solidFill>
              </a:rPr>
              <a:t>( </a:t>
            </a:r>
            <a:r>
              <a:rPr lang="zh-TW" altLang="en-US" dirty="0">
                <a:solidFill>
                  <a:srgbClr val="0099FF"/>
                </a:solidFill>
              </a:rPr>
              <a:t>過激磁</a:t>
            </a:r>
            <a:r>
              <a:rPr lang="en-US" altLang="zh-TW" dirty="0">
                <a:solidFill>
                  <a:srgbClr val="0099FF"/>
                </a:solidFill>
              </a:rPr>
              <a:t>) </a:t>
            </a:r>
            <a:r>
              <a:rPr lang="zh-TW" altLang="en-US" dirty="0">
                <a:solidFill>
                  <a:srgbClr val="0099FF"/>
                </a:solidFill>
              </a:rPr>
              <a:t>時</a:t>
            </a:r>
            <a:r>
              <a:rPr lang="zh-TW" altLang="en-US" dirty="0"/>
              <a:t>，電樞電流</a:t>
            </a:r>
            <a:r>
              <a:rPr lang="en-US" altLang="zh-TW" dirty="0"/>
              <a:t>( </a:t>
            </a:r>
            <a:r>
              <a:rPr lang="en-US" altLang="zh-TW" i="1" dirty="0" err="1"/>
              <a:t>I</a:t>
            </a:r>
            <a:r>
              <a:rPr lang="en-US" altLang="zh-TW" i="1" baseline="-25000" dirty="0" err="1"/>
              <a:t>a</a:t>
            </a:r>
            <a:r>
              <a:rPr lang="en-US" altLang="zh-TW" i="1" dirty="0"/>
              <a:t> </a:t>
            </a:r>
            <a:r>
              <a:rPr lang="en-US" altLang="zh-TW" dirty="0"/>
              <a:t>) </a:t>
            </a:r>
            <a:r>
              <a:rPr lang="zh-TW" altLang="en-US" dirty="0"/>
              <a:t>超前端電壓</a:t>
            </a:r>
            <a:r>
              <a:rPr lang="en-US" altLang="zh-TW" dirty="0"/>
              <a:t>( </a:t>
            </a:r>
            <a:r>
              <a:rPr lang="en-US" altLang="zh-TW" i="1" dirty="0" err="1"/>
              <a:t>V</a:t>
            </a:r>
            <a:r>
              <a:rPr lang="en-US" altLang="zh-TW" i="1" baseline="-25000" dirty="0" err="1"/>
              <a:t>p</a:t>
            </a:r>
            <a:r>
              <a:rPr lang="en-US" altLang="zh-TW" i="1" dirty="0"/>
              <a:t> </a:t>
            </a:r>
            <a:r>
              <a:rPr lang="en-US" altLang="zh-TW" dirty="0"/>
              <a:t>)</a:t>
            </a:r>
            <a:r>
              <a:rPr lang="zh-TW" altLang="en-US" dirty="0"/>
              <a:t>，當相位超前</a:t>
            </a:r>
            <a:r>
              <a:rPr lang="en-US" altLang="zh-TW" dirty="0"/>
              <a:t>90° </a:t>
            </a:r>
            <a:r>
              <a:rPr lang="zh-TW" altLang="en-US" dirty="0"/>
              <a:t>電機角時，如圖</a:t>
            </a:r>
            <a:r>
              <a:rPr lang="en-US" altLang="zh-TW" dirty="0"/>
              <a:t>11-6(c) </a:t>
            </a:r>
            <a:r>
              <a:rPr lang="zh-TW" altLang="en-US" dirty="0"/>
              <a:t>電樞反應為去磁現象</a:t>
            </a:r>
            <a:r>
              <a:rPr lang="zh-TW" altLang="en-US" dirty="0" smtClean="0"/>
              <a:t>；</a:t>
            </a:r>
            <a:r>
              <a:rPr lang="zh-TW" altLang="en-US" dirty="0" smtClean="0">
                <a:solidFill>
                  <a:srgbClr val="0099FF"/>
                </a:solidFill>
              </a:rPr>
              <a:t>相位</a:t>
            </a:r>
            <a:r>
              <a:rPr lang="zh-TW" altLang="en-US" dirty="0">
                <a:solidFill>
                  <a:srgbClr val="0099FF"/>
                </a:solidFill>
              </a:rPr>
              <a:t>超前</a:t>
            </a:r>
            <a:r>
              <a:rPr lang="en-US" altLang="zh-TW" dirty="0">
                <a:solidFill>
                  <a:srgbClr val="0099FF"/>
                </a:solidFill>
              </a:rPr>
              <a:t>&lt; 90°</a:t>
            </a:r>
            <a:r>
              <a:rPr lang="zh-TW" altLang="en-US" dirty="0">
                <a:solidFill>
                  <a:srgbClr val="0099FF"/>
                </a:solidFill>
              </a:rPr>
              <a:t>電機角，則電樞反應包含交磁與去磁現象</a:t>
            </a:r>
            <a:r>
              <a:rPr lang="zh-TW" altLang="en-US" dirty="0"/>
              <a:t>。</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9329" y="3284984"/>
            <a:ext cx="3630685" cy="328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148764"/>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3200" b="1" dirty="0" smtClean="0">
                <a:solidFill>
                  <a:srgbClr val="00B050"/>
                </a:solidFill>
              </a:rPr>
              <a:t>三</a:t>
            </a:r>
            <a:r>
              <a:rPr lang="zh-TW" altLang="en-US" sz="3200" b="1" dirty="0">
                <a:solidFill>
                  <a:srgbClr val="00B050"/>
                </a:solidFill>
              </a:rPr>
              <a:t>、同步電動機的激磁</a:t>
            </a:r>
            <a:r>
              <a:rPr lang="zh-TW" altLang="en-US" sz="3200" b="1" dirty="0" smtClean="0">
                <a:solidFill>
                  <a:srgbClr val="00B050"/>
                </a:solidFill>
              </a:rPr>
              <a:t>特性</a:t>
            </a:r>
            <a:endParaRPr lang="en-US" altLang="zh-TW" sz="3200" b="1" dirty="0" smtClean="0">
              <a:solidFill>
                <a:srgbClr val="00B050"/>
              </a:solidFill>
            </a:endParaRPr>
          </a:p>
          <a:p>
            <a:pPr>
              <a:tabLst>
                <a:tab pos="712788" algn="l"/>
              </a:tabLst>
            </a:pPr>
            <a:r>
              <a:rPr lang="en-US" altLang="zh-TW" dirty="0" smtClean="0"/>
              <a:t>	</a:t>
            </a:r>
            <a:r>
              <a:rPr lang="zh-TW" altLang="en-US" dirty="0" smtClean="0"/>
              <a:t>為了</a:t>
            </a:r>
            <a:r>
              <a:rPr lang="zh-TW" altLang="en-US" dirty="0"/>
              <a:t>瞭解同步電動機轉子激磁電流變動時，所造成電樞電流及功率因數的變化，可如圖</a:t>
            </a:r>
            <a:r>
              <a:rPr lang="en-US" altLang="zh-TW" dirty="0"/>
              <a:t>11-7 </a:t>
            </a:r>
            <a:r>
              <a:rPr lang="zh-TW" altLang="en-US" dirty="0"/>
              <a:t>接線後，進行激磁特性試驗</a:t>
            </a:r>
            <a:r>
              <a:rPr lang="zh-TW" altLang="en-US" dirty="0" smtClean="0"/>
              <a:t>。</a:t>
            </a:r>
            <a:endParaRPr lang="zh-TW" altLang="en-US" dirty="0"/>
          </a:p>
        </p:txBody>
      </p:sp>
    </p:spTree>
    <p:extLst>
      <p:ext uri="{BB962C8B-B14F-4D97-AF65-F5344CB8AC3E}">
        <p14:creationId xmlns:p14="http://schemas.microsoft.com/office/powerpoint/2010/main" val="2010569546"/>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7412639" cy="398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280093"/>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以</a:t>
            </a:r>
            <a:r>
              <a:rPr lang="zh-TW" altLang="en-US" dirty="0">
                <a:solidFill>
                  <a:srgbClr val="0099FF"/>
                </a:solidFill>
              </a:rPr>
              <a:t>直流激磁電流</a:t>
            </a:r>
            <a:r>
              <a:rPr lang="en-US" altLang="zh-TW" dirty="0">
                <a:solidFill>
                  <a:srgbClr val="0099FF"/>
                </a:solidFill>
              </a:rPr>
              <a:t>( </a:t>
            </a:r>
            <a:r>
              <a:rPr lang="en-US" altLang="zh-TW" i="1" dirty="0">
                <a:solidFill>
                  <a:srgbClr val="0099FF"/>
                </a:solidFill>
              </a:rPr>
              <a:t>I</a:t>
            </a:r>
            <a:r>
              <a:rPr lang="en-US" altLang="zh-TW" i="1" baseline="-25000" dirty="0">
                <a:solidFill>
                  <a:srgbClr val="0099FF"/>
                </a:solidFill>
              </a:rPr>
              <a:t>f</a:t>
            </a:r>
            <a:r>
              <a:rPr lang="en-US" altLang="zh-TW" i="1" dirty="0">
                <a:solidFill>
                  <a:srgbClr val="0099FF"/>
                </a:solidFill>
              </a:rPr>
              <a:t> </a:t>
            </a:r>
            <a:r>
              <a:rPr lang="en-US" altLang="zh-TW" dirty="0">
                <a:solidFill>
                  <a:srgbClr val="0099FF"/>
                </a:solidFill>
              </a:rPr>
              <a:t>) </a:t>
            </a:r>
            <a:r>
              <a:rPr lang="zh-TW" altLang="en-US" dirty="0">
                <a:solidFill>
                  <a:srgbClr val="0099FF"/>
                </a:solidFill>
              </a:rPr>
              <a:t>為橫座標，交流電樞電流</a:t>
            </a:r>
            <a:r>
              <a:rPr lang="en-US" altLang="zh-TW" dirty="0">
                <a:solidFill>
                  <a:srgbClr val="0099FF"/>
                </a:solidFill>
              </a:rPr>
              <a:t>( </a:t>
            </a:r>
            <a:r>
              <a:rPr lang="en-US" altLang="zh-TW" i="1" dirty="0" err="1">
                <a:solidFill>
                  <a:srgbClr val="0099FF"/>
                </a:solidFill>
              </a:rPr>
              <a:t>I</a:t>
            </a:r>
            <a:r>
              <a:rPr lang="en-US" altLang="zh-TW" i="1" baseline="-25000" dirty="0" err="1">
                <a:solidFill>
                  <a:srgbClr val="0099FF"/>
                </a:solidFill>
              </a:rPr>
              <a:t>a</a:t>
            </a:r>
            <a:r>
              <a:rPr lang="en-US" altLang="zh-TW" i="1" baseline="-25000" dirty="0">
                <a:solidFill>
                  <a:srgbClr val="0099FF"/>
                </a:solidFill>
              </a:rPr>
              <a:t> </a:t>
            </a:r>
            <a:r>
              <a:rPr lang="en-US" altLang="zh-TW" dirty="0">
                <a:solidFill>
                  <a:srgbClr val="0099FF"/>
                </a:solidFill>
              </a:rPr>
              <a:t>) </a:t>
            </a:r>
            <a:r>
              <a:rPr lang="zh-TW" altLang="en-US" dirty="0">
                <a:solidFill>
                  <a:srgbClr val="0099FF"/>
                </a:solidFill>
              </a:rPr>
              <a:t>為縱座標</a:t>
            </a:r>
            <a:r>
              <a:rPr lang="zh-TW" altLang="en-US" dirty="0"/>
              <a:t>，將不同負載下的試驗結果分別畫出曲線後，其結果如圖</a:t>
            </a:r>
            <a:r>
              <a:rPr lang="en-US" altLang="zh-TW" dirty="0"/>
              <a:t>11-8 </a:t>
            </a:r>
            <a:r>
              <a:rPr lang="zh-TW" altLang="en-US" dirty="0">
                <a:solidFill>
                  <a:srgbClr val="0099FF"/>
                </a:solidFill>
              </a:rPr>
              <a:t>稱為同步電動機的相位特性曲線</a:t>
            </a:r>
            <a:r>
              <a:rPr lang="zh-TW" altLang="en-US" dirty="0"/>
              <a:t>，由於形狀類似「</a:t>
            </a:r>
            <a:r>
              <a:rPr lang="en-US" altLang="zh-TW" dirty="0"/>
              <a:t>V</a:t>
            </a:r>
            <a:r>
              <a:rPr lang="zh-TW" altLang="en-US" dirty="0"/>
              <a:t>」字，因此</a:t>
            </a:r>
            <a:r>
              <a:rPr lang="zh-TW" altLang="en-US" dirty="0">
                <a:solidFill>
                  <a:srgbClr val="0099FF"/>
                </a:solidFill>
              </a:rPr>
              <a:t>又稱為</a:t>
            </a:r>
            <a:r>
              <a:rPr lang="en-US" altLang="zh-TW" dirty="0">
                <a:solidFill>
                  <a:srgbClr val="0099FF"/>
                </a:solidFill>
              </a:rPr>
              <a:t>V </a:t>
            </a:r>
            <a:r>
              <a:rPr lang="zh-TW" altLang="en-US" dirty="0">
                <a:solidFill>
                  <a:srgbClr val="0099FF"/>
                </a:solidFill>
              </a:rPr>
              <a:t>型特性曲線</a:t>
            </a:r>
            <a:r>
              <a:rPr lang="zh-TW" altLang="en-US" dirty="0" smtClean="0"/>
              <a:t>。</a:t>
            </a:r>
            <a:endParaRPr lang="en-US" altLang="zh-TW" dirty="0" smtClean="0"/>
          </a:p>
          <a:p>
            <a:pPr>
              <a:tabLst>
                <a:tab pos="712788" algn="l"/>
              </a:tabLst>
            </a:pPr>
            <a:r>
              <a:rPr lang="en-US" altLang="zh-TW" dirty="0" smtClean="0"/>
              <a:t>	</a:t>
            </a:r>
            <a:r>
              <a:rPr lang="zh-TW" altLang="en-US" dirty="0" smtClean="0">
                <a:solidFill>
                  <a:srgbClr val="0099FF"/>
                </a:solidFill>
              </a:rPr>
              <a:t>負載</a:t>
            </a:r>
            <a:r>
              <a:rPr lang="zh-TW" altLang="en-US" dirty="0">
                <a:solidFill>
                  <a:srgbClr val="0099FF"/>
                </a:solidFill>
              </a:rPr>
              <a:t>越重，電動機取用的電樞電流越大，因此曲線位置越高</a:t>
            </a:r>
            <a:r>
              <a:rPr lang="zh-TW" altLang="en-US" dirty="0"/>
              <a:t>。</a:t>
            </a:r>
          </a:p>
        </p:txBody>
      </p:sp>
    </p:spTree>
    <p:extLst>
      <p:ext uri="{BB962C8B-B14F-4D97-AF65-F5344CB8AC3E}">
        <p14:creationId xmlns:p14="http://schemas.microsoft.com/office/powerpoint/2010/main" val="2569407017"/>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2962" y="1412876"/>
            <a:ext cx="5667350" cy="481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475713"/>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tabLst>
                <a:tab pos="712788" algn="l"/>
              </a:tabLst>
            </a:pPr>
            <a:r>
              <a:rPr lang="en-US" altLang="zh-TW" dirty="0" smtClean="0"/>
              <a:t>	</a:t>
            </a:r>
            <a:r>
              <a:rPr lang="zh-TW" altLang="en-US" dirty="0" smtClean="0"/>
              <a:t>同步</a:t>
            </a:r>
            <a:r>
              <a:rPr lang="zh-TW" altLang="en-US" dirty="0"/>
              <a:t>電動機在負載固定時，</a:t>
            </a:r>
            <a:r>
              <a:rPr lang="zh-TW" altLang="en-US" dirty="0">
                <a:solidFill>
                  <a:srgbClr val="0099FF"/>
                </a:solidFill>
              </a:rPr>
              <a:t>當激磁電流很小時，電樞電流很大，功率因數很低，電流相位落後電壓。將激磁電流逐漸增加，電樞電流逐漸減少，功率因數隨之增加。當激磁電流增加至某數值時，電樞電流減到最小，此時功率因數為</a:t>
            </a:r>
            <a:r>
              <a:rPr lang="en-US" altLang="zh-TW" dirty="0">
                <a:solidFill>
                  <a:srgbClr val="0099FF"/>
                </a:solidFill>
              </a:rPr>
              <a:t>1</a:t>
            </a:r>
            <a:r>
              <a:rPr lang="zh-TW" altLang="en-US" dirty="0">
                <a:solidFill>
                  <a:srgbClr val="0099FF"/>
                </a:solidFill>
              </a:rPr>
              <a:t>。若將激磁電流繼續增加，電樞電流開始變大，功率因數變低，電流相位超前電壓。</a:t>
            </a:r>
          </a:p>
        </p:txBody>
      </p:sp>
    </p:spTree>
    <p:extLst>
      <p:ext uri="{BB962C8B-B14F-4D97-AF65-F5344CB8AC3E}">
        <p14:creationId xmlns:p14="http://schemas.microsoft.com/office/powerpoint/2010/main" val="4279630729"/>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solidFill>
                  <a:srgbClr val="0099FF"/>
                </a:solidFill>
              </a:rPr>
              <a:t>同步</a:t>
            </a:r>
            <a:r>
              <a:rPr lang="zh-TW" altLang="en-US" dirty="0">
                <a:solidFill>
                  <a:srgbClr val="0099FF"/>
                </a:solidFill>
              </a:rPr>
              <a:t>電動機可以藉由調整激磁電流呈現出不同的功率因數，相較於三相感應電動機屬於電感性負載，是兩者間的重要區別</a:t>
            </a:r>
            <a:r>
              <a:rPr lang="zh-TW" altLang="en-US" dirty="0" smtClean="0">
                <a:solidFill>
                  <a:srgbClr val="0099FF"/>
                </a:solidFill>
              </a:rPr>
              <a:t>。</a:t>
            </a:r>
            <a:endParaRPr lang="en-US" altLang="zh-TW" dirty="0" smtClean="0">
              <a:solidFill>
                <a:srgbClr val="0099FF"/>
              </a:solidFill>
            </a:endParaRPr>
          </a:p>
          <a:p>
            <a:pPr>
              <a:tabLst>
                <a:tab pos="712788" algn="l"/>
              </a:tabLst>
            </a:pPr>
            <a:r>
              <a:rPr lang="en-US" altLang="zh-TW" dirty="0" smtClean="0"/>
              <a:t>	</a:t>
            </a:r>
            <a:r>
              <a:rPr lang="zh-TW" altLang="en-US" dirty="0" smtClean="0">
                <a:solidFill>
                  <a:srgbClr val="0099FF"/>
                </a:solidFill>
              </a:rPr>
              <a:t>因此</a:t>
            </a:r>
            <a:r>
              <a:rPr lang="zh-TW" altLang="en-US" dirty="0">
                <a:solidFill>
                  <a:srgbClr val="0099FF"/>
                </a:solidFill>
              </a:rPr>
              <a:t>當負載增加時，其相對應的</a:t>
            </a:r>
            <a:r>
              <a:rPr lang="en-US" altLang="zh-TW" dirty="0">
                <a:solidFill>
                  <a:srgbClr val="0099FF"/>
                </a:solidFill>
              </a:rPr>
              <a:t>V </a:t>
            </a:r>
            <a:r>
              <a:rPr lang="zh-TW" altLang="en-US" dirty="0">
                <a:solidFill>
                  <a:srgbClr val="0099FF"/>
                </a:solidFill>
              </a:rPr>
              <a:t>型曲線的位置會偏右上方而非垂直向上。</a:t>
            </a:r>
          </a:p>
          <a:p>
            <a:pPr eaLnBrk="1">
              <a:tabLst>
                <a:tab pos="712788" algn="l"/>
              </a:tabLst>
            </a:pPr>
            <a:r>
              <a:rPr lang="en-US" altLang="zh-TW" dirty="0" smtClean="0"/>
              <a:t>	</a:t>
            </a:r>
            <a:r>
              <a:rPr lang="zh-TW" altLang="en-US" dirty="0" smtClean="0"/>
              <a:t>在</a:t>
            </a:r>
            <a:r>
              <a:rPr lang="zh-TW" altLang="en-US" dirty="0"/>
              <a:t>負載不變下，電動機向電源取用的</a:t>
            </a:r>
            <a:r>
              <a:rPr lang="zh-TW" altLang="en-US" dirty="0" smtClean="0"/>
              <a:t>電功率</a:t>
            </a:r>
            <a:r>
              <a:rPr lang="en-US" altLang="zh-TW" dirty="0" smtClean="0"/>
              <a:t/>
            </a:r>
            <a:br>
              <a:rPr lang="en-US" altLang="zh-TW" dirty="0" smtClean="0"/>
            </a:br>
            <a:r>
              <a:rPr lang="en-US" altLang="zh-TW" i="1" dirty="0" smtClean="0"/>
              <a:t>P</a:t>
            </a:r>
            <a:r>
              <a:rPr lang="en-US" altLang="zh-TW" baseline="-25000" dirty="0" smtClean="0"/>
              <a:t>in</a:t>
            </a:r>
            <a:r>
              <a:rPr lang="en-US" altLang="zh-TW" dirty="0" smtClean="0"/>
              <a:t> </a:t>
            </a:r>
            <a:r>
              <a:rPr lang="en-US" altLang="zh-TW" dirty="0"/>
              <a:t>= </a:t>
            </a:r>
            <a:r>
              <a:rPr lang="en-US" altLang="zh-TW" i="1" dirty="0" err="1"/>
              <a:t>V</a:t>
            </a:r>
            <a:r>
              <a:rPr lang="en-US" altLang="zh-TW" i="1" baseline="-25000" dirty="0" err="1"/>
              <a:t>p</a:t>
            </a:r>
            <a:r>
              <a:rPr lang="en-US" altLang="zh-TW" i="1" dirty="0"/>
              <a:t> </a:t>
            </a:r>
            <a:r>
              <a:rPr lang="en-US" altLang="zh-TW" i="1" dirty="0" err="1"/>
              <a:t>I</a:t>
            </a:r>
            <a:r>
              <a:rPr lang="en-US" altLang="zh-TW" i="1" baseline="-25000" dirty="0" err="1"/>
              <a:t>a</a:t>
            </a:r>
            <a:r>
              <a:rPr lang="en-US" altLang="zh-TW" i="1" dirty="0"/>
              <a:t> </a:t>
            </a:r>
            <a:r>
              <a:rPr lang="en-US" altLang="zh-TW" dirty="0" err="1"/>
              <a:t>cos</a:t>
            </a:r>
            <a:r>
              <a:rPr lang="en-US" altLang="zh-TW" i="1" dirty="0" err="1"/>
              <a:t>θ</a:t>
            </a:r>
            <a:r>
              <a:rPr lang="en-US" altLang="zh-TW" i="1" dirty="0"/>
              <a:t> </a:t>
            </a:r>
            <a:r>
              <a:rPr lang="zh-TW" altLang="en-US" dirty="0"/>
              <a:t>為定值，隨著功率因數上升，電樞電流</a:t>
            </a:r>
            <a:r>
              <a:rPr lang="en-US" altLang="zh-TW" dirty="0"/>
              <a:t>( </a:t>
            </a:r>
            <a:r>
              <a:rPr lang="en-US" altLang="zh-TW" i="1" dirty="0" err="1"/>
              <a:t>I</a:t>
            </a:r>
            <a:r>
              <a:rPr lang="en-US" altLang="zh-TW" i="1" baseline="-25000" dirty="0" err="1"/>
              <a:t>a</a:t>
            </a:r>
            <a:r>
              <a:rPr lang="en-US" altLang="zh-TW" i="1" dirty="0"/>
              <a:t> </a:t>
            </a:r>
            <a:r>
              <a:rPr lang="en-US" altLang="zh-TW" dirty="0"/>
              <a:t>) </a:t>
            </a:r>
            <a:r>
              <a:rPr lang="zh-TW" altLang="en-US" dirty="0"/>
              <a:t>成反比降低。因此：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157192"/>
            <a:ext cx="8135938" cy="932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134984"/>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3200" b="1" dirty="0" smtClean="0">
                <a:solidFill>
                  <a:srgbClr val="00B050"/>
                </a:solidFill>
              </a:rPr>
              <a:t>四</a:t>
            </a:r>
            <a:r>
              <a:rPr lang="zh-TW" altLang="en-US" sz="3200" b="1" dirty="0">
                <a:solidFill>
                  <a:srgbClr val="00B050"/>
                </a:solidFill>
              </a:rPr>
              <a:t>、同步電動機之功率與轉</a:t>
            </a:r>
            <a:r>
              <a:rPr lang="zh-TW" altLang="en-US" sz="3200" b="1" dirty="0" smtClean="0">
                <a:solidFill>
                  <a:srgbClr val="00B050"/>
                </a:solidFill>
              </a:rPr>
              <a:t>矩</a:t>
            </a:r>
            <a:endParaRPr lang="en-US" altLang="zh-TW" sz="3200" b="1" dirty="0" smtClean="0">
              <a:solidFill>
                <a:srgbClr val="00B050"/>
              </a:solidFill>
            </a:endParaRPr>
          </a:p>
          <a:p>
            <a:pPr>
              <a:tabLst>
                <a:tab pos="712788" algn="l"/>
              </a:tabLst>
            </a:pPr>
            <a:r>
              <a:rPr lang="en-US" altLang="zh-TW" dirty="0" smtClean="0"/>
              <a:t>	</a:t>
            </a:r>
            <a:r>
              <a:rPr lang="zh-TW" altLang="en-US" dirty="0" smtClean="0"/>
              <a:t>電動機</a:t>
            </a:r>
            <a:r>
              <a:rPr lang="zh-TW" altLang="en-US" dirty="0"/>
              <a:t>是將電能轉換成機械能的旋轉電機，如圖</a:t>
            </a:r>
            <a:r>
              <a:rPr lang="en-US" altLang="zh-TW" dirty="0"/>
              <a:t>11-9 </a:t>
            </a:r>
            <a:r>
              <a:rPr lang="zh-TW" altLang="en-US" dirty="0"/>
              <a:t>為三相同步電動機的功率轉換情形：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264" y="2852936"/>
            <a:ext cx="5389015" cy="363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450938"/>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solidFill>
                  <a:srgbClr val="0099FF"/>
                </a:solidFill>
              </a:rPr>
              <a:t>	</a:t>
            </a:r>
            <a:r>
              <a:rPr lang="zh-TW" altLang="en-US" dirty="0" smtClean="0">
                <a:solidFill>
                  <a:srgbClr val="0099FF"/>
                </a:solidFill>
              </a:rPr>
              <a:t>三</a:t>
            </a:r>
            <a:r>
              <a:rPr lang="zh-TW" altLang="en-US" dirty="0">
                <a:solidFill>
                  <a:srgbClr val="0099FF"/>
                </a:solidFill>
              </a:rPr>
              <a:t>相同步電動機的定子設計與三相感應電動機完全</a:t>
            </a:r>
            <a:r>
              <a:rPr lang="zh-TW" altLang="en-US" dirty="0" smtClean="0">
                <a:solidFill>
                  <a:srgbClr val="0099FF"/>
                </a:solidFill>
              </a:rPr>
              <a:t>相同</a:t>
            </a:r>
            <a:r>
              <a:rPr lang="zh-TW" altLang="en-US" dirty="0" smtClean="0"/>
              <a:t>，</a:t>
            </a:r>
            <a:r>
              <a:rPr lang="zh-TW" altLang="en-US" dirty="0"/>
              <a:t>定子立刻產生旋轉磁場並牽引轉子以同步轉速持續旋轉，即：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854661"/>
            <a:ext cx="8135938" cy="934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494215"/>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一</a:t>
            </a:r>
            <a:r>
              <a:rPr lang="en-US" altLang="zh-TW" b="1" dirty="0">
                <a:solidFill>
                  <a:srgbClr val="0099FF"/>
                </a:solidFill>
              </a:rPr>
              <a:t>) </a:t>
            </a:r>
            <a:r>
              <a:rPr lang="zh-TW" altLang="en-US" b="1" dirty="0">
                <a:solidFill>
                  <a:srgbClr val="0099FF"/>
                </a:solidFill>
              </a:rPr>
              <a:t>輸入</a:t>
            </a:r>
            <a:r>
              <a:rPr lang="zh-TW" altLang="en-US" b="1" dirty="0" smtClean="0">
                <a:solidFill>
                  <a:srgbClr val="0099FF"/>
                </a:solidFill>
              </a:rPr>
              <a:t>功率</a:t>
            </a:r>
            <a:endParaRPr lang="en-US" altLang="zh-TW" b="1" dirty="0" smtClean="0">
              <a:solidFill>
                <a:srgbClr val="0099FF"/>
              </a:solidFill>
            </a:endParaRPr>
          </a:p>
          <a:p>
            <a:r>
              <a:rPr lang="zh-TW" altLang="en-US" dirty="0" smtClean="0"/>
              <a:t>輸入</a:t>
            </a:r>
            <a:r>
              <a:rPr lang="zh-TW" altLang="en-US" dirty="0"/>
              <a:t>功率可以簡化為： </a:t>
            </a:r>
            <a:endParaRPr lang="en-US" altLang="zh-TW" dirty="0" smtClean="0"/>
          </a:p>
          <a:p>
            <a:endParaRPr lang="en-US" altLang="zh-TW" dirty="0"/>
          </a:p>
          <a:p>
            <a:endParaRPr lang="en-US" altLang="zh-TW" i="1" dirty="0" smtClean="0"/>
          </a:p>
          <a:p>
            <a:r>
              <a:rPr lang="en-US" altLang="zh-TW" i="1" dirty="0" smtClean="0"/>
              <a:t>P</a:t>
            </a:r>
            <a:r>
              <a:rPr lang="en-US" altLang="zh-TW" baseline="-25000" dirty="0" smtClean="0"/>
              <a:t>in</a:t>
            </a:r>
            <a:r>
              <a:rPr lang="zh-TW" altLang="en-US" dirty="0"/>
              <a:t>：輸入功率</a:t>
            </a:r>
            <a:r>
              <a:rPr lang="en-US" altLang="zh-TW" dirty="0"/>
              <a:t>(W) </a:t>
            </a:r>
            <a:r>
              <a:rPr lang="en-US" altLang="zh-TW" dirty="0" smtClean="0"/>
              <a:t>	</a:t>
            </a:r>
            <a:r>
              <a:rPr lang="en-US" altLang="zh-TW" i="1" dirty="0" smtClean="0"/>
              <a:t>V</a:t>
            </a:r>
            <a:r>
              <a:rPr lang="en-US" altLang="zh-TW" i="1" baseline="-25000" dirty="0" smtClean="0"/>
              <a:t>L</a:t>
            </a:r>
            <a:r>
              <a:rPr lang="zh-TW" altLang="en-US" dirty="0"/>
              <a:t>：線電壓</a:t>
            </a:r>
            <a:r>
              <a:rPr lang="en-US" altLang="zh-TW" dirty="0"/>
              <a:t>(V) </a:t>
            </a:r>
          </a:p>
          <a:p>
            <a:r>
              <a:rPr lang="en-US" altLang="zh-TW" i="1" dirty="0"/>
              <a:t>I</a:t>
            </a:r>
            <a:r>
              <a:rPr lang="en-US" altLang="zh-TW" i="1" baseline="-25000" dirty="0"/>
              <a:t>L</a:t>
            </a:r>
            <a:r>
              <a:rPr lang="en-US" altLang="zh-TW" i="1" dirty="0"/>
              <a:t> </a:t>
            </a:r>
            <a:r>
              <a:rPr lang="zh-TW" altLang="en-US" dirty="0"/>
              <a:t>：線電流</a:t>
            </a:r>
            <a:r>
              <a:rPr lang="en-US" altLang="zh-TW" dirty="0"/>
              <a:t>(A) </a:t>
            </a:r>
            <a:r>
              <a:rPr lang="en-US" altLang="zh-TW" dirty="0" smtClean="0"/>
              <a:t>	       </a:t>
            </a:r>
            <a:r>
              <a:rPr lang="en-US" altLang="zh-TW" dirty="0" err="1" smtClean="0"/>
              <a:t>cos</a:t>
            </a:r>
            <a:r>
              <a:rPr lang="el-GR" altLang="zh-TW" i="1" dirty="0"/>
              <a:t>θ</a:t>
            </a:r>
            <a:r>
              <a:rPr lang="zh-TW" altLang="el-GR" dirty="0"/>
              <a:t>：</a:t>
            </a:r>
            <a:r>
              <a:rPr lang="zh-TW" altLang="en-US" dirty="0"/>
              <a:t>功率因數</a:t>
            </a:r>
          </a:p>
          <a:p>
            <a:r>
              <a:rPr lang="en-US" altLang="zh-TW" i="1" dirty="0" err="1"/>
              <a:t>V</a:t>
            </a:r>
            <a:r>
              <a:rPr lang="en-US" altLang="zh-TW" i="1" baseline="-25000" dirty="0" err="1"/>
              <a:t>p</a:t>
            </a:r>
            <a:r>
              <a:rPr lang="zh-TW" altLang="en-US" dirty="0"/>
              <a:t>：相電壓</a:t>
            </a:r>
            <a:r>
              <a:rPr lang="en-US" altLang="zh-TW" dirty="0"/>
              <a:t>(V) </a:t>
            </a:r>
            <a:r>
              <a:rPr lang="en-US" altLang="zh-TW" dirty="0" smtClean="0"/>
              <a:t>		 </a:t>
            </a:r>
            <a:r>
              <a:rPr lang="en-US" altLang="zh-TW" i="1" dirty="0" err="1" smtClean="0"/>
              <a:t>I</a:t>
            </a:r>
            <a:r>
              <a:rPr lang="en-US" altLang="zh-TW" i="1" baseline="-25000" dirty="0" err="1" smtClean="0"/>
              <a:t>a</a:t>
            </a:r>
            <a:r>
              <a:rPr lang="zh-TW" altLang="en-US" dirty="0"/>
              <a:t>：每相電樞電流</a:t>
            </a:r>
            <a:r>
              <a:rPr lang="en-US" altLang="zh-TW" dirty="0"/>
              <a:t>(A) </a:t>
            </a:r>
            <a:endParaRPr lang="zh-TW" alt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20888"/>
            <a:ext cx="8135938" cy="694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384432"/>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內生機械</a:t>
            </a:r>
            <a:r>
              <a:rPr lang="zh-TW" altLang="en-US" b="1" dirty="0" smtClean="0">
                <a:solidFill>
                  <a:srgbClr val="0099FF"/>
                </a:solidFill>
              </a:rPr>
              <a:t>功率</a:t>
            </a:r>
            <a:endParaRPr lang="en-US" altLang="zh-TW" b="1" dirty="0" smtClean="0">
              <a:solidFill>
                <a:srgbClr val="0099FF"/>
              </a:solidFill>
            </a:endParaRPr>
          </a:p>
          <a:p>
            <a:pPr eaLnBrk="1">
              <a:tabLst>
                <a:tab pos="712788" algn="l"/>
              </a:tabLst>
            </a:pPr>
            <a:r>
              <a:rPr lang="en-US" altLang="zh-TW" dirty="0"/>
              <a:t>	</a:t>
            </a:r>
            <a:r>
              <a:rPr lang="zh-TW" altLang="en-US" dirty="0" smtClean="0"/>
              <a:t>同步</a:t>
            </a:r>
            <a:r>
              <a:rPr lang="zh-TW" altLang="en-US" dirty="0"/>
              <a:t>電動機每相等效電路圖，將每相輸入功率</a:t>
            </a:r>
            <a:r>
              <a:rPr lang="en-US" altLang="zh-TW" dirty="0"/>
              <a:t>( </a:t>
            </a:r>
            <a:r>
              <a:rPr lang="en-US" altLang="zh-TW" i="1" dirty="0"/>
              <a:t>P</a:t>
            </a:r>
            <a:r>
              <a:rPr lang="en-US" altLang="zh-TW" baseline="-25000" dirty="0"/>
              <a:t>in</a:t>
            </a:r>
            <a:r>
              <a:rPr lang="en-US" altLang="zh-TW" dirty="0"/>
              <a:t> ) </a:t>
            </a:r>
            <a:r>
              <a:rPr lang="zh-TW" altLang="en-US" dirty="0"/>
              <a:t>減去每相電樞繞組銅</a:t>
            </a:r>
            <a:r>
              <a:rPr lang="zh-TW" altLang="en-US" dirty="0" smtClean="0"/>
              <a:t>損</a:t>
            </a:r>
            <a:r>
              <a:rPr lang="en-US" altLang="zh-TW" dirty="0" smtClean="0"/>
              <a:t>(      ) </a:t>
            </a:r>
            <a:r>
              <a:rPr lang="zh-TW" altLang="en-US" dirty="0"/>
              <a:t>後稱為每相內生機械功率</a:t>
            </a:r>
            <a:r>
              <a:rPr lang="en-US" altLang="zh-TW" dirty="0"/>
              <a:t>( </a:t>
            </a:r>
            <a:r>
              <a:rPr lang="en-US" altLang="zh-TW" i="1" dirty="0"/>
              <a:t>P</a:t>
            </a:r>
            <a:r>
              <a:rPr lang="en-US" altLang="zh-TW" baseline="-25000" dirty="0"/>
              <a:t>m</a:t>
            </a:r>
            <a:r>
              <a:rPr lang="en-US" altLang="zh-TW" dirty="0"/>
              <a:t> )</a:t>
            </a:r>
            <a:r>
              <a:rPr lang="zh-TW" altLang="en-US" dirty="0"/>
              <a:t>，即：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07381"/>
            <a:ext cx="8135938" cy="74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物件 4"/>
          <p:cNvGraphicFramePr>
            <a:graphicFrameLocks noChangeAspect="1"/>
          </p:cNvGraphicFramePr>
          <p:nvPr>
            <p:extLst>
              <p:ext uri="{D42A27DB-BD31-4B8C-83A1-F6EECF244321}">
                <p14:modId xmlns:p14="http://schemas.microsoft.com/office/powerpoint/2010/main" val="1625501158"/>
              </p:ext>
            </p:extLst>
          </p:nvPr>
        </p:nvGraphicFramePr>
        <p:xfrm>
          <a:off x="4932040" y="2420888"/>
          <a:ext cx="568484" cy="432048"/>
        </p:xfrm>
        <a:graphic>
          <a:graphicData uri="http://schemas.openxmlformats.org/presentationml/2006/ole">
            <mc:AlternateContent xmlns:mc="http://schemas.openxmlformats.org/markup-compatibility/2006">
              <mc:Choice xmlns:v="urn:schemas-microsoft-com:vml" Requires="v">
                <p:oleObj spid="_x0000_s5128" name="Equation" r:id="rId4" imgW="317160" imgH="241200" progId="Equation.DSMT4">
                  <p:embed/>
                </p:oleObj>
              </mc:Choice>
              <mc:Fallback>
                <p:oleObj name="Equation" r:id="rId4" imgW="317160" imgH="241200" progId="Equation.DSMT4">
                  <p:embed/>
                  <p:pic>
                    <p:nvPicPr>
                      <p:cNvPr id="0" name=""/>
                      <p:cNvPicPr/>
                      <p:nvPr/>
                    </p:nvPicPr>
                    <p:blipFill>
                      <a:blip r:embed="rId5"/>
                      <a:stretch>
                        <a:fillRect/>
                      </a:stretch>
                    </p:blipFill>
                    <p:spPr>
                      <a:xfrm>
                        <a:off x="4932040" y="2420888"/>
                        <a:ext cx="568484" cy="432048"/>
                      </a:xfrm>
                      <a:prstGeom prst="rect">
                        <a:avLst/>
                      </a:prstGeom>
                    </p:spPr>
                  </p:pic>
                </p:oleObj>
              </mc:Fallback>
            </mc:AlternateContent>
          </a:graphicData>
        </a:graphic>
      </p:graphicFrame>
    </p:spTree>
    <p:extLst>
      <p:ext uri="{BB962C8B-B14F-4D97-AF65-F5344CB8AC3E}">
        <p14:creationId xmlns:p14="http://schemas.microsoft.com/office/powerpoint/2010/main" val="3005362629"/>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433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204864"/>
            <a:ext cx="6948289" cy="290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085184"/>
            <a:ext cx="3660824" cy="302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776661"/>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772816"/>
            <a:ext cx="4218597" cy="387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5864949" y="5281463"/>
            <a:ext cx="723275" cy="307777"/>
          </a:xfrm>
          <a:prstGeom prst="rect">
            <a:avLst/>
          </a:prstGeom>
          <a:noFill/>
        </p:spPr>
        <p:txBody>
          <a:bodyPr wrap="none" rtlCol="0">
            <a:spAutoFit/>
          </a:bodyPr>
          <a:lstStyle/>
          <a:p>
            <a:r>
              <a:rPr lang="zh-TW" altLang="en-US" sz="1400" b="0" dirty="0" smtClean="0">
                <a:solidFill>
                  <a:schemeClr val="tx1"/>
                </a:solidFill>
                <a:latin typeface="文鼎中黑" panose="020B0609010101010101" pitchFamily="49" charset="-120"/>
                <a:ea typeface="文鼎中黑" panose="020B0609010101010101" pitchFamily="49" charset="-120"/>
              </a:rPr>
              <a:t>（續）</a:t>
            </a:r>
            <a:endParaRPr lang="zh-TW" altLang="en-US" sz="1400" b="0" dirty="0">
              <a:solidFill>
                <a:schemeClr val="tx1"/>
              </a:solidFill>
              <a:latin typeface="文鼎中黑" panose="020B0609010101010101" pitchFamily="49" charset="-120"/>
              <a:ea typeface="文鼎中黑" panose="020B0609010101010101" pitchFamily="49" charset="-120"/>
            </a:endParaRPr>
          </a:p>
        </p:txBody>
      </p:sp>
    </p:spTree>
    <p:extLst>
      <p:ext uri="{BB962C8B-B14F-4D97-AF65-F5344CB8AC3E}">
        <p14:creationId xmlns:p14="http://schemas.microsoft.com/office/powerpoint/2010/main" val="380057425"/>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因此</a:t>
            </a:r>
            <a:r>
              <a:rPr lang="zh-TW" altLang="en-US" dirty="0"/>
              <a:t>每相內生機械功率： </a:t>
            </a:r>
            <a:endParaRPr lang="en-US" altLang="zh-TW" dirty="0" smtClean="0"/>
          </a:p>
          <a:p>
            <a:endParaRPr lang="en-US" altLang="zh-TW" dirty="0"/>
          </a:p>
          <a:p>
            <a:endParaRPr lang="zh-TW" altLang="en-US" dirty="0"/>
          </a:p>
          <a:p>
            <a:r>
              <a:rPr lang="en-US" altLang="zh-TW" i="1" dirty="0"/>
              <a:t>P</a:t>
            </a:r>
            <a:r>
              <a:rPr lang="en-US" altLang="zh-TW" i="1" baseline="-25000" dirty="0"/>
              <a:t>m</a:t>
            </a:r>
            <a:r>
              <a:rPr lang="zh-TW" altLang="en-US" dirty="0"/>
              <a:t>：內生機械功率</a:t>
            </a:r>
            <a:r>
              <a:rPr lang="en-US" altLang="zh-TW" dirty="0"/>
              <a:t>(W) </a:t>
            </a:r>
            <a:endParaRPr lang="en-US" altLang="zh-TW" dirty="0" smtClean="0"/>
          </a:p>
          <a:p>
            <a:r>
              <a:rPr lang="en-US" altLang="zh-TW" i="1" dirty="0" err="1" smtClean="0"/>
              <a:t>E</a:t>
            </a:r>
            <a:r>
              <a:rPr lang="en-US" altLang="zh-TW" i="1" baseline="-25000" dirty="0" err="1" smtClean="0"/>
              <a:t>c</a:t>
            </a:r>
            <a:r>
              <a:rPr lang="en-US" altLang="zh-TW" i="1" dirty="0" smtClean="0"/>
              <a:t> </a:t>
            </a:r>
            <a:r>
              <a:rPr lang="zh-TW" altLang="en-US" dirty="0"/>
              <a:t>：每相反電勢</a:t>
            </a:r>
            <a:r>
              <a:rPr lang="en-US" altLang="zh-TW" dirty="0"/>
              <a:t>(V) </a:t>
            </a:r>
          </a:p>
          <a:p>
            <a:r>
              <a:rPr lang="en-US" altLang="zh-TW" i="1" dirty="0" err="1"/>
              <a:t>I</a:t>
            </a:r>
            <a:r>
              <a:rPr lang="en-US" altLang="zh-TW" i="1" baseline="-25000" dirty="0" err="1"/>
              <a:t>a</a:t>
            </a:r>
            <a:r>
              <a:rPr lang="en-US" altLang="zh-TW" i="1" dirty="0"/>
              <a:t> </a:t>
            </a:r>
            <a:r>
              <a:rPr lang="zh-TW" altLang="en-US" dirty="0"/>
              <a:t>：每相電樞電流</a:t>
            </a:r>
            <a:r>
              <a:rPr lang="en-US" altLang="zh-TW" dirty="0"/>
              <a:t>(A) </a:t>
            </a:r>
            <a:endParaRPr lang="en-US" altLang="zh-TW" dirty="0" smtClean="0"/>
          </a:p>
          <a:p>
            <a:r>
              <a:rPr lang="el-GR" altLang="zh-TW" i="1" dirty="0" smtClean="0"/>
              <a:t>α </a:t>
            </a:r>
            <a:r>
              <a:rPr lang="zh-TW" altLang="el-GR" dirty="0"/>
              <a:t>：</a:t>
            </a:r>
            <a:r>
              <a:rPr lang="zh-TW" altLang="en-US" dirty="0"/>
              <a:t>內相角</a:t>
            </a:r>
            <a:r>
              <a:rPr lang="en-US" altLang="zh-TW" dirty="0"/>
              <a:t>( </a:t>
            </a:r>
            <a:r>
              <a:rPr lang="en-US" altLang="zh-TW" i="1" dirty="0" err="1"/>
              <a:t>E</a:t>
            </a:r>
            <a:r>
              <a:rPr lang="en-US" altLang="zh-TW" i="1" baseline="-25000" dirty="0" err="1"/>
              <a:t>c</a:t>
            </a:r>
            <a:r>
              <a:rPr lang="en-US" altLang="zh-TW" i="1" dirty="0"/>
              <a:t> </a:t>
            </a:r>
            <a:r>
              <a:rPr lang="zh-TW" altLang="en-US" dirty="0"/>
              <a:t>與</a:t>
            </a:r>
            <a:r>
              <a:rPr lang="en-US" altLang="zh-TW" i="1" dirty="0" err="1"/>
              <a:t>I</a:t>
            </a:r>
            <a:r>
              <a:rPr lang="en-US" altLang="zh-TW" i="1" baseline="-25000" dirty="0" err="1"/>
              <a:t>a</a:t>
            </a:r>
            <a:r>
              <a:rPr lang="en-US" altLang="zh-TW" i="1" dirty="0"/>
              <a:t> </a:t>
            </a:r>
            <a:r>
              <a:rPr lang="zh-TW" altLang="en-US" dirty="0"/>
              <a:t>的夾角</a:t>
            </a:r>
            <a:r>
              <a:rPr lang="en-US" altLang="zh-TW" dirty="0"/>
              <a:t>) </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70409"/>
            <a:ext cx="8135938" cy="66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90327"/>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7416502" cy="3850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353314"/>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nSpc>
                <a:spcPct val="150000"/>
              </a:lnSpc>
              <a:tabLst>
                <a:tab pos="712788" algn="l"/>
              </a:tabLst>
            </a:pPr>
            <a:r>
              <a:rPr lang="en-US" altLang="zh-TW" dirty="0" smtClean="0"/>
              <a:t>	</a:t>
            </a:r>
            <a:r>
              <a:rPr lang="zh-TW" altLang="en-US" dirty="0" smtClean="0"/>
              <a:t>由</a:t>
            </a:r>
            <a:r>
              <a:rPr lang="zh-TW" altLang="en-US" dirty="0"/>
              <a:t>圖</a:t>
            </a:r>
            <a:r>
              <a:rPr lang="en-US" altLang="zh-TW" dirty="0"/>
              <a:t>11-11 </a:t>
            </a:r>
            <a:r>
              <a:rPr lang="zh-TW" altLang="en-US" dirty="0"/>
              <a:t>可</a:t>
            </a:r>
            <a:r>
              <a:rPr lang="zh-TW" altLang="en-US" dirty="0" smtClean="0"/>
              <a:t>得</a:t>
            </a:r>
            <a:r>
              <a:rPr lang="en-US" altLang="zh-TW" dirty="0" smtClean="0"/>
              <a:t>		</a:t>
            </a:r>
            <a:r>
              <a:rPr lang="zh-TW" altLang="en-US" dirty="0" smtClean="0"/>
              <a:t>　</a:t>
            </a:r>
            <a:r>
              <a:rPr lang="en-US" altLang="zh-TW" dirty="0" smtClean="0"/>
              <a:t> </a:t>
            </a:r>
            <a:r>
              <a:rPr lang="zh-TW" altLang="en-US" dirty="0" smtClean="0"/>
              <a:t>　，</a:t>
            </a:r>
            <a:r>
              <a:rPr lang="zh-TW" altLang="en-US" dirty="0"/>
              <a:t>將其代入公式</a:t>
            </a:r>
            <a:r>
              <a:rPr lang="en-US" altLang="zh-TW" dirty="0"/>
              <a:t>11-8 </a:t>
            </a:r>
            <a:r>
              <a:rPr lang="zh-TW" altLang="en-US" dirty="0"/>
              <a:t>可得同步電動機內生機械功率的另一種表示式為： </a:t>
            </a:r>
            <a:endParaRPr lang="en-US" altLang="zh-TW" dirty="0" smtClean="0"/>
          </a:p>
          <a:p>
            <a:pPr>
              <a:tabLst>
                <a:tab pos="712788" algn="l"/>
              </a:tabLst>
            </a:pPr>
            <a:endParaRPr lang="en-US" altLang="zh-TW" dirty="0"/>
          </a:p>
          <a:p>
            <a:endParaRPr lang="zh-TW" altLang="en-US" dirty="0"/>
          </a:p>
          <a:p>
            <a:r>
              <a:rPr lang="en-US" altLang="zh-TW" i="1" dirty="0"/>
              <a:t>P</a:t>
            </a:r>
            <a:r>
              <a:rPr lang="en-US" altLang="zh-TW" i="1" baseline="-25000" dirty="0"/>
              <a:t>m</a:t>
            </a:r>
            <a:r>
              <a:rPr lang="en-US" altLang="zh-TW" i="1" dirty="0"/>
              <a:t> </a:t>
            </a:r>
            <a:r>
              <a:rPr lang="zh-TW" altLang="en-US" dirty="0"/>
              <a:t>：內生機械功率</a:t>
            </a:r>
            <a:r>
              <a:rPr lang="en-US" altLang="zh-TW" dirty="0"/>
              <a:t>(W) </a:t>
            </a:r>
            <a:r>
              <a:rPr lang="en-US" altLang="zh-TW" dirty="0" smtClean="0"/>
              <a:t>		</a:t>
            </a:r>
            <a:r>
              <a:rPr lang="en-US" altLang="zh-TW" i="1" dirty="0" smtClean="0"/>
              <a:t>q </a:t>
            </a:r>
            <a:r>
              <a:rPr lang="zh-TW" altLang="en-US" dirty="0"/>
              <a:t>：相數</a:t>
            </a:r>
            <a:r>
              <a:rPr lang="en-US" altLang="zh-TW" dirty="0"/>
              <a:t>( </a:t>
            </a:r>
            <a:r>
              <a:rPr lang="zh-TW" altLang="en-US" dirty="0"/>
              <a:t>三相</a:t>
            </a:r>
            <a:r>
              <a:rPr lang="en-US" altLang="zh-TW" i="1" dirty="0"/>
              <a:t>q </a:t>
            </a:r>
            <a:r>
              <a:rPr lang="en-US" altLang="zh-TW" dirty="0"/>
              <a:t>= 3) </a:t>
            </a:r>
          </a:p>
          <a:p>
            <a:r>
              <a:rPr lang="en-US" altLang="zh-TW" i="1" dirty="0" err="1"/>
              <a:t>V</a:t>
            </a:r>
            <a:r>
              <a:rPr lang="en-US" altLang="zh-TW" i="1" baseline="-25000" dirty="0" err="1"/>
              <a:t>p</a:t>
            </a:r>
            <a:r>
              <a:rPr lang="en-US" altLang="zh-TW" i="1" dirty="0"/>
              <a:t> </a:t>
            </a:r>
            <a:r>
              <a:rPr lang="zh-TW" altLang="en-US" dirty="0"/>
              <a:t>：相電壓</a:t>
            </a:r>
            <a:r>
              <a:rPr lang="en-US" altLang="zh-TW" dirty="0"/>
              <a:t>(V) </a:t>
            </a:r>
            <a:r>
              <a:rPr lang="en-US" altLang="zh-TW" dirty="0" smtClean="0"/>
              <a:t>			</a:t>
            </a:r>
            <a:r>
              <a:rPr lang="en-US" altLang="zh-TW" i="1" dirty="0" err="1" smtClean="0"/>
              <a:t>E</a:t>
            </a:r>
            <a:r>
              <a:rPr lang="en-US" altLang="zh-TW" i="1" baseline="-25000" dirty="0" err="1" smtClean="0"/>
              <a:t>c</a:t>
            </a:r>
            <a:r>
              <a:rPr lang="zh-TW" altLang="en-US" dirty="0" smtClean="0"/>
              <a:t>：每相反電勢</a:t>
            </a:r>
            <a:r>
              <a:rPr lang="en-US" altLang="zh-TW" dirty="0" smtClean="0"/>
              <a:t>(V) </a:t>
            </a:r>
          </a:p>
          <a:p>
            <a:r>
              <a:rPr lang="en-US" altLang="zh-TW" i="1" dirty="0" smtClean="0"/>
              <a:t>X</a:t>
            </a:r>
            <a:r>
              <a:rPr lang="en-US" altLang="zh-TW" i="1" baseline="-25000" dirty="0" smtClean="0"/>
              <a:t>s</a:t>
            </a:r>
            <a:r>
              <a:rPr lang="en-US" altLang="zh-TW" i="1" dirty="0" smtClean="0"/>
              <a:t> </a:t>
            </a:r>
            <a:r>
              <a:rPr lang="zh-TW" altLang="en-US" dirty="0"/>
              <a:t>：每相同步電抗</a:t>
            </a:r>
            <a:r>
              <a:rPr lang="en-US" altLang="zh-TW" dirty="0"/>
              <a:t>(Ω) </a:t>
            </a:r>
          </a:p>
          <a:p>
            <a:r>
              <a:rPr lang="en-US" altLang="zh-TW" i="1" dirty="0"/>
              <a:t>δ </a:t>
            </a:r>
            <a:r>
              <a:rPr lang="zh-TW" altLang="en-US" dirty="0"/>
              <a:t>：負載角或轉矩角</a:t>
            </a:r>
            <a:r>
              <a:rPr lang="en-US" altLang="zh-TW" dirty="0"/>
              <a:t>( </a:t>
            </a:r>
            <a:r>
              <a:rPr lang="en-US" altLang="zh-TW" i="1" dirty="0" err="1"/>
              <a:t>V</a:t>
            </a:r>
            <a:r>
              <a:rPr lang="en-US" altLang="zh-TW" i="1" baseline="-25000" dirty="0" err="1"/>
              <a:t>p</a:t>
            </a:r>
            <a:r>
              <a:rPr lang="en-US" altLang="zh-TW" i="1" dirty="0"/>
              <a:t> </a:t>
            </a:r>
            <a:r>
              <a:rPr lang="zh-TW" altLang="en-US" dirty="0"/>
              <a:t>與</a:t>
            </a:r>
            <a:r>
              <a:rPr lang="en-US" altLang="zh-TW" i="1" dirty="0" err="1"/>
              <a:t>E</a:t>
            </a:r>
            <a:r>
              <a:rPr lang="en-US" altLang="zh-TW" i="1" baseline="-25000" dirty="0" err="1"/>
              <a:t>c</a:t>
            </a:r>
            <a:r>
              <a:rPr lang="en-US" altLang="zh-TW" i="1" dirty="0"/>
              <a:t> </a:t>
            </a:r>
            <a:r>
              <a:rPr lang="zh-TW" altLang="en-US" dirty="0"/>
              <a:t>的夾角</a:t>
            </a:r>
            <a:r>
              <a:rPr lang="en-US" altLang="zh-TW" dirty="0"/>
              <a:t>) </a:t>
            </a:r>
            <a:endParaRPr lang="zh-TW" altLang="en-US" dirty="0"/>
          </a:p>
        </p:txBody>
      </p:sp>
      <p:graphicFrame>
        <p:nvGraphicFramePr>
          <p:cNvPr id="4" name="物件 3"/>
          <p:cNvGraphicFramePr>
            <a:graphicFrameLocks noChangeAspect="1"/>
          </p:cNvGraphicFramePr>
          <p:nvPr>
            <p:extLst>
              <p:ext uri="{D42A27DB-BD31-4B8C-83A1-F6EECF244321}">
                <p14:modId xmlns:p14="http://schemas.microsoft.com/office/powerpoint/2010/main" val="3607277910"/>
              </p:ext>
            </p:extLst>
          </p:nvPr>
        </p:nvGraphicFramePr>
        <p:xfrm>
          <a:off x="3563888" y="1440650"/>
          <a:ext cx="2160240" cy="836222"/>
        </p:xfrm>
        <a:graphic>
          <a:graphicData uri="http://schemas.openxmlformats.org/presentationml/2006/ole">
            <mc:AlternateContent xmlns:mc="http://schemas.openxmlformats.org/markup-compatibility/2006">
              <mc:Choice xmlns:v="urn:schemas-microsoft-com:vml" Requires="v">
                <p:oleObj spid="_x0000_s6152" name="Equation" r:id="rId3" imgW="1180800" imgH="457200" progId="Equation.DSMT4">
                  <p:embed/>
                </p:oleObj>
              </mc:Choice>
              <mc:Fallback>
                <p:oleObj name="Equation" r:id="rId3" imgW="1180800" imgH="457200" progId="Equation.DSMT4">
                  <p:embed/>
                  <p:pic>
                    <p:nvPicPr>
                      <p:cNvPr id="0" name=""/>
                      <p:cNvPicPr/>
                      <p:nvPr/>
                    </p:nvPicPr>
                    <p:blipFill>
                      <a:blip r:embed="rId4"/>
                      <a:stretch>
                        <a:fillRect/>
                      </a:stretch>
                    </p:blipFill>
                    <p:spPr>
                      <a:xfrm>
                        <a:off x="3563888" y="1440650"/>
                        <a:ext cx="2160240" cy="836222"/>
                      </a:xfrm>
                      <a:prstGeom prst="rect">
                        <a:avLst/>
                      </a:prstGeom>
                    </p:spPr>
                  </p:pic>
                </p:oleObj>
              </mc:Fallback>
            </mc:AlternateContent>
          </a:graphicData>
        </a:graphic>
      </p:graphicFrame>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510" y="3429000"/>
            <a:ext cx="8135938" cy="886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128593"/>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nSpc>
                <a:spcPct val="150000"/>
              </a:lnSpc>
              <a:tabLst>
                <a:tab pos="712788" algn="l"/>
              </a:tabLst>
            </a:pPr>
            <a:r>
              <a:rPr lang="en-US" altLang="zh-TW" dirty="0"/>
              <a:t>	</a:t>
            </a:r>
            <a:r>
              <a:rPr lang="zh-TW" altLang="en-US" dirty="0" smtClean="0"/>
              <a:t>電動機</a:t>
            </a:r>
            <a:r>
              <a:rPr lang="zh-TW" altLang="en-US" dirty="0"/>
              <a:t>內生機械功率會與負載角</a:t>
            </a:r>
            <a:r>
              <a:rPr lang="en-US" altLang="zh-TW" dirty="0"/>
              <a:t>(δ) </a:t>
            </a:r>
            <a:r>
              <a:rPr lang="zh-TW" altLang="en-US" dirty="0"/>
              <a:t>的正弦函數成正比</a:t>
            </a:r>
            <a:r>
              <a:rPr lang="en-US" altLang="zh-TW" dirty="0"/>
              <a:t>(</a:t>
            </a:r>
            <a:r>
              <a:rPr lang="en-US" altLang="zh-TW" i="1" dirty="0"/>
              <a:t>P</a:t>
            </a:r>
            <a:r>
              <a:rPr lang="en-US" altLang="zh-TW" i="1" baseline="-25000" dirty="0"/>
              <a:t>m</a:t>
            </a:r>
            <a:r>
              <a:rPr lang="en-US" altLang="zh-TW" i="1" dirty="0"/>
              <a:t> </a:t>
            </a:r>
            <a:r>
              <a:rPr lang="zh-TW" altLang="en-US" dirty="0"/>
              <a:t>∝ </a:t>
            </a:r>
            <a:r>
              <a:rPr lang="en-US" altLang="zh-TW" dirty="0" err="1"/>
              <a:t>sinδ</a:t>
            </a:r>
            <a:r>
              <a:rPr lang="en-US" altLang="zh-TW" dirty="0"/>
              <a:t>)</a:t>
            </a:r>
            <a:r>
              <a:rPr lang="zh-TW" altLang="en-US" dirty="0"/>
              <a:t>，也就是說</a:t>
            </a:r>
            <a:r>
              <a:rPr lang="zh-TW" altLang="en-US" dirty="0">
                <a:solidFill>
                  <a:srgbClr val="0099FF"/>
                </a:solidFill>
              </a:rPr>
              <a:t>當負載增加時，反電勢落後相電壓的角度</a:t>
            </a:r>
            <a:r>
              <a:rPr lang="en-US" altLang="zh-TW" i="1" dirty="0">
                <a:solidFill>
                  <a:srgbClr val="0099FF"/>
                </a:solidFill>
              </a:rPr>
              <a:t>δ </a:t>
            </a:r>
            <a:r>
              <a:rPr lang="zh-TW" altLang="en-US" dirty="0">
                <a:solidFill>
                  <a:srgbClr val="0099FF"/>
                </a:solidFill>
              </a:rPr>
              <a:t>變大，電動機產生更大的機械功率因應負載所需，滿載時負載角</a:t>
            </a:r>
            <a:r>
              <a:rPr lang="en-US" altLang="zh-TW" i="1" dirty="0">
                <a:solidFill>
                  <a:srgbClr val="0099FF"/>
                </a:solidFill>
              </a:rPr>
              <a:t>δ </a:t>
            </a:r>
            <a:r>
              <a:rPr lang="zh-TW" altLang="en-US" dirty="0">
                <a:solidFill>
                  <a:srgbClr val="0099FF"/>
                </a:solidFill>
              </a:rPr>
              <a:t>約在</a:t>
            </a:r>
            <a:r>
              <a:rPr lang="en-US" altLang="zh-TW" dirty="0">
                <a:solidFill>
                  <a:srgbClr val="0099FF"/>
                </a:solidFill>
              </a:rPr>
              <a:t>20°</a:t>
            </a:r>
            <a:r>
              <a:rPr lang="zh-TW" altLang="en-US" dirty="0">
                <a:solidFill>
                  <a:srgbClr val="0099FF"/>
                </a:solidFill>
              </a:rPr>
              <a:t>左右，當負載角</a:t>
            </a:r>
            <a:r>
              <a:rPr lang="en-US" altLang="zh-TW" i="1" dirty="0">
                <a:solidFill>
                  <a:srgbClr val="0099FF"/>
                </a:solidFill>
              </a:rPr>
              <a:t>δ </a:t>
            </a:r>
            <a:r>
              <a:rPr lang="en-US" altLang="zh-TW" dirty="0">
                <a:solidFill>
                  <a:srgbClr val="0099FF"/>
                </a:solidFill>
              </a:rPr>
              <a:t>= 90°</a:t>
            </a:r>
            <a:r>
              <a:rPr lang="zh-TW" altLang="en-US" dirty="0">
                <a:solidFill>
                  <a:srgbClr val="0099FF"/>
                </a:solidFill>
              </a:rPr>
              <a:t>時為最大內生機械功率。</a:t>
            </a:r>
          </a:p>
        </p:txBody>
      </p:sp>
    </p:spTree>
    <p:extLst>
      <p:ext uri="{BB962C8B-B14F-4D97-AF65-F5344CB8AC3E}">
        <p14:creationId xmlns:p14="http://schemas.microsoft.com/office/powerpoint/2010/main" val="3810399332"/>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0863" y="1412875"/>
            <a:ext cx="7421911"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bwMode="auto">
          <a:xfrm>
            <a:off x="1763688" y="3429000"/>
            <a:ext cx="5760640" cy="2736304"/>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3381516305"/>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0863" y="1412875"/>
            <a:ext cx="7421911"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243568"/>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8" y="620688"/>
            <a:ext cx="3816424" cy="5457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2987824" y="6100440"/>
            <a:ext cx="3362822" cy="338554"/>
          </a:xfrm>
          <a:prstGeom prst="rect">
            <a:avLst/>
          </a:prstGeom>
        </p:spPr>
        <p:txBody>
          <a:bodyPr wrap="square">
            <a:spAutoFit/>
          </a:bodyPr>
          <a:lstStyle/>
          <a:p>
            <a:r>
              <a:rPr lang="zh-TW" altLang="en-US" sz="1600" b="0" dirty="0" smtClean="0">
                <a:solidFill>
                  <a:schemeClr val="tx1"/>
                </a:solidFill>
                <a:latin typeface="微軟正黑體" panose="020B0604030504040204" pitchFamily="34" charset="-120"/>
                <a:ea typeface="微軟正黑體" panose="020B0604030504040204" pitchFamily="34" charset="-120"/>
              </a:rPr>
              <a:t>圖</a:t>
            </a:r>
            <a:r>
              <a:rPr lang="en-US" altLang="zh-TW" sz="1600" b="0" dirty="0">
                <a:solidFill>
                  <a:schemeClr val="tx1"/>
                </a:solidFill>
                <a:latin typeface="微軟正黑體" panose="020B0604030504040204" pitchFamily="34" charset="-120"/>
                <a:ea typeface="微軟正黑體" panose="020B0604030504040204" pitchFamily="34" charset="-120"/>
              </a:rPr>
              <a:t>11-1</a:t>
            </a:r>
            <a:r>
              <a:rPr lang="zh-TW" altLang="en-US" sz="1600" b="0" dirty="0">
                <a:solidFill>
                  <a:schemeClr val="tx1"/>
                </a:solidFill>
                <a:latin typeface="微軟正黑體" panose="020B0604030504040204" pitchFamily="34" charset="-120"/>
                <a:ea typeface="微軟正黑體" panose="020B0604030504040204" pitchFamily="34" charset="-120"/>
              </a:rPr>
              <a:t> 　同步電動機的動作原理</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74247643"/>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三</a:t>
            </a:r>
            <a:r>
              <a:rPr lang="en-US" altLang="zh-TW" b="1" dirty="0">
                <a:solidFill>
                  <a:srgbClr val="0099FF"/>
                </a:solidFill>
              </a:rPr>
              <a:t>) </a:t>
            </a:r>
            <a:r>
              <a:rPr lang="zh-TW" altLang="en-US" b="1" dirty="0">
                <a:solidFill>
                  <a:srgbClr val="0099FF"/>
                </a:solidFill>
              </a:rPr>
              <a:t>輸出功率與轉</a:t>
            </a:r>
            <a:r>
              <a:rPr lang="zh-TW" altLang="en-US" b="1" dirty="0" smtClean="0">
                <a:solidFill>
                  <a:srgbClr val="0099FF"/>
                </a:solidFill>
              </a:rPr>
              <a:t>矩</a:t>
            </a:r>
            <a:endParaRPr lang="en-US" altLang="zh-TW" b="1" dirty="0" smtClean="0">
              <a:solidFill>
                <a:srgbClr val="0099FF"/>
              </a:solidFill>
            </a:endParaRPr>
          </a:p>
          <a:p>
            <a:pPr>
              <a:tabLst>
                <a:tab pos="712788" algn="l"/>
              </a:tabLst>
            </a:pPr>
            <a:r>
              <a:rPr lang="en-US" altLang="zh-TW" dirty="0"/>
              <a:t>	</a:t>
            </a:r>
            <a:r>
              <a:rPr lang="zh-TW" altLang="en-US" dirty="0" smtClean="0"/>
              <a:t>輸出</a:t>
            </a:r>
            <a:r>
              <a:rPr lang="zh-TW" altLang="en-US" dirty="0"/>
              <a:t>功率近似於內生機械功率</a:t>
            </a:r>
            <a:r>
              <a:rPr lang="en-US" altLang="zh-TW" dirty="0"/>
              <a:t>( </a:t>
            </a:r>
            <a:r>
              <a:rPr lang="en-US" altLang="zh-TW" i="1" dirty="0" smtClean="0"/>
              <a:t>	</a:t>
            </a:r>
            <a:r>
              <a:rPr lang="en-US" altLang="zh-TW" dirty="0" smtClean="0"/>
              <a:t>)</a:t>
            </a:r>
            <a:r>
              <a:rPr lang="zh-TW" altLang="en-US" dirty="0"/>
              <a:t>。</a:t>
            </a:r>
          </a:p>
          <a:p>
            <a:r>
              <a:rPr lang="zh-TW" altLang="en-US" dirty="0"/>
              <a:t>因此同步電動機輸出轉矩為</a:t>
            </a:r>
            <a:r>
              <a:rPr lang="zh-TW" altLang="en-US" dirty="0" smtClean="0"/>
              <a:t>：</a:t>
            </a:r>
            <a:endParaRPr lang="en-US" altLang="zh-TW" dirty="0" smtClean="0"/>
          </a:p>
          <a:p>
            <a:endParaRPr lang="en-US" altLang="zh-TW" dirty="0"/>
          </a:p>
          <a:p>
            <a:endParaRPr lang="en-US" altLang="zh-TW" dirty="0" smtClean="0"/>
          </a:p>
          <a:p>
            <a:r>
              <a:rPr lang="en-US" altLang="zh-TW" i="1" dirty="0" smtClean="0"/>
              <a:t>T</a:t>
            </a:r>
            <a:r>
              <a:rPr lang="en-US" altLang="zh-TW" i="1" baseline="-25000" dirty="0" smtClean="0"/>
              <a:t>o </a:t>
            </a:r>
            <a:r>
              <a:rPr lang="zh-TW" altLang="en-US" dirty="0"/>
              <a:t>：輸出轉矩</a:t>
            </a:r>
            <a:r>
              <a:rPr lang="en-US" altLang="zh-TW" dirty="0"/>
              <a:t>(N-m) </a:t>
            </a:r>
          </a:p>
          <a:p>
            <a:r>
              <a:rPr lang="en-US" altLang="zh-TW" i="1" dirty="0" smtClean="0"/>
              <a:t>P</a:t>
            </a:r>
            <a:r>
              <a:rPr lang="en-US" altLang="zh-TW" i="1" baseline="-25000" dirty="0" smtClean="0"/>
              <a:t>o</a:t>
            </a:r>
            <a:r>
              <a:rPr lang="zh-TW" altLang="en-US" dirty="0"/>
              <a:t>：輸出機械功率</a:t>
            </a:r>
            <a:r>
              <a:rPr lang="en-US" altLang="zh-TW" dirty="0"/>
              <a:t>(W) </a:t>
            </a:r>
          </a:p>
          <a:p>
            <a:r>
              <a:rPr lang="en-US" altLang="zh-TW" i="1" dirty="0"/>
              <a:t>P</a:t>
            </a:r>
            <a:r>
              <a:rPr lang="en-US" altLang="zh-TW" i="1" baseline="-25000" dirty="0"/>
              <a:t>m</a:t>
            </a:r>
            <a:r>
              <a:rPr lang="en-US" altLang="zh-TW" i="1" dirty="0"/>
              <a:t> </a:t>
            </a:r>
            <a:r>
              <a:rPr lang="zh-TW" altLang="en-US" dirty="0"/>
              <a:t>：內生機械功率</a:t>
            </a:r>
            <a:r>
              <a:rPr lang="en-US" altLang="zh-TW" dirty="0"/>
              <a:t>(W</a:t>
            </a:r>
            <a:r>
              <a:rPr lang="en-US" altLang="zh-TW" dirty="0" smtClean="0"/>
              <a:t>)</a:t>
            </a:r>
          </a:p>
          <a:p>
            <a:r>
              <a:rPr lang="el-GR" altLang="zh-TW" i="1" dirty="0" smtClean="0"/>
              <a:t>ω</a:t>
            </a:r>
            <a:r>
              <a:rPr lang="en-US" altLang="zh-TW" i="1" baseline="-25000" dirty="0"/>
              <a:t>s</a:t>
            </a:r>
            <a:r>
              <a:rPr lang="zh-TW" altLang="en-US" dirty="0"/>
              <a:t>：同步角速度</a:t>
            </a:r>
            <a:r>
              <a:rPr lang="en-US" altLang="zh-TW" dirty="0"/>
              <a:t>(</a:t>
            </a:r>
            <a:r>
              <a:rPr lang="en-US" altLang="zh-TW" dirty="0" err="1"/>
              <a:t>rad</a:t>
            </a:r>
            <a:r>
              <a:rPr lang="en-US" altLang="zh-TW" dirty="0"/>
              <a:t>/sec) </a:t>
            </a:r>
          </a:p>
          <a:p>
            <a:r>
              <a:rPr lang="en-US" altLang="zh-TW" i="1" dirty="0"/>
              <a:t>n</a:t>
            </a:r>
            <a:r>
              <a:rPr lang="en-US" altLang="zh-TW" i="1" baseline="-25000" dirty="0"/>
              <a:t>s </a:t>
            </a:r>
            <a:r>
              <a:rPr lang="zh-TW" altLang="en-US" dirty="0"/>
              <a:t>：同步轉速</a:t>
            </a:r>
            <a:r>
              <a:rPr lang="en-US" altLang="zh-TW" dirty="0"/>
              <a:t>(rpm) </a:t>
            </a:r>
            <a:r>
              <a:rPr lang="zh-TW" altLang="en-US" dirty="0" smtClean="0"/>
              <a:t> </a:t>
            </a:r>
            <a:endParaRPr lang="en-US" altLang="zh-TW" dirty="0" smtClean="0"/>
          </a:p>
          <a:p>
            <a:endParaRPr lang="en-US" altLang="zh-TW" dirty="0"/>
          </a:p>
          <a:p>
            <a:endParaRPr lang="en-US" altLang="zh-TW" dirty="0" smtClean="0"/>
          </a:p>
          <a:p>
            <a:endParaRPr lang="zh-TW" altLang="en-US" dirty="0"/>
          </a:p>
        </p:txBody>
      </p:sp>
      <p:graphicFrame>
        <p:nvGraphicFramePr>
          <p:cNvPr id="4" name="物件 3"/>
          <p:cNvGraphicFramePr>
            <a:graphicFrameLocks noChangeAspect="1"/>
          </p:cNvGraphicFramePr>
          <p:nvPr>
            <p:extLst>
              <p:ext uri="{D42A27DB-BD31-4B8C-83A1-F6EECF244321}">
                <p14:modId xmlns:p14="http://schemas.microsoft.com/office/powerpoint/2010/main" val="2872450229"/>
              </p:ext>
            </p:extLst>
          </p:nvPr>
        </p:nvGraphicFramePr>
        <p:xfrm>
          <a:off x="5940152" y="1988840"/>
          <a:ext cx="864096" cy="409308"/>
        </p:xfrm>
        <a:graphic>
          <a:graphicData uri="http://schemas.openxmlformats.org/presentationml/2006/ole">
            <mc:AlternateContent xmlns:mc="http://schemas.openxmlformats.org/markup-compatibility/2006">
              <mc:Choice xmlns:v="urn:schemas-microsoft-com:vml" Requires="v">
                <p:oleObj spid="_x0000_s7176" name="Equation" r:id="rId3" imgW="482400" imgH="228600" progId="Equation.DSMT4">
                  <p:embed/>
                </p:oleObj>
              </mc:Choice>
              <mc:Fallback>
                <p:oleObj name="Equation" r:id="rId3" imgW="482400" imgH="228600" progId="Equation.DSMT4">
                  <p:embed/>
                  <p:pic>
                    <p:nvPicPr>
                      <p:cNvPr id="0" name=""/>
                      <p:cNvPicPr/>
                      <p:nvPr/>
                    </p:nvPicPr>
                    <p:blipFill>
                      <a:blip r:embed="rId4"/>
                      <a:stretch>
                        <a:fillRect/>
                      </a:stretch>
                    </p:blipFill>
                    <p:spPr>
                      <a:xfrm>
                        <a:off x="5940152" y="1988840"/>
                        <a:ext cx="864096" cy="409308"/>
                      </a:xfrm>
                      <a:prstGeom prst="rect">
                        <a:avLst/>
                      </a:prstGeom>
                    </p:spPr>
                  </p:pic>
                </p:oleObj>
              </mc:Fallback>
            </mc:AlternateContent>
          </a:graphicData>
        </a:graphic>
      </p:graphicFrame>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931430"/>
            <a:ext cx="8135938" cy="100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012602"/>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輸出</a:t>
            </a:r>
            <a:r>
              <a:rPr lang="zh-TW" altLang="en-US" dirty="0"/>
              <a:t>轉矩： </a:t>
            </a:r>
            <a:endParaRPr lang="en-US" altLang="zh-TW" dirty="0" smtClean="0"/>
          </a:p>
          <a:p>
            <a:endParaRPr lang="en-US" altLang="zh-TW" dirty="0"/>
          </a:p>
          <a:p>
            <a:endParaRPr lang="en-US" altLang="zh-TW" dirty="0" smtClean="0"/>
          </a:p>
          <a:p>
            <a:pPr>
              <a:tabLst>
                <a:tab pos="712788" algn="l"/>
              </a:tabLst>
            </a:pPr>
            <a:r>
              <a:rPr lang="en-US" altLang="zh-TW" dirty="0" smtClean="0"/>
              <a:t>	</a:t>
            </a:r>
            <a:r>
              <a:rPr lang="zh-TW" altLang="en-US" dirty="0" smtClean="0"/>
              <a:t>上</a:t>
            </a:r>
            <a:r>
              <a:rPr lang="zh-TW" altLang="en-US" dirty="0"/>
              <a:t>式中，同步電動機的輸出轉矩與負載角</a:t>
            </a:r>
            <a:r>
              <a:rPr lang="en-US" altLang="zh-TW" i="1" dirty="0"/>
              <a:t>δ </a:t>
            </a:r>
            <a:r>
              <a:rPr lang="zh-TW" altLang="en-US" dirty="0"/>
              <a:t>的正弦函數成正比，即</a:t>
            </a:r>
            <a:r>
              <a:rPr lang="en-US" altLang="zh-TW" i="1" dirty="0"/>
              <a:t>T</a:t>
            </a:r>
            <a:r>
              <a:rPr lang="en-US" altLang="zh-TW" i="1" baseline="-25000" dirty="0"/>
              <a:t>o</a:t>
            </a:r>
            <a:r>
              <a:rPr lang="en-US" altLang="zh-TW" i="1" dirty="0"/>
              <a:t> </a:t>
            </a:r>
            <a:r>
              <a:rPr lang="zh-TW" altLang="en-US" dirty="0"/>
              <a:t>∝ </a:t>
            </a:r>
            <a:r>
              <a:rPr lang="en-US" altLang="zh-TW" dirty="0" err="1"/>
              <a:t>sin</a:t>
            </a:r>
            <a:r>
              <a:rPr lang="en-US" altLang="zh-TW" i="1" dirty="0" err="1"/>
              <a:t>δ</a:t>
            </a:r>
            <a:r>
              <a:rPr lang="zh-TW" altLang="en-US" dirty="0"/>
              <a:t>，故</a:t>
            </a:r>
            <a:r>
              <a:rPr lang="en-US" altLang="zh-TW" i="1" dirty="0"/>
              <a:t>δ </a:t>
            </a:r>
            <a:r>
              <a:rPr lang="zh-TW" altLang="en-US" dirty="0"/>
              <a:t>也被稱為轉矩角。</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0" y="1988840"/>
            <a:ext cx="8135938" cy="89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694346"/>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lnSpc>
                <a:spcPct val="150000"/>
              </a:lnSpc>
              <a:tabLst>
                <a:tab pos="712788" algn="l"/>
              </a:tabLst>
            </a:pPr>
            <a:r>
              <a:rPr lang="en-US" altLang="zh-TW" dirty="0"/>
              <a:t>	</a:t>
            </a:r>
            <a:r>
              <a:rPr lang="zh-TW" altLang="en-US" dirty="0" smtClean="0">
                <a:solidFill>
                  <a:srgbClr val="0099FF"/>
                </a:solidFill>
              </a:rPr>
              <a:t>軸</a:t>
            </a:r>
            <a:r>
              <a:rPr lang="zh-TW" altLang="en-US" dirty="0">
                <a:solidFill>
                  <a:srgbClr val="0099FF"/>
                </a:solidFill>
              </a:rPr>
              <a:t>端機械負載增加到超過電動機所能產生的最大轉矩</a:t>
            </a:r>
            <a:r>
              <a:rPr lang="en-US" altLang="zh-TW" dirty="0">
                <a:solidFill>
                  <a:srgbClr val="0099FF"/>
                </a:solidFill>
              </a:rPr>
              <a:t>(</a:t>
            </a:r>
            <a:r>
              <a:rPr lang="en-US" altLang="zh-TW" i="1" dirty="0">
                <a:solidFill>
                  <a:srgbClr val="0099FF"/>
                </a:solidFill>
              </a:rPr>
              <a:t>δ </a:t>
            </a:r>
            <a:r>
              <a:rPr lang="en-US" altLang="zh-TW" dirty="0">
                <a:solidFill>
                  <a:srgbClr val="0099FF"/>
                </a:solidFill>
              </a:rPr>
              <a:t>= 90° ) </a:t>
            </a:r>
            <a:r>
              <a:rPr lang="zh-TW" altLang="en-US" dirty="0">
                <a:solidFill>
                  <a:srgbClr val="0099FF"/>
                </a:solidFill>
              </a:rPr>
              <a:t>時，轉矩反而減少，電動機無法運轉而停下來，稱之為脫調</a:t>
            </a:r>
            <a:r>
              <a:rPr lang="en-US" altLang="zh-TW" dirty="0">
                <a:solidFill>
                  <a:srgbClr val="0099FF"/>
                </a:solidFill>
              </a:rPr>
              <a:t>(out-synchronous)</a:t>
            </a:r>
            <a:r>
              <a:rPr lang="zh-TW" altLang="en-US" dirty="0"/>
              <a:t>， 此時的轉矩就稱為脫出轉矩。實際運用時由於損失的影響，脫出轉矩大約發生在負載角為</a:t>
            </a:r>
            <a:r>
              <a:rPr lang="en-US" altLang="zh-TW" dirty="0"/>
              <a:t>50° </a:t>
            </a:r>
            <a:r>
              <a:rPr lang="zh-TW" altLang="en-US" dirty="0"/>
              <a:t>∼ </a:t>
            </a:r>
            <a:r>
              <a:rPr lang="en-US" altLang="zh-TW" dirty="0"/>
              <a:t>70° </a:t>
            </a:r>
            <a:r>
              <a:rPr lang="zh-TW" altLang="en-US" dirty="0"/>
              <a:t>之間。</a:t>
            </a:r>
          </a:p>
        </p:txBody>
      </p:sp>
    </p:spTree>
    <p:extLst>
      <p:ext uri="{BB962C8B-B14F-4D97-AF65-F5344CB8AC3E}">
        <p14:creationId xmlns:p14="http://schemas.microsoft.com/office/powerpoint/2010/main" val="1327732841"/>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150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844824"/>
            <a:ext cx="453689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5517231"/>
            <a:ext cx="2279898" cy="25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709254"/>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253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07659" y="1412875"/>
            <a:ext cx="5168320"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5432901" y="6093296"/>
            <a:ext cx="723275" cy="307777"/>
          </a:xfrm>
          <a:prstGeom prst="rect">
            <a:avLst/>
          </a:prstGeom>
          <a:noFill/>
        </p:spPr>
        <p:txBody>
          <a:bodyPr wrap="none" rtlCol="0">
            <a:spAutoFit/>
          </a:bodyPr>
          <a:lstStyle/>
          <a:p>
            <a:r>
              <a:rPr lang="zh-TW" altLang="en-US" sz="1400" b="0" dirty="0" smtClean="0">
                <a:solidFill>
                  <a:schemeClr val="tx1"/>
                </a:solidFill>
                <a:latin typeface="文鼎中黑" panose="020B0609010101010101" pitchFamily="49" charset="-120"/>
                <a:ea typeface="文鼎中黑" panose="020B0609010101010101" pitchFamily="49" charset="-120"/>
              </a:rPr>
              <a:t>（續）</a:t>
            </a:r>
            <a:endParaRPr lang="zh-TW" altLang="en-US" sz="1400" b="0" dirty="0">
              <a:solidFill>
                <a:schemeClr val="tx1"/>
              </a:solidFill>
              <a:latin typeface="文鼎中黑" panose="020B0609010101010101" pitchFamily="49" charset="-120"/>
              <a:ea typeface="文鼎中黑" panose="020B0609010101010101" pitchFamily="49" charset="-120"/>
            </a:endParaRPr>
          </a:p>
        </p:txBody>
      </p:sp>
    </p:spTree>
    <p:extLst>
      <p:ext uri="{BB962C8B-B14F-4D97-AF65-F5344CB8AC3E}">
        <p14:creationId xmlns:p14="http://schemas.microsoft.com/office/powerpoint/2010/main" val="3927826798"/>
      </p:ext>
    </p:extLst>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550985"/>
            <a:ext cx="8135938" cy="476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bwMode="auto">
          <a:xfrm>
            <a:off x="1619672" y="3429000"/>
            <a:ext cx="5328592" cy="2592288"/>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2891250866"/>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550985"/>
            <a:ext cx="8135938" cy="476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59358"/>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3200" b="1" dirty="0" smtClean="0">
                <a:solidFill>
                  <a:srgbClr val="00B050"/>
                </a:solidFill>
              </a:rPr>
              <a:t>五</a:t>
            </a:r>
            <a:r>
              <a:rPr lang="zh-TW" altLang="en-US" sz="3200" b="1" dirty="0">
                <a:solidFill>
                  <a:srgbClr val="00B050"/>
                </a:solidFill>
              </a:rPr>
              <a:t>、同步電動機的追逐</a:t>
            </a:r>
            <a:r>
              <a:rPr lang="zh-TW" altLang="en-US" sz="3200" b="1" dirty="0" smtClean="0">
                <a:solidFill>
                  <a:srgbClr val="00B050"/>
                </a:solidFill>
              </a:rPr>
              <a:t>現象</a:t>
            </a:r>
            <a:endParaRPr lang="en-US" altLang="zh-TW" sz="3200" b="1" dirty="0" smtClean="0">
              <a:solidFill>
                <a:srgbClr val="00B050"/>
              </a:solidFill>
            </a:endParaRPr>
          </a:p>
          <a:p>
            <a:pPr eaLnBrk="1">
              <a:tabLst>
                <a:tab pos="712788" algn="l"/>
              </a:tabLst>
            </a:pPr>
            <a:r>
              <a:rPr lang="en-US" altLang="zh-TW" dirty="0" smtClean="0"/>
              <a:t>	</a:t>
            </a:r>
            <a:r>
              <a:rPr lang="zh-TW" altLang="en-US" dirty="0" smtClean="0"/>
              <a:t>圖</a:t>
            </a:r>
            <a:r>
              <a:rPr lang="en-US" altLang="zh-TW" dirty="0"/>
              <a:t>11-13 </a:t>
            </a:r>
            <a:r>
              <a:rPr lang="zh-TW" altLang="en-US" dirty="0"/>
              <a:t>為一部運轉中的同步電動機，轉子磁極與定子旋轉磁場間保持轉矩角</a:t>
            </a:r>
            <a:r>
              <a:rPr lang="en-US" altLang="zh-TW" dirty="0"/>
              <a:t>( </a:t>
            </a:r>
            <a:r>
              <a:rPr lang="en-US" altLang="zh-TW" i="1" dirty="0"/>
              <a:t>δ</a:t>
            </a:r>
            <a:r>
              <a:rPr lang="en-US" altLang="zh-TW" baseline="-25000" dirty="0"/>
              <a:t>1</a:t>
            </a:r>
            <a:r>
              <a:rPr lang="en-US" altLang="zh-TW" dirty="0"/>
              <a:t> ) </a:t>
            </a:r>
            <a:r>
              <a:rPr lang="zh-TW" altLang="en-US" dirty="0"/>
              <a:t>持續運轉</a:t>
            </a:r>
            <a:r>
              <a:rPr lang="zh-TW" altLang="en-US" dirty="0" smtClean="0"/>
              <a:t>，</a:t>
            </a:r>
            <a:r>
              <a:rPr lang="zh-TW" altLang="en-US" dirty="0" smtClean="0">
                <a:solidFill>
                  <a:srgbClr val="0099FF"/>
                </a:solidFill>
              </a:rPr>
              <a:t>改變</a:t>
            </a:r>
            <a:r>
              <a:rPr lang="zh-TW" altLang="en-US" dirty="0">
                <a:solidFill>
                  <a:srgbClr val="0099FF"/>
                </a:solidFill>
              </a:rPr>
              <a:t>過程中，受到轉子或負載的慣性作用，會以新的轉矩角</a:t>
            </a:r>
            <a:r>
              <a:rPr lang="en-US" altLang="zh-TW" dirty="0">
                <a:solidFill>
                  <a:srgbClr val="0099FF"/>
                </a:solidFill>
              </a:rPr>
              <a:t>( </a:t>
            </a:r>
            <a:r>
              <a:rPr lang="en-US" altLang="zh-TW" i="1" dirty="0">
                <a:solidFill>
                  <a:srgbClr val="0099FF"/>
                </a:solidFill>
              </a:rPr>
              <a:t>δ</a:t>
            </a:r>
            <a:r>
              <a:rPr lang="en-US" altLang="zh-TW" baseline="-25000" dirty="0">
                <a:solidFill>
                  <a:srgbClr val="0099FF"/>
                </a:solidFill>
              </a:rPr>
              <a:t>2</a:t>
            </a:r>
            <a:r>
              <a:rPr lang="en-US" altLang="zh-TW" dirty="0">
                <a:solidFill>
                  <a:srgbClr val="0099FF"/>
                </a:solidFill>
              </a:rPr>
              <a:t> ) </a:t>
            </a:r>
            <a:r>
              <a:rPr lang="zh-TW" altLang="en-US" dirty="0">
                <a:solidFill>
                  <a:srgbClr val="0099FF"/>
                </a:solidFill>
              </a:rPr>
              <a:t>為中心，產生往復振動數次的現象， 就稱為追逐</a:t>
            </a:r>
            <a:r>
              <a:rPr lang="en-US" altLang="zh-TW" dirty="0">
                <a:solidFill>
                  <a:srgbClr val="0099FF"/>
                </a:solidFill>
              </a:rPr>
              <a:t>(hunting) </a:t>
            </a:r>
            <a:r>
              <a:rPr lang="zh-TW" altLang="en-US" dirty="0">
                <a:solidFill>
                  <a:srgbClr val="0099FF"/>
                </a:solidFill>
              </a:rPr>
              <a:t>現象</a:t>
            </a:r>
            <a:r>
              <a:rPr lang="zh-TW" altLang="en-US" dirty="0" smtClean="0">
                <a:solidFill>
                  <a:srgbClr val="0099FF"/>
                </a:solidFill>
              </a:rPr>
              <a:t>。</a:t>
            </a:r>
            <a:endParaRPr lang="zh-TW" altLang="en-US" dirty="0"/>
          </a:p>
          <a:p>
            <a:pPr eaLnBrk="1">
              <a:tabLst>
                <a:tab pos="712788" algn="l"/>
              </a:tabLst>
            </a:pPr>
            <a:r>
              <a:rPr lang="en-US" altLang="zh-TW" dirty="0" smtClean="0"/>
              <a:t>	</a:t>
            </a:r>
            <a:r>
              <a:rPr lang="zh-TW" altLang="en-US" dirty="0" smtClean="0"/>
              <a:t>追逐</a:t>
            </a:r>
            <a:r>
              <a:rPr lang="zh-TW" altLang="en-US" dirty="0"/>
              <a:t>現象除了造成轉軸在同步轉速附近發生忽快忽慢的震動現象，電樞電流也會發生劇烈變動，一般而言追逐現象很快就能穩定下來，但若是振動過於</a:t>
            </a:r>
            <a:r>
              <a:rPr lang="zh-TW" altLang="en-US" dirty="0" smtClean="0"/>
              <a:t>劇烈而</a:t>
            </a:r>
            <a:r>
              <a:rPr lang="zh-TW" altLang="en-US" dirty="0"/>
              <a:t>超過脫出轉矩，電動機將無法繼續運轉。</a:t>
            </a:r>
            <a:endParaRPr lang="zh-TW" altLang="en-US" dirty="0">
              <a:solidFill>
                <a:srgbClr val="0099FF"/>
              </a:solidFill>
            </a:endParaRPr>
          </a:p>
        </p:txBody>
      </p:sp>
    </p:spTree>
    <p:extLst>
      <p:ext uri="{BB962C8B-B14F-4D97-AF65-F5344CB8AC3E}">
        <p14:creationId xmlns:p14="http://schemas.microsoft.com/office/powerpoint/2010/main" val="473854888"/>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844824"/>
            <a:ext cx="5981223" cy="4104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2709040"/>
      </p:ext>
    </p:extLst>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solidFill>
                  <a:srgbClr val="0099FF"/>
                </a:solidFill>
              </a:rPr>
              <a:t>同步</a:t>
            </a:r>
            <a:r>
              <a:rPr lang="zh-TW" altLang="en-US" dirty="0">
                <a:solidFill>
                  <a:srgbClr val="0099FF"/>
                </a:solidFill>
              </a:rPr>
              <a:t>電動機跟同步發電機一樣會在磁極面上裝置阻尼繞組，當負載變動造成轉速不為同步時，阻尼繞組產生適當作用力以抑制追逐現象；此外阻尼繞組還可以幫助同步電動機進行起動</a:t>
            </a:r>
            <a:r>
              <a:rPr lang="zh-TW" altLang="en-US" dirty="0" smtClean="0">
                <a:solidFill>
                  <a:srgbClr val="0099FF"/>
                </a:solidFill>
              </a:rPr>
              <a:t>。</a:t>
            </a:r>
            <a:r>
              <a:rPr lang="zh-TW" altLang="en-US" dirty="0" smtClean="0"/>
              <a:t>在</a:t>
            </a:r>
            <a:r>
              <a:rPr lang="zh-TW" altLang="en-US" dirty="0"/>
              <a:t>轉軸上加裝大型飛輪，藉由旋轉時產生的慣性作用，也可以抑制追逐現象。</a:t>
            </a:r>
          </a:p>
        </p:txBody>
      </p:sp>
    </p:spTree>
    <p:extLst>
      <p:ext uri="{BB962C8B-B14F-4D97-AF65-F5344CB8AC3E}">
        <p14:creationId xmlns:p14="http://schemas.microsoft.com/office/powerpoint/2010/main" val="1315834185"/>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628800"/>
            <a:ext cx="4976864" cy="418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5436096" y="5445224"/>
            <a:ext cx="723275" cy="307777"/>
          </a:xfrm>
          <a:prstGeom prst="rect">
            <a:avLst/>
          </a:prstGeom>
          <a:noFill/>
        </p:spPr>
        <p:txBody>
          <a:bodyPr wrap="none" rtlCol="0">
            <a:spAutoFit/>
          </a:bodyPr>
          <a:lstStyle/>
          <a:p>
            <a:r>
              <a:rPr lang="zh-TW" altLang="en-US" sz="1400" b="0" dirty="0" smtClean="0">
                <a:solidFill>
                  <a:schemeClr val="tx1"/>
                </a:solidFill>
                <a:latin typeface="文鼎中黑" panose="020B0609010101010101" pitchFamily="49" charset="-120"/>
                <a:ea typeface="文鼎中黑" panose="020B0609010101010101" pitchFamily="49" charset="-120"/>
              </a:rPr>
              <a:t>（續）</a:t>
            </a:r>
            <a:endParaRPr lang="zh-TW" altLang="en-US" sz="1400" b="0" dirty="0">
              <a:solidFill>
                <a:schemeClr val="tx1"/>
              </a:solidFill>
              <a:latin typeface="文鼎中黑" panose="020B0609010101010101" pitchFamily="49" charset="-120"/>
              <a:ea typeface="文鼎中黑" panose="020B0609010101010101" pitchFamily="49" charset="-120"/>
            </a:endParaRPr>
          </a:p>
        </p:txBody>
      </p:sp>
    </p:spTree>
    <p:extLst>
      <p:ext uri="{BB962C8B-B14F-4D97-AF65-F5344CB8AC3E}">
        <p14:creationId xmlns:p14="http://schemas.microsoft.com/office/powerpoint/2010/main" val="591720793"/>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11-3</a:t>
            </a:r>
            <a:r>
              <a:rPr lang="zh-TW" altLang="en-US" dirty="0" smtClean="0"/>
              <a:t>　同步</a:t>
            </a:r>
            <a:r>
              <a:rPr lang="zh-TW" altLang="en-US" dirty="0"/>
              <a:t>電動機之起動法</a:t>
            </a:r>
          </a:p>
        </p:txBody>
      </p:sp>
      <p:sp>
        <p:nvSpPr>
          <p:cNvPr id="5" name="內容版面配置區 4"/>
          <p:cNvSpPr>
            <a:spLocks noGrp="1"/>
          </p:cNvSpPr>
          <p:nvPr>
            <p:ph idx="1"/>
          </p:nvPr>
        </p:nvSpPr>
        <p:spPr/>
        <p:txBody>
          <a:bodyPr/>
          <a:lstStyle/>
          <a:p>
            <a:r>
              <a:rPr lang="zh-TW" altLang="en-US" sz="3200" b="1" dirty="0" smtClean="0">
                <a:solidFill>
                  <a:srgbClr val="00B050"/>
                </a:solidFill>
              </a:rPr>
              <a:t>一</a:t>
            </a:r>
            <a:r>
              <a:rPr lang="zh-TW" altLang="en-US" sz="3200" b="1" dirty="0">
                <a:solidFill>
                  <a:srgbClr val="00B050"/>
                </a:solidFill>
              </a:rPr>
              <a:t>、利用阻尼繞組起動</a:t>
            </a:r>
            <a:endParaRPr lang="zh-TW" altLang="en-US" sz="3200" dirty="0">
              <a:solidFill>
                <a:srgbClr val="00B050"/>
              </a:solidFill>
            </a:endParaRPr>
          </a:p>
          <a:p>
            <a:pPr>
              <a:lnSpc>
                <a:spcPct val="150000"/>
              </a:lnSpc>
              <a:tabLst>
                <a:tab pos="712788" algn="l"/>
              </a:tabLst>
            </a:pPr>
            <a:r>
              <a:rPr lang="en-US" altLang="zh-TW" dirty="0" smtClean="0"/>
              <a:t>	</a:t>
            </a:r>
            <a:r>
              <a:rPr lang="zh-TW" altLang="en-US" dirty="0" smtClean="0"/>
              <a:t>如</a:t>
            </a:r>
            <a:r>
              <a:rPr lang="zh-TW" altLang="en-US" dirty="0"/>
              <a:t>圖</a:t>
            </a:r>
            <a:r>
              <a:rPr lang="en-US" altLang="zh-TW" dirty="0"/>
              <a:t>11-14 </a:t>
            </a:r>
            <a:r>
              <a:rPr lang="zh-TW" altLang="en-US" dirty="0"/>
              <a:t>在同步電動機轉子磁極面上安裝阻尼繞組，其構造及原理與鼠籠式轉子相似，藉由感應電動機的原理，使轉子能夠自行起動。 </a:t>
            </a:r>
          </a:p>
        </p:txBody>
      </p:sp>
    </p:spTree>
    <p:extLst>
      <p:ext uri="{BB962C8B-B14F-4D97-AF65-F5344CB8AC3E}">
        <p14:creationId xmlns:p14="http://schemas.microsoft.com/office/powerpoint/2010/main" val="2376399596"/>
      </p:ext>
    </p:extLst>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2065" y="1412876"/>
            <a:ext cx="7508327" cy="497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929868"/>
      </p:ext>
    </p:extLst>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361950" indent="-361950"/>
            <a:r>
              <a:rPr lang="en-US" altLang="zh-TW" dirty="0" smtClean="0"/>
              <a:t>1</a:t>
            </a:r>
            <a:r>
              <a:rPr lang="en-US" altLang="zh-TW" dirty="0"/>
              <a:t>. </a:t>
            </a:r>
            <a:r>
              <a:rPr lang="zh-TW" altLang="en-US" dirty="0"/>
              <a:t>利用離合器將軸端機械負載切離，讓同步電動機以無載方式準備起動。</a:t>
            </a:r>
          </a:p>
          <a:p>
            <a:pPr marL="361950" indent="-361950"/>
            <a:r>
              <a:rPr lang="en-US" altLang="zh-TW" dirty="0"/>
              <a:t>2. </a:t>
            </a:r>
            <a:r>
              <a:rPr lang="zh-TW" altLang="en-US" dirty="0"/>
              <a:t>切換開關</a:t>
            </a:r>
            <a:r>
              <a:rPr lang="en-US" altLang="zh-TW" i="1" dirty="0"/>
              <a:t>S </a:t>
            </a:r>
            <a:r>
              <a:rPr lang="zh-TW" altLang="en-US" dirty="0"/>
              <a:t>切至 </a:t>
            </a:r>
            <a:r>
              <a:rPr lang="zh-TW" altLang="en-US" dirty="0" smtClean="0">
                <a:latin typeface="Arial Unicode MS"/>
                <a:ea typeface="Arial Unicode MS"/>
                <a:cs typeface="Arial Unicode MS"/>
              </a:rPr>
              <a:t>①</a:t>
            </a:r>
            <a:r>
              <a:rPr lang="zh-TW" altLang="en-US" dirty="0" smtClean="0"/>
              <a:t> </a:t>
            </a:r>
            <a:r>
              <a:rPr lang="zh-TW" altLang="en-US" dirty="0"/>
              <a:t>號位置，將轉子磁場繞組與外部放電電阻</a:t>
            </a:r>
            <a:r>
              <a:rPr lang="en-US" altLang="zh-TW" i="1" dirty="0"/>
              <a:t>R</a:t>
            </a:r>
            <a:r>
              <a:rPr lang="en-US" altLang="zh-TW" i="1" baseline="-25000" dirty="0"/>
              <a:t>d</a:t>
            </a:r>
            <a:r>
              <a:rPr lang="en-US" altLang="zh-TW" i="1" dirty="0"/>
              <a:t> </a:t>
            </a:r>
            <a:r>
              <a:rPr lang="zh-TW" altLang="en-US" dirty="0"/>
              <a:t>連接，讓起動期間磁場繞組受到定子旋轉磁場切割產生的高壓，經由電阻</a:t>
            </a:r>
            <a:r>
              <a:rPr lang="en-US" altLang="zh-TW" i="1" dirty="0"/>
              <a:t>R</a:t>
            </a:r>
            <a:r>
              <a:rPr lang="en-US" altLang="zh-TW" i="1" baseline="-25000" dirty="0"/>
              <a:t>d</a:t>
            </a:r>
            <a:r>
              <a:rPr lang="en-US" altLang="zh-TW" i="1" dirty="0"/>
              <a:t> </a:t>
            </a:r>
            <a:r>
              <a:rPr lang="zh-TW" altLang="en-US" dirty="0"/>
              <a:t>放電，以免破壞轉子磁場繞組的絕緣。</a:t>
            </a:r>
          </a:p>
          <a:p>
            <a:r>
              <a:rPr lang="en-US" altLang="zh-TW" dirty="0"/>
              <a:t>3. </a:t>
            </a:r>
            <a:r>
              <a:rPr lang="zh-TW" altLang="en-US" dirty="0"/>
              <a:t>定子加入三相交流電後產生旋轉</a:t>
            </a:r>
            <a:r>
              <a:rPr lang="zh-TW" altLang="en-US" dirty="0" smtClean="0"/>
              <a:t>磁場。</a:t>
            </a:r>
            <a:endParaRPr lang="zh-TW" altLang="en-US" dirty="0"/>
          </a:p>
        </p:txBody>
      </p:sp>
    </p:spTree>
    <p:extLst>
      <p:ext uri="{BB962C8B-B14F-4D97-AF65-F5344CB8AC3E}">
        <p14:creationId xmlns:p14="http://schemas.microsoft.com/office/powerpoint/2010/main" val="1878582270"/>
      </p:ext>
    </p:extLst>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361950" indent="-361950" eaLnBrk="1"/>
            <a:r>
              <a:rPr lang="en-US" altLang="zh-TW" dirty="0" smtClean="0"/>
              <a:t>4</a:t>
            </a:r>
            <a:r>
              <a:rPr lang="en-US" altLang="zh-TW" dirty="0"/>
              <a:t>. </a:t>
            </a:r>
            <a:r>
              <a:rPr lang="zh-TW" altLang="en-US" dirty="0"/>
              <a:t>當</a:t>
            </a:r>
            <a:r>
              <a:rPr lang="zh-TW" altLang="en-US" dirty="0">
                <a:solidFill>
                  <a:srgbClr val="0099FF"/>
                </a:solidFill>
              </a:rPr>
              <a:t>轉子轉速上升到接近同步轉速時</a:t>
            </a:r>
            <a:r>
              <a:rPr lang="en-US" altLang="zh-TW" dirty="0">
                <a:solidFill>
                  <a:srgbClr val="0099FF"/>
                </a:solidFill>
              </a:rPr>
              <a:t>( </a:t>
            </a:r>
            <a:r>
              <a:rPr lang="zh-TW" altLang="en-US" dirty="0">
                <a:solidFill>
                  <a:srgbClr val="0099FF"/>
                </a:solidFill>
              </a:rPr>
              <a:t>約</a:t>
            </a:r>
            <a:r>
              <a:rPr lang="en-US" altLang="zh-TW" dirty="0">
                <a:solidFill>
                  <a:srgbClr val="0099FF"/>
                </a:solidFill>
              </a:rPr>
              <a:t>95 % </a:t>
            </a:r>
            <a:r>
              <a:rPr lang="zh-TW" altLang="en-US" dirty="0">
                <a:solidFill>
                  <a:srgbClr val="0099FF"/>
                </a:solidFill>
              </a:rPr>
              <a:t>以上</a:t>
            </a:r>
            <a:r>
              <a:rPr lang="en-US" altLang="zh-TW" dirty="0">
                <a:solidFill>
                  <a:srgbClr val="0099FF"/>
                </a:solidFill>
              </a:rPr>
              <a:t>)</a:t>
            </a:r>
            <a:r>
              <a:rPr lang="zh-TW" altLang="en-US" dirty="0"/>
              <a:t>， 將切換開關</a:t>
            </a:r>
            <a:r>
              <a:rPr lang="en-US" altLang="zh-TW" i="1" dirty="0"/>
              <a:t>S </a:t>
            </a:r>
            <a:r>
              <a:rPr lang="zh-TW" altLang="en-US" dirty="0"/>
              <a:t>切至 </a:t>
            </a:r>
            <a:r>
              <a:rPr lang="zh-TW" altLang="en-US" dirty="0" smtClean="0">
                <a:latin typeface="Arial Unicode MS"/>
                <a:ea typeface="Arial Unicode MS"/>
                <a:cs typeface="Arial Unicode MS"/>
              </a:rPr>
              <a:t>②</a:t>
            </a:r>
            <a:r>
              <a:rPr lang="zh-TW" altLang="en-US" dirty="0" smtClean="0"/>
              <a:t> </a:t>
            </a:r>
            <a:r>
              <a:rPr lang="zh-TW" altLang="en-US" dirty="0"/>
              <a:t>號位置，直流激磁電流</a:t>
            </a:r>
            <a:r>
              <a:rPr lang="en-US" altLang="zh-TW" dirty="0"/>
              <a:t>( </a:t>
            </a:r>
            <a:r>
              <a:rPr lang="en-US" altLang="zh-TW" i="1" dirty="0"/>
              <a:t>I</a:t>
            </a:r>
            <a:r>
              <a:rPr lang="en-US" altLang="zh-TW" i="1" baseline="-25000" dirty="0"/>
              <a:t>f</a:t>
            </a:r>
            <a:r>
              <a:rPr lang="en-US" altLang="zh-TW" i="1" dirty="0"/>
              <a:t> </a:t>
            </a:r>
            <a:r>
              <a:rPr lang="en-US" altLang="zh-TW" dirty="0"/>
              <a:t>) </a:t>
            </a:r>
            <a:r>
              <a:rPr lang="zh-TW" altLang="en-US" dirty="0"/>
              <a:t>進入磁場繞組，使得轉子產生固定磁極， 並與定子旋轉磁場相吸，轉子以同步轉速持續運轉。</a:t>
            </a:r>
          </a:p>
          <a:p>
            <a:pPr marL="361950" indent="-361950" eaLnBrk="1"/>
            <a:r>
              <a:rPr lang="en-US" altLang="zh-TW" dirty="0"/>
              <a:t>5. </a:t>
            </a:r>
            <a:r>
              <a:rPr lang="zh-TW" altLang="en-US" dirty="0"/>
              <a:t>利用離合器將機械負載與轉軸連接，電動機輸出轉矩提供負載使用。</a:t>
            </a:r>
          </a:p>
          <a:p>
            <a:pPr marL="361950" eaLnBrk="1"/>
            <a:r>
              <a:rPr lang="zh-TW" altLang="en-US" dirty="0">
                <a:solidFill>
                  <a:srgbClr val="0099FF"/>
                </a:solidFill>
              </a:rPr>
              <a:t>同步電動機在起動過程中，轉速還未接近同步轉速時，磁場繞組絕對不可以加入直流激磁</a:t>
            </a:r>
          </a:p>
        </p:txBody>
      </p:sp>
    </p:spTree>
    <p:extLst>
      <p:ext uri="{BB962C8B-B14F-4D97-AF65-F5344CB8AC3E}">
        <p14:creationId xmlns:p14="http://schemas.microsoft.com/office/powerpoint/2010/main" val="2305012106"/>
      </p:ext>
    </p:extLst>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、降低電源頻率起動法</a:t>
            </a:r>
          </a:p>
          <a:p>
            <a:pPr>
              <a:tabLst>
                <a:tab pos="712788" algn="l"/>
              </a:tabLst>
            </a:pPr>
            <a:r>
              <a:rPr lang="en-US" altLang="zh-TW" dirty="0" smtClean="0"/>
              <a:t>	</a:t>
            </a:r>
            <a:r>
              <a:rPr lang="zh-TW" altLang="en-US" dirty="0" smtClean="0"/>
              <a:t>如</a:t>
            </a:r>
            <a:r>
              <a:rPr lang="zh-TW" altLang="en-US" dirty="0"/>
              <a:t>圖</a:t>
            </a:r>
            <a:r>
              <a:rPr lang="en-US" altLang="zh-TW" dirty="0"/>
              <a:t>11-14 </a:t>
            </a:r>
            <a:r>
              <a:rPr lang="zh-TW" altLang="en-US" dirty="0"/>
              <a:t>在交流電源前加裝變頻器，透過變頻器先將電源頻率調低，使定子產生低速的旋轉磁場，轉子磁場繞組直接以直流激磁，當轉子磁極與定子低速旋轉磁場互相吸引後，再將變頻器的輸出頻率逐步提升至額定頻率，轉子就能跟著以同步轉速旋轉</a:t>
            </a:r>
            <a:r>
              <a:rPr lang="zh-TW" altLang="en-US" dirty="0" smtClean="0"/>
              <a:t>。</a:t>
            </a:r>
            <a:endParaRPr lang="zh-TW" altLang="en-US" dirty="0"/>
          </a:p>
        </p:txBody>
      </p:sp>
    </p:spTree>
    <p:extLst>
      <p:ext uri="{BB962C8B-B14F-4D97-AF65-F5344CB8AC3E}">
        <p14:creationId xmlns:p14="http://schemas.microsoft.com/office/powerpoint/2010/main" val="1368718132"/>
      </p:ext>
    </p:extLst>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3200" b="1" dirty="0" smtClean="0">
                <a:solidFill>
                  <a:srgbClr val="00B050"/>
                </a:solidFill>
              </a:rPr>
              <a:t>三</a:t>
            </a:r>
            <a:r>
              <a:rPr lang="zh-TW" altLang="en-US" sz="3200" b="1" dirty="0">
                <a:solidFill>
                  <a:srgbClr val="00B050"/>
                </a:solidFill>
              </a:rPr>
              <a:t>、以他機帶動起動法</a:t>
            </a:r>
          </a:p>
          <a:p>
            <a:pPr eaLnBrk="1">
              <a:tabLst>
                <a:tab pos="712788" algn="l"/>
              </a:tabLst>
            </a:pPr>
            <a:r>
              <a:rPr lang="en-US" altLang="zh-TW" dirty="0" smtClean="0"/>
              <a:t>	</a:t>
            </a:r>
            <a:r>
              <a:rPr lang="zh-TW" altLang="en-US" dirty="0" smtClean="0"/>
              <a:t>如</a:t>
            </a:r>
            <a:r>
              <a:rPr lang="zh-TW" altLang="en-US" dirty="0"/>
              <a:t>圖</a:t>
            </a:r>
            <a:r>
              <a:rPr lang="en-US" altLang="zh-TW" dirty="0"/>
              <a:t>11-14 </a:t>
            </a:r>
            <a:r>
              <a:rPr lang="zh-TW" altLang="en-US" dirty="0"/>
              <a:t>在離合器處安裝一台起動用電動機，先將這台電動機通電帶動同步電動機的轉子轉速接近同步</a:t>
            </a:r>
            <a:r>
              <a:rPr lang="zh-TW" altLang="en-US" dirty="0" smtClean="0"/>
              <a:t>轉速，</a:t>
            </a:r>
            <a:r>
              <a:rPr lang="zh-TW" altLang="en-US" dirty="0"/>
              <a:t>之後將起動用電動機移</a:t>
            </a:r>
            <a:r>
              <a:rPr lang="zh-TW" altLang="en-US" dirty="0" smtClean="0"/>
              <a:t>開。</a:t>
            </a:r>
            <a:endParaRPr lang="en-US" altLang="zh-TW" dirty="0" smtClean="0"/>
          </a:p>
          <a:p>
            <a:pPr>
              <a:tabLst>
                <a:tab pos="712788" algn="l"/>
              </a:tabLst>
            </a:pPr>
            <a:r>
              <a:rPr lang="en-US" altLang="zh-TW" dirty="0" smtClean="0"/>
              <a:t>	</a:t>
            </a:r>
            <a:r>
              <a:rPr lang="zh-TW" altLang="en-US" dirty="0" smtClean="0">
                <a:solidFill>
                  <a:srgbClr val="0099FF"/>
                </a:solidFill>
              </a:rPr>
              <a:t>感應</a:t>
            </a:r>
            <a:r>
              <a:rPr lang="zh-TW" altLang="en-US" dirty="0">
                <a:solidFill>
                  <a:srgbClr val="0099FF"/>
                </a:solidFill>
              </a:rPr>
              <a:t>機的極數要比同步電動機少</a:t>
            </a:r>
            <a:r>
              <a:rPr lang="en-US" altLang="zh-TW" dirty="0">
                <a:solidFill>
                  <a:srgbClr val="0099FF"/>
                </a:solidFill>
              </a:rPr>
              <a:t>2 </a:t>
            </a:r>
            <a:r>
              <a:rPr lang="zh-TW" altLang="en-US" dirty="0">
                <a:solidFill>
                  <a:srgbClr val="0099FF"/>
                </a:solidFill>
              </a:rPr>
              <a:t>極</a:t>
            </a:r>
            <a:r>
              <a:rPr lang="zh-TW" altLang="en-US" dirty="0"/>
              <a:t>，如此才能有足夠的轉速，帶動同步電動機的轉子上升到同步轉速。</a:t>
            </a:r>
          </a:p>
        </p:txBody>
      </p:sp>
    </p:spTree>
    <p:extLst>
      <p:ext uri="{BB962C8B-B14F-4D97-AF65-F5344CB8AC3E}">
        <p14:creationId xmlns:p14="http://schemas.microsoft.com/office/powerpoint/2010/main" val="3144446026"/>
      </p:ext>
    </p:extLst>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11-4</a:t>
            </a:r>
            <a:r>
              <a:rPr lang="zh-TW" altLang="en-US" dirty="0" smtClean="0"/>
              <a:t>　同步</a:t>
            </a:r>
            <a:r>
              <a:rPr lang="zh-TW" altLang="en-US" dirty="0"/>
              <a:t>電動機之運用</a:t>
            </a:r>
          </a:p>
        </p:txBody>
      </p:sp>
      <p:sp>
        <p:nvSpPr>
          <p:cNvPr id="4" name="內容版面配置區 3"/>
          <p:cNvSpPr>
            <a:spLocks noGrp="1"/>
          </p:cNvSpPr>
          <p:nvPr>
            <p:ph idx="1"/>
          </p:nvPr>
        </p:nvSpPr>
        <p:spPr/>
        <p:txBody>
          <a:bodyPr/>
          <a:lstStyle/>
          <a:p>
            <a:r>
              <a:rPr lang="zh-TW" altLang="en-US" sz="3200" b="1" dirty="0" smtClean="0">
                <a:solidFill>
                  <a:srgbClr val="00B050"/>
                </a:solidFill>
              </a:rPr>
              <a:t>一</a:t>
            </a:r>
            <a:r>
              <a:rPr lang="zh-TW" altLang="en-US" sz="3200" b="1" dirty="0">
                <a:solidFill>
                  <a:srgbClr val="00B050"/>
                </a:solidFill>
              </a:rPr>
              <a:t>、同步電動機與感應電動機的</a:t>
            </a:r>
            <a:r>
              <a:rPr lang="zh-TW" altLang="en-US" sz="3200" b="1" dirty="0" smtClean="0">
                <a:solidFill>
                  <a:srgbClr val="00B050"/>
                </a:solidFill>
              </a:rPr>
              <a:t>比較</a:t>
            </a:r>
            <a:endParaRPr lang="zh-TW" altLang="en-US" sz="3200" b="1" dirty="0">
              <a:solidFill>
                <a:srgbClr val="00B050"/>
              </a:solidFill>
            </a:endParaRPr>
          </a:p>
          <a:p>
            <a:pPr>
              <a:tabLst>
                <a:tab pos="712788" algn="l"/>
              </a:tabLst>
            </a:pPr>
            <a:r>
              <a:rPr lang="en-US" altLang="zh-TW" dirty="0" smtClean="0"/>
              <a:t>	</a:t>
            </a:r>
            <a:r>
              <a:rPr lang="zh-TW" altLang="en-US" dirty="0" smtClean="0"/>
              <a:t>表</a:t>
            </a:r>
            <a:r>
              <a:rPr lang="en-US" altLang="zh-TW" dirty="0"/>
              <a:t>11-1 </a:t>
            </a:r>
            <a:r>
              <a:rPr lang="zh-TW" altLang="en-US" dirty="0"/>
              <a:t>為兩種電動機的特性比較：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453452"/>
            <a:ext cx="5353551" cy="3999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016924"/>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6" name="內容版面配置區 5"/>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、同步電動機的運用</a:t>
            </a:r>
            <a:r>
              <a:rPr lang="zh-TW" altLang="en-US" sz="3200" b="1" dirty="0" smtClean="0">
                <a:solidFill>
                  <a:srgbClr val="00B050"/>
                </a:solidFill>
              </a:rPr>
              <a:t>場所</a:t>
            </a:r>
            <a:endParaRPr lang="en-US" altLang="zh-TW" sz="3200" b="1" dirty="0" smtClean="0">
              <a:solidFill>
                <a:srgbClr val="00B050"/>
              </a:solidFill>
            </a:endParaRPr>
          </a:p>
          <a:p>
            <a:pPr indent="361950"/>
            <a:r>
              <a:rPr lang="zh-TW" altLang="en-US" dirty="0" smtClean="0"/>
              <a:t>同步電動機</a:t>
            </a:r>
            <a:endParaRPr lang="en-US" altLang="zh-TW" dirty="0" smtClean="0"/>
          </a:p>
          <a:p>
            <a:pPr indent="361950"/>
            <a:r>
              <a:rPr lang="zh-TW" altLang="en-US" dirty="0" smtClean="0"/>
              <a:t>主要</a:t>
            </a:r>
            <a:r>
              <a:rPr lang="zh-TW" altLang="en-US" dirty="0"/>
              <a:t>運用場所為： </a:t>
            </a:r>
          </a:p>
          <a:p>
            <a:r>
              <a:rPr lang="en-US" altLang="zh-TW" dirty="0"/>
              <a:t>1. </a:t>
            </a:r>
            <a:r>
              <a:rPr lang="zh-TW" altLang="en-US" dirty="0"/>
              <a:t>帶動定速的機械負載</a:t>
            </a:r>
          </a:p>
          <a:p>
            <a:pPr marL="361950" indent="-361950"/>
            <a:r>
              <a:rPr lang="en-US" altLang="zh-TW" dirty="0" smtClean="0"/>
              <a:t>	</a:t>
            </a:r>
            <a:r>
              <a:rPr lang="zh-TW" altLang="en-US" dirty="0" smtClean="0"/>
              <a:t>如</a:t>
            </a:r>
            <a:r>
              <a:rPr lang="zh-TW" altLang="en-US" dirty="0"/>
              <a:t>水泥廠之研磨、粉碎機、紙漿滾壓機、空氣壓縮機、鼓風機等。</a:t>
            </a:r>
          </a:p>
        </p:txBody>
      </p:sp>
    </p:spTree>
    <p:extLst>
      <p:ext uri="{BB962C8B-B14F-4D97-AF65-F5344CB8AC3E}">
        <p14:creationId xmlns:p14="http://schemas.microsoft.com/office/powerpoint/2010/main" val="3362798128"/>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r>
              <a:rPr lang="en-US" altLang="zh-TW" dirty="0" smtClean="0"/>
              <a:t>2</a:t>
            </a:r>
            <a:r>
              <a:rPr lang="en-US" altLang="zh-TW" dirty="0"/>
              <a:t>. </a:t>
            </a:r>
            <a:r>
              <a:rPr lang="zh-TW" altLang="en-US" dirty="0"/>
              <a:t>提高線路功率因數</a:t>
            </a:r>
          </a:p>
          <a:p>
            <a:pPr marL="361950" indent="-361950" eaLnBrk="1"/>
            <a:r>
              <a:rPr lang="en-US" altLang="zh-TW" dirty="0" smtClean="0"/>
              <a:t>	</a:t>
            </a:r>
            <a:r>
              <a:rPr lang="zh-TW" altLang="en-US" dirty="0" smtClean="0">
                <a:solidFill>
                  <a:srgbClr val="0099FF"/>
                </a:solidFill>
              </a:rPr>
              <a:t>將</a:t>
            </a:r>
            <a:r>
              <a:rPr lang="zh-TW" altLang="en-US" dirty="0">
                <a:solidFill>
                  <a:srgbClr val="0099FF"/>
                </a:solidFill>
              </a:rPr>
              <a:t>同步電動機的轉子激磁電流</a:t>
            </a:r>
            <a:r>
              <a:rPr lang="en-US" altLang="zh-TW" dirty="0">
                <a:solidFill>
                  <a:srgbClr val="0099FF"/>
                </a:solidFill>
              </a:rPr>
              <a:t>( </a:t>
            </a:r>
            <a:r>
              <a:rPr lang="en-US" altLang="zh-TW" i="1" dirty="0">
                <a:solidFill>
                  <a:srgbClr val="0099FF"/>
                </a:solidFill>
              </a:rPr>
              <a:t>I</a:t>
            </a:r>
            <a:r>
              <a:rPr lang="en-US" altLang="zh-TW" i="1" baseline="-25000" dirty="0">
                <a:solidFill>
                  <a:srgbClr val="0099FF"/>
                </a:solidFill>
              </a:rPr>
              <a:t>f</a:t>
            </a:r>
            <a:r>
              <a:rPr lang="en-US" altLang="zh-TW" i="1" dirty="0">
                <a:solidFill>
                  <a:srgbClr val="0099FF"/>
                </a:solidFill>
              </a:rPr>
              <a:t> </a:t>
            </a:r>
            <a:r>
              <a:rPr lang="en-US" altLang="zh-TW" dirty="0">
                <a:solidFill>
                  <a:srgbClr val="0099FF"/>
                </a:solidFill>
              </a:rPr>
              <a:t>) </a:t>
            </a:r>
            <a:r>
              <a:rPr lang="zh-TW" altLang="en-US" dirty="0">
                <a:solidFill>
                  <a:srgbClr val="0099FF"/>
                </a:solidFill>
              </a:rPr>
              <a:t>調整到過激磁時</a:t>
            </a:r>
            <a:r>
              <a:rPr lang="zh-TW" altLang="en-US" dirty="0"/>
              <a:t>，定子的電樞電流</a:t>
            </a:r>
            <a:r>
              <a:rPr lang="en-US" altLang="zh-TW" dirty="0"/>
              <a:t>( </a:t>
            </a:r>
            <a:r>
              <a:rPr lang="en-US" altLang="zh-TW" i="1" dirty="0" err="1"/>
              <a:t>I</a:t>
            </a:r>
            <a:r>
              <a:rPr lang="en-US" altLang="zh-TW" i="1" baseline="-25000" dirty="0" err="1"/>
              <a:t>a</a:t>
            </a:r>
            <a:r>
              <a:rPr lang="en-US" altLang="zh-TW" i="1" dirty="0"/>
              <a:t> </a:t>
            </a:r>
            <a:r>
              <a:rPr lang="en-US" altLang="zh-TW" dirty="0"/>
              <a:t>) </a:t>
            </a:r>
            <a:r>
              <a:rPr lang="zh-TW" altLang="en-US" dirty="0"/>
              <a:t>相位會超前端電壓</a:t>
            </a:r>
            <a:r>
              <a:rPr lang="en-US" altLang="zh-TW" dirty="0"/>
              <a:t>( </a:t>
            </a:r>
            <a:r>
              <a:rPr lang="en-US" altLang="zh-TW" i="1" dirty="0" err="1"/>
              <a:t>V</a:t>
            </a:r>
            <a:r>
              <a:rPr lang="en-US" altLang="zh-TW" i="1" baseline="-25000" dirty="0" err="1"/>
              <a:t>p</a:t>
            </a:r>
            <a:r>
              <a:rPr lang="en-US" altLang="zh-TW" i="1" dirty="0"/>
              <a:t> </a:t>
            </a:r>
            <a:r>
              <a:rPr lang="en-US" altLang="zh-TW" dirty="0"/>
              <a:t>)</a:t>
            </a:r>
            <a:r>
              <a:rPr lang="zh-TW" altLang="en-US" dirty="0"/>
              <a:t>，</a:t>
            </a:r>
            <a:r>
              <a:rPr lang="zh-TW" altLang="en-US" dirty="0">
                <a:solidFill>
                  <a:srgbClr val="0099FF"/>
                </a:solidFill>
              </a:rPr>
              <a:t>同步電動機向電源取用進相電流</a:t>
            </a:r>
            <a:r>
              <a:rPr lang="zh-TW" altLang="en-US" dirty="0"/>
              <a:t>，其</a:t>
            </a:r>
            <a:r>
              <a:rPr lang="zh-TW" altLang="en-US" dirty="0">
                <a:solidFill>
                  <a:srgbClr val="0099FF"/>
                </a:solidFill>
              </a:rPr>
              <a:t>功用與電容器相同，可以提升線路功率因數</a:t>
            </a:r>
            <a:r>
              <a:rPr lang="zh-TW" altLang="en-US" dirty="0"/>
              <a:t>，因此又被稱為同步調相機或旋轉電容器</a:t>
            </a:r>
            <a:r>
              <a:rPr lang="en-US" altLang="zh-TW" dirty="0"/>
              <a:t>(</a:t>
            </a:r>
            <a:r>
              <a:rPr lang="en-US" altLang="zh-TW" dirty="0" err="1"/>
              <a:t>rotatory</a:t>
            </a:r>
            <a:r>
              <a:rPr lang="en-US" altLang="zh-TW" dirty="0"/>
              <a:t> condenser)</a:t>
            </a:r>
            <a:r>
              <a:rPr lang="zh-TW" altLang="en-US" dirty="0"/>
              <a:t>。</a:t>
            </a:r>
          </a:p>
        </p:txBody>
      </p:sp>
    </p:spTree>
    <p:extLst>
      <p:ext uri="{BB962C8B-B14F-4D97-AF65-F5344CB8AC3E}">
        <p14:creationId xmlns:p14="http://schemas.microsoft.com/office/powerpoint/2010/main" val="4001114031"/>
      </p:ext>
    </p:extLst>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同</a:t>
            </a:r>
            <a:r>
              <a:rPr lang="zh-TW" altLang="en-US" dirty="0"/>
              <a:t>步調相機所需的容量為</a:t>
            </a:r>
            <a:r>
              <a:rPr lang="zh-TW" altLang="en-US" dirty="0" smtClean="0"/>
              <a:t>：</a:t>
            </a:r>
            <a:endParaRPr lang="en-US" altLang="zh-TW" dirty="0" smtClean="0"/>
          </a:p>
          <a:p>
            <a:endParaRPr lang="en-US" altLang="zh-TW" dirty="0"/>
          </a:p>
          <a:p>
            <a:endParaRPr lang="en-US" altLang="zh-TW" dirty="0" smtClean="0"/>
          </a:p>
          <a:p>
            <a:r>
              <a:rPr lang="en-US" altLang="zh-TW" i="1" dirty="0" smtClean="0"/>
              <a:t>Q</a:t>
            </a:r>
            <a:r>
              <a:rPr lang="en-US" altLang="zh-TW" i="1" baseline="-25000" dirty="0" smtClean="0"/>
              <a:t>c</a:t>
            </a:r>
            <a:r>
              <a:rPr lang="zh-TW" altLang="en-US" dirty="0"/>
              <a:t>：同步調相機吸收虛功率</a:t>
            </a:r>
            <a:r>
              <a:rPr lang="en-US" altLang="zh-TW" dirty="0"/>
              <a:t>(</a:t>
            </a:r>
            <a:r>
              <a:rPr lang="en-US" altLang="zh-TW" dirty="0" err="1"/>
              <a:t>var</a:t>
            </a:r>
            <a:r>
              <a:rPr lang="en-US" altLang="zh-TW" dirty="0" smtClean="0"/>
              <a:t>)</a:t>
            </a:r>
          </a:p>
          <a:p>
            <a:r>
              <a:rPr lang="en-US" altLang="zh-TW" dirty="0" smtClean="0"/>
              <a:t> </a:t>
            </a:r>
            <a:r>
              <a:rPr lang="en-US" altLang="zh-TW" i="1" dirty="0"/>
              <a:t>P</a:t>
            </a:r>
            <a:r>
              <a:rPr lang="zh-TW" altLang="en-US" dirty="0"/>
              <a:t>：負載實功率</a:t>
            </a:r>
            <a:r>
              <a:rPr lang="en-US" altLang="zh-TW" dirty="0"/>
              <a:t>(W) </a:t>
            </a:r>
          </a:p>
          <a:p>
            <a:r>
              <a:rPr lang="en-US" altLang="zh-TW" dirty="0" err="1"/>
              <a:t>cos</a:t>
            </a:r>
            <a:r>
              <a:rPr lang="el-GR" altLang="zh-TW" i="1" dirty="0"/>
              <a:t>θ</a:t>
            </a:r>
            <a:r>
              <a:rPr lang="el-GR" altLang="zh-TW" baseline="-25000" dirty="0"/>
              <a:t>1</a:t>
            </a:r>
            <a:r>
              <a:rPr lang="zh-TW" altLang="el-GR" dirty="0"/>
              <a:t>：</a:t>
            </a:r>
            <a:r>
              <a:rPr lang="zh-TW" altLang="en-US" dirty="0"/>
              <a:t>改善前</a:t>
            </a:r>
            <a:r>
              <a:rPr lang="zh-TW" altLang="en-US" dirty="0" smtClean="0"/>
              <a:t>功率因數</a:t>
            </a:r>
            <a:endParaRPr lang="en-US" altLang="zh-TW" dirty="0" smtClean="0"/>
          </a:p>
          <a:p>
            <a:r>
              <a:rPr lang="en-US" altLang="zh-TW" dirty="0" err="1" smtClean="0"/>
              <a:t>cos</a:t>
            </a:r>
            <a:r>
              <a:rPr lang="el-GR" altLang="zh-TW" i="1" dirty="0"/>
              <a:t>θ</a:t>
            </a:r>
            <a:r>
              <a:rPr lang="el-GR" altLang="zh-TW" baseline="-25000" dirty="0"/>
              <a:t>2</a:t>
            </a:r>
            <a:r>
              <a:rPr lang="zh-TW" altLang="el-GR" dirty="0"/>
              <a:t>：</a:t>
            </a:r>
            <a:r>
              <a:rPr lang="zh-TW" altLang="en-US" dirty="0"/>
              <a:t>改善後功率因數</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94" y="2060848"/>
            <a:ext cx="8135938" cy="848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677120"/>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solidFill>
                  <a:srgbClr val="0099FF"/>
                </a:solidFill>
              </a:rPr>
              <a:t>因此同步電動機無法自行起動，必須依靠外力或是其他方法先幫助轉子開始旋轉。</a:t>
            </a:r>
            <a:endParaRPr lang="en-US" altLang="zh-TW" dirty="0" smtClean="0">
              <a:solidFill>
                <a:srgbClr val="0099FF"/>
              </a:solidFill>
            </a:endParaRPr>
          </a:p>
          <a:p>
            <a:pPr>
              <a:tabLst>
                <a:tab pos="712788" algn="l"/>
              </a:tabLst>
            </a:pPr>
            <a:r>
              <a:rPr lang="en-US" altLang="zh-TW" dirty="0" smtClean="0"/>
              <a:t>	</a:t>
            </a:r>
            <a:r>
              <a:rPr lang="zh-TW" altLang="en-US" dirty="0" smtClean="0"/>
              <a:t>同步</a:t>
            </a:r>
            <a:r>
              <a:rPr lang="zh-TW" altLang="en-US" dirty="0"/>
              <a:t>電動機起動完成後，才可以在轉軸端接上機械負載</a:t>
            </a:r>
            <a:r>
              <a:rPr lang="en-US" altLang="zh-TW" dirty="0"/>
              <a:t>( </a:t>
            </a:r>
            <a:r>
              <a:rPr lang="zh-TW" altLang="en-US" dirty="0"/>
              <a:t>如幫浦、送風機等</a:t>
            </a:r>
            <a:r>
              <a:rPr lang="en-US" altLang="zh-TW" dirty="0"/>
              <a:t>)</a:t>
            </a:r>
            <a:r>
              <a:rPr lang="zh-TW" altLang="en-US" dirty="0"/>
              <a:t>，在額定負載下，</a:t>
            </a:r>
            <a:r>
              <a:rPr lang="zh-TW" altLang="en-US" dirty="0">
                <a:solidFill>
                  <a:srgbClr val="0099FF"/>
                </a:solidFill>
              </a:rPr>
              <a:t>同步電動機就能以同步轉速持續運轉；相較而言，三相感應電動機雖然可以自行起動，但是轉速會隨著負載增加而略微降低，是兩者間的重要區別。</a:t>
            </a:r>
          </a:p>
        </p:txBody>
      </p:sp>
    </p:spTree>
    <p:extLst>
      <p:ext uri="{BB962C8B-B14F-4D97-AF65-F5344CB8AC3E}">
        <p14:creationId xmlns:p14="http://schemas.microsoft.com/office/powerpoint/2010/main" val="773926983"/>
      </p:ext>
    </p:extLst>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r>
              <a:rPr lang="en-US" altLang="zh-TW" dirty="0" smtClean="0"/>
              <a:t>3</a:t>
            </a:r>
            <a:r>
              <a:rPr lang="en-US" altLang="zh-TW" dirty="0"/>
              <a:t>. </a:t>
            </a:r>
            <a:r>
              <a:rPr lang="zh-TW" altLang="en-US" dirty="0"/>
              <a:t>調整線路電壓</a:t>
            </a:r>
          </a:p>
          <a:p>
            <a:pPr marL="361950" eaLnBrk="1"/>
            <a:r>
              <a:rPr lang="zh-TW" altLang="en-US" dirty="0"/>
              <a:t>大多數的用電設備屬於電感性負載，因此可以在輸電線路的受電端（例如一次變電所內）安裝同步電動機</a:t>
            </a:r>
            <a:r>
              <a:rPr lang="zh-TW" altLang="en-US" dirty="0" smtClean="0"/>
              <a:t>。負載</a:t>
            </a:r>
            <a:r>
              <a:rPr lang="zh-TW" altLang="en-US" dirty="0"/>
              <a:t>增加時，將同步電動機的激磁電流</a:t>
            </a:r>
            <a:r>
              <a:rPr lang="en-US" altLang="zh-TW" dirty="0"/>
              <a:t>( </a:t>
            </a:r>
            <a:r>
              <a:rPr lang="en-US" altLang="zh-TW" i="1" dirty="0"/>
              <a:t>I</a:t>
            </a:r>
            <a:r>
              <a:rPr lang="en-US" altLang="zh-TW" i="1" baseline="-25000" dirty="0"/>
              <a:t>f</a:t>
            </a:r>
            <a:r>
              <a:rPr lang="en-US" altLang="zh-TW" i="1" dirty="0"/>
              <a:t> </a:t>
            </a:r>
            <a:r>
              <a:rPr lang="en-US" altLang="zh-TW" dirty="0"/>
              <a:t>) </a:t>
            </a:r>
            <a:r>
              <a:rPr lang="zh-TW" altLang="en-US" dirty="0"/>
              <a:t>增加，讓電動機產生電容器作用，以提升功率因數，減少線路電流，使受電端電壓維持</a:t>
            </a:r>
            <a:r>
              <a:rPr lang="zh-TW" altLang="en-US" dirty="0" smtClean="0"/>
              <a:t>穩定。</a:t>
            </a:r>
            <a:endParaRPr lang="zh-TW" altLang="en-US" dirty="0"/>
          </a:p>
        </p:txBody>
      </p:sp>
    </p:spTree>
    <p:extLst>
      <p:ext uri="{BB962C8B-B14F-4D97-AF65-F5344CB8AC3E}">
        <p14:creationId xmlns:p14="http://schemas.microsoft.com/office/powerpoint/2010/main" val="1270144038"/>
      </p:ext>
    </p:extLst>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4</a:t>
            </a:r>
            <a:r>
              <a:rPr lang="en-US" altLang="zh-TW" dirty="0"/>
              <a:t>. </a:t>
            </a:r>
            <a:r>
              <a:rPr lang="zh-TW" altLang="en-US" dirty="0"/>
              <a:t>計時器、唱盤、磁帶之驅動器</a:t>
            </a:r>
          </a:p>
          <a:p>
            <a:pPr marL="361950"/>
            <a:r>
              <a:rPr lang="zh-TW" altLang="en-US" dirty="0"/>
              <a:t>小型同步電動機的定子採用單相交流電源，以蔽極式或單相電容式產生旋轉磁場。依照轉子構造分為： </a:t>
            </a:r>
          </a:p>
          <a:p>
            <a:pPr marL="1701800" indent="-531813">
              <a:buAutoNum type="arabicParenBoth"/>
            </a:pPr>
            <a:r>
              <a:rPr lang="zh-TW" altLang="en-US" dirty="0" smtClean="0"/>
              <a:t>磁</a:t>
            </a:r>
            <a:r>
              <a:rPr lang="zh-TW" altLang="en-US" dirty="0"/>
              <a:t>阻式轉子</a:t>
            </a:r>
            <a:r>
              <a:rPr lang="en-US" altLang="zh-TW" dirty="0"/>
              <a:t>(reluctance rotor)</a:t>
            </a:r>
            <a:r>
              <a:rPr lang="zh-TW" altLang="en-US" dirty="0"/>
              <a:t>：圖</a:t>
            </a:r>
            <a:r>
              <a:rPr lang="en-US" altLang="zh-TW" dirty="0"/>
              <a:t>11-15(a) </a:t>
            </a:r>
            <a:r>
              <a:rPr lang="zh-TW" altLang="en-US" dirty="0"/>
              <a:t>為其構造，轉子沒有繞線，只在極面上加裝鼠籠式的導體棒</a:t>
            </a:r>
            <a:r>
              <a:rPr lang="zh-TW" altLang="en-US" dirty="0" smtClean="0"/>
              <a:t>。</a:t>
            </a:r>
            <a:endParaRPr lang="en-US" altLang="zh-TW" dirty="0" smtClean="0"/>
          </a:p>
          <a:p>
            <a:pPr marL="1701800" indent="-531813"/>
            <a:r>
              <a:rPr lang="en-US" altLang="zh-TW" dirty="0" smtClean="0"/>
              <a:t>(</a:t>
            </a:r>
            <a:r>
              <a:rPr lang="en-US" altLang="zh-TW" dirty="0"/>
              <a:t>2) </a:t>
            </a:r>
            <a:r>
              <a:rPr lang="zh-TW" altLang="en-US" dirty="0"/>
              <a:t>雙金屬轉子</a:t>
            </a:r>
            <a:r>
              <a:rPr lang="en-US" altLang="zh-TW" dirty="0"/>
              <a:t>(bimetallic rotor)</a:t>
            </a:r>
            <a:r>
              <a:rPr lang="zh-TW" altLang="en-US" dirty="0"/>
              <a:t>： 又稱為磁滯式轉子， 構造如圖</a:t>
            </a:r>
            <a:r>
              <a:rPr lang="en-US" altLang="zh-TW" dirty="0"/>
              <a:t>11-15(b)</a:t>
            </a:r>
            <a:r>
              <a:rPr lang="zh-TW" altLang="en-US" dirty="0"/>
              <a:t>， 轉子內圈為非磁性物質， 外圈加上特殊磁性物質（具有高保磁係數鋼）製成</a:t>
            </a:r>
            <a:r>
              <a:rPr lang="zh-TW" altLang="en-US" dirty="0" smtClean="0"/>
              <a:t>。</a:t>
            </a:r>
            <a:endParaRPr lang="zh-TW" altLang="en-US" dirty="0"/>
          </a:p>
        </p:txBody>
      </p:sp>
    </p:spTree>
    <p:extLst>
      <p:ext uri="{BB962C8B-B14F-4D97-AF65-F5344CB8AC3E}">
        <p14:creationId xmlns:p14="http://schemas.microsoft.com/office/powerpoint/2010/main" val="1676635030"/>
      </p:ext>
    </p:extLst>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276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60848"/>
            <a:ext cx="333572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772816"/>
            <a:ext cx="399907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5229200"/>
            <a:ext cx="2243509" cy="25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318901"/>
      </p:ext>
    </p:extLst>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7" name="內容版面配置區 6"/>
          <p:cNvSpPr>
            <a:spLocks noGrp="1"/>
          </p:cNvSpPr>
          <p:nvPr>
            <p:ph idx="1"/>
          </p:nvPr>
        </p:nvSpPr>
        <p:spPr/>
        <p:txBody>
          <a:bodyPr/>
          <a:lstStyle/>
          <a:p>
            <a:r>
              <a:rPr lang="zh-TW" altLang="en-US" sz="3200" b="1" dirty="0" smtClean="0">
                <a:solidFill>
                  <a:srgbClr val="00B050"/>
                </a:solidFill>
              </a:rPr>
              <a:t>三</a:t>
            </a:r>
            <a:r>
              <a:rPr lang="zh-TW" altLang="en-US" sz="3200" b="1" dirty="0">
                <a:solidFill>
                  <a:srgbClr val="00B050"/>
                </a:solidFill>
              </a:rPr>
              <a:t>、同步電動機的控制</a:t>
            </a:r>
          </a:p>
          <a:p>
            <a:pPr eaLnBrk="1">
              <a:tabLst>
                <a:tab pos="712788" algn="l"/>
              </a:tabLst>
            </a:pPr>
            <a:r>
              <a:rPr lang="en-US" altLang="zh-TW" dirty="0" smtClean="0"/>
              <a:t>	</a:t>
            </a:r>
            <a:r>
              <a:rPr lang="zh-TW" altLang="en-US" dirty="0" smtClean="0">
                <a:solidFill>
                  <a:srgbClr val="0099FF"/>
                </a:solidFill>
              </a:rPr>
              <a:t>三</a:t>
            </a:r>
            <a:r>
              <a:rPr lang="zh-TW" altLang="en-US" dirty="0">
                <a:solidFill>
                  <a:srgbClr val="0099FF"/>
                </a:solidFill>
              </a:rPr>
              <a:t>相同步電動機的轉子轉速等於同步轉速，只要透過變頻器改變電源頻率， 就可以控制旋轉速度。至於轉向控制與三相感應電動機相同，在轉子靜止時， 將三條電源線中的其中兩條對調，再依起動步驟重新起動即可反轉。</a:t>
            </a:r>
          </a:p>
        </p:txBody>
      </p:sp>
    </p:spTree>
    <p:extLst>
      <p:ext uri="{BB962C8B-B14F-4D97-AF65-F5344CB8AC3E}">
        <p14:creationId xmlns:p14="http://schemas.microsoft.com/office/powerpoint/2010/main" val="1628623622"/>
      </p:ext>
    </p:extLst>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135938" cy="252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bwMode="auto">
          <a:xfrm>
            <a:off x="1547664" y="2924944"/>
            <a:ext cx="4896544" cy="792088"/>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967920139"/>
      </p:ext>
    </p:extLst>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135938" cy="252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68276"/>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556792"/>
            <a:ext cx="4464496" cy="431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群組 5"/>
          <p:cNvGrpSpPr/>
          <p:nvPr/>
        </p:nvGrpSpPr>
        <p:grpSpPr>
          <a:xfrm>
            <a:off x="755576" y="1306676"/>
            <a:ext cx="2232248" cy="3240360"/>
            <a:chOff x="1331640" y="1340768"/>
            <a:chExt cx="2232248" cy="3240360"/>
          </a:xfrm>
        </p:grpSpPr>
        <p:sp>
          <p:nvSpPr>
            <p:cNvPr id="4" name="矩形 3"/>
            <p:cNvSpPr/>
            <p:nvPr/>
          </p:nvSpPr>
          <p:spPr bwMode="auto">
            <a:xfrm>
              <a:off x="1331640" y="1340768"/>
              <a:ext cx="1080120" cy="3240360"/>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
          <p:nvSpPr>
            <p:cNvPr id="5" name="矩形 4"/>
            <p:cNvSpPr/>
            <p:nvPr/>
          </p:nvSpPr>
          <p:spPr bwMode="auto">
            <a:xfrm>
              <a:off x="2267744" y="1340768"/>
              <a:ext cx="1296144" cy="1368152"/>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grpSp>
      <p:sp>
        <p:nvSpPr>
          <p:cNvPr id="3" name="矩形 2"/>
          <p:cNvSpPr/>
          <p:nvPr/>
        </p:nvSpPr>
        <p:spPr bwMode="auto">
          <a:xfrm>
            <a:off x="1835696" y="2674828"/>
            <a:ext cx="648072" cy="161826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
        <p:nvSpPr>
          <p:cNvPr id="8" name="矩形 7"/>
          <p:cNvSpPr/>
          <p:nvPr/>
        </p:nvSpPr>
        <p:spPr bwMode="auto">
          <a:xfrm>
            <a:off x="2771800" y="1306676"/>
            <a:ext cx="792088" cy="136815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2191068503"/>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、同步電動機之</a:t>
            </a:r>
            <a:r>
              <a:rPr lang="zh-TW" altLang="en-US" sz="3200" b="1" dirty="0" smtClean="0">
                <a:solidFill>
                  <a:srgbClr val="00B050"/>
                </a:solidFill>
              </a:rPr>
              <a:t>構造</a:t>
            </a:r>
            <a:endParaRPr lang="en-US" altLang="zh-TW" sz="3200" b="1" dirty="0" smtClean="0">
              <a:solidFill>
                <a:srgbClr val="00B050"/>
              </a:solidFill>
            </a:endParaRPr>
          </a:p>
          <a:p>
            <a:pPr>
              <a:tabLst>
                <a:tab pos="446088" algn="l"/>
              </a:tabLst>
            </a:pPr>
            <a:r>
              <a:rPr lang="en-US" altLang="zh-TW" dirty="0" smtClean="0"/>
              <a:t>	</a:t>
            </a:r>
            <a:r>
              <a:rPr lang="zh-TW" altLang="en-US" dirty="0" smtClean="0"/>
              <a:t>同步</a:t>
            </a:r>
            <a:r>
              <a:rPr lang="zh-TW" altLang="en-US" dirty="0"/>
              <a:t>電動機與同步發電機構造完全</a:t>
            </a:r>
            <a:r>
              <a:rPr lang="zh-TW" altLang="en-US" dirty="0" smtClean="0"/>
              <a:t>相同。</a:t>
            </a:r>
            <a:endParaRPr lang="en-US" altLang="zh-TW" dirty="0" smtClean="0"/>
          </a:p>
          <a:p>
            <a:r>
              <a:rPr lang="en-US" altLang="zh-TW" b="1" dirty="0" smtClean="0"/>
              <a:t>1</a:t>
            </a:r>
            <a:r>
              <a:rPr lang="en-US" altLang="zh-TW" b="1" dirty="0"/>
              <a:t>. </a:t>
            </a:r>
            <a:r>
              <a:rPr lang="zh-TW" altLang="en-US" b="1" dirty="0"/>
              <a:t>定子部分</a:t>
            </a:r>
            <a:endParaRPr lang="zh-TW" altLang="en-US" dirty="0"/>
          </a:p>
          <a:p>
            <a:pPr marL="361950"/>
            <a:r>
              <a:rPr lang="zh-TW" altLang="en-US" dirty="0"/>
              <a:t>裝有三組相隔</a:t>
            </a:r>
            <a:r>
              <a:rPr lang="en-US" altLang="zh-TW" dirty="0"/>
              <a:t>120° </a:t>
            </a:r>
            <a:r>
              <a:rPr lang="zh-TW" altLang="en-US" dirty="0"/>
              <a:t>電機角的電樞繞組，並以</a:t>
            </a:r>
            <a:r>
              <a:rPr lang="en-US" altLang="zh-TW" dirty="0"/>
              <a:t>Y </a:t>
            </a:r>
            <a:r>
              <a:rPr lang="zh-TW" altLang="en-US" dirty="0"/>
              <a:t>或</a:t>
            </a:r>
            <a:r>
              <a:rPr lang="en-US" altLang="zh-TW" dirty="0" smtClean="0"/>
              <a:t>Δ</a:t>
            </a:r>
            <a:r>
              <a:rPr lang="zh-TW" altLang="en-US" dirty="0" smtClean="0"/>
              <a:t>方式</a:t>
            </a:r>
            <a:r>
              <a:rPr lang="zh-TW" altLang="en-US" dirty="0"/>
              <a:t>連接</a:t>
            </a:r>
            <a:r>
              <a:rPr lang="zh-TW" altLang="en-US" dirty="0" smtClean="0"/>
              <a:t>。</a:t>
            </a:r>
            <a:endParaRPr lang="en-US" altLang="zh-TW" dirty="0" smtClean="0"/>
          </a:p>
          <a:p>
            <a:pPr marL="361950"/>
            <a:endParaRPr lang="zh-TW" altLang="en-US" dirty="0"/>
          </a:p>
        </p:txBody>
      </p:sp>
    </p:spTree>
    <p:extLst>
      <p:ext uri="{BB962C8B-B14F-4D97-AF65-F5344CB8AC3E}">
        <p14:creationId xmlns:p14="http://schemas.microsoft.com/office/powerpoint/2010/main" val="3446252387"/>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t>2</a:t>
            </a:r>
            <a:r>
              <a:rPr lang="en-US" altLang="zh-TW" b="1" dirty="0"/>
              <a:t>. </a:t>
            </a:r>
            <a:r>
              <a:rPr lang="zh-TW" altLang="en-US" b="1" dirty="0"/>
              <a:t>轉子</a:t>
            </a:r>
            <a:endParaRPr lang="zh-TW" altLang="en-US" dirty="0"/>
          </a:p>
          <a:p>
            <a:pPr>
              <a:tabLst>
                <a:tab pos="712788" algn="l"/>
              </a:tabLst>
            </a:pPr>
            <a:r>
              <a:rPr lang="en-US" altLang="zh-TW" dirty="0" smtClean="0"/>
              <a:t>	</a:t>
            </a:r>
            <a:r>
              <a:rPr lang="zh-TW" altLang="en-US" dirty="0" smtClean="0"/>
              <a:t>除了</a:t>
            </a:r>
            <a:r>
              <a:rPr lang="zh-TW" altLang="en-US" dirty="0"/>
              <a:t>極小型機使用永久磁鐵外。一般同步電動機的轉子會安裝磁場繞組， 並透過滑環及電刷與外部直流電源連接。轉子依據外觀分為： </a:t>
            </a:r>
          </a:p>
          <a:p>
            <a:pPr marL="542925" indent="-542925"/>
            <a:r>
              <a:rPr lang="en-US" altLang="zh-TW" dirty="0"/>
              <a:t>(1) </a:t>
            </a:r>
            <a:r>
              <a:rPr lang="zh-TW" altLang="en-US" dirty="0"/>
              <a:t>圓極式轉子：只能產生電磁轉</a:t>
            </a:r>
            <a:r>
              <a:rPr lang="zh-TW" altLang="en-US" dirty="0" smtClean="0"/>
              <a:t>矩。</a:t>
            </a:r>
            <a:endParaRPr lang="zh-TW" altLang="en-US" dirty="0"/>
          </a:p>
          <a:p>
            <a:pPr marL="542925" indent="-542925"/>
            <a:r>
              <a:rPr lang="en-US" altLang="zh-TW" dirty="0"/>
              <a:t>(2) </a:t>
            </a:r>
            <a:r>
              <a:rPr lang="zh-TW" altLang="en-US" dirty="0"/>
              <a:t>凸極式轉子：除了電磁轉矩外，還有磁阻轉矩</a:t>
            </a:r>
            <a:r>
              <a:rPr lang="en-US" altLang="zh-TW" dirty="0"/>
              <a:t>(reluctance torque</a:t>
            </a:r>
            <a:r>
              <a:rPr lang="en-US" altLang="zh-TW" dirty="0" smtClean="0"/>
              <a:t>)</a:t>
            </a:r>
            <a:r>
              <a:rPr lang="zh-TW" altLang="en-US" dirty="0" smtClean="0"/>
              <a:t>。</a:t>
            </a:r>
            <a:r>
              <a:rPr lang="zh-TW" altLang="en-US" dirty="0">
                <a:solidFill>
                  <a:srgbClr val="0099FF"/>
                </a:solidFill>
              </a:rPr>
              <a:t>同步電動機會在主磁極極面槽內裝置阻尼繞組，可以幫助起動與防止因負載變動所產生的追逐現象</a:t>
            </a:r>
            <a:r>
              <a:rPr lang="zh-TW" altLang="en-US" dirty="0" smtClean="0">
                <a:solidFill>
                  <a:srgbClr val="0099FF"/>
                </a:solidFill>
              </a:rPr>
              <a:t>。</a:t>
            </a:r>
            <a:endParaRPr lang="zh-TW" altLang="en-US" dirty="0"/>
          </a:p>
          <a:p>
            <a:r>
              <a:rPr lang="en-US" altLang="zh-TW" b="1" dirty="0"/>
              <a:t>3. </a:t>
            </a:r>
            <a:r>
              <a:rPr lang="zh-TW" altLang="en-US" b="1" dirty="0"/>
              <a:t>滑環及電刷</a:t>
            </a:r>
            <a:endParaRPr lang="zh-TW" altLang="en-US" dirty="0"/>
          </a:p>
          <a:p>
            <a:pPr>
              <a:tabLst>
                <a:tab pos="446088" algn="l"/>
                <a:tab pos="712788" algn="l"/>
              </a:tabLst>
            </a:pPr>
            <a:r>
              <a:rPr lang="en-US" altLang="zh-TW" dirty="0" smtClean="0"/>
              <a:t>		</a:t>
            </a:r>
            <a:r>
              <a:rPr lang="zh-TW" altLang="en-US" dirty="0" smtClean="0"/>
              <a:t>將</a:t>
            </a:r>
            <a:r>
              <a:rPr lang="zh-TW" altLang="en-US" dirty="0"/>
              <a:t>外部直流電引導至轉子磁場繞組。</a:t>
            </a:r>
            <a:endParaRPr lang="zh-TW" altLang="en-US" dirty="0">
              <a:solidFill>
                <a:srgbClr val="0099FF"/>
              </a:solidFill>
            </a:endParaRPr>
          </a:p>
        </p:txBody>
      </p:sp>
    </p:spTree>
    <p:extLst>
      <p:ext uri="{BB962C8B-B14F-4D97-AF65-F5344CB8AC3E}">
        <p14:creationId xmlns:p14="http://schemas.microsoft.com/office/powerpoint/2010/main" val="3076427653"/>
      </p:ext>
    </p:extLst>
  </p:cSld>
  <p:clrMapOvr>
    <a:masterClrMapping/>
  </p:clrMapOvr>
  <p:transition>
    <p:wipe/>
  </p:transition>
</p:sld>
</file>

<file path=ppt/theme/theme1.xml><?xml version="1.0" encoding="utf-8"?>
<a:theme xmlns:a="http://schemas.openxmlformats.org/drawingml/2006/main" name="25_1-1">
  <a:themeElements>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5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5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5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5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5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5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5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5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7_1-1">
  <a:themeElements>
    <a:clrScheme name="27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7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7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7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7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7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7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7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7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7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6_1-1">
  <a:themeElements>
    <a:clrScheme name="2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6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6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6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6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6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6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6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6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1-1">
  <a:themeElements>
    <a:clrScheme name="6-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1">
      <a:majorFont>
        <a:latin typeface="Arial"/>
        <a:ea typeface="微軟正黑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6-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1-1">
  <a:themeElements>
    <a:clrScheme name="3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3663</TotalTime>
  <Words>1021</Words>
  <Application>Microsoft Office PowerPoint</Application>
  <PresentationFormat>如螢幕大小 (4:3)</PresentationFormat>
  <Paragraphs>159</Paragraphs>
  <Slides>65</Slides>
  <Notes>1</Notes>
  <HiddenSlides>0</HiddenSlides>
  <MMClips>0</MMClips>
  <ScaleCrop>false</ScaleCrop>
  <HeadingPairs>
    <vt:vector size="6" baseType="variant">
      <vt:variant>
        <vt:lpstr>佈景主題</vt:lpstr>
      </vt:variant>
      <vt:variant>
        <vt:i4>5</vt:i4>
      </vt:variant>
      <vt:variant>
        <vt:lpstr>內嵌 OLE 伺服程式</vt:lpstr>
      </vt:variant>
      <vt:variant>
        <vt:i4>1</vt:i4>
      </vt:variant>
      <vt:variant>
        <vt:lpstr>投影片標題</vt:lpstr>
      </vt:variant>
      <vt:variant>
        <vt:i4>65</vt:i4>
      </vt:variant>
    </vt:vector>
  </HeadingPairs>
  <TitlesOfParts>
    <vt:vector size="71" baseType="lpstr">
      <vt:lpstr>25_1-1</vt:lpstr>
      <vt:lpstr>27_1-1</vt:lpstr>
      <vt:lpstr>26_1-1</vt:lpstr>
      <vt:lpstr>2_1-1</vt:lpstr>
      <vt:lpstr>3_1-1</vt:lpstr>
      <vt:lpstr>Equation</vt:lpstr>
      <vt:lpstr>PowerPoint 簡報</vt:lpstr>
      <vt:lpstr>11-1　同步電動機之原理及構造</vt:lpstr>
      <vt:lpstr>PowerPoint 簡報</vt:lpstr>
      <vt:lpstr>PowerPoint 簡報</vt:lpstr>
      <vt:lpstr>PowerPoint 簡報</vt:lpstr>
      <vt:lpstr>PowerPoint 簡報</vt:lpstr>
      <vt:lpstr>PowerPoint 簡報</vt:lpstr>
      <vt:lpstr>PowerPoint 簡報</vt:lpstr>
      <vt:lpstr>PowerPoint 簡報</vt:lpstr>
      <vt:lpstr>PowerPoint 簡報</vt:lpstr>
      <vt:lpstr>11-2　同步電動機之特性及等效電路</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11-3　同步電動機之起動法</vt:lpstr>
      <vt:lpstr>PowerPoint 簡報</vt:lpstr>
      <vt:lpstr>PowerPoint 簡報</vt:lpstr>
      <vt:lpstr>PowerPoint 簡報</vt:lpstr>
      <vt:lpstr>PowerPoint 簡報</vt:lpstr>
      <vt:lpstr>PowerPoint 簡報</vt:lpstr>
      <vt:lpstr>11-4　同步電動機之運用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CHWA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06346_數學I</dc:title>
  <dc:creator>CHWA</dc:creator>
  <cp:lastModifiedBy>chwa</cp:lastModifiedBy>
  <cp:revision>444</cp:revision>
  <dcterms:created xsi:type="dcterms:W3CDTF">2008-07-10T09:39:22Z</dcterms:created>
  <dcterms:modified xsi:type="dcterms:W3CDTF">2021-02-05T07:01:57Z</dcterms:modified>
</cp:coreProperties>
</file>