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16.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17.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18.xml" ContentType="application/vnd.openxmlformats-officedocument.presentationml.notesSlide+xml"/>
  <Override PartName="/ppt/notesSlides/notesSlide119.xml" ContentType="application/vnd.openxmlformats-officedocument.presentationml.notesSlide+xml"/>
  <Override PartName="/ppt/notesSlides/notesSlide120.xml" ContentType="application/vnd.openxmlformats-officedocument.presentationml.notesSlide+xml"/>
  <Override PartName="/ppt/notesSlides/notesSlide121.xml" ContentType="application/vnd.openxmlformats-officedocument.presentationml.notesSlide+xml"/>
  <Override PartName="/ppt/notesSlides/notesSlide122.xml" ContentType="application/vnd.openxmlformats-officedocument.presentationml.notesSlide+xml"/>
  <Override PartName="/ppt/notesSlides/notesSlide123.xml" ContentType="application/vnd.openxmlformats-officedocument.presentationml.notesSlide+xml"/>
  <Override PartName="/ppt/notesSlides/notesSlide124.xml" ContentType="application/vnd.openxmlformats-officedocument.presentationml.notesSlide+xml"/>
  <Override PartName="/ppt/notesSlides/notesSlide125.xml" ContentType="application/vnd.openxmlformats-officedocument.presentationml.notesSlide+xml"/>
  <Override PartName="/ppt/notesSlides/notesSlide126.xml" ContentType="application/vnd.openxmlformats-officedocument.presentationml.notesSlide+xml"/>
  <Override PartName="/ppt/notesSlides/notesSlide127.xml" ContentType="application/vnd.openxmlformats-officedocument.presentationml.notesSlide+xml"/>
  <Override PartName="/ppt/notesSlides/notesSlide128.xml" ContentType="application/vnd.openxmlformats-officedocument.presentationml.notesSlide+xml"/>
  <Override PartName="/ppt/notesSlides/notesSlide129.xml" ContentType="application/vnd.openxmlformats-officedocument.presentationml.notesSlide+xml"/>
  <Override PartName="/ppt/notesSlides/notesSlide130.xml" ContentType="application/vnd.openxmlformats-officedocument.presentationml.notesSlide+xml"/>
  <Override PartName="/ppt/notesSlides/notesSlide131.xml" ContentType="application/vnd.openxmlformats-officedocument.presentationml.notesSlide+xml"/>
  <Override PartName="/ppt/notesSlides/notesSlide132.xml" ContentType="application/vnd.openxmlformats-officedocument.presentationml.notesSlide+xml"/>
  <Override PartName="/ppt/notesSlides/notesSlide133.xml" ContentType="application/vnd.openxmlformats-officedocument.presentationml.notesSlide+xml"/>
  <Override PartName="/ppt/notesSlides/notesSlide134.xml" ContentType="application/vnd.openxmlformats-officedocument.presentationml.notesSlide+xml"/>
  <Override PartName="/ppt/notesSlides/notesSlide135.xml" ContentType="application/vnd.openxmlformats-officedocument.presentationml.notesSlide+xml"/>
  <Override PartName="/ppt/notesSlides/notesSlide136.xml" ContentType="application/vnd.openxmlformats-officedocument.presentationml.notesSlide+xml"/>
  <Override PartName="/ppt/notesSlides/notesSlide137.xml" ContentType="application/vnd.openxmlformats-officedocument.presentationml.notesSlide+xml"/>
  <Override PartName="/ppt/notesSlides/notesSlide138.xml" ContentType="application/vnd.openxmlformats-officedocument.presentationml.notesSlide+xml"/>
  <Override PartName="/ppt/notesSlides/notesSlide139.xml" ContentType="application/vnd.openxmlformats-officedocument.presentationml.notesSlide+xml"/>
  <Override PartName="/ppt/notesSlides/notesSlide140.xml" ContentType="application/vnd.openxmlformats-officedocument.presentationml.notesSlide+xml"/>
  <Override PartName="/ppt/notesSlides/notesSlide141.xml" ContentType="application/vnd.openxmlformats-officedocument.presentationml.notesSlide+xml"/>
  <Override PartName="/ppt/notesSlides/notesSlide142.xml" ContentType="application/vnd.openxmlformats-officedocument.presentationml.notesSlide+xml"/>
  <Override PartName="/ppt/notesSlides/notesSlide143.xml" ContentType="application/vnd.openxmlformats-officedocument.presentationml.notesSlide+xml"/>
  <Override PartName="/ppt/notesSlides/notesSlide144.xml" ContentType="application/vnd.openxmlformats-officedocument.presentationml.notesSlide+xml"/>
  <Override PartName="/ppt/notesSlides/notesSlide145.xml" ContentType="application/vnd.openxmlformats-officedocument.presentationml.notesSlide+xml"/>
  <Override PartName="/ppt/notesSlides/notesSlide146.xml" ContentType="application/vnd.openxmlformats-officedocument.presentationml.notesSlide+xml"/>
  <Override PartName="/ppt/notesSlides/notesSlide147.xml" ContentType="application/vnd.openxmlformats-officedocument.presentationml.notesSlide+xml"/>
  <Override PartName="/ppt/notesSlides/notesSlide148.xml" ContentType="application/vnd.openxmlformats-officedocument.presentationml.notesSlide+xml"/>
  <Override PartName="/ppt/notesSlides/notesSlide149.xml" ContentType="application/vnd.openxmlformats-officedocument.presentationml.notesSlide+xml"/>
  <Override PartName="/ppt/notesSlides/notesSlide150.xml" ContentType="application/vnd.openxmlformats-officedocument.presentationml.notesSlide+xml"/>
  <Override PartName="/ppt/notesSlides/notesSlide151.xml" ContentType="application/vnd.openxmlformats-officedocument.presentationml.notesSlide+xml"/>
  <Override PartName="/ppt/notesSlides/notesSlide152.xml" ContentType="application/vnd.openxmlformats-officedocument.presentationml.notesSlide+xml"/>
  <Override PartName="/ppt/notesSlides/notesSlide153.xml" ContentType="application/vnd.openxmlformats-officedocument.presentationml.notesSlide+xml"/>
  <Override PartName="/ppt/notesSlides/notesSlide154.xml" ContentType="application/vnd.openxmlformats-officedocument.presentationml.notesSlide+xml"/>
  <Override PartName="/ppt/notesSlides/notesSlide155.xml" ContentType="application/vnd.openxmlformats-officedocument.presentationml.notesSlide+xml"/>
  <Override PartName="/ppt/notesSlides/notesSlide156.xml" ContentType="application/vnd.openxmlformats-officedocument.presentationml.notesSlide+xml"/>
  <Override PartName="/ppt/notesSlides/notesSlide157.xml" ContentType="application/vnd.openxmlformats-officedocument.presentationml.notesSlide+xml"/>
  <Override PartName="/ppt/notesSlides/notesSlide158.xml" ContentType="application/vnd.openxmlformats-officedocument.presentationml.notesSlide+xml"/>
  <Override PartName="/ppt/notesSlides/notesSlide159.xml" ContentType="application/vnd.openxmlformats-officedocument.presentationml.notesSlide+xml"/>
  <Override PartName="/ppt/notesSlides/notesSlide16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884" r:id="rId1"/>
  </p:sldMasterIdLst>
  <p:notesMasterIdLst>
    <p:notesMasterId r:id="rId162"/>
  </p:notesMasterIdLst>
  <p:handoutMasterIdLst>
    <p:handoutMasterId r:id="rId163"/>
  </p:handoutMasterIdLst>
  <p:sldIdLst>
    <p:sldId id="487" r:id="rId2"/>
    <p:sldId id="693" r:id="rId3"/>
    <p:sldId id="378" r:id="rId4"/>
    <p:sldId id="400" r:id="rId5"/>
    <p:sldId id="542" r:id="rId6"/>
    <p:sldId id="547" r:id="rId7"/>
    <p:sldId id="548" r:id="rId8"/>
    <p:sldId id="497" r:id="rId9"/>
    <p:sldId id="550" r:id="rId10"/>
    <p:sldId id="394" r:id="rId11"/>
    <p:sldId id="544" r:id="rId12"/>
    <p:sldId id="545" r:id="rId13"/>
    <p:sldId id="532" r:id="rId14"/>
    <p:sldId id="553" r:id="rId15"/>
    <p:sldId id="551" r:id="rId16"/>
    <p:sldId id="556" r:id="rId17"/>
    <p:sldId id="555" r:id="rId18"/>
    <p:sldId id="554" r:id="rId19"/>
    <p:sldId id="557" r:id="rId20"/>
    <p:sldId id="559" r:id="rId21"/>
    <p:sldId id="560" r:id="rId22"/>
    <p:sldId id="561" r:id="rId23"/>
    <p:sldId id="562" r:id="rId24"/>
    <p:sldId id="563" r:id="rId25"/>
    <p:sldId id="694" r:id="rId26"/>
    <p:sldId id="565" r:id="rId27"/>
    <p:sldId id="566" r:id="rId28"/>
    <p:sldId id="567" r:id="rId29"/>
    <p:sldId id="568" r:id="rId30"/>
    <p:sldId id="569" r:id="rId31"/>
    <p:sldId id="570" r:id="rId32"/>
    <p:sldId id="571" r:id="rId33"/>
    <p:sldId id="572" r:id="rId34"/>
    <p:sldId id="573" r:id="rId35"/>
    <p:sldId id="574" r:id="rId36"/>
    <p:sldId id="575" r:id="rId37"/>
    <p:sldId id="576" r:id="rId38"/>
    <p:sldId id="577" r:id="rId39"/>
    <p:sldId id="578" r:id="rId40"/>
    <p:sldId id="579" r:id="rId41"/>
    <p:sldId id="580" r:id="rId42"/>
    <p:sldId id="581" r:id="rId43"/>
    <p:sldId id="582" r:id="rId44"/>
    <p:sldId id="583" r:id="rId45"/>
    <p:sldId id="584" r:id="rId46"/>
    <p:sldId id="585" r:id="rId47"/>
    <p:sldId id="586" r:id="rId48"/>
    <p:sldId id="587" r:id="rId49"/>
    <p:sldId id="588" r:id="rId50"/>
    <p:sldId id="695" r:id="rId51"/>
    <p:sldId id="696" r:id="rId52"/>
    <p:sldId id="697" r:id="rId53"/>
    <p:sldId id="699" r:id="rId54"/>
    <p:sldId id="698" r:id="rId55"/>
    <p:sldId id="700" r:id="rId56"/>
    <p:sldId id="702" r:id="rId57"/>
    <p:sldId id="701" r:id="rId58"/>
    <p:sldId id="703" r:id="rId59"/>
    <p:sldId id="590" r:id="rId60"/>
    <p:sldId id="591" r:id="rId61"/>
    <p:sldId id="592" r:id="rId62"/>
    <p:sldId id="593" r:id="rId63"/>
    <p:sldId id="594" r:id="rId64"/>
    <p:sldId id="595" r:id="rId65"/>
    <p:sldId id="596" r:id="rId66"/>
    <p:sldId id="597" r:id="rId67"/>
    <p:sldId id="598" r:id="rId68"/>
    <p:sldId id="599" r:id="rId69"/>
    <p:sldId id="600" r:id="rId70"/>
    <p:sldId id="601" r:id="rId71"/>
    <p:sldId id="602" r:id="rId72"/>
    <p:sldId id="603" r:id="rId73"/>
    <p:sldId id="604" r:id="rId74"/>
    <p:sldId id="605" r:id="rId75"/>
    <p:sldId id="606" r:id="rId76"/>
    <p:sldId id="607" r:id="rId77"/>
    <p:sldId id="608" r:id="rId78"/>
    <p:sldId id="704" r:id="rId79"/>
    <p:sldId id="611" r:id="rId80"/>
    <p:sldId id="612" r:id="rId81"/>
    <p:sldId id="613" r:id="rId82"/>
    <p:sldId id="614" r:id="rId83"/>
    <p:sldId id="615" r:id="rId84"/>
    <p:sldId id="616" r:id="rId85"/>
    <p:sldId id="617" r:id="rId86"/>
    <p:sldId id="618" r:id="rId87"/>
    <p:sldId id="619" r:id="rId88"/>
    <p:sldId id="620" r:id="rId89"/>
    <p:sldId id="621" r:id="rId90"/>
    <p:sldId id="622" r:id="rId91"/>
    <p:sldId id="623" r:id="rId92"/>
    <p:sldId id="705" r:id="rId93"/>
    <p:sldId id="625" r:id="rId94"/>
    <p:sldId id="626" r:id="rId95"/>
    <p:sldId id="627" r:id="rId96"/>
    <p:sldId id="628" r:id="rId97"/>
    <p:sldId id="629" r:id="rId98"/>
    <p:sldId id="630" r:id="rId99"/>
    <p:sldId id="631" r:id="rId100"/>
    <p:sldId id="632" r:id="rId101"/>
    <p:sldId id="633" r:id="rId102"/>
    <p:sldId id="634" r:id="rId103"/>
    <p:sldId id="635" r:id="rId104"/>
    <p:sldId id="636" r:id="rId105"/>
    <p:sldId id="637" r:id="rId106"/>
    <p:sldId id="638" r:id="rId107"/>
    <p:sldId id="639" r:id="rId108"/>
    <p:sldId id="640" r:id="rId109"/>
    <p:sldId id="641" r:id="rId110"/>
    <p:sldId id="642" r:id="rId111"/>
    <p:sldId id="643" r:id="rId112"/>
    <p:sldId id="644" r:id="rId113"/>
    <p:sldId id="645" r:id="rId114"/>
    <p:sldId id="646" r:id="rId115"/>
    <p:sldId id="647" r:id="rId116"/>
    <p:sldId id="648" r:id="rId117"/>
    <p:sldId id="649" r:id="rId118"/>
    <p:sldId id="650" r:id="rId119"/>
    <p:sldId id="651" r:id="rId120"/>
    <p:sldId id="652" r:id="rId121"/>
    <p:sldId id="653" r:id="rId122"/>
    <p:sldId id="654" r:id="rId123"/>
    <p:sldId id="655" r:id="rId124"/>
    <p:sldId id="656" r:id="rId125"/>
    <p:sldId id="657" r:id="rId126"/>
    <p:sldId id="658" r:id="rId127"/>
    <p:sldId id="706" r:id="rId128"/>
    <p:sldId id="660" r:id="rId129"/>
    <p:sldId id="661" r:id="rId130"/>
    <p:sldId id="662" r:id="rId131"/>
    <p:sldId id="663" r:id="rId132"/>
    <p:sldId id="664" r:id="rId133"/>
    <p:sldId id="665" r:id="rId134"/>
    <p:sldId id="666" r:id="rId135"/>
    <p:sldId id="667" r:id="rId136"/>
    <p:sldId id="668" r:id="rId137"/>
    <p:sldId id="669" r:id="rId138"/>
    <p:sldId id="670" r:id="rId139"/>
    <p:sldId id="671" r:id="rId140"/>
    <p:sldId id="672" r:id="rId141"/>
    <p:sldId id="673" r:id="rId142"/>
    <p:sldId id="674" r:id="rId143"/>
    <p:sldId id="675" r:id="rId144"/>
    <p:sldId id="676" r:id="rId145"/>
    <p:sldId id="677" r:id="rId146"/>
    <p:sldId id="678" r:id="rId147"/>
    <p:sldId id="679" r:id="rId148"/>
    <p:sldId id="680" r:id="rId149"/>
    <p:sldId id="708" r:id="rId150"/>
    <p:sldId id="682" r:id="rId151"/>
    <p:sldId id="683" r:id="rId152"/>
    <p:sldId id="684" r:id="rId153"/>
    <p:sldId id="685" r:id="rId154"/>
    <p:sldId id="686" r:id="rId155"/>
    <p:sldId id="687" r:id="rId156"/>
    <p:sldId id="688" r:id="rId157"/>
    <p:sldId id="689" r:id="rId158"/>
    <p:sldId id="690" r:id="rId159"/>
    <p:sldId id="691" r:id="rId160"/>
    <p:sldId id="692" r:id="rId161"/>
  </p:sldIdLst>
  <p:sldSz cx="9144000" cy="6858000" type="screen4x3"/>
  <p:notesSz cx="6807200" cy="9939338"/>
  <p:defaultTextStyle>
    <a:defPPr>
      <a:defRPr lang="zh-TW"/>
    </a:defPPr>
    <a:lvl1pPr algn="l" rtl="0" eaLnBrk="0" fontAlgn="base" hangingPunct="0">
      <a:spcBef>
        <a:spcPct val="0"/>
      </a:spcBef>
      <a:spcAft>
        <a:spcPct val="0"/>
      </a:spcAft>
      <a:defRPr kumimoji="1" sz="2000" kern="1200">
        <a:solidFill>
          <a:srgbClr val="0000FF"/>
        </a:solidFill>
        <a:latin typeface="Tahoma" pitchFamily="34" charset="0"/>
        <a:ea typeface="標楷體" pitchFamily="65" charset="-120"/>
        <a:cs typeface="+mn-cs"/>
      </a:defRPr>
    </a:lvl1pPr>
    <a:lvl2pPr marL="457200" algn="l" rtl="0" eaLnBrk="0" fontAlgn="base" hangingPunct="0">
      <a:spcBef>
        <a:spcPct val="0"/>
      </a:spcBef>
      <a:spcAft>
        <a:spcPct val="0"/>
      </a:spcAft>
      <a:defRPr kumimoji="1" sz="2000" kern="1200">
        <a:solidFill>
          <a:srgbClr val="0000FF"/>
        </a:solidFill>
        <a:latin typeface="Tahoma" pitchFamily="34" charset="0"/>
        <a:ea typeface="標楷體" pitchFamily="65" charset="-120"/>
        <a:cs typeface="+mn-cs"/>
      </a:defRPr>
    </a:lvl2pPr>
    <a:lvl3pPr marL="914400" algn="l" rtl="0" eaLnBrk="0" fontAlgn="base" hangingPunct="0">
      <a:spcBef>
        <a:spcPct val="0"/>
      </a:spcBef>
      <a:spcAft>
        <a:spcPct val="0"/>
      </a:spcAft>
      <a:defRPr kumimoji="1" sz="2000" kern="1200">
        <a:solidFill>
          <a:srgbClr val="0000FF"/>
        </a:solidFill>
        <a:latin typeface="Tahoma" pitchFamily="34" charset="0"/>
        <a:ea typeface="標楷體" pitchFamily="65" charset="-120"/>
        <a:cs typeface="+mn-cs"/>
      </a:defRPr>
    </a:lvl3pPr>
    <a:lvl4pPr marL="1371600" algn="l" rtl="0" eaLnBrk="0" fontAlgn="base" hangingPunct="0">
      <a:spcBef>
        <a:spcPct val="0"/>
      </a:spcBef>
      <a:spcAft>
        <a:spcPct val="0"/>
      </a:spcAft>
      <a:defRPr kumimoji="1" sz="2000" kern="1200">
        <a:solidFill>
          <a:srgbClr val="0000FF"/>
        </a:solidFill>
        <a:latin typeface="Tahoma" pitchFamily="34" charset="0"/>
        <a:ea typeface="標楷體" pitchFamily="65" charset="-120"/>
        <a:cs typeface="+mn-cs"/>
      </a:defRPr>
    </a:lvl4pPr>
    <a:lvl5pPr marL="1828800" algn="l" rtl="0" eaLnBrk="0" fontAlgn="base" hangingPunct="0">
      <a:spcBef>
        <a:spcPct val="0"/>
      </a:spcBef>
      <a:spcAft>
        <a:spcPct val="0"/>
      </a:spcAft>
      <a:defRPr kumimoji="1" sz="2000" kern="1200">
        <a:solidFill>
          <a:srgbClr val="0000FF"/>
        </a:solidFill>
        <a:latin typeface="Tahoma" pitchFamily="34" charset="0"/>
        <a:ea typeface="標楷體" pitchFamily="65" charset="-120"/>
        <a:cs typeface="+mn-cs"/>
      </a:defRPr>
    </a:lvl5pPr>
    <a:lvl6pPr marL="2286000" algn="l" defTabSz="914400" rtl="0" eaLnBrk="1" latinLnBrk="0" hangingPunct="1">
      <a:defRPr kumimoji="1" sz="2000" kern="1200">
        <a:solidFill>
          <a:srgbClr val="0000FF"/>
        </a:solidFill>
        <a:latin typeface="Tahoma" pitchFamily="34" charset="0"/>
        <a:ea typeface="標楷體" pitchFamily="65" charset="-120"/>
        <a:cs typeface="+mn-cs"/>
      </a:defRPr>
    </a:lvl6pPr>
    <a:lvl7pPr marL="2743200" algn="l" defTabSz="914400" rtl="0" eaLnBrk="1" latinLnBrk="0" hangingPunct="1">
      <a:defRPr kumimoji="1" sz="2000" kern="1200">
        <a:solidFill>
          <a:srgbClr val="0000FF"/>
        </a:solidFill>
        <a:latin typeface="Tahoma" pitchFamily="34" charset="0"/>
        <a:ea typeface="標楷體" pitchFamily="65" charset="-120"/>
        <a:cs typeface="+mn-cs"/>
      </a:defRPr>
    </a:lvl7pPr>
    <a:lvl8pPr marL="3200400" algn="l" defTabSz="914400" rtl="0" eaLnBrk="1" latinLnBrk="0" hangingPunct="1">
      <a:defRPr kumimoji="1" sz="2000" kern="1200">
        <a:solidFill>
          <a:srgbClr val="0000FF"/>
        </a:solidFill>
        <a:latin typeface="Tahoma" pitchFamily="34" charset="0"/>
        <a:ea typeface="標楷體" pitchFamily="65" charset="-120"/>
        <a:cs typeface="+mn-cs"/>
      </a:defRPr>
    </a:lvl8pPr>
    <a:lvl9pPr marL="3657600" algn="l" defTabSz="914400" rtl="0" eaLnBrk="1" latinLnBrk="0" hangingPunct="1">
      <a:defRPr kumimoji="1" sz="2000" kern="1200">
        <a:solidFill>
          <a:srgbClr val="0000FF"/>
        </a:solidFill>
        <a:latin typeface="Tahoma" pitchFamily="34" charset="0"/>
        <a:ea typeface="標楷體" pitchFamily="65" charset="-120"/>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8F070"/>
    <a:srgbClr val="FF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382" autoAdjust="0"/>
    <p:restoredTop sz="95065" autoAdjust="0"/>
  </p:normalViewPr>
  <p:slideViewPr>
    <p:cSldViewPr>
      <p:cViewPr varScale="1">
        <p:scale>
          <a:sx n="107" d="100"/>
          <a:sy n="107" d="100"/>
        </p:scale>
        <p:origin x="1842" y="10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38" Type="http://schemas.openxmlformats.org/officeDocument/2006/relationships/slide" Target="slides/slide137.xml"/><Relationship Id="rId154" Type="http://schemas.openxmlformats.org/officeDocument/2006/relationships/slide" Target="slides/slide153.xml"/><Relationship Id="rId159" Type="http://schemas.openxmlformats.org/officeDocument/2006/relationships/slide" Target="slides/slide158.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144" Type="http://schemas.openxmlformats.org/officeDocument/2006/relationships/slide" Target="slides/slide143.xml"/><Relationship Id="rId149" Type="http://schemas.openxmlformats.org/officeDocument/2006/relationships/slide" Target="slides/slide148.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160" Type="http://schemas.openxmlformats.org/officeDocument/2006/relationships/slide" Target="slides/slide159.xml"/><Relationship Id="rId165" Type="http://schemas.openxmlformats.org/officeDocument/2006/relationships/viewProps" Target="viewProps.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slide" Target="slides/slide138.xml"/><Relationship Id="rId80" Type="http://schemas.openxmlformats.org/officeDocument/2006/relationships/slide" Target="slides/slide79.xml"/><Relationship Id="rId85" Type="http://schemas.openxmlformats.org/officeDocument/2006/relationships/slide" Target="slides/slide84.xml"/><Relationship Id="rId150" Type="http://schemas.openxmlformats.org/officeDocument/2006/relationships/slide" Target="slides/slide149.xml"/><Relationship Id="rId155" Type="http://schemas.openxmlformats.org/officeDocument/2006/relationships/slide" Target="slides/slide15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slide" Target="slides/slide139.xml"/><Relationship Id="rId145" Type="http://schemas.openxmlformats.org/officeDocument/2006/relationships/slide" Target="slides/slide144.xml"/><Relationship Id="rId161" Type="http://schemas.openxmlformats.org/officeDocument/2006/relationships/slide" Target="slides/slide160.xml"/><Relationship Id="rId16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slide" Target="slides/slide118.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30" Type="http://schemas.openxmlformats.org/officeDocument/2006/relationships/slide" Target="slides/slide129.xml"/><Relationship Id="rId135" Type="http://schemas.openxmlformats.org/officeDocument/2006/relationships/slide" Target="slides/slide134.xml"/><Relationship Id="rId143" Type="http://schemas.openxmlformats.org/officeDocument/2006/relationships/slide" Target="slides/slide142.xml"/><Relationship Id="rId148" Type="http://schemas.openxmlformats.org/officeDocument/2006/relationships/slide" Target="slides/slide147.xml"/><Relationship Id="rId151" Type="http://schemas.openxmlformats.org/officeDocument/2006/relationships/slide" Target="slides/slide150.xml"/><Relationship Id="rId156" Type="http://schemas.openxmlformats.org/officeDocument/2006/relationships/slide" Target="slides/slide155.xml"/><Relationship Id="rId16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167"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162" Type="http://schemas.openxmlformats.org/officeDocument/2006/relationships/notesMaster" Target="notesMasters/notesMaster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slide" Target="slides/slide156.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handoutMaster" Target="handoutMasters/handoutMaster1.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s>
</file>

<file path=ppt/diagrams/colors1.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610CB1D-E246-4FEE-BA26-7A73F07BBC59}" type="doc">
      <dgm:prSet loTypeId="urn:microsoft.com/office/officeart/2005/8/layout/hProcess11" loCatId="process" qsTypeId="urn:microsoft.com/office/officeart/2005/8/quickstyle/simple2" qsCatId="simple" csTypeId="urn:microsoft.com/office/officeart/2005/8/colors/colorful1#1" csCatId="colorful" phldr="1"/>
      <dgm:spPr/>
      <dgm:t>
        <a:bodyPr/>
        <a:lstStyle/>
        <a:p>
          <a:endParaRPr lang="zh-TW" altLang="en-US"/>
        </a:p>
      </dgm:t>
    </dgm:pt>
    <dgm:pt modelId="{66F4B983-331C-481F-AFEA-74553793F69F}">
      <dgm:prSet phldrT="[文字]" custT="1"/>
      <dgm:spPr/>
      <dgm:t>
        <a:bodyPr/>
        <a:lstStyle/>
        <a:p>
          <a:r>
            <a:rPr lang="zh-TW" altLang="en-US" sz="2400" dirty="0"/>
            <a:t>先降優存</a:t>
          </a:r>
        </a:p>
        <a:p>
          <a:r>
            <a:rPr lang="en-US" altLang="zh-TW" sz="2400" dirty="0"/>
            <a:t>(</a:t>
          </a:r>
          <a:r>
            <a:rPr lang="zh-TW" altLang="en-US" sz="2400" dirty="0"/>
            <a:t>先採均薪</a:t>
          </a:r>
          <a:r>
            <a:rPr lang="en-US" altLang="zh-TW" sz="2400" dirty="0"/>
            <a:t>)</a:t>
          </a:r>
          <a:endParaRPr lang="zh-TW" altLang="en-US" sz="2400" dirty="0"/>
        </a:p>
      </dgm:t>
    </dgm:pt>
    <dgm:pt modelId="{DC890BFB-00F6-41BB-81DD-178677C464DA}" type="parTrans" cxnId="{4547DE87-E075-41EF-B53E-5ACCF4102479}">
      <dgm:prSet/>
      <dgm:spPr/>
      <dgm:t>
        <a:bodyPr/>
        <a:lstStyle/>
        <a:p>
          <a:endParaRPr lang="zh-TW" altLang="en-US"/>
        </a:p>
      </dgm:t>
    </dgm:pt>
    <dgm:pt modelId="{DC74C3ED-ADB0-4D1E-83F5-6D923A01A452}" type="sibTrans" cxnId="{4547DE87-E075-41EF-B53E-5ACCF4102479}">
      <dgm:prSet/>
      <dgm:spPr/>
      <dgm:t>
        <a:bodyPr/>
        <a:lstStyle/>
        <a:p>
          <a:endParaRPr lang="zh-TW" altLang="en-US"/>
        </a:p>
      </dgm:t>
    </dgm:pt>
    <dgm:pt modelId="{7C96AEDF-B051-4E09-9774-EB041B85A855}">
      <dgm:prSet phldrT="[文字]" custT="1">
        <dgm:style>
          <a:lnRef idx="1">
            <a:schemeClr val="accent6"/>
          </a:lnRef>
          <a:fillRef idx="2">
            <a:schemeClr val="accent6"/>
          </a:fillRef>
          <a:effectRef idx="1">
            <a:schemeClr val="accent6"/>
          </a:effectRef>
          <a:fontRef idx="minor">
            <a:schemeClr val="dk1"/>
          </a:fontRef>
        </dgm:style>
      </dgm:prSet>
      <dgm:spPr>
        <a:noFill/>
      </dgm:spPr>
      <dgm:t>
        <a:bodyPr/>
        <a:lstStyle/>
        <a:p>
          <a:pPr algn="l">
            <a:spcAft>
              <a:spcPct val="35000"/>
            </a:spcAft>
          </a:pPr>
          <a:r>
            <a:rPr lang="zh-TW" altLang="en-US" sz="2400" dirty="0">
              <a:solidFill>
                <a:srgbClr val="0000FF"/>
              </a:solidFill>
            </a:rPr>
            <a:t>仍高於替代率上限者，再降至替代率上限金額</a:t>
          </a:r>
          <a:endParaRPr lang="en-US" altLang="zh-TW" sz="2400" dirty="0">
            <a:solidFill>
              <a:srgbClr val="0000FF"/>
            </a:solidFill>
          </a:endParaRPr>
        </a:p>
        <a:p>
          <a:pPr algn="ctr">
            <a:spcAft>
              <a:spcPct val="35000"/>
            </a:spcAft>
          </a:pPr>
          <a:endParaRPr lang="en-US" altLang="zh-TW" sz="2400" dirty="0"/>
        </a:p>
        <a:p>
          <a:pPr algn="ctr">
            <a:spcAft>
              <a:spcPct val="35000"/>
            </a:spcAft>
          </a:pPr>
          <a:endParaRPr lang="en-US" altLang="zh-TW" sz="2000" dirty="0"/>
        </a:p>
        <a:p>
          <a:pPr algn="l">
            <a:spcAft>
              <a:spcPts val="0"/>
            </a:spcAft>
          </a:pPr>
          <a:endParaRPr lang="en-US" altLang="zh-TW" sz="2000" dirty="0">
            <a:latin typeface="+mj-ea"/>
            <a:ea typeface="+mj-ea"/>
          </a:endParaRPr>
        </a:p>
      </dgm:t>
    </dgm:pt>
    <dgm:pt modelId="{E3CA2304-451E-4700-92E3-84CFDAA15474}" type="parTrans" cxnId="{AFDEF487-5D01-496C-AB58-BA9EE723ED55}">
      <dgm:prSet/>
      <dgm:spPr/>
      <dgm:t>
        <a:bodyPr/>
        <a:lstStyle/>
        <a:p>
          <a:endParaRPr lang="zh-TW" altLang="en-US"/>
        </a:p>
      </dgm:t>
    </dgm:pt>
    <dgm:pt modelId="{B6441283-9544-4C6C-AE50-5E4FADC21FFE}" type="sibTrans" cxnId="{AFDEF487-5D01-496C-AB58-BA9EE723ED55}">
      <dgm:prSet/>
      <dgm:spPr/>
      <dgm:t>
        <a:bodyPr/>
        <a:lstStyle/>
        <a:p>
          <a:endParaRPr lang="zh-TW" altLang="en-US"/>
        </a:p>
      </dgm:t>
    </dgm:pt>
    <dgm:pt modelId="{E7FA16C1-07FD-4E2F-B399-4B33771E2C68}">
      <dgm:prSet phldrT="[文字]" custT="1"/>
      <dgm:spPr/>
      <dgm:t>
        <a:bodyPr/>
        <a:lstStyle/>
        <a:p>
          <a:pPr algn="l"/>
          <a:r>
            <a:rPr lang="zh-TW" altLang="en-US" sz="2400" dirty="0"/>
            <a:t>低於或等於替代率上限者，直接支領該金額</a:t>
          </a:r>
        </a:p>
      </dgm:t>
    </dgm:pt>
    <dgm:pt modelId="{DC9E0BF1-49BA-4E6D-9C36-0C7DFBCF1004}" type="parTrans" cxnId="{1BC2DFB3-D7FA-459D-9967-76CD16EC47CA}">
      <dgm:prSet/>
      <dgm:spPr/>
      <dgm:t>
        <a:bodyPr/>
        <a:lstStyle/>
        <a:p>
          <a:endParaRPr lang="zh-TW" altLang="en-US"/>
        </a:p>
      </dgm:t>
    </dgm:pt>
    <dgm:pt modelId="{40EB4EA5-0498-4C9F-BD54-7D4FF3A80FAB}" type="sibTrans" cxnId="{1BC2DFB3-D7FA-459D-9967-76CD16EC47CA}">
      <dgm:prSet/>
      <dgm:spPr/>
      <dgm:t>
        <a:bodyPr/>
        <a:lstStyle/>
        <a:p>
          <a:endParaRPr lang="zh-TW" altLang="en-US"/>
        </a:p>
      </dgm:t>
    </dgm:pt>
    <dgm:pt modelId="{3664FAAD-82F1-4564-A292-20A21DC57549}" type="pres">
      <dgm:prSet presAssocID="{D610CB1D-E246-4FEE-BA26-7A73F07BBC59}" presName="Name0" presStyleCnt="0">
        <dgm:presLayoutVars>
          <dgm:dir/>
          <dgm:resizeHandles val="exact"/>
        </dgm:presLayoutVars>
      </dgm:prSet>
      <dgm:spPr/>
      <dgm:t>
        <a:bodyPr/>
        <a:lstStyle/>
        <a:p>
          <a:endParaRPr lang="zh-TW" altLang="en-US"/>
        </a:p>
      </dgm:t>
    </dgm:pt>
    <dgm:pt modelId="{A83687DE-7D79-4132-ACF8-ACD2A4554D95}" type="pres">
      <dgm:prSet presAssocID="{D610CB1D-E246-4FEE-BA26-7A73F07BBC59}" presName="arrow" presStyleLbl="bgShp" presStyleIdx="0" presStyleCnt="1"/>
      <dgm:spPr/>
    </dgm:pt>
    <dgm:pt modelId="{586B19C3-9ED3-4AA5-ADD1-F840EB930EF5}" type="pres">
      <dgm:prSet presAssocID="{D610CB1D-E246-4FEE-BA26-7A73F07BBC59}" presName="points" presStyleCnt="0"/>
      <dgm:spPr/>
    </dgm:pt>
    <dgm:pt modelId="{85AD0090-21CE-4C9E-B43C-C5765CE1AE8D}" type="pres">
      <dgm:prSet presAssocID="{66F4B983-331C-481F-AFEA-74553793F69F}" presName="compositeA" presStyleCnt="0"/>
      <dgm:spPr/>
    </dgm:pt>
    <dgm:pt modelId="{624CE75A-11B8-47A8-BD00-1BAEE1F11DA9}" type="pres">
      <dgm:prSet presAssocID="{66F4B983-331C-481F-AFEA-74553793F69F}" presName="textA" presStyleLbl="revTx" presStyleIdx="0" presStyleCnt="3">
        <dgm:presLayoutVars>
          <dgm:bulletEnabled val="1"/>
        </dgm:presLayoutVars>
      </dgm:prSet>
      <dgm:spPr/>
      <dgm:t>
        <a:bodyPr/>
        <a:lstStyle/>
        <a:p>
          <a:endParaRPr lang="zh-TW" altLang="en-US"/>
        </a:p>
      </dgm:t>
    </dgm:pt>
    <dgm:pt modelId="{9C396012-44AE-47AA-8EA4-2ACFB3EE285A}" type="pres">
      <dgm:prSet presAssocID="{66F4B983-331C-481F-AFEA-74553793F69F}" presName="circleA" presStyleLbl="node1" presStyleIdx="0" presStyleCnt="3"/>
      <dgm:spPr/>
    </dgm:pt>
    <dgm:pt modelId="{D1BD8027-279C-4171-914A-FDFE304E4BD4}" type="pres">
      <dgm:prSet presAssocID="{66F4B983-331C-481F-AFEA-74553793F69F}" presName="spaceA" presStyleCnt="0"/>
      <dgm:spPr/>
    </dgm:pt>
    <dgm:pt modelId="{5FFC0129-D6C8-430E-BC38-9B0C7BC18F60}" type="pres">
      <dgm:prSet presAssocID="{DC74C3ED-ADB0-4D1E-83F5-6D923A01A452}" presName="space" presStyleCnt="0"/>
      <dgm:spPr/>
    </dgm:pt>
    <dgm:pt modelId="{A3E19C7E-7A75-44A0-9BD3-E7A3D30B2641}" type="pres">
      <dgm:prSet presAssocID="{7C96AEDF-B051-4E09-9774-EB041B85A855}" presName="compositeB" presStyleCnt="0"/>
      <dgm:spPr/>
    </dgm:pt>
    <dgm:pt modelId="{02849173-B74C-427A-B151-55C087DB9FB3}" type="pres">
      <dgm:prSet presAssocID="{7C96AEDF-B051-4E09-9774-EB041B85A855}" presName="textB" presStyleLbl="revTx" presStyleIdx="1" presStyleCnt="3" custScaleX="170068" custScaleY="64203" custLinFactY="-41375" custLinFactNeighborX="8610" custLinFactNeighborY="-100000">
        <dgm:presLayoutVars>
          <dgm:bulletEnabled val="1"/>
        </dgm:presLayoutVars>
      </dgm:prSet>
      <dgm:spPr>
        <a:prstGeom prst="roundRect">
          <a:avLst/>
        </a:prstGeom>
      </dgm:spPr>
      <dgm:t>
        <a:bodyPr/>
        <a:lstStyle/>
        <a:p>
          <a:endParaRPr lang="zh-TW" altLang="en-US"/>
        </a:p>
      </dgm:t>
    </dgm:pt>
    <dgm:pt modelId="{283D2EB1-5A75-41C2-B53E-1C08A2B32F74}" type="pres">
      <dgm:prSet presAssocID="{7C96AEDF-B051-4E09-9774-EB041B85A855}" presName="circleB" presStyleLbl="node1" presStyleIdx="1" presStyleCnt="3" custLinFactNeighborX="24975" custLinFactNeighborY="-24956"/>
      <dgm:spPr/>
    </dgm:pt>
    <dgm:pt modelId="{FD52E024-99A0-4559-8451-38FB17EC5D5C}" type="pres">
      <dgm:prSet presAssocID="{7C96AEDF-B051-4E09-9774-EB041B85A855}" presName="spaceB" presStyleCnt="0"/>
      <dgm:spPr/>
    </dgm:pt>
    <dgm:pt modelId="{75AAB329-3D2F-41EF-B125-9F7B82800B34}" type="pres">
      <dgm:prSet presAssocID="{B6441283-9544-4C6C-AE50-5E4FADC21FFE}" presName="space" presStyleCnt="0"/>
      <dgm:spPr/>
    </dgm:pt>
    <dgm:pt modelId="{535A5D54-5AFB-48BD-AB15-8A41C118A99D}" type="pres">
      <dgm:prSet presAssocID="{E7FA16C1-07FD-4E2F-B399-4B33771E2C68}" presName="compositeA" presStyleCnt="0"/>
      <dgm:spPr/>
    </dgm:pt>
    <dgm:pt modelId="{1030248D-D6C7-4E41-AB32-8F2D2244DABB}" type="pres">
      <dgm:prSet presAssocID="{E7FA16C1-07FD-4E2F-B399-4B33771E2C68}" presName="textA" presStyleLbl="revTx" presStyleIdx="2" presStyleCnt="3" custScaleX="147897" custScaleY="75182" custLinFactNeighborX="-1032" custLinFactNeighborY="27378">
        <dgm:presLayoutVars>
          <dgm:bulletEnabled val="1"/>
        </dgm:presLayoutVars>
      </dgm:prSet>
      <dgm:spPr/>
      <dgm:t>
        <a:bodyPr/>
        <a:lstStyle/>
        <a:p>
          <a:endParaRPr lang="zh-TW" altLang="en-US"/>
        </a:p>
      </dgm:t>
    </dgm:pt>
    <dgm:pt modelId="{04209863-E7E5-4323-9C2E-719F283E6A6D}" type="pres">
      <dgm:prSet presAssocID="{E7FA16C1-07FD-4E2F-B399-4B33771E2C68}" presName="circleA" presStyleLbl="node1" presStyleIdx="2" presStyleCnt="3" custLinFactNeighborX="-8086" custLinFactNeighborY="35917"/>
      <dgm:spPr/>
    </dgm:pt>
    <dgm:pt modelId="{6625F4CB-0EC8-417D-A9E9-D4C3356CC3B0}" type="pres">
      <dgm:prSet presAssocID="{E7FA16C1-07FD-4E2F-B399-4B33771E2C68}" presName="spaceA" presStyleCnt="0"/>
      <dgm:spPr/>
    </dgm:pt>
  </dgm:ptLst>
  <dgm:cxnLst>
    <dgm:cxn modelId="{0A061947-CBAA-4AA4-9A25-0CA4289B66C4}" type="presOf" srcId="{E7FA16C1-07FD-4E2F-B399-4B33771E2C68}" destId="{1030248D-D6C7-4E41-AB32-8F2D2244DABB}" srcOrd="0" destOrd="0" presId="urn:microsoft.com/office/officeart/2005/8/layout/hProcess11"/>
    <dgm:cxn modelId="{7808ADB5-C630-4694-948B-CCAF1FF23B2E}" type="presOf" srcId="{66F4B983-331C-481F-AFEA-74553793F69F}" destId="{624CE75A-11B8-47A8-BD00-1BAEE1F11DA9}" srcOrd="0" destOrd="0" presId="urn:microsoft.com/office/officeart/2005/8/layout/hProcess11"/>
    <dgm:cxn modelId="{4547DE87-E075-41EF-B53E-5ACCF4102479}" srcId="{D610CB1D-E246-4FEE-BA26-7A73F07BBC59}" destId="{66F4B983-331C-481F-AFEA-74553793F69F}" srcOrd="0" destOrd="0" parTransId="{DC890BFB-00F6-41BB-81DD-178677C464DA}" sibTransId="{DC74C3ED-ADB0-4D1E-83F5-6D923A01A452}"/>
    <dgm:cxn modelId="{1BC2DFB3-D7FA-459D-9967-76CD16EC47CA}" srcId="{D610CB1D-E246-4FEE-BA26-7A73F07BBC59}" destId="{E7FA16C1-07FD-4E2F-B399-4B33771E2C68}" srcOrd="2" destOrd="0" parTransId="{DC9E0BF1-49BA-4E6D-9C36-0C7DFBCF1004}" sibTransId="{40EB4EA5-0498-4C9F-BD54-7D4FF3A80FAB}"/>
    <dgm:cxn modelId="{AAA6A5F6-B854-4944-A99F-7F0753CEBF28}" type="presOf" srcId="{7C96AEDF-B051-4E09-9774-EB041B85A855}" destId="{02849173-B74C-427A-B151-55C087DB9FB3}" srcOrd="0" destOrd="0" presId="urn:microsoft.com/office/officeart/2005/8/layout/hProcess11"/>
    <dgm:cxn modelId="{AFDEF487-5D01-496C-AB58-BA9EE723ED55}" srcId="{D610CB1D-E246-4FEE-BA26-7A73F07BBC59}" destId="{7C96AEDF-B051-4E09-9774-EB041B85A855}" srcOrd="1" destOrd="0" parTransId="{E3CA2304-451E-4700-92E3-84CFDAA15474}" sibTransId="{B6441283-9544-4C6C-AE50-5E4FADC21FFE}"/>
    <dgm:cxn modelId="{D4A49A35-B77B-4DFF-A3BB-643C72C9176A}" type="presOf" srcId="{D610CB1D-E246-4FEE-BA26-7A73F07BBC59}" destId="{3664FAAD-82F1-4564-A292-20A21DC57549}" srcOrd="0" destOrd="0" presId="urn:microsoft.com/office/officeart/2005/8/layout/hProcess11"/>
    <dgm:cxn modelId="{A088FFAB-1F31-4DF4-978F-21C6F177B725}" type="presParOf" srcId="{3664FAAD-82F1-4564-A292-20A21DC57549}" destId="{A83687DE-7D79-4132-ACF8-ACD2A4554D95}" srcOrd="0" destOrd="0" presId="urn:microsoft.com/office/officeart/2005/8/layout/hProcess11"/>
    <dgm:cxn modelId="{E14582B9-8507-42F9-94FB-2BD1209052BD}" type="presParOf" srcId="{3664FAAD-82F1-4564-A292-20A21DC57549}" destId="{586B19C3-9ED3-4AA5-ADD1-F840EB930EF5}" srcOrd="1" destOrd="0" presId="urn:microsoft.com/office/officeart/2005/8/layout/hProcess11"/>
    <dgm:cxn modelId="{EB8C41FC-2A03-4593-803E-A8098A3B313C}" type="presParOf" srcId="{586B19C3-9ED3-4AA5-ADD1-F840EB930EF5}" destId="{85AD0090-21CE-4C9E-B43C-C5765CE1AE8D}" srcOrd="0" destOrd="0" presId="urn:microsoft.com/office/officeart/2005/8/layout/hProcess11"/>
    <dgm:cxn modelId="{6CE5F04D-2C57-4559-9F1F-1A273158D4BB}" type="presParOf" srcId="{85AD0090-21CE-4C9E-B43C-C5765CE1AE8D}" destId="{624CE75A-11B8-47A8-BD00-1BAEE1F11DA9}" srcOrd="0" destOrd="0" presId="urn:microsoft.com/office/officeart/2005/8/layout/hProcess11"/>
    <dgm:cxn modelId="{6687A816-C163-4360-B419-CD39EF87388C}" type="presParOf" srcId="{85AD0090-21CE-4C9E-B43C-C5765CE1AE8D}" destId="{9C396012-44AE-47AA-8EA4-2ACFB3EE285A}" srcOrd="1" destOrd="0" presId="urn:microsoft.com/office/officeart/2005/8/layout/hProcess11"/>
    <dgm:cxn modelId="{7F2B6E80-8E39-4E24-B6E4-A431F085D7EE}" type="presParOf" srcId="{85AD0090-21CE-4C9E-B43C-C5765CE1AE8D}" destId="{D1BD8027-279C-4171-914A-FDFE304E4BD4}" srcOrd="2" destOrd="0" presId="urn:microsoft.com/office/officeart/2005/8/layout/hProcess11"/>
    <dgm:cxn modelId="{EE0294BE-587F-4FFE-9BA6-ABF8C1BB4B30}" type="presParOf" srcId="{586B19C3-9ED3-4AA5-ADD1-F840EB930EF5}" destId="{5FFC0129-D6C8-430E-BC38-9B0C7BC18F60}" srcOrd="1" destOrd="0" presId="urn:microsoft.com/office/officeart/2005/8/layout/hProcess11"/>
    <dgm:cxn modelId="{4CBC57DA-89CC-4382-94E7-B613E6738E1D}" type="presParOf" srcId="{586B19C3-9ED3-4AA5-ADD1-F840EB930EF5}" destId="{A3E19C7E-7A75-44A0-9BD3-E7A3D30B2641}" srcOrd="2" destOrd="0" presId="urn:microsoft.com/office/officeart/2005/8/layout/hProcess11"/>
    <dgm:cxn modelId="{927489E0-C1DA-462B-B5A1-70F892FBC469}" type="presParOf" srcId="{A3E19C7E-7A75-44A0-9BD3-E7A3D30B2641}" destId="{02849173-B74C-427A-B151-55C087DB9FB3}" srcOrd="0" destOrd="0" presId="urn:microsoft.com/office/officeart/2005/8/layout/hProcess11"/>
    <dgm:cxn modelId="{E693AEBD-CD35-405A-81D0-51D2FEDD5CBD}" type="presParOf" srcId="{A3E19C7E-7A75-44A0-9BD3-E7A3D30B2641}" destId="{283D2EB1-5A75-41C2-B53E-1C08A2B32F74}" srcOrd="1" destOrd="0" presId="urn:microsoft.com/office/officeart/2005/8/layout/hProcess11"/>
    <dgm:cxn modelId="{9A7ED8BA-ADF1-4114-BC71-0D976B32FDD2}" type="presParOf" srcId="{A3E19C7E-7A75-44A0-9BD3-E7A3D30B2641}" destId="{FD52E024-99A0-4559-8451-38FB17EC5D5C}" srcOrd="2" destOrd="0" presId="urn:microsoft.com/office/officeart/2005/8/layout/hProcess11"/>
    <dgm:cxn modelId="{2CB21B80-E8EF-4D4F-878F-7F4CB5E12E03}" type="presParOf" srcId="{586B19C3-9ED3-4AA5-ADD1-F840EB930EF5}" destId="{75AAB329-3D2F-41EF-B125-9F7B82800B34}" srcOrd="3" destOrd="0" presId="urn:microsoft.com/office/officeart/2005/8/layout/hProcess11"/>
    <dgm:cxn modelId="{0FE1E9CD-3037-47DF-978A-F584AAD3FCB1}" type="presParOf" srcId="{586B19C3-9ED3-4AA5-ADD1-F840EB930EF5}" destId="{535A5D54-5AFB-48BD-AB15-8A41C118A99D}" srcOrd="4" destOrd="0" presId="urn:microsoft.com/office/officeart/2005/8/layout/hProcess11"/>
    <dgm:cxn modelId="{09F3B861-4BA0-4410-8A95-90215D4950CC}" type="presParOf" srcId="{535A5D54-5AFB-48BD-AB15-8A41C118A99D}" destId="{1030248D-D6C7-4E41-AB32-8F2D2244DABB}" srcOrd="0" destOrd="0" presId="urn:microsoft.com/office/officeart/2005/8/layout/hProcess11"/>
    <dgm:cxn modelId="{CC9966AE-E617-4EC9-8E92-47EA4C811C91}" type="presParOf" srcId="{535A5D54-5AFB-48BD-AB15-8A41C118A99D}" destId="{04209863-E7E5-4323-9C2E-719F283E6A6D}" srcOrd="1" destOrd="0" presId="urn:microsoft.com/office/officeart/2005/8/layout/hProcess11"/>
    <dgm:cxn modelId="{83FD2DA9-97B5-4CDB-9403-62008FF64DA2}" type="presParOf" srcId="{535A5D54-5AFB-48BD-AB15-8A41C118A99D}" destId="{6625F4CB-0EC8-417D-A9E9-D4C3356CC3B0}" srcOrd="2" destOrd="0" presId="urn:microsoft.com/office/officeart/2005/8/layout/hProcess1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45E1F5D-3A9C-4EA7-99C3-14064CACC338}" type="doc">
      <dgm:prSet loTypeId="urn:microsoft.com/office/officeart/2005/8/layout/vList2" loCatId="list" qsTypeId="urn:microsoft.com/office/officeart/2005/8/quickstyle/simple4" qsCatId="simple" csTypeId="urn:microsoft.com/office/officeart/2005/8/colors/accent1_2" csCatId="accent1" phldr="1"/>
      <dgm:spPr/>
      <dgm:t>
        <a:bodyPr/>
        <a:lstStyle/>
        <a:p>
          <a:endParaRPr lang="zh-TW" altLang="en-US"/>
        </a:p>
      </dgm:t>
    </dgm:pt>
    <dgm:pt modelId="{8CDB3EC5-DEDE-4F9F-91EF-75182DBCD642}">
      <dgm:prSet>
        <dgm:style>
          <a:lnRef idx="1">
            <a:schemeClr val="accent6"/>
          </a:lnRef>
          <a:fillRef idx="2">
            <a:schemeClr val="accent6"/>
          </a:fillRef>
          <a:effectRef idx="1">
            <a:schemeClr val="accent6"/>
          </a:effectRef>
          <a:fontRef idx="minor">
            <a:schemeClr val="dk1"/>
          </a:fontRef>
        </dgm:style>
      </dgm:prSet>
      <dgm:spPr/>
      <dgm:t>
        <a:bodyPr/>
        <a:lstStyle/>
        <a:p>
          <a:pPr rtl="0"/>
          <a:r>
            <a:rPr lang="zh-TW" dirty="0"/>
            <a:t>由政府預算支給薪酬。</a:t>
          </a:r>
        </a:p>
      </dgm:t>
    </dgm:pt>
    <dgm:pt modelId="{6689CA56-E798-423F-9A6E-BA57FE57A3D4}" type="parTrans" cxnId="{7620DF19-1079-4037-BB1C-9C78996E965A}">
      <dgm:prSet/>
      <dgm:spPr/>
      <dgm:t>
        <a:bodyPr/>
        <a:lstStyle/>
        <a:p>
          <a:endParaRPr lang="zh-TW" altLang="en-US"/>
        </a:p>
      </dgm:t>
    </dgm:pt>
    <dgm:pt modelId="{08301B77-B5AC-4008-9118-281252FCC6E9}" type="sibTrans" cxnId="{7620DF19-1079-4037-BB1C-9C78996E965A}">
      <dgm:prSet/>
      <dgm:spPr/>
      <dgm:t>
        <a:bodyPr/>
        <a:lstStyle/>
        <a:p>
          <a:endParaRPr lang="zh-TW" altLang="en-US"/>
        </a:p>
      </dgm:t>
    </dgm:pt>
    <dgm:pt modelId="{929CFFCA-A71F-464A-98A4-C63C7690F3C0}">
      <dgm:prSet>
        <dgm:style>
          <a:lnRef idx="1">
            <a:schemeClr val="accent4"/>
          </a:lnRef>
          <a:fillRef idx="2">
            <a:schemeClr val="accent4"/>
          </a:fillRef>
          <a:effectRef idx="1">
            <a:schemeClr val="accent4"/>
          </a:effectRef>
          <a:fontRef idx="minor">
            <a:schemeClr val="dk1"/>
          </a:fontRef>
        </dgm:style>
      </dgm:prSet>
      <dgm:spPr/>
      <dgm:t>
        <a:bodyPr/>
        <a:lstStyle/>
        <a:p>
          <a:pPr rtl="0"/>
          <a:r>
            <a:rPr lang="zh-TW" dirty="0"/>
            <a:t>由機關（構）或學校</a:t>
          </a:r>
          <a:r>
            <a:rPr lang="zh-TW" dirty="0">
              <a:solidFill>
                <a:srgbClr val="FF0000"/>
              </a:solidFill>
            </a:rPr>
            <a:t>直接僱用</a:t>
          </a:r>
          <a:r>
            <a:rPr lang="zh-TW" dirty="0"/>
            <a:t>，或</a:t>
          </a:r>
          <a:r>
            <a:rPr lang="zh-TW" dirty="0">
              <a:solidFill>
                <a:srgbClr val="FF0000"/>
              </a:solidFill>
            </a:rPr>
            <a:t>受委託行使公權力</a:t>
          </a:r>
          <a:r>
            <a:rPr lang="zh-TW" dirty="0"/>
            <a:t>之團體、個人所僱用，或</a:t>
          </a:r>
          <a:r>
            <a:rPr lang="zh-TW" dirty="0">
              <a:solidFill>
                <a:srgbClr val="FF0000"/>
              </a:solidFill>
            </a:rPr>
            <a:t>承攬政府</a:t>
          </a:r>
          <a:r>
            <a:rPr lang="zh-TW" dirty="0"/>
            <a:t>業務之團體、個人所僱用之職務。</a:t>
          </a:r>
        </a:p>
      </dgm:t>
    </dgm:pt>
    <dgm:pt modelId="{C7305D55-2EF0-4779-AD9D-30445676B9C2}" type="parTrans" cxnId="{A71EE292-9823-4CF9-8889-2387F9842726}">
      <dgm:prSet/>
      <dgm:spPr/>
      <dgm:t>
        <a:bodyPr/>
        <a:lstStyle/>
        <a:p>
          <a:endParaRPr lang="zh-TW" altLang="en-US"/>
        </a:p>
      </dgm:t>
    </dgm:pt>
    <dgm:pt modelId="{7D1D77B5-956B-449A-A813-295213E504C2}" type="sibTrans" cxnId="{A71EE292-9823-4CF9-8889-2387F9842726}">
      <dgm:prSet/>
      <dgm:spPr/>
      <dgm:t>
        <a:bodyPr/>
        <a:lstStyle/>
        <a:p>
          <a:endParaRPr lang="zh-TW" altLang="en-US"/>
        </a:p>
      </dgm:t>
    </dgm:pt>
    <dgm:pt modelId="{72E75F40-3546-4B12-9CEC-24E1469E4336}">
      <dgm:prSet>
        <dgm:style>
          <a:lnRef idx="1">
            <a:schemeClr val="accent6"/>
          </a:lnRef>
          <a:fillRef idx="2">
            <a:schemeClr val="accent6"/>
          </a:fillRef>
          <a:effectRef idx="1">
            <a:schemeClr val="accent6"/>
          </a:effectRef>
          <a:fontRef idx="minor">
            <a:schemeClr val="dk1"/>
          </a:fontRef>
        </dgm:style>
      </dgm:prSet>
      <dgm:spPr/>
      <dgm:t>
        <a:bodyPr/>
        <a:lstStyle/>
        <a:p>
          <a:pPr rtl="0"/>
          <a:r>
            <a:rPr lang="zh-TW" dirty="0"/>
            <a:t>本條例第七十七條第一項所稱每月支領薪酬總額，指</a:t>
          </a:r>
          <a:r>
            <a:rPr lang="zh-TW" b="1" dirty="0"/>
            <a:t>每月</a:t>
          </a:r>
          <a:r>
            <a:rPr lang="zh-TW" dirty="0"/>
            <a:t>因職務所</a:t>
          </a:r>
          <a:r>
            <a:rPr lang="zh-TW" b="0" u="none" dirty="0">
              <a:solidFill>
                <a:srgbClr val="FF0000"/>
              </a:solidFill>
            </a:rPr>
            <a:t>固定</a:t>
          </a:r>
          <a:r>
            <a:rPr lang="zh-TW" b="0" dirty="0">
              <a:solidFill>
                <a:srgbClr val="FF0000"/>
              </a:solidFill>
            </a:rPr>
            <a:t>或經常</a:t>
          </a:r>
          <a:r>
            <a:rPr lang="zh-TW" dirty="0"/>
            <a:t>領取之薪金、俸給、工資、歲費或其他名義給與</a:t>
          </a:r>
          <a:r>
            <a:rPr lang="zh-TW" b="1" dirty="0"/>
            <a:t>等各種薪酬收入</a:t>
          </a:r>
          <a:r>
            <a:rPr lang="zh-TW" dirty="0"/>
            <a:t>之合計數。</a:t>
          </a:r>
        </a:p>
      </dgm:t>
    </dgm:pt>
    <dgm:pt modelId="{DD875B4E-F882-4D6A-9AC5-388147536184}" type="parTrans" cxnId="{C23A9475-F2F2-46B5-BECE-F77797699D47}">
      <dgm:prSet/>
      <dgm:spPr/>
      <dgm:t>
        <a:bodyPr/>
        <a:lstStyle/>
        <a:p>
          <a:endParaRPr lang="zh-TW" altLang="en-US"/>
        </a:p>
      </dgm:t>
    </dgm:pt>
    <dgm:pt modelId="{5F0858E4-ACC6-4AB1-B4EA-29837D31DEAF}" type="sibTrans" cxnId="{C23A9475-F2F2-46B5-BECE-F77797699D47}">
      <dgm:prSet/>
      <dgm:spPr/>
      <dgm:t>
        <a:bodyPr/>
        <a:lstStyle/>
        <a:p>
          <a:endParaRPr lang="zh-TW" altLang="en-US"/>
        </a:p>
      </dgm:t>
    </dgm:pt>
    <dgm:pt modelId="{1A17E783-C261-4C6E-B629-BB29AE930468}">
      <dgm:prSet>
        <dgm:style>
          <a:lnRef idx="1">
            <a:schemeClr val="accent4"/>
          </a:lnRef>
          <a:fillRef idx="2">
            <a:schemeClr val="accent4"/>
          </a:fillRef>
          <a:effectRef idx="1">
            <a:schemeClr val="accent4"/>
          </a:effectRef>
          <a:fontRef idx="minor">
            <a:schemeClr val="dk1"/>
          </a:fontRef>
        </dgm:style>
      </dgm:prSet>
      <dgm:spPr/>
      <dgm:t>
        <a:bodyPr/>
        <a:lstStyle/>
        <a:p>
          <a:pPr rtl="0"/>
          <a:r>
            <a:rPr lang="zh-TW" dirty="0"/>
            <a:t>所定每月支領薪酬總額，於</a:t>
          </a:r>
          <a:r>
            <a:rPr lang="zh-TW" dirty="0">
              <a:solidFill>
                <a:srgbClr val="FF0000"/>
              </a:solidFill>
              <a:effectLst/>
            </a:rPr>
            <a:t>同時再任二個以上職務者</a:t>
          </a:r>
          <a:r>
            <a:rPr lang="zh-TW" dirty="0"/>
            <a:t>，其個別職務每月所領薪酬收入，</a:t>
          </a:r>
          <a:r>
            <a:rPr lang="zh-TW" dirty="0">
              <a:solidFill>
                <a:srgbClr val="FF0000"/>
              </a:solidFill>
            </a:rPr>
            <a:t>應合併計算之。</a:t>
          </a:r>
        </a:p>
      </dgm:t>
    </dgm:pt>
    <dgm:pt modelId="{5C639FBF-1C4C-46A5-8926-1F25D7930A0F}" type="parTrans" cxnId="{99409097-4666-4F5E-A139-EAC20FC926DE}">
      <dgm:prSet/>
      <dgm:spPr/>
      <dgm:t>
        <a:bodyPr/>
        <a:lstStyle/>
        <a:p>
          <a:endParaRPr lang="zh-TW" altLang="en-US"/>
        </a:p>
      </dgm:t>
    </dgm:pt>
    <dgm:pt modelId="{63F5D186-63B7-4B4A-BAB0-FECBEAE999BC}" type="sibTrans" cxnId="{99409097-4666-4F5E-A139-EAC20FC926DE}">
      <dgm:prSet/>
      <dgm:spPr/>
      <dgm:t>
        <a:bodyPr/>
        <a:lstStyle/>
        <a:p>
          <a:endParaRPr lang="zh-TW" altLang="en-US"/>
        </a:p>
      </dgm:t>
    </dgm:pt>
    <dgm:pt modelId="{14FA5FAE-76A3-412D-B065-670D0D4E6719}" type="pres">
      <dgm:prSet presAssocID="{F45E1F5D-3A9C-4EA7-99C3-14064CACC338}" presName="linear" presStyleCnt="0">
        <dgm:presLayoutVars>
          <dgm:animLvl val="lvl"/>
          <dgm:resizeHandles val="exact"/>
        </dgm:presLayoutVars>
      </dgm:prSet>
      <dgm:spPr/>
      <dgm:t>
        <a:bodyPr/>
        <a:lstStyle/>
        <a:p>
          <a:endParaRPr lang="zh-TW" altLang="en-US"/>
        </a:p>
      </dgm:t>
    </dgm:pt>
    <dgm:pt modelId="{274B6FC4-66B4-4E89-AFBF-3C7D807415A6}" type="pres">
      <dgm:prSet presAssocID="{8CDB3EC5-DEDE-4F9F-91EF-75182DBCD642}" presName="parentText" presStyleLbl="node1" presStyleIdx="0" presStyleCnt="4" custScaleY="81945">
        <dgm:presLayoutVars>
          <dgm:chMax val="0"/>
          <dgm:bulletEnabled val="1"/>
        </dgm:presLayoutVars>
      </dgm:prSet>
      <dgm:spPr/>
      <dgm:t>
        <a:bodyPr/>
        <a:lstStyle/>
        <a:p>
          <a:endParaRPr lang="zh-TW" altLang="en-US"/>
        </a:p>
      </dgm:t>
    </dgm:pt>
    <dgm:pt modelId="{7E969943-B0EE-4C66-8F9C-08DDE5BC8B20}" type="pres">
      <dgm:prSet presAssocID="{08301B77-B5AC-4008-9118-281252FCC6E9}" presName="spacer" presStyleCnt="0"/>
      <dgm:spPr/>
    </dgm:pt>
    <dgm:pt modelId="{EBF74032-5768-43EB-9D36-84BE43E1C35C}" type="pres">
      <dgm:prSet presAssocID="{929CFFCA-A71F-464A-98A4-C63C7690F3C0}" presName="parentText" presStyleLbl="node1" presStyleIdx="1" presStyleCnt="4">
        <dgm:presLayoutVars>
          <dgm:chMax val="0"/>
          <dgm:bulletEnabled val="1"/>
        </dgm:presLayoutVars>
      </dgm:prSet>
      <dgm:spPr/>
      <dgm:t>
        <a:bodyPr/>
        <a:lstStyle/>
        <a:p>
          <a:endParaRPr lang="zh-TW" altLang="en-US"/>
        </a:p>
      </dgm:t>
    </dgm:pt>
    <dgm:pt modelId="{6BE05C0B-794E-44DA-B55C-8F007A284B2F}" type="pres">
      <dgm:prSet presAssocID="{7D1D77B5-956B-449A-A813-295213E504C2}" presName="spacer" presStyleCnt="0"/>
      <dgm:spPr/>
    </dgm:pt>
    <dgm:pt modelId="{68D6D41C-F423-4BF2-93AB-349B6EAB5DE1}" type="pres">
      <dgm:prSet presAssocID="{72E75F40-3546-4B12-9CEC-24E1469E4336}" presName="parentText" presStyleLbl="node1" presStyleIdx="2" presStyleCnt="4">
        <dgm:presLayoutVars>
          <dgm:chMax val="0"/>
          <dgm:bulletEnabled val="1"/>
        </dgm:presLayoutVars>
      </dgm:prSet>
      <dgm:spPr/>
      <dgm:t>
        <a:bodyPr/>
        <a:lstStyle/>
        <a:p>
          <a:endParaRPr lang="zh-TW" altLang="en-US"/>
        </a:p>
      </dgm:t>
    </dgm:pt>
    <dgm:pt modelId="{98035065-B08A-4E8A-82E9-7F207EE55E1A}" type="pres">
      <dgm:prSet presAssocID="{5F0858E4-ACC6-4AB1-B4EA-29837D31DEAF}" presName="spacer" presStyleCnt="0"/>
      <dgm:spPr/>
    </dgm:pt>
    <dgm:pt modelId="{E45D411A-9C9A-4E80-B652-0F7C2612AA32}" type="pres">
      <dgm:prSet presAssocID="{1A17E783-C261-4C6E-B629-BB29AE930468}" presName="parentText" presStyleLbl="node1" presStyleIdx="3" presStyleCnt="4">
        <dgm:presLayoutVars>
          <dgm:chMax val="0"/>
          <dgm:bulletEnabled val="1"/>
        </dgm:presLayoutVars>
      </dgm:prSet>
      <dgm:spPr/>
      <dgm:t>
        <a:bodyPr/>
        <a:lstStyle/>
        <a:p>
          <a:endParaRPr lang="zh-TW" altLang="en-US"/>
        </a:p>
      </dgm:t>
    </dgm:pt>
  </dgm:ptLst>
  <dgm:cxnLst>
    <dgm:cxn modelId="{6BE489D4-3E02-49FE-8293-D32CF7D1865A}" type="presOf" srcId="{8CDB3EC5-DEDE-4F9F-91EF-75182DBCD642}" destId="{274B6FC4-66B4-4E89-AFBF-3C7D807415A6}" srcOrd="0" destOrd="0" presId="urn:microsoft.com/office/officeart/2005/8/layout/vList2"/>
    <dgm:cxn modelId="{99409097-4666-4F5E-A139-EAC20FC926DE}" srcId="{F45E1F5D-3A9C-4EA7-99C3-14064CACC338}" destId="{1A17E783-C261-4C6E-B629-BB29AE930468}" srcOrd="3" destOrd="0" parTransId="{5C639FBF-1C4C-46A5-8926-1F25D7930A0F}" sibTransId="{63F5D186-63B7-4B4A-BAB0-FECBEAE999BC}"/>
    <dgm:cxn modelId="{A71EE292-9823-4CF9-8889-2387F9842726}" srcId="{F45E1F5D-3A9C-4EA7-99C3-14064CACC338}" destId="{929CFFCA-A71F-464A-98A4-C63C7690F3C0}" srcOrd="1" destOrd="0" parTransId="{C7305D55-2EF0-4779-AD9D-30445676B9C2}" sibTransId="{7D1D77B5-956B-449A-A813-295213E504C2}"/>
    <dgm:cxn modelId="{DF5E4BF2-A14A-4017-93B8-5AAA7B04A34E}" type="presOf" srcId="{F45E1F5D-3A9C-4EA7-99C3-14064CACC338}" destId="{14FA5FAE-76A3-412D-B065-670D0D4E6719}" srcOrd="0" destOrd="0" presId="urn:microsoft.com/office/officeart/2005/8/layout/vList2"/>
    <dgm:cxn modelId="{FCD158BB-FDD4-47B5-9EC9-BA9BC2B0BED4}" type="presOf" srcId="{72E75F40-3546-4B12-9CEC-24E1469E4336}" destId="{68D6D41C-F423-4BF2-93AB-349B6EAB5DE1}" srcOrd="0" destOrd="0" presId="urn:microsoft.com/office/officeart/2005/8/layout/vList2"/>
    <dgm:cxn modelId="{11237F5F-99E2-4566-9223-B33592AEAD2A}" type="presOf" srcId="{1A17E783-C261-4C6E-B629-BB29AE930468}" destId="{E45D411A-9C9A-4E80-B652-0F7C2612AA32}" srcOrd="0" destOrd="0" presId="urn:microsoft.com/office/officeart/2005/8/layout/vList2"/>
    <dgm:cxn modelId="{C23A9475-F2F2-46B5-BECE-F77797699D47}" srcId="{F45E1F5D-3A9C-4EA7-99C3-14064CACC338}" destId="{72E75F40-3546-4B12-9CEC-24E1469E4336}" srcOrd="2" destOrd="0" parTransId="{DD875B4E-F882-4D6A-9AC5-388147536184}" sibTransId="{5F0858E4-ACC6-4AB1-B4EA-29837D31DEAF}"/>
    <dgm:cxn modelId="{7620DF19-1079-4037-BB1C-9C78996E965A}" srcId="{F45E1F5D-3A9C-4EA7-99C3-14064CACC338}" destId="{8CDB3EC5-DEDE-4F9F-91EF-75182DBCD642}" srcOrd="0" destOrd="0" parTransId="{6689CA56-E798-423F-9A6E-BA57FE57A3D4}" sibTransId="{08301B77-B5AC-4008-9118-281252FCC6E9}"/>
    <dgm:cxn modelId="{4847A96C-A9E3-4781-A580-9EFF894A47E4}" type="presOf" srcId="{929CFFCA-A71F-464A-98A4-C63C7690F3C0}" destId="{EBF74032-5768-43EB-9D36-84BE43E1C35C}" srcOrd="0" destOrd="0" presId="urn:microsoft.com/office/officeart/2005/8/layout/vList2"/>
    <dgm:cxn modelId="{BD8BCA6E-D024-46C7-A507-0E4B398378CE}" type="presParOf" srcId="{14FA5FAE-76A3-412D-B065-670D0D4E6719}" destId="{274B6FC4-66B4-4E89-AFBF-3C7D807415A6}" srcOrd="0" destOrd="0" presId="urn:microsoft.com/office/officeart/2005/8/layout/vList2"/>
    <dgm:cxn modelId="{565B7099-3837-4613-A159-8389DAC4B422}" type="presParOf" srcId="{14FA5FAE-76A3-412D-B065-670D0D4E6719}" destId="{7E969943-B0EE-4C66-8F9C-08DDE5BC8B20}" srcOrd="1" destOrd="0" presId="urn:microsoft.com/office/officeart/2005/8/layout/vList2"/>
    <dgm:cxn modelId="{86DE3697-E1BA-43EF-9D5B-B3B53F969B22}" type="presParOf" srcId="{14FA5FAE-76A3-412D-B065-670D0D4E6719}" destId="{EBF74032-5768-43EB-9D36-84BE43E1C35C}" srcOrd="2" destOrd="0" presId="urn:microsoft.com/office/officeart/2005/8/layout/vList2"/>
    <dgm:cxn modelId="{57FB7195-655B-49F6-A9F9-5C7183139621}" type="presParOf" srcId="{14FA5FAE-76A3-412D-B065-670D0D4E6719}" destId="{6BE05C0B-794E-44DA-B55C-8F007A284B2F}" srcOrd="3" destOrd="0" presId="urn:microsoft.com/office/officeart/2005/8/layout/vList2"/>
    <dgm:cxn modelId="{D3DFBEEC-6265-4F61-A961-DF0C872A1326}" type="presParOf" srcId="{14FA5FAE-76A3-412D-B065-670D0D4E6719}" destId="{68D6D41C-F423-4BF2-93AB-349B6EAB5DE1}" srcOrd="4" destOrd="0" presId="urn:microsoft.com/office/officeart/2005/8/layout/vList2"/>
    <dgm:cxn modelId="{4F11C248-E783-4448-9AFC-0995975002DF}" type="presParOf" srcId="{14FA5FAE-76A3-412D-B065-670D0D4E6719}" destId="{98035065-B08A-4E8A-82E9-7F207EE55E1A}" srcOrd="5" destOrd="0" presId="urn:microsoft.com/office/officeart/2005/8/layout/vList2"/>
    <dgm:cxn modelId="{97E1D804-A65B-499B-A7C8-059A1151A0C8}" type="presParOf" srcId="{14FA5FAE-76A3-412D-B065-670D0D4E6719}" destId="{E45D411A-9C9A-4E80-B652-0F7C2612AA32}" srcOrd="6"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0653AEB-F383-4B1D-9CB4-A1ECF878DDFF}"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zh-TW" altLang="en-US"/>
        </a:p>
      </dgm:t>
    </dgm:pt>
    <dgm:pt modelId="{909B8497-4951-4C84-BA46-3BB6176E1D2D}">
      <dgm:prSet/>
      <dgm:spPr>
        <a:noFill/>
        <a:ln>
          <a:noFill/>
        </a:ln>
      </dgm:spPr>
      <dgm:t>
        <a:bodyPr/>
        <a:lstStyle/>
        <a:p>
          <a:pPr rtl="0"/>
          <a:r>
            <a:rPr lang="zh-TW" dirty="0">
              <a:solidFill>
                <a:schemeClr val="tx1"/>
              </a:solidFill>
            </a:rPr>
            <a:t>退休人員赴大陸地區時：</a:t>
          </a:r>
        </a:p>
      </dgm:t>
    </dgm:pt>
    <dgm:pt modelId="{3944E85F-3B35-4C4A-80B0-DA304B93535C}" type="parTrans" cxnId="{BBD5148E-8F68-4960-9247-EE532558265A}">
      <dgm:prSet/>
      <dgm:spPr/>
      <dgm:t>
        <a:bodyPr/>
        <a:lstStyle/>
        <a:p>
          <a:endParaRPr lang="zh-TW" altLang="en-US"/>
        </a:p>
      </dgm:t>
    </dgm:pt>
    <dgm:pt modelId="{9C491054-0D9A-4BC0-A4FA-E5062CB82F7F}" type="sibTrans" cxnId="{BBD5148E-8F68-4960-9247-EE532558265A}">
      <dgm:prSet/>
      <dgm:spPr/>
      <dgm:t>
        <a:bodyPr/>
        <a:lstStyle/>
        <a:p>
          <a:endParaRPr lang="zh-TW" altLang="en-US"/>
        </a:p>
      </dgm:t>
    </dgm:pt>
    <dgm:pt modelId="{0ECF8D42-65B6-41FF-877E-B71EC69B20BC}" type="pres">
      <dgm:prSet presAssocID="{90653AEB-F383-4B1D-9CB4-A1ECF878DDFF}" presName="linear" presStyleCnt="0">
        <dgm:presLayoutVars>
          <dgm:animLvl val="lvl"/>
          <dgm:resizeHandles val="exact"/>
        </dgm:presLayoutVars>
      </dgm:prSet>
      <dgm:spPr/>
      <dgm:t>
        <a:bodyPr/>
        <a:lstStyle/>
        <a:p>
          <a:endParaRPr lang="zh-TW" altLang="en-US"/>
        </a:p>
      </dgm:t>
    </dgm:pt>
    <dgm:pt modelId="{591D4B1A-4C8A-46A5-99B2-4656EA559B33}" type="pres">
      <dgm:prSet presAssocID="{909B8497-4951-4C84-BA46-3BB6176E1D2D}" presName="parentText" presStyleLbl="node1" presStyleIdx="0" presStyleCnt="1">
        <dgm:presLayoutVars>
          <dgm:chMax val="0"/>
          <dgm:bulletEnabled val="1"/>
        </dgm:presLayoutVars>
      </dgm:prSet>
      <dgm:spPr/>
      <dgm:t>
        <a:bodyPr/>
        <a:lstStyle/>
        <a:p>
          <a:endParaRPr lang="zh-TW" altLang="en-US"/>
        </a:p>
      </dgm:t>
    </dgm:pt>
  </dgm:ptLst>
  <dgm:cxnLst>
    <dgm:cxn modelId="{BBD5148E-8F68-4960-9247-EE532558265A}" srcId="{90653AEB-F383-4B1D-9CB4-A1ECF878DDFF}" destId="{909B8497-4951-4C84-BA46-3BB6176E1D2D}" srcOrd="0" destOrd="0" parTransId="{3944E85F-3B35-4C4A-80B0-DA304B93535C}" sibTransId="{9C491054-0D9A-4BC0-A4FA-E5062CB82F7F}"/>
    <dgm:cxn modelId="{CB1FB1F7-7033-4F7F-94E1-33E910F62331}" type="presOf" srcId="{909B8497-4951-4C84-BA46-3BB6176E1D2D}" destId="{591D4B1A-4C8A-46A5-99B2-4656EA559B33}" srcOrd="0" destOrd="0" presId="urn:microsoft.com/office/officeart/2005/8/layout/vList2"/>
    <dgm:cxn modelId="{2A9CA36A-C585-4AD8-816D-5E8F5609AD15}" type="presOf" srcId="{90653AEB-F383-4B1D-9CB4-A1ECF878DDFF}" destId="{0ECF8D42-65B6-41FF-877E-B71EC69B20BC}" srcOrd="0" destOrd="0" presId="urn:microsoft.com/office/officeart/2005/8/layout/vList2"/>
    <dgm:cxn modelId="{3ACEB3C9-76EB-469C-866E-4169495062CE}" type="presParOf" srcId="{0ECF8D42-65B6-41FF-877E-B71EC69B20BC}" destId="{591D4B1A-4C8A-46A5-99B2-4656EA559B33}" srcOrd="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1DD77D35-B650-4950-9309-8954EF7D0DC8}" type="doc">
      <dgm:prSet loTypeId="urn:microsoft.com/office/officeart/2005/8/layout/target3" loCatId="relationship" qsTypeId="urn:microsoft.com/office/officeart/2005/8/quickstyle/simple1" qsCatId="simple" csTypeId="urn:microsoft.com/office/officeart/2005/8/colors/accent1_2" csCatId="accent1" phldr="1"/>
      <dgm:spPr/>
      <dgm:t>
        <a:bodyPr/>
        <a:lstStyle/>
        <a:p>
          <a:endParaRPr lang="zh-TW" altLang="en-US"/>
        </a:p>
      </dgm:t>
    </dgm:pt>
    <dgm:pt modelId="{02434677-1AF5-40EB-9D9F-B0C2D541A177}">
      <dgm:prSet custT="1"/>
      <dgm:spPr/>
      <dgm:t>
        <a:bodyPr/>
        <a:lstStyle/>
        <a:p>
          <a:pPr algn="l" rtl="0"/>
          <a:r>
            <a:rPr lang="zh-TW" altLang="en-US" sz="1800" dirty="0"/>
            <a:t>領受人前往大陸地區者，應依支領月退休給與之公立學校教職員赴大陸地區長期居住改領停領及恢復退休給與處理辦法之程序辦理。</a:t>
          </a:r>
        </a:p>
      </dgm:t>
    </dgm:pt>
    <dgm:pt modelId="{42BE279F-995E-4F73-B262-11F51B2CF7FF}" type="parTrans" cxnId="{803267DE-538D-4B7D-A9EC-704AD7A493F2}">
      <dgm:prSet/>
      <dgm:spPr/>
      <dgm:t>
        <a:bodyPr/>
        <a:lstStyle/>
        <a:p>
          <a:endParaRPr lang="zh-TW" altLang="en-US" sz="1800"/>
        </a:p>
      </dgm:t>
    </dgm:pt>
    <dgm:pt modelId="{73C11F13-4A94-4DA5-9DCB-61B6C21D3A4D}" type="sibTrans" cxnId="{803267DE-538D-4B7D-A9EC-704AD7A493F2}">
      <dgm:prSet/>
      <dgm:spPr/>
      <dgm:t>
        <a:bodyPr/>
        <a:lstStyle/>
        <a:p>
          <a:endParaRPr lang="zh-TW" altLang="en-US" sz="1800"/>
        </a:p>
      </dgm:t>
    </dgm:pt>
    <dgm:pt modelId="{A1A7CCEE-A202-4A18-B7D8-94B9F8CB3539}">
      <dgm:prSet custT="1"/>
      <dgm:spPr/>
      <dgm:t>
        <a:bodyPr/>
        <a:lstStyle/>
        <a:p>
          <a:pPr algn="l" rtl="0"/>
          <a:r>
            <a:rPr lang="zh-TW" sz="1800" dirty="0"/>
            <a:t>赴陸長期居住</a:t>
          </a:r>
          <a:r>
            <a:rPr lang="en-US" sz="1800" dirty="0"/>
            <a:t>(</a:t>
          </a:r>
          <a:r>
            <a:rPr lang="zh-TW" sz="1800" dirty="0"/>
            <a:t>指赴陸居、停留，</a:t>
          </a:r>
          <a:r>
            <a:rPr lang="en-US" sz="1800" dirty="0"/>
            <a:t>1</a:t>
          </a:r>
          <a:r>
            <a:rPr lang="zh-TW" sz="1800" dirty="0"/>
            <a:t>年內合計逾</a:t>
          </a:r>
          <a:r>
            <a:rPr lang="en-US" sz="1800" dirty="0"/>
            <a:t>183</a:t>
          </a:r>
          <a:r>
            <a:rPr lang="zh-TW" sz="1800" dirty="0"/>
            <a:t>日</a:t>
          </a:r>
          <a:r>
            <a:rPr lang="en-US" sz="1800" dirty="0"/>
            <a:t>)</a:t>
          </a:r>
          <a:r>
            <a:rPr lang="zh-TW" sz="1800" dirty="0"/>
            <a:t>，且在大陸地區設有戶籍或領用大陸地區護照者，應停止其領受月退休金權利。</a:t>
          </a:r>
        </a:p>
      </dgm:t>
    </dgm:pt>
    <dgm:pt modelId="{38171524-A183-448E-85ED-2B580E36ACC3}" type="parTrans" cxnId="{ADD1FF68-36F0-48F9-A649-2D05AF5B946C}">
      <dgm:prSet/>
      <dgm:spPr/>
      <dgm:t>
        <a:bodyPr/>
        <a:lstStyle/>
        <a:p>
          <a:endParaRPr lang="zh-TW" altLang="en-US" sz="1800"/>
        </a:p>
      </dgm:t>
    </dgm:pt>
    <dgm:pt modelId="{1447EC52-098A-463D-AB9A-0564678CC845}" type="sibTrans" cxnId="{ADD1FF68-36F0-48F9-A649-2D05AF5B946C}">
      <dgm:prSet/>
      <dgm:spPr/>
      <dgm:t>
        <a:bodyPr/>
        <a:lstStyle/>
        <a:p>
          <a:endParaRPr lang="zh-TW" altLang="en-US" sz="1800"/>
        </a:p>
      </dgm:t>
    </dgm:pt>
    <dgm:pt modelId="{57AF8175-2208-436F-9841-A13523571DE4}">
      <dgm:prSet custT="1"/>
      <dgm:spPr/>
      <dgm:t>
        <a:bodyPr/>
        <a:lstStyle/>
        <a:p>
          <a:pPr algn="l" rtl="0"/>
          <a:r>
            <a:rPr lang="zh-TW" altLang="en-US" sz="1800" dirty="0"/>
            <a:t>赴陸未達長期居住標準者，得繼續發給月退休金。</a:t>
          </a:r>
        </a:p>
      </dgm:t>
    </dgm:pt>
    <dgm:pt modelId="{8D5FE01D-D32F-4793-99DC-5125A79B8CBE}" type="parTrans" cxnId="{072B0DE4-EFC4-4C4B-BD84-F4134DD5E958}">
      <dgm:prSet/>
      <dgm:spPr/>
      <dgm:t>
        <a:bodyPr/>
        <a:lstStyle/>
        <a:p>
          <a:endParaRPr lang="zh-TW" altLang="en-US" sz="1800"/>
        </a:p>
      </dgm:t>
    </dgm:pt>
    <dgm:pt modelId="{ECA77DA7-294B-4EEA-88FA-8388FD0B8335}" type="sibTrans" cxnId="{072B0DE4-EFC4-4C4B-BD84-F4134DD5E958}">
      <dgm:prSet/>
      <dgm:spPr/>
      <dgm:t>
        <a:bodyPr/>
        <a:lstStyle/>
        <a:p>
          <a:endParaRPr lang="zh-TW" altLang="en-US" sz="1800"/>
        </a:p>
      </dgm:t>
    </dgm:pt>
    <dgm:pt modelId="{E9805022-1BBB-4AEC-A2CF-2B640CC37F29}">
      <dgm:prSet custT="1"/>
      <dgm:spPr/>
      <dgm:t>
        <a:bodyPr/>
        <a:lstStyle/>
        <a:p>
          <a:pPr algn="l" rtl="0"/>
          <a:r>
            <a:rPr lang="zh-TW" sz="1800" dirty="0"/>
            <a:t>赴陸長期居住，但未在大陸地區設有戶籍或領用大陸地區護照者，暫停其領受月退休給與權利，俟其回臺時，得依規定申請回復其請領權利</a:t>
          </a:r>
          <a:r>
            <a:rPr lang="en-US" sz="1800" dirty="0"/>
            <a:t>(</a:t>
          </a:r>
          <a:r>
            <a:rPr lang="zh-TW" sz="1800" dirty="0"/>
            <a:t>即可補發暫停期間之月退休金</a:t>
          </a:r>
          <a:r>
            <a:rPr lang="en-US" sz="1800" dirty="0"/>
            <a:t>)</a:t>
          </a:r>
          <a:r>
            <a:rPr lang="zh-TW" sz="1800" dirty="0"/>
            <a:t>。</a:t>
          </a:r>
        </a:p>
      </dgm:t>
    </dgm:pt>
    <dgm:pt modelId="{2E4F5A1E-1DB7-4580-8701-DACC43583E4F}" type="sibTrans" cxnId="{6C45C5B5-C638-42C2-B289-F711579919BC}">
      <dgm:prSet/>
      <dgm:spPr/>
      <dgm:t>
        <a:bodyPr/>
        <a:lstStyle/>
        <a:p>
          <a:endParaRPr lang="zh-TW" altLang="en-US" sz="1800"/>
        </a:p>
      </dgm:t>
    </dgm:pt>
    <dgm:pt modelId="{DD5246C7-E2D0-4402-BC45-DB51AE89479C}" type="parTrans" cxnId="{6C45C5B5-C638-42C2-B289-F711579919BC}">
      <dgm:prSet/>
      <dgm:spPr/>
      <dgm:t>
        <a:bodyPr/>
        <a:lstStyle/>
        <a:p>
          <a:endParaRPr lang="zh-TW" altLang="en-US" sz="1800"/>
        </a:p>
      </dgm:t>
    </dgm:pt>
    <dgm:pt modelId="{D5AF4955-0332-41C2-8774-FF5F93072744}" type="pres">
      <dgm:prSet presAssocID="{1DD77D35-B650-4950-9309-8954EF7D0DC8}" presName="Name0" presStyleCnt="0">
        <dgm:presLayoutVars>
          <dgm:chMax val="7"/>
          <dgm:dir/>
          <dgm:animLvl val="lvl"/>
          <dgm:resizeHandles val="exact"/>
        </dgm:presLayoutVars>
      </dgm:prSet>
      <dgm:spPr/>
      <dgm:t>
        <a:bodyPr/>
        <a:lstStyle/>
        <a:p>
          <a:endParaRPr lang="zh-TW" altLang="en-US"/>
        </a:p>
      </dgm:t>
    </dgm:pt>
    <dgm:pt modelId="{E290FD6F-7E5B-470C-A0D2-DC22BB4CE607}" type="pres">
      <dgm:prSet presAssocID="{02434677-1AF5-40EB-9D9F-B0C2D541A177}" presName="circle1" presStyleLbl="node1" presStyleIdx="0" presStyleCnt="4"/>
      <dgm:spPr/>
    </dgm:pt>
    <dgm:pt modelId="{1B7FF4A5-15AD-4F22-9A45-D4707D67D5C3}" type="pres">
      <dgm:prSet presAssocID="{02434677-1AF5-40EB-9D9F-B0C2D541A177}" presName="space" presStyleCnt="0"/>
      <dgm:spPr/>
    </dgm:pt>
    <dgm:pt modelId="{EA1056A5-8C15-46EA-976E-C32AD2EB3420}" type="pres">
      <dgm:prSet presAssocID="{02434677-1AF5-40EB-9D9F-B0C2D541A177}" presName="rect1" presStyleLbl="alignAcc1" presStyleIdx="0" presStyleCnt="4"/>
      <dgm:spPr/>
      <dgm:t>
        <a:bodyPr/>
        <a:lstStyle/>
        <a:p>
          <a:endParaRPr lang="zh-TW" altLang="en-US"/>
        </a:p>
      </dgm:t>
    </dgm:pt>
    <dgm:pt modelId="{41E0EEA4-3788-458A-A1E5-E2198F3465A9}" type="pres">
      <dgm:prSet presAssocID="{A1A7CCEE-A202-4A18-B7D8-94B9F8CB3539}" presName="vertSpace2" presStyleLbl="node1" presStyleIdx="0" presStyleCnt="4"/>
      <dgm:spPr/>
    </dgm:pt>
    <dgm:pt modelId="{8AF4C326-CC27-41A2-99BF-319ECD788B3F}" type="pres">
      <dgm:prSet presAssocID="{A1A7CCEE-A202-4A18-B7D8-94B9F8CB3539}" presName="circle2" presStyleLbl="node1" presStyleIdx="1" presStyleCnt="4" custLinFactNeighborX="-199" custLinFactNeighborY="7459"/>
      <dgm:spPr/>
    </dgm:pt>
    <dgm:pt modelId="{B5E5C97C-3FD5-4B1D-B17F-EDCDD9D3C97E}" type="pres">
      <dgm:prSet presAssocID="{A1A7CCEE-A202-4A18-B7D8-94B9F8CB3539}" presName="rect2" presStyleLbl="alignAcc1" presStyleIdx="1" presStyleCnt="4" custLinFactNeighborX="-117" custLinFactNeighborY="7098"/>
      <dgm:spPr/>
      <dgm:t>
        <a:bodyPr/>
        <a:lstStyle/>
        <a:p>
          <a:endParaRPr lang="zh-TW" altLang="en-US"/>
        </a:p>
      </dgm:t>
    </dgm:pt>
    <dgm:pt modelId="{2C264D8A-37C9-41AD-8670-D0603EF1E1EF}" type="pres">
      <dgm:prSet presAssocID="{E9805022-1BBB-4AEC-A2CF-2B640CC37F29}" presName="vertSpace3" presStyleLbl="node1" presStyleIdx="1" presStyleCnt="4"/>
      <dgm:spPr/>
    </dgm:pt>
    <dgm:pt modelId="{CAF0D02B-1F83-471F-BD08-4847AACBAAA3}" type="pres">
      <dgm:prSet presAssocID="{E9805022-1BBB-4AEC-A2CF-2B640CC37F29}" presName="circle3" presStyleLbl="node1" presStyleIdx="2" presStyleCnt="4" custLinFactNeighborX="1180" custLinFactNeighborY="21917"/>
      <dgm:spPr/>
    </dgm:pt>
    <dgm:pt modelId="{62F6366D-6566-42F4-AC5C-271200BD66CA}" type="pres">
      <dgm:prSet presAssocID="{E9805022-1BBB-4AEC-A2CF-2B640CC37F29}" presName="rect3" presStyleLbl="alignAcc1" presStyleIdx="2" presStyleCnt="4" custLinFactNeighborX="-117" custLinFactNeighborY="22182"/>
      <dgm:spPr/>
      <dgm:t>
        <a:bodyPr/>
        <a:lstStyle/>
        <a:p>
          <a:endParaRPr lang="zh-TW" altLang="en-US"/>
        </a:p>
      </dgm:t>
    </dgm:pt>
    <dgm:pt modelId="{2C78352B-2F69-42AF-ADC3-7F93842FF852}" type="pres">
      <dgm:prSet presAssocID="{57AF8175-2208-436F-9841-A13523571DE4}" presName="vertSpace4" presStyleLbl="node1" presStyleIdx="2" presStyleCnt="4"/>
      <dgm:spPr/>
    </dgm:pt>
    <dgm:pt modelId="{C9C8CA64-67A4-415D-A8E3-BADE0D5EC9AD}" type="pres">
      <dgm:prSet presAssocID="{57AF8175-2208-436F-9841-A13523571DE4}" presName="circle4" presStyleLbl="node1" presStyleIdx="3" presStyleCnt="4" custLinFactNeighborX="5964" custLinFactNeighborY="74421"/>
      <dgm:spPr/>
    </dgm:pt>
    <dgm:pt modelId="{4C127080-77B4-4C4B-B42D-814A5F0DD419}" type="pres">
      <dgm:prSet presAssocID="{57AF8175-2208-436F-9841-A13523571DE4}" presName="rect4" presStyleLbl="alignAcc1" presStyleIdx="3" presStyleCnt="4" custLinFactNeighborX="-117" custLinFactNeighborY="74421"/>
      <dgm:spPr/>
      <dgm:t>
        <a:bodyPr/>
        <a:lstStyle/>
        <a:p>
          <a:endParaRPr lang="zh-TW" altLang="en-US"/>
        </a:p>
      </dgm:t>
    </dgm:pt>
    <dgm:pt modelId="{F384F8C4-96DF-4074-BA2B-E5F2F4B3493E}" type="pres">
      <dgm:prSet presAssocID="{02434677-1AF5-40EB-9D9F-B0C2D541A177}" presName="rect1ParTxNoCh" presStyleLbl="alignAcc1" presStyleIdx="3" presStyleCnt="4">
        <dgm:presLayoutVars>
          <dgm:chMax val="1"/>
          <dgm:bulletEnabled val="1"/>
        </dgm:presLayoutVars>
      </dgm:prSet>
      <dgm:spPr/>
      <dgm:t>
        <a:bodyPr/>
        <a:lstStyle/>
        <a:p>
          <a:endParaRPr lang="zh-TW" altLang="en-US"/>
        </a:p>
      </dgm:t>
    </dgm:pt>
    <dgm:pt modelId="{2A838C3C-32FD-4F21-AE76-3E2B92672D13}" type="pres">
      <dgm:prSet presAssocID="{A1A7CCEE-A202-4A18-B7D8-94B9F8CB3539}" presName="rect2ParTxNoCh" presStyleLbl="alignAcc1" presStyleIdx="3" presStyleCnt="4">
        <dgm:presLayoutVars>
          <dgm:chMax val="1"/>
          <dgm:bulletEnabled val="1"/>
        </dgm:presLayoutVars>
      </dgm:prSet>
      <dgm:spPr/>
      <dgm:t>
        <a:bodyPr/>
        <a:lstStyle/>
        <a:p>
          <a:endParaRPr lang="zh-TW" altLang="en-US"/>
        </a:p>
      </dgm:t>
    </dgm:pt>
    <dgm:pt modelId="{E63C4412-11FB-4252-8CA3-3BD3C5E2179A}" type="pres">
      <dgm:prSet presAssocID="{E9805022-1BBB-4AEC-A2CF-2B640CC37F29}" presName="rect3ParTxNoCh" presStyleLbl="alignAcc1" presStyleIdx="3" presStyleCnt="4">
        <dgm:presLayoutVars>
          <dgm:chMax val="1"/>
          <dgm:bulletEnabled val="1"/>
        </dgm:presLayoutVars>
      </dgm:prSet>
      <dgm:spPr/>
      <dgm:t>
        <a:bodyPr/>
        <a:lstStyle/>
        <a:p>
          <a:endParaRPr lang="zh-TW" altLang="en-US"/>
        </a:p>
      </dgm:t>
    </dgm:pt>
    <dgm:pt modelId="{2AC58530-70FE-4CF2-AAF2-0B32C432B70D}" type="pres">
      <dgm:prSet presAssocID="{57AF8175-2208-436F-9841-A13523571DE4}" presName="rect4ParTxNoCh" presStyleLbl="alignAcc1" presStyleIdx="3" presStyleCnt="4">
        <dgm:presLayoutVars>
          <dgm:chMax val="1"/>
          <dgm:bulletEnabled val="1"/>
        </dgm:presLayoutVars>
      </dgm:prSet>
      <dgm:spPr/>
      <dgm:t>
        <a:bodyPr/>
        <a:lstStyle/>
        <a:p>
          <a:endParaRPr lang="zh-TW" altLang="en-US"/>
        </a:p>
      </dgm:t>
    </dgm:pt>
  </dgm:ptLst>
  <dgm:cxnLst>
    <dgm:cxn modelId="{803267DE-538D-4B7D-A9EC-704AD7A493F2}" srcId="{1DD77D35-B650-4950-9309-8954EF7D0DC8}" destId="{02434677-1AF5-40EB-9D9F-B0C2D541A177}" srcOrd="0" destOrd="0" parTransId="{42BE279F-995E-4F73-B262-11F51B2CF7FF}" sibTransId="{73C11F13-4A94-4DA5-9DCB-61B6C21D3A4D}"/>
    <dgm:cxn modelId="{F005222B-2AED-4E54-AC27-80FD5A870553}" type="presOf" srcId="{1DD77D35-B650-4950-9309-8954EF7D0DC8}" destId="{D5AF4955-0332-41C2-8774-FF5F93072744}" srcOrd="0" destOrd="0" presId="urn:microsoft.com/office/officeart/2005/8/layout/target3"/>
    <dgm:cxn modelId="{5239326E-31E9-4D3C-B615-B84100D3BF27}" type="presOf" srcId="{02434677-1AF5-40EB-9D9F-B0C2D541A177}" destId="{EA1056A5-8C15-46EA-976E-C32AD2EB3420}" srcOrd="0" destOrd="0" presId="urn:microsoft.com/office/officeart/2005/8/layout/target3"/>
    <dgm:cxn modelId="{6C45C5B5-C638-42C2-B289-F711579919BC}" srcId="{1DD77D35-B650-4950-9309-8954EF7D0DC8}" destId="{E9805022-1BBB-4AEC-A2CF-2B640CC37F29}" srcOrd="2" destOrd="0" parTransId="{DD5246C7-E2D0-4402-BC45-DB51AE89479C}" sibTransId="{2E4F5A1E-1DB7-4580-8701-DACC43583E4F}"/>
    <dgm:cxn modelId="{F1DE9541-A5C2-4EEA-A4FB-BCE056565F90}" type="presOf" srcId="{E9805022-1BBB-4AEC-A2CF-2B640CC37F29}" destId="{E63C4412-11FB-4252-8CA3-3BD3C5E2179A}" srcOrd="1" destOrd="0" presId="urn:microsoft.com/office/officeart/2005/8/layout/target3"/>
    <dgm:cxn modelId="{072B0DE4-EFC4-4C4B-BD84-F4134DD5E958}" srcId="{1DD77D35-B650-4950-9309-8954EF7D0DC8}" destId="{57AF8175-2208-436F-9841-A13523571DE4}" srcOrd="3" destOrd="0" parTransId="{8D5FE01D-D32F-4793-99DC-5125A79B8CBE}" sibTransId="{ECA77DA7-294B-4EEA-88FA-8388FD0B8335}"/>
    <dgm:cxn modelId="{D11E3A5E-8CEC-4188-8834-6509EF2D6DE7}" type="presOf" srcId="{02434677-1AF5-40EB-9D9F-B0C2D541A177}" destId="{F384F8C4-96DF-4074-BA2B-E5F2F4B3493E}" srcOrd="1" destOrd="0" presId="urn:microsoft.com/office/officeart/2005/8/layout/target3"/>
    <dgm:cxn modelId="{81ED49A5-9C81-462D-8780-F252EC7B3598}" type="presOf" srcId="{E9805022-1BBB-4AEC-A2CF-2B640CC37F29}" destId="{62F6366D-6566-42F4-AC5C-271200BD66CA}" srcOrd="0" destOrd="0" presId="urn:microsoft.com/office/officeart/2005/8/layout/target3"/>
    <dgm:cxn modelId="{F018D226-BBB7-497E-BFDE-C86FA261C9DD}" type="presOf" srcId="{57AF8175-2208-436F-9841-A13523571DE4}" destId="{4C127080-77B4-4C4B-B42D-814A5F0DD419}" srcOrd="0" destOrd="0" presId="urn:microsoft.com/office/officeart/2005/8/layout/target3"/>
    <dgm:cxn modelId="{ADD1FF68-36F0-48F9-A649-2D05AF5B946C}" srcId="{1DD77D35-B650-4950-9309-8954EF7D0DC8}" destId="{A1A7CCEE-A202-4A18-B7D8-94B9F8CB3539}" srcOrd="1" destOrd="0" parTransId="{38171524-A183-448E-85ED-2B580E36ACC3}" sibTransId="{1447EC52-098A-463D-AB9A-0564678CC845}"/>
    <dgm:cxn modelId="{4E7C636B-DA6E-4E99-8D59-A7F0955D4B71}" type="presOf" srcId="{57AF8175-2208-436F-9841-A13523571DE4}" destId="{2AC58530-70FE-4CF2-AAF2-0B32C432B70D}" srcOrd="1" destOrd="0" presId="urn:microsoft.com/office/officeart/2005/8/layout/target3"/>
    <dgm:cxn modelId="{6F8D0069-CB8F-4AC6-91FB-A390A75866CF}" type="presOf" srcId="{A1A7CCEE-A202-4A18-B7D8-94B9F8CB3539}" destId="{2A838C3C-32FD-4F21-AE76-3E2B92672D13}" srcOrd="1" destOrd="0" presId="urn:microsoft.com/office/officeart/2005/8/layout/target3"/>
    <dgm:cxn modelId="{D8519645-BA17-4204-94AB-AEBF078A5991}" type="presOf" srcId="{A1A7CCEE-A202-4A18-B7D8-94B9F8CB3539}" destId="{B5E5C97C-3FD5-4B1D-B17F-EDCDD9D3C97E}" srcOrd="0" destOrd="0" presId="urn:microsoft.com/office/officeart/2005/8/layout/target3"/>
    <dgm:cxn modelId="{B0D57C5A-CB8C-43C3-9D16-0BA44C280A05}" type="presParOf" srcId="{D5AF4955-0332-41C2-8774-FF5F93072744}" destId="{E290FD6F-7E5B-470C-A0D2-DC22BB4CE607}" srcOrd="0" destOrd="0" presId="urn:microsoft.com/office/officeart/2005/8/layout/target3"/>
    <dgm:cxn modelId="{1D54EA66-F7F8-4F77-862F-57305631911F}" type="presParOf" srcId="{D5AF4955-0332-41C2-8774-FF5F93072744}" destId="{1B7FF4A5-15AD-4F22-9A45-D4707D67D5C3}" srcOrd="1" destOrd="0" presId="urn:microsoft.com/office/officeart/2005/8/layout/target3"/>
    <dgm:cxn modelId="{D6ECD8A9-5803-4CAE-A5E2-7030A702214B}" type="presParOf" srcId="{D5AF4955-0332-41C2-8774-FF5F93072744}" destId="{EA1056A5-8C15-46EA-976E-C32AD2EB3420}" srcOrd="2" destOrd="0" presId="urn:microsoft.com/office/officeart/2005/8/layout/target3"/>
    <dgm:cxn modelId="{BDEF839C-E6D6-44F1-86B6-E823BA223CF3}" type="presParOf" srcId="{D5AF4955-0332-41C2-8774-FF5F93072744}" destId="{41E0EEA4-3788-458A-A1E5-E2198F3465A9}" srcOrd="3" destOrd="0" presId="urn:microsoft.com/office/officeart/2005/8/layout/target3"/>
    <dgm:cxn modelId="{CFD3BE1B-9FD1-4865-91FD-D009A5F54F7D}" type="presParOf" srcId="{D5AF4955-0332-41C2-8774-FF5F93072744}" destId="{8AF4C326-CC27-41A2-99BF-319ECD788B3F}" srcOrd="4" destOrd="0" presId="urn:microsoft.com/office/officeart/2005/8/layout/target3"/>
    <dgm:cxn modelId="{8D1E7867-4531-45FC-89EF-B1687A1BF728}" type="presParOf" srcId="{D5AF4955-0332-41C2-8774-FF5F93072744}" destId="{B5E5C97C-3FD5-4B1D-B17F-EDCDD9D3C97E}" srcOrd="5" destOrd="0" presId="urn:microsoft.com/office/officeart/2005/8/layout/target3"/>
    <dgm:cxn modelId="{45866140-8BA1-40D2-89F1-58B5AE427CE3}" type="presParOf" srcId="{D5AF4955-0332-41C2-8774-FF5F93072744}" destId="{2C264D8A-37C9-41AD-8670-D0603EF1E1EF}" srcOrd="6" destOrd="0" presId="urn:microsoft.com/office/officeart/2005/8/layout/target3"/>
    <dgm:cxn modelId="{B6B6DF01-4A4F-4448-AA9C-4E39E818D6B4}" type="presParOf" srcId="{D5AF4955-0332-41C2-8774-FF5F93072744}" destId="{CAF0D02B-1F83-471F-BD08-4847AACBAAA3}" srcOrd="7" destOrd="0" presId="urn:microsoft.com/office/officeart/2005/8/layout/target3"/>
    <dgm:cxn modelId="{D172219C-B2E9-4019-83FA-9C3DF517A54D}" type="presParOf" srcId="{D5AF4955-0332-41C2-8774-FF5F93072744}" destId="{62F6366D-6566-42F4-AC5C-271200BD66CA}" srcOrd="8" destOrd="0" presId="urn:microsoft.com/office/officeart/2005/8/layout/target3"/>
    <dgm:cxn modelId="{C15D1373-A6C5-46FA-9ABE-27B6ACDA61FB}" type="presParOf" srcId="{D5AF4955-0332-41C2-8774-FF5F93072744}" destId="{2C78352B-2F69-42AF-ADC3-7F93842FF852}" srcOrd="9" destOrd="0" presId="urn:microsoft.com/office/officeart/2005/8/layout/target3"/>
    <dgm:cxn modelId="{EDFE6DAA-E78A-4B81-BC37-58CE25F9D9B7}" type="presParOf" srcId="{D5AF4955-0332-41C2-8774-FF5F93072744}" destId="{C9C8CA64-67A4-415D-A8E3-BADE0D5EC9AD}" srcOrd="10" destOrd="0" presId="urn:microsoft.com/office/officeart/2005/8/layout/target3"/>
    <dgm:cxn modelId="{A9E57770-3507-46CD-BA7B-D09510A4DD88}" type="presParOf" srcId="{D5AF4955-0332-41C2-8774-FF5F93072744}" destId="{4C127080-77B4-4C4B-B42D-814A5F0DD419}" srcOrd="11" destOrd="0" presId="urn:microsoft.com/office/officeart/2005/8/layout/target3"/>
    <dgm:cxn modelId="{64B2529E-6C96-42A2-B671-2264BD702075}" type="presParOf" srcId="{D5AF4955-0332-41C2-8774-FF5F93072744}" destId="{F384F8C4-96DF-4074-BA2B-E5F2F4B3493E}" srcOrd="12" destOrd="0" presId="urn:microsoft.com/office/officeart/2005/8/layout/target3"/>
    <dgm:cxn modelId="{653820D5-1CA2-4DD1-83FC-F52EF18ACA83}" type="presParOf" srcId="{D5AF4955-0332-41C2-8774-FF5F93072744}" destId="{2A838C3C-32FD-4F21-AE76-3E2B92672D13}" srcOrd="13" destOrd="0" presId="urn:microsoft.com/office/officeart/2005/8/layout/target3"/>
    <dgm:cxn modelId="{A9718206-51F5-4718-813B-FB863444BCB6}" type="presParOf" srcId="{D5AF4955-0332-41C2-8774-FF5F93072744}" destId="{E63C4412-11FB-4252-8CA3-3BD3C5E2179A}" srcOrd="14" destOrd="0" presId="urn:microsoft.com/office/officeart/2005/8/layout/target3"/>
    <dgm:cxn modelId="{277BF84C-356E-4CCA-A149-40B1AB77DD22}" type="presParOf" srcId="{D5AF4955-0332-41C2-8774-FF5F93072744}" destId="{2AC58530-70FE-4CF2-AAF2-0B32C432B70D}" srcOrd="15" destOrd="0" presId="urn:microsoft.com/office/officeart/2005/8/layout/target3"/>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AD169F34-A89C-4746-A485-6214B7CF0D79}"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zh-TW" altLang="en-US"/>
        </a:p>
      </dgm:t>
    </dgm:pt>
    <dgm:pt modelId="{2843017F-CE33-470F-B6F9-07E9E1B8CB8F}">
      <dgm:prSet/>
      <dgm:spPr>
        <a:noFill/>
        <a:ln>
          <a:noFill/>
        </a:ln>
      </dgm:spPr>
      <dgm:t>
        <a:bodyPr/>
        <a:lstStyle/>
        <a:p>
          <a:pPr rtl="0"/>
          <a:r>
            <a:rPr lang="zh-TW" dirty="0">
              <a:solidFill>
                <a:schemeClr val="tx1"/>
              </a:solidFill>
            </a:rPr>
            <a:t>其他停領注意事項</a:t>
          </a:r>
        </a:p>
      </dgm:t>
    </dgm:pt>
    <dgm:pt modelId="{BD6BBE5A-C616-4DC5-80BF-A67F855082B1}" type="parTrans" cxnId="{6D11077A-AC37-4AB3-8C3B-1DA180DD92C4}">
      <dgm:prSet/>
      <dgm:spPr/>
      <dgm:t>
        <a:bodyPr/>
        <a:lstStyle/>
        <a:p>
          <a:endParaRPr lang="zh-TW" altLang="en-US"/>
        </a:p>
      </dgm:t>
    </dgm:pt>
    <dgm:pt modelId="{0238B2EF-7F9E-4C8C-8292-2E92397FD02D}" type="sibTrans" cxnId="{6D11077A-AC37-4AB3-8C3B-1DA180DD92C4}">
      <dgm:prSet/>
      <dgm:spPr/>
      <dgm:t>
        <a:bodyPr/>
        <a:lstStyle/>
        <a:p>
          <a:endParaRPr lang="zh-TW" altLang="en-US"/>
        </a:p>
      </dgm:t>
    </dgm:pt>
    <dgm:pt modelId="{4B4FEDA0-141B-4344-AA6A-D459D0F7D540}" type="pres">
      <dgm:prSet presAssocID="{AD169F34-A89C-4746-A485-6214B7CF0D79}" presName="linear" presStyleCnt="0">
        <dgm:presLayoutVars>
          <dgm:animLvl val="lvl"/>
          <dgm:resizeHandles val="exact"/>
        </dgm:presLayoutVars>
      </dgm:prSet>
      <dgm:spPr/>
      <dgm:t>
        <a:bodyPr/>
        <a:lstStyle/>
        <a:p>
          <a:endParaRPr lang="zh-TW" altLang="en-US"/>
        </a:p>
      </dgm:t>
    </dgm:pt>
    <dgm:pt modelId="{071BC995-2D8C-47DB-AA69-2FBAD43076D4}" type="pres">
      <dgm:prSet presAssocID="{2843017F-CE33-470F-B6F9-07E9E1B8CB8F}" presName="parentText" presStyleLbl="node1" presStyleIdx="0" presStyleCnt="1" custLinFactNeighborX="2284" custLinFactNeighborY="-32293">
        <dgm:presLayoutVars>
          <dgm:chMax val="0"/>
          <dgm:bulletEnabled val="1"/>
        </dgm:presLayoutVars>
      </dgm:prSet>
      <dgm:spPr/>
      <dgm:t>
        <a:bodyPr/>
        <a:lstStyle/>
        <a:p>
          <a:endParaRPr lang="zh-TW" altLang="en-US"/>
        </a:p>
      </dgm:t>
    </dgm:pt>
  </dgm:ptLst>
  <dgm:cxnLst>
    <dgm:cxn modelId="{3DDFC24C-B2C5-45F9-9B1E-14C7DE39FD99}" type="presOf" srcId="{2843017F-CE33-470F-B6F9-07E9E1B8CB8F}" destId="{071BC995-2D8C-47DB-AA69-2FBAD43076D4}" srcOrd="0" destOrd="0" presId="urn:microsoft.com/office/officeart/2005/8/layout/vList2"/>
    <dgm:cxn modelId="{12891C5C-0AD9-4F2E-BDFD-94866810A969}" type="presOf" srcId="{AD169F34-A89C-4746-A485-6214B7CF0D79}" destId="{4B4FEDA0-141B-4344-AA6A-D459D0F7D540}" srcOrd="0" destOrd="0" presId="urn:microsoft.com/office/officeart/2005/8/layout/vList2"/>
    <dgm:cxn modelId="{6D11077A-AC37-4AB3-8C3B-1DA180DD92C4}" srcId="{AD169F34-A89C-4746-A485-6214B7CF0D79}" destId="{2843017F-CE33-470F-B6F9-07E9E1B8CB8F}" srcOrd="0" destOrd="0" parTransId="{BD6BBE5A-C616-4DC5-80BF-A67F855082B1}" sibTransId="{0238B2EF-7F9E-4C8C-8292-2E92397FD02D}"/>
    <dgm:cxn modelId="{A3FBF6B8-95AE-4C2C-B72C-35222CE13D7C}" type="presParOf" srcId="{4B4FEDA0-141B-4344-AA6A-D459D0F7D540}" destId="{071BC995-2D8C-47DB-AA69-2FBAD43076D4}" srcOrd="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D1AFCC2C-92F6-4BE8-822D-F4663EA59224}"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zh-TW" altLang="en-US"/>
        </a:p>
      </dgm:t>
    </dgm:pt>
    <dgm:pt modelId="{0A0A2125-46B0-489B-B749-7EF89998B91A}">
      <dgm:prSet>
        <dgm:style>
          <a:lnRef idx="1">
            <a:schemeClr val="accent1"/>
          </a:lnRef>
          <a:fillRef idx="2">
            <a:schemeClr val="accent1"/>
          </a:fillRef>
          <a:effectRef idx="1">
            <a:schemeClr val="accent1"/>
          </a:effectRef>
          <a:fontRef idx="minor">
            <a:schemeClr val="dk1"/>
          </a:fontRef>
        </dgm:style>
      </dgm:prSet>
      <dgm:spPr/>
      <dgm:t>
        <a:bodyPr/>
        <a:lstStyle/>
        <a:p>
          <a:pPr rtl="0"/>
          <a:r>
            <a:rPr lang="zh-TW" dirty="0">
              <a:solidFill>
                <a:schemeClr val="tx1"/>
              </a:solidFill>
            </a:rPr>
            <a:t>領受人有</a:t>
          </a:r>
          <a:r>
            <a:rPr lang="zh-TW" b="1" dirty="0">
              <a:solidFill>
                <a:srgbClr val="FF0000"/>
              </a:solidFill>
              <a:effectLst>
                <a:outerShdw blurRad="38100" dist="38100" dir="2700000" algn="tl">
                  <a:srgbClr val="000000">
                    <a:alpha val="43137"/>
                  </a:srgbClr>
                </a:outerShdw>
              </a:effectLst>
            </a:rPr>
            <a:t>行蹤不明或發放機關無法聯繫之情形</a:t>
          </a:r>
          <a:r>
            <a:rPr lang="zh-TW" dirty="0">
              <a:solidFill>
                <a:schemeClr val="tx1"/>
              </a:solidFill>
            </a:rPr>
            <a:t>，發放機關應主動暫    停發放退撫給與，並通知臺灣銀行暫停發放優惠存款利息。</a:t>
          </a:r>
        </a:p>
      </dgm:t>
    </dgm:pt>
    <dgm:pt modelId="{85CEDE6E-FA26-4B46-A03F-D233A9DCACBD}" type="parTrans" cxnId="{8233943F-2ED1-45A7-A9F7-19A42D6419B4}">
      <dgm:prSet/>
      <dgm:spPr/>
      <dgm:t>
        <a:bodyPr/>
        <a:lstStyle/>
        <a:p>
          <a:endParaRPr lang="zh-TW" altLang="en-US"/>
        </a:p>
      </dgm:t>
    </dgm:pt>
    <dgm:pt modelId="{D7DC157E-BC6C-4A3F-9BA3-1FA7E869830F}" type="sibTrans" cxnId="{8233943F-2ED1-45A7-A9F7-19A42D6419B4}">
      <dgm:prSet/>
      <dgm:spPr/>
      <dgm:t>
        <a:bodyPr/>
        <a:lstStyle/>
        <a:p>
          <a:endParaRPr lang="zh-TW" altLang="en-US"/>
        </a:p>
      </dgm:t>
    </dgm:pt>
    <dgm:pt modelId="{3214E11D-9F99-4957-9B3D-2D64E318034B}">
      <dgm:prSet>
        <dgm:style>
          <a:lnRef idx="1">
            <a:schemeClr val="accent2"/>
          </a:lnRef>
          <a:fillRef idx="2">
            <a:schemeClr val="accent2"/>
          </a:fillRef>
          <a:effectRef idx="1">
            <a:schemeClr val="accent2"/>
          </a:effectRef>
          <a:fontRef idx="minor">
            <a:schemeClr val="dk1"/>
          </a:fontRef>
        </dgm:style>
      </dgm:prSet>
      <dgm:spPr/>
      <dgm:t>
        <a:bodyPr/>
        <a:lstStyle/>
        <a:p>
          <a:pPr rtl="0"/>
          <a:r>
            <a:rPr lang="zh-TW" dirty="0">
              <a:solidFill>
                <a:srgbClr val="FF0000"/>
              </a:solidFill>
            </a:rPr>
            <a:t>領受人如因</a:t>
          </a:r>
          <a:r>
            <a:rPr lang="zh-TW" b="1" dirty="0">
              <a:solidFill>
                <a:srgbClr val="FF0000"/>
              </a:solidFill>
              <a:effectLst>
                <a:outerShdw blurRad="38100" dist="38100" dir="2700000" algn="tl">
                  <a:srgbClr val="000000">
                    <a:alpha val="43137"/>
                  </a:srgbClr>
                </a:outerShdw>
              </a:effectLst>
            </a:rPr>
            <a:t>案逃亡、藏匿或被通緝</a:t>
          </a:r>
          <a:r>
            <a:rPr lang="zh-TW" dirty="0">
              <a:solidFill>
                <a:srgbClr val="FF0000"/>
              </a:solidFill>
            </a:rPr>
            <a:t>，由發放機關主動暫停發放退撫     給與，並通知臺灣銀行暫停發放優惠存款利息，不適用第一款至第     三款規定。</a:t>
          </a:r>
        </a:p>
      </dgm:t>
    </dgm:pt>
    <dgm:pt modelId="{CFB39B4C-0215-4A23-8982-8E91716F4F3B}" type="parTrans" cxnId="{FEEB1D22-B2E2-4B9E-99AF-6AA89BE8D0AE}">
      <dgm:prSet/>
      <dgm:spPr/>
      <dgm:t>
        <a:bodyPr/>
        <a:lstStyle/>
        <a:p>
          <a:endParaRPr lang="zh-TW" altLang="en-US"/>
        </a:p>
      </dgm:t>
    </dgm:pt>
    <dgm:pt modelId="{6076AE42-9507-4B6F-BDC9-78ED77CCE6B7}" type="sibTrans" cxnId="{FEEB1D22-B2E2-4B9E-99AF-6AA89BE8D0AE}">
      <dgm:prSet/>
      <dgm:spPr/>
      <dgm:t>
        <a:bodyPr/>
        <a:lstStyle/>
        <a:p>
          <a:endParaRPr lang="zh-TW" altLang="en-US"/>
        </a:p>
      </dgm:t>
    </dgm:pt>
    <dgm:pt modelId="{7339121B-3486-46BC-A123-0E7570701C3A}">
      <dgm:prSet>
        <dgm:style>
          <a:lnRef idx="3">
            <a:schemeClr val="lt1"/>
          </a:lnRef>
          <a:fillRef idx="1">
            <a:schemeClr val="accent3"/>
          </a:fillRef>
          <a:effectRef idx="1">
            <a:schemeClr val="accent3"/>
          </a:effectRef>
          <a:fontRef idx="minor">
            <a:schemeClr val="lt1"/>
          </a:fontRef>
        </dgm:style>
      </dgm:prSet>
      <dgm:spPr/>
      <dgm:t>
        <a:bodyPr/>
        <a:lstStyle/>
        <a:p>
          <a:pPr rtl="0"/>
          <a:r>
            <a:rPr lang="zh-TW" dirty="0">
              <a:solidFill>
                <a:schemeClr val="tx1"/>
              </a:solidFill>
            </a:rPr>
            <a:t>領受人有退撫給與變更、喪失或停止等事由，應主動舉證（領受人     亡故除外），向發放機關申請辦理；有姓名變更、地址異動等情形，應主動以書面通知發放機關變更</a:t>
          </a:r>
          <a:r>
            <a:rPr lang="zh-TW" altLang="en-US" dirty="0">
              <a:solidFill>
                <a:schemeClr val="tx1"/>
              </a:solidFill>
            </a:rPr>
            <a:t>。</a:t>
          </a:r>
          <a:endParaRPr lang="zh-TW" dirty="0">
            <a:solidFill>
              <a:schemeClr val="tx1"/>
            </a:solidFill>
          </a:endParaRPr>
        </a:p>
      </dgm:t>
    </dgm:pt>
    <dgm:pt modelId="{50FF9E05-FB69-46E8-BDF5-049240262030}" type="parTrans" cxnId="{FC9C6E5C-24E9-46F7-B09B-A0024B1D82A9}">
      <dgm:prSet/>
      <dgm:spPr/>
      <dgm:t>
        <a:bodyPr/>
        <a:lstStyle/>
        <a:p>
          <a:endParaRPr lang="zh-TW" altLang="en-US"/>
        </a:p>
      </dgm:t>
    </dgm:pt>
    <dgm:pt modelId="{235D10C8-3BEE-4BCE-A03F-DC5CCB989C66}" type="sibTrans" cxnId="{FC9C6E5C-24E9-46F7-B09B-A0024B1D82A9}">
      <dgm:prSet/>
      <dgm:spPr/>
      <dgm:t>
        <a:bodyPr/>
        <a:lstStyle/>
        <a:p>
          <a:endParaRPr lang="zh-TW" altLang="en-US"/>
        </a:p>
      </dgm:t>
    </dgm:pt>
    <dgm:pt modelId="{335DC1AE-83F5-4EA6-A07D-434B74D6939F}">
      <dgm:prSet>
        <dgm:style>
          <a:lnRef idx="1">
            <a:schemeClr val="accent5"/>
          </a:lnRef>
          <a:fillRef idx="2">
            <a:schemeClr val="accent5"/>
          </a:fillRef>
          <a:effectRef idx="1">
            <a:schemeClr val="accent5"/>
          </a:effectRef>
          <a:fontRef idx="minor">
            <a:schemeClr val="dk1"/>
          </a:fontRef>
        </dgm:style>
      </dgm:prSet>
      <dgm:spPr/>
      <dgm:t>
        <a:bodyPr/>
        <a:lstStyle/>
        <a:p>
          <a:pPr rtl="0"/>
          <a:r>
            <a:rPr lang="zh-TW" b="1" dirty="0">
              <a:solidFill>
                <a:srgbClr val="FF0000"/>
              </a:solidFill>
              <a:effectLst>
                <a:outerShdw blurRad="38100" dist="38100" dir="2700000" algn="tl">
                  <a:srgbClr val="000000">
                    <a:alpha val="43137"/>
                  </a:srgbClr>
                </a:outerShdw>
              </a:effectLst>
              <a:latin typeface="Cambria Math" panose="02040503050406030204" pitchFamily="18" charset="0"/>
            </a:rPr>
            <a:t>領受人亡故時，其遺族或服務機關應儘速通知發放機關及臺灣銀行 </a:t>
          </a:r>
          <a:r>
            <a:rPr lang="zh-TW" dirty="0">
              <a:solidFill>
                <a:srgbClr val="FF0000"/>
              </a:solidFill>
              <a:latin typeface="Cambria Math" panose="02040503050406030204" pitchFamily="18" charset="0"/>
            </a:rPr>
            <a:t>，分別停發退撫給與及優惠存款利息</a:t>
          </a:r>
          <a:r>
            <a:rPr lang="zh-TW" dirty="0"/>
            <a:t>。</a:t>
          </a:r>
        </a:p>
      </dgm:t>
    </dgm:pt>
    <dgm:pt modelId="{953827D5-B28A-44FE-82F3-3399F7BC296D}" type="parTrans" cxnId="{84FA9B78-BACF-4014-A125-D3E3C1968DA5}">
      <dgm:prSet/>
      <dgm:spPr/>
      <dgm:t>
        <a:bodyPr/>
        <a:lstStyle/>
        <a:p>
          <a:endParaRPr lang="zh-TW" altLang="en-US"/>
        </a:p>
      </dgm:t>
    </dgm:pt>
    <dgm:pt modelId="{23F9E7F8-D14D-48CE-BB4C-2CCCEB907618}" type="sibTrans" cxnId="{84FA9B78-BACF-4014-A125-D3E3C1968DA5}">
      <dgm:prSet/>
      <dgm:spPr/>
      <dgm:t>
        <a:bodyPr/>
        <a:lstStyle/>
        <a:p>
          <a:endParaRPr lang="zh-TW" altLang="en-US"/>
        </a:p>
      </dgm:t>
    </dgm:pt>
    <dgm:pt modelId="{D3E6B9B9-85E8-4048-A1DD-E86BD92C3527}" type="pres">
      <dgm:prSet presAssocID="{D1AFCC2C-92F6-4BE8-822D-F4663EA59224}" presName="linear" presStyleCnt="0">
        <dgm:presLayoutVars>
          <dgm:animLvl val="lvl"/>
          <dgm:resizeHandles val="exact"/>
        </dgm:presLayoutVars>
      </dgm:prSet>
      <dgm:spPr/>
      <dgm:t>
        <a:bodyPr/>
        <a:lstStyle/>
        <a:p>
          <a:endParaRPr lang="zh-TW" altLang="en-US"/>
        </a:p>
      </dgm:t>
    </dgm:pt>
    <dgm:pt modelId="{21240ECC-7695-4A57-A9E5-4B93B5176623}" type="pres">
      <dgm:prSet presAssocID="{0A0A2125-46B0-489B-B749-7EF89998B91A}" presName="parentText" presStyleLbl="node1" presStyleIdx="0" presStyleCnt="4" custLinFactNeighborX="1001" custLinFactNeighborY="631">
        <dgm:presLayoutVars>
          <dgm:chMax val="0"/>
          <dgm:bulletEnabled val="1"/>
        </dgm:presLayoutVars>
      </dgm:prSet>
      <dgm:spPr/>
      <dgm:t>
        <a:bodyPr/>
        <a:lstStyle/>
        <a:p>
          <a:endParaRPr lang="zh-TW" altLang="en-US"/>
        </a:p>
      </dgm:t>
    </dgm:pt>
    <dgm:pt modelId="{1D01DCF0-36CD-48F4-9608-BB54B15C376E}" type="pres">
      <dgm:prSet presAssocID="{D7DC157E-BC6C-4A3F-9BA3-1FA7E869830F}" presName="spacer" presStyleCnt="0"/>
      <dgm:spPr/>
    </dgm:pt>
    <dgm:pt modelId="{6858B777-CF4C-4970-A564-C75D874D530B}" type="pres">
      <dgm:prSet presAssocID="{3214E11D-9F99-4957-9B3D-2D64E318034B}" presName="parentText" presStyleLbl="node1" presStyleIdx="1" presStyleCnt="4">
        <dgm:presLayoutVars>
          <dgm:chMax val="0"/>
          <dgm:bulletEnabled val="1"/>
        </dgm:presLayoutVars>
      </dgm:prSet>
      <dgm:spPr/>
      <dgm:t>
        <a:bodyPr/>
        <a:lstStyle/>
        <a:p>
          <a:endParaRPr lang="zh-TW" altLang="en-US"/>
        </a:p>
      </dgm:t>
    </dgm:pt>
    <dgm:pt modelId="{6B94D0D0-F5F0-44D5-8AD4-600F4954F6E3}" type="pres">
      <dgm:prSet presAssocID="{6076AE42-9507-4B6F-BDC9-78ED77CCE6B7}" presName="spacer" presStyleCnt="0"/>
      <dgm:spPr/>
    </dgm:pt>
    <dgm:pt modelId="{8DFBB73C-15CA-43D5-A794-8EF126B47CC8}" type="pres">
      <dgm:prSet presAssocID="{7339121B-3486-46BC-A123-0E7570701C3A}" presName="parentText" presStyleLbl="node1" presStyleIdx="2" presStyleCnt="4">
        <dgm:presLayoutVars>
          <dgm:chMax val="0"/>
          <dgm:bulletEnabled val="1"/>
        </dgm:presLayoutVars>
      </dgm:prSet>
      <dgm:spPr/>
      <dgm:t>
        <a:bodyPr/>
        <a:lstStyle/>
        <a:p>
          <a:endParaRPr lang="zh-TW" altLang="en-US"/>
        </a:p>
      </dgm:t>
    </dgm:pt>
    <dgm:pt modelId="{A59F5B83-78D7-4BE5-B9CF-0778A1C971E9}" type="pres">
      <dgm:prSet presAssocID="{235D10C8-3BEE-4BCE-A03F-DC5CCB989C66}" presName="spacer" presStyleCnt="0"/>
      <dgm:spPr/>
    </dgm:pt>
    <dgm:pt modelId="{0F998C0E-9C81-44C5-87FE-1F74ACBEAF77}" type="pres">
      <dgm:prSet presAssocID="{335DC1AE-83F5-4EA6-A07D-434B74D6939F}" presName="parentText" presStyleLbl="node1" presStyleIdx="3" presStyleCnt="4">
        <dgm:presLayoutVars>
          <dgm:chMax val="0"/>
          <dgm:bulletEnabled val="1"/>
        </dgm:presLayoutVars>
      </dgm:prSet>
      <dgm:spPr/>
      <dgm:t>
        <a:bodyPr/>
        <a:lstStyle/>
        <a:p>
          <a:endParaRPr lang="zh-TW" altLang="en-US"/>
        </a:p>
      </dgm:t>
    </dgm:pt>
  </dgm:ptLst>
  <dgm:cxnLst>
    <dgm:cxn modelId="{8E2E8B0F-1F09-4237-B18D-C51AB4338539}" type="presOf" srcId="{3214E11D-9F99-4957-9B3D-2D64E318034B}" destId="{6858B777-CF4C-4970-A564-C75D874D530B}" srcOrd="0" destOrd="0" presId="urn:microsoft.com/office/officeart/2005/8/layout/vList2"/>
    <dgm:cxn modelId="{8233943F-2ED1-45A7-A9F7-19A42D6419B4}" srcId="{D1AFCC2C-92F6-4BE8-822D-F4663EA59224}" destId="{0A0A2125-46B0-489B-B749-7EF89998B91A}" srcOrd="0" destOrd="0" parTransId="{85CEDE6E-FA26-4B46-A03F-D233A9DCACBD}" sibTransId="{D7DC157E-BC6C-4A3F-9BA3-1FA7E869830F}"/>
    <dgm:cxn modelId="{14B13A5A-1795-42ED-B1C4-30474CDDFAE1}" type="presOf" srcId="{0A0A2125-46B0-489B-B749-7EF89998B91A}" destId="{21240ECC-7695-4A57-A9E5-4B93B5176623}" srcOrd="0" destOrd="0" presId="urn:microsoft.com/office/officeart/2005/8/layout/vList2"/>
    <dgm:cxn modelId="{FC9C6E5C-24E9-46F7-B09B-A0024B1D82A9}" srcId="{D1AFCC2C-92F6-4BE8-822D-F4663EA59224}" destId="{7339121B-3486-46BC-A123-0E7570701C3A}" srcOrd="2" destOrd="0" parTransId="{50FF9E05-FB69-46E8-BDF5-049240262030}" sibTransId="{235D10C8-3BEE-4BCE-A03F-DC5CCB989C66}"/>
    <dgm:cxn modelId="{73F9DCBE-6687-4D07-B314-DD90AD2229AB}" type="presOf" srcId="{7339121B-3486-46BC-A123-0E7570701C3A}" destId="{8DFBB73C-15CA-43D5-A794-8EF126B47CC8}" srcOrd="0" destOrd="0" presId="urn:microsoft.com/office/officeart/2005/8/layout/vList2"/>
    <dgm:cxn modelId="{269C0BCD-3FFE-49EC-8CBB-6F746D42ACF1}" type="presOf" srcId="{335DC1AE-83F5-4EA6-A07D-434B74D6939F}" destId="{0F998C0E-9C81-44C5-87FE-1F74ACBEAF77}" srcOrd="0" destOrd="0" presId="urn:microsoft.com/office/officeart/2005/8/layout/vList2"/>
    <dgm:cxn modelId="{0A698C11-9F14-425A-9FE9-8C23393E8915}" type="presOf" srcId="{D1AFCC2C-92F6-4BE8-822D-F4663EA59224}" destId="{D3E6B9B9-85E8-4048-A1DD-E86BD92C3527}" srcOrd="0" destOrd="0" presId="urn:microsoft.com/office/officeart/2005/8/layout/vList2"/>
    <dgm:cxn modelId="{FEEB1D22-B2E2-4B9E-99AF-6AA89BE8D0AE}" srcId="{D1AFCC2C-92F6-4BE8-822D-F4663EA59224}" destId="{3214E11D-9F99-4957-9B3D-2D64E318034B}" srcOrd="1" destOrd="0" parTransId="{CFB39B4C-0215-4A23-8982-8E91716F4F3B}" sibTransId="{6076AE42-9507-4B6F-BDC9-78ED77CCE6B7}"/>
    <dgm:cxn modelId="{84FA9B78-BACF-4014-A125-D3E3C1968DA5}" srcId="{D1AFCC2C-92F6-4BE8-822D-F4663EA59224}" destId="{335DC1AE-83F5-4EA6-A07D-434B74D6939F}" srcOrd="3" destOrd="0" parTransId="{953827D5-B28A-44FE-82F3-3399F7BC296D}" sibTransId="{23F9E7F8-D14D-48CE-BB4C-2CCCEB907618}"/>
    <dgm:cxn modelId="{7FE3D86C-EBEB-4094-B177-8F2254097CBB}" type="presParOf" srcId="{D3E6B9B9-85E8-4048-A1DD-E86BD92C3527}" destId="{21240ECC-7695-4A57-A9E5-4B93B5176623}" srcOrd="0" destOrd="0" presId="urn:microsoft.com/office/officeart/2005/8/layout/vList2"/>
    <dgm:cxn modelId="{7AEF6D6B-0380-4720-A6EE-F329939B7178}" type="presParOf" srcId="{D3E6B9B9-85E8-4048-A1DD-E86BD92C3527}" destId="{1D01DCF0-36CD-48F4-9608-BB54B15C376E}" srcOrd="1" destOrd="0" presId="urn:microsoft.com/office/officeart/2005/8/layout/vList2"/>
    <dgm:cxn modelId="{A21E9A4C-362D-464A-9AE1-18DBD82F1047}" type="presParOf" srcId="{D3E6B9B9-85E8-4048-A1DD-E86BD92C3527}" destId="{6858B777-CF4C-4970-A564-C75D874D530B}" srcOrd="2" destOrd="0" presId="urn:microsoft.com/office/officeart/2005/8/layout/vList2"/>
    <dgm:cxn modelId="{68FB5CDC-AECF-4614-9D47-AE4683A1F2A2}" type="presParOf" srcId="{D3E6B9B9-85E8-4048-A1DD-E86BD92C3527}" destId="{6B94D0D0-F5F0-44D5-8AD4-600F4954F6E3}" srcOrd="3" destOrd="0" presId="urn:microsoft.com/office/officeart/2005/8/layout/vList2"/>
    <dgm:cxn modelId="{2DA322C2-CAF5-44BD-AFAE-3A79D8C86147}" type="presParOf" srcId="{D3E6B9B9-85E8-4048-A1DD-E86BD92C3527}" destId="{8DFBB73C-15CA-43D5-A794-8EF126B47CC8}" srcOrd="4" destOrd="0" presId="urn:microsoft.com/office/officeart/2005/8/layout/vList2"/>
    <dgm:cxn modelId="{08586A4B-82AA-425B-9A2A-90C2233A3C1A}" type="presParOf" srcId="{D3E6B9B9-85E8-4048-A1DD-E86BD92C3527}" destId="{A59F5B83-78D7-4BE5-B9CF-0778A1C971E9}" srcOrd="5" destOrd="0" presId="urn:microsoft.com/office/officeart/2005/8/layout/vList2"/>
    <dgm:cxn modelId="{7F07D8B0-371C-4F55-B3D7-C87F1120A7BD}" type="presParOf" srcId="{D3E6B9B9-85E8-4048-A1DD-E86BD92C3527}" destId="{0F998C0E-9C81-44C5-87FE-1F74ACBEAF77}" srcOrd="6" destOrd="0" presId="urn:microsoft.com/office/officeart/2005/8/layout/vList2"/>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83687DE-7D79-4132-ACF8-ACD2A4554D95}">
      <dsp:nvSpPr>
        <dsp:cNvPr id="0" name=""/>
        <dsp:cNvSpPr/>
      </dsp:nvSpPr>
      <dsp:spPr>
        <a:xfrm>
          <a:off x="0" y="1533770"/>
          <a:ext cx="8136904" cy="2045027"/>
        </a:xfrm>
        <a:prstGeom prst="notchedRightArrow">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24CE75A-11B8-47A8-BD00-1BAEE1F11DA9}">
      <dsp:nvSpPr>
        <dsp:cNvPr id="0" name=""/>
        <dsp:cNvSpPr/>
      </dsp:nvSpPr>
      <dsp:spPr>
        <a:xfrm>
          <a:off x="335" y="0"/>
          <a:ext cx="1711014" cy="20450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0688" tIns="170688" rIns="170688" bIns="170688" numCol="1" spcCol="1270" anchor="b" anchorCtr="0">
          <a:noAutofit/>
        </a:bodyPr>
        <a:lstStyle/>
        <a:p>
          <a:pPr lvl="0" algn="ctr" defTabSz="1066800">
            <a:lnSpc>
              <a:spcPct val="90000"/>
            </a:lnSpc>
            <a:spcBef>
              <a:spcPct val="0"/>
            </a:spcBef>
            <a:spcAft>
              <a:spcPct val="35000"/>
            </a:spcAft>
          </a:pPr>
          <a:r>
            <a:rPr lang="zh-TW" altLang="en-US" sz="2400" kern="1200" dirty="0"/>
            <a:t>先降優存</a:t>
          </a:r>
        </a:p>
        <a:p>
          <a:pPr lvl="0" algn="ctr" defTabSz="1066800">
            <a:lnSpc>
              <a:spcPct val="90000"/>
            </a:lnSpc>
            <a:spcBef>
              <a:spcPct val="0"/>
            </a:spcBef>
            <a:spcAft>
              <a:spcPct val="35000"/>
            </a:spcAft>
          </a:pPr>
          <a:r>
            <a:rPr lang="en-US" altLang="zh-TW" sz="2400" kern="1200" dirty="0"/>
            <a:t>(</a:t>
          </a:r>
          <a:r>
            <a:rPr lang="zh-TW" altLang="en-US" sz="2400" kern="1200" dirty="0"/>
            <a:t>先採均薪</a:t>
          </a:r>
          <a:r>
            <a:rPr lang="en-US" altLang="zh-TW" sz="2400" kern="1200" dirty="0"/>
            <a:t>)</a:t>
          </a:r>
          <a:endParaRPr lang="zh-TW" altLang="en-US" sz="2400" kern="1200" dirty="0"/>
        </a:p>
      </dsp:txBody>
      <dsp:txXfrm>
        <a:off x="335" y="0"/>
        <a:ext cx="1711014" cy="2045027"/>
      </dsp:txXfrm>
    </dsp:sp>
    <dsp:sp modelId="{9C396012-44AE-47AA-8EA4-2ACFB3EE285A}">
      <dsp:nvSpPr>
        <dsp:cNvPr id="0" name=""/>
        <dsp:cNvSpPr/>
      </dsp:nvSpPr>
      <dsp:spPr>
        <a:xfrm>
          <a:off x="600214" y="2300655"/>
          <a:ext cx="511256" cy="511256"/>
        </a:xfrm>
        <a:prstGeom prst="ellipse">
          <a:avLst/>
        </a:prstGeom>
        <a:solidFill>
          <a:schemeClr val="accent2">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sp>
    <dsp:sp modelId="{02849173-B74C-427A-B151-55C087DB9FB3}">
      <dsp:nvSpPr>
        <dsp:cNvPr id="0" name=""/>
        <dsp:cNvSpPr/>
      </dsp:nvSpPr>
      <dsp:spPr>
        <a:xfrm>
          <a:off x="1944218" y="725427"/>
          <a:ext cx="2909888" cy="1312968"/>
        </a:xfrm>
        <a:prstGeom prst="roundRect">
          <a:avLst/>
        </a:prstGeom>
        <a:noFill/>
        <a:ln w="9525" cap="flat" cmpd="sng" algn="ctr">
          <a:solidFill>
            <a:schemeClr val="accent6">
              <a:shade val="95000"/>
              <a:satMod val="105000"/>
            </a:schemeClr>
          </a:solidFill>
          <a:prstDash val="solid"/>
        </a:ln>
        <a:effectLst>
          <a:outerShdw blurRad="40000" dist="20000" dir="5400000" rotWithShape="0">
            <a:srgbClr val="000000">
              <a:alpha val="38000"/>
            </a:srgbClr>
          </a:outerShdw>
        </a:effectLst>
      </dsp:spPr>
      <dsp:style>
        <a:lnRef idx="1">
          <a:schemeClr val="accent6"/>
        </a:lnRef>
        <a:fillRef idx="2">
          <a:schemeClr val="accent6"/>
        </a:fillRef>
        <a:effectRef idx="1">
          <a:schemeClr val="accent6"/>
        </a:effectRef>
        <a:fontRef idx="minor">
          <a:schemeClr val="dk1"/>
        </a:fontRef>
      </dsp:style>
      <dsp:txBody>
        <a:bodyPr spcFirstLastPara="0" vert="horz" wrap="square" lIns="170688" tIns="170688" rIns="170688" bIns="170688" numCol="1" spcCol="1270" anchor="t" anchorCtr="0">
          <a:noAutofit/>
        </a:bodyPr>
        <a:lstStyle/>
        <a:p>
          <a:pPr lvl="0" algn="l" defTabSz="1066800">
            <a:lnSpc>
              <a:spcPct val="90000"/>
            </a:lnSpc>
            <a:spcBef>
              <a:spcPct val="0"/>
            </a:spcBef>
            <a:spcAft>
              <a:spcPct val="35000"/>
            </a:spcAft>
          </a:pPr>
          <a:r>
            <a:rPr lang="zh-TW" altLang="en-US" sz="2400" kern="1200" dirty="0">
              <a:solidFill>
                <a:srgbClr val="0000FF"/>
              </a:solidFill>
            </a:rPr>
            <a:t>仍高於替代率上限者，再降至替代率上限金額</a:t>
          </a:r>
          <a:endParaRPr lang="en-US" altLang="zh-TW" sz="2400" kern="1200" dirty="0">
            <a:solidFill>
              <a:srgbClr val="0000FF"/>
            </a:solidFill>
          </a:endParaRPr>
        </a:p>
        <a:p>
          <a:pPr lvl="0" algn="ctr" defTabSz="1066800">
            <a:lnSpc>
              <a:spcPct val="90000"/>
            </a:lnSpc>
            <a:spcBef>
              <a:spcPct val="0"/>
            </a:spcBef>
            <a:spcAft>
              <a:spcPct val="35000"/>
            </a:spcAft>
          </a:pPr>
          <a:endParaRPr lang="en-US" altLang="zh-TW" sz="2400" kern="1200" dirty="0"/>
        </a:p>
        <a:p>
          <a:pPr lvl="0" algn="ctr" defTabSz="1066800">
            <a:lnSpc>
              <a:spcPct val="90000"/>
            </a:lnSpc>
            <a:spcBef>
              <a:spcPct val="0"/>
            </a:spcBef>
            <a:spcAft>
              <a:spcPct val="35000"/>
            </a:spcAft>
          </a:pPr>
          <a:endParaRPr lang="en-US" altLang="zh-TW" sz="2000" kern="1200" dirty="0"/>
        </a:p>
        <a:p>
          <a:pPr lvl="0" algn="l" defTabSz="1066800">
            <a:lnSpc>
              <a:spcPct val="90000"/>
            </a:lnSpc>
            <a:spcBef>
              <a:spcPct val="0"/>
            </a:spcBef>
            <a:spcAft>
              <a:spcPts val="0"/>
            </a:spcAft>
          </a:pPr>
          <a:endParaRPr lang="en-US" altLang="zh-TW" sz="2000" kern="1200" dirty="0">
            <a:latin typeface="+mj-ea"/>
            <a:ea typeface="+mj-ea"/>
          </a:endParaRPr>
        </a:p>
      </dsp:txBody>
      <dsp:txXfrm>
        <a:off x="2008312" y="789521"/>
        <a:ext cx="2781700" cy="1184780"/>
      </dsp:txXfrm>
    </dsp:sp>
    <dsp:sp modelId="{283D2EB1-5A75-41C2-B53E-1C08A2B32F74}">
      <dsp:nvSpPr>
        <dsp:cNvPr id="0" name=""/>
        <dsp:cNvSpPr/>
      </dsp:nvSpPr>
      <dsp:spPr>
        <a:xfrm>
          <a:off x="3123902" y="2356080"/>
          <a:ext cx="511256" cy="511256"/>
        </a:xfrm>
        <a:prstGeom prst="ellipse">
          <a:avLst/>
        </a:prstGeom>
        <a:solidFill>
          <a:schemeClr val="accent3">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sp>
    <dsp:sp modelId="{1030248D-D6C7-4E41-AB32-8F2D2244DABB}">
      <dsp:nvSpPr>
        <dsp:cNvPr id="0" name=""/>
        <dsp:cNvSpPr/>
      </dsp:nvSpPr>
      <dsp:spPr>
        <a:xfrm>
          <a:off x="4774681" y="686771"/>
          <a:ext cx="2530539" cy="153749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0688" tIns="170688" rIns="170688" bIns="170688" numCol="1" spcCol="1270" anchor="b" anchorCtr="0">
          <a:noAutofit/>
        </a:bodyPr>
        <a:lstStyle/>
        <a:p>
          <a:pPr lvl="0" algn="l" defTabSz="1066800">
            <a:lnSpc>
              <a:spcPct val="90000"/>
            </a:lnSpc>
            <a:spcBef>
              <a:spcPct val="0"/>
            </a:spcBef>
            <a:spcAft>
              <a:spcPct val="35000"/>
            </a:spcAft>
          </a:pPr>
          <a:r>
            <a:rPr lang="zh-TW" altLang="en-US" sz="2400" kern="1200" dirty="0"/>
            <a:t>低於或等於替代率上限者，直接支領該金額</a:t>
          </a:r>
        </a:p>
      </dsp:txBody>
      <dsp:txXfrm>
        <a:off x="4774681" y="686771"/>
        <a:ext cx="2530539" cy="1537492"/>
      </dsp:txXfrm>
    </dsp:sp>
    <dsp:sp modelId="{04209863-E7E5-4323-9C2E-719F283E6A6D}">
      <dsp:nvSpPr>
        <dsp:cNvPr id="0" name=""/>
        <dsp:cNvSpPr/>
      </dsp:nvSpPr>
      <dsp:spPr>
        <a:xfrm>
          <a:off x="5760640" y="2357399"/>
          <a:ext cx="511256" cy="511256"/>
        </a:xfrm>
        <a:prstGeom prst="ellipse">
          <a:avLst/>
        </a:prstGeom>
        <a:solidFill>
          <a:schemeClr val="accent4">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hProcess11">
  <dgm:title val=""/>
  <dgm:desc val=""/>
  <dgm:catLst>
    <dgm:cat type="process" pri="8000"/>
    <dgm:cat type="convert" pri="14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hoose name="Name1">
      <dgm:if name="Name2" func="var" arg="dir" op="equ" val="norm">
        <dgm:constrLst>
          <dgm:constr type="w" for="ch" forName="arrow" refType="w"/>
          <dgm:constr type="h" for="ch" forName="arrow" refType="h" fact="0.4"/>
          <dgm:constr type="ctrY" for="ch" forName="arrow" refType="h" fact="0.5"/>
          <dgm:constr type="l" for="ch" forName="arrow"/>
          <dgm:constr type="w" for="ch" forName="points" refType="w" fact="0.9"/>
          <dgm:constr type="h" for="ch" forName="points" refType="h"/>
          <dgm:constr type="t" for="ch" forName="points"/>
          <dgm:constr type="l" for="ch" forName="points"/>
        </dgm:constrLst>
      </dgm:if>
      <dgm:else name="Name3">
        <dgm:constrLst>
          <dgm:constr type="w" for="ch" forName="arrow" refType="w"/>
          <dgm:constr type="h" for="ch" forName="arrow" refType="h" fact="0.4"/>
          <dgm:constr type="ctrY" for="ch" forName="arrow" refType="h" fact="0.5"/>
          <dgm:constr type="r" for="ch" forName="arrow" refType="w"/>
          <dgm:constr type="w" for="ch" forName="points" refType="w" fact="0.9"/>
          <dgm:constr type="h" for="ch" forName="points" refType="h"/>
          <dgm:constr type="t" for="ch" forName="points"/>
          <dgm:constr type="r" for="ch" forName="points" refType="w"/>
        </dgm:constrLst>
      </dgm:else>
    </dgm:choose>
    <dgm:ruleLst/>
    <dgm:layoutNode name="arrow" styleLbl="bgShp">
      <dgm:alg type="sp"/>
      <dgm:choose name="Name4">
        <dgm:if name="Name5" func="var" arg="dir" op="equ" val="norm">
          <dgm:shape xmlns:r="http://schemas.openxmlformats.org/officeDocument/2006/relationships" type="notchedRightArrow" r:blip="">
            <dgm:adjLst/>
          </dgm:shape>
        </dgm:if>
        <dgm:else name="Name6">
          <dgm:shape xmlns:r="http://schemas.openxmlformats.org/officeDocument/2006/relationships" rot="180" type="notchedRightArrow" r:blip="">
            <dgm:adjLst/>
          </dgm:shape>
        </dgm:else>
      </dgm:choose>
      <dgm:presOf/>
      <dgm:constrLst/>
      <dgm:ruleLst/>
    </dgm:layoutNode>
    <dgm:layoutNode name="points">
      <dgm:choose name="Name7">
        <dgm:if name="Name8" func="var" arg="dir" op="equ" val="norm">
          <dgm:alg type="lin">
            <dgm:param type="linDir" val="fromL"/>
          </dgm:alg>
        </dgm:if>
        <dgm:else name="Name9">
          <dgm:alg type="lin">
            <dgm:param type="linDir" val="fromR"/>
          </dgm:alg>
        </dgm:else>
      </dgm:choose>
      <dgm:shape xmlns:r="http://schemas.openxmlformats.org/officeDocument/2006/relationships" r:blip="">
        <dgm:adjLst/>
      </dgm:shape>
      <dgm:presOf/>
      <dgm:constrLst>
        <dgm:constr type="w" for="ch" forName="compositeA" refType="w"/>
        <dgm:constr type="h" for="ch" forName="compositeA" refType="h"/>
        <dgm:constr type="w" for="ch" forName="compositeB" refType="w" refFor="ch" refForName="compositeA" op="equ"/>
        <dgm:constr type="h" for="ch" forName="compositeB" refType="h" refFor="ch" refForName="compositeA" op="equ"/>
        <dgm:constr type="primFontSz" for="des" ptType="node" op="equ" val="65"/>
        <dgm:constr type="w" for="ch" forName="space" refType="w" refFor="ch" refForName="compositeA" op="equ" fact="0.05"/>
      </dgm:constrLst>
      <dgm:ruleLst/>
      <dgm:forEach name="Name10" axis="ch" ptType="node">
        <dgm:choose name="Name11">
          <dgm:if name="Name12" axis="self" ptType="node" func="posOdd" op="equ" val="1">
            <dgm:layoutNode name="compositeA">
              <dgm:alg type="composite"/>
              <dgm:shape xmlns:r="http://schemas.openxmlformats.org/officeDocument/2006/relationships" r:blip="">
                <dgm:adjLst/>
              </dgm:shape>
              <dgm:presOf/>
              <dgm:constrLst>
                <dgm:constr type="w" for="ch" forName="textA" refType="w"/>
                <dgm:constr type="h" for="ch" forName="textA" refType="h" fact="0.4"/>
                <dgm:constr type="t" for="ch" forName="textA"/>
                <dgm:constr type="l" for="ch" forName="textA"/>
                <dgm:constr type="h" for="ch" forName="circleA" refType="h" fact="0.1"/>
                <dgm:constr type="h" for="ch" forName="circleA" refType="w" op="lte"/>
                <dgm:constr type="w" for="ch" forName="circleA" refType="h" refFor="ch" refForName="circleA" op="equ"/>
                <dgm:constr type="ctrY" for="ch" forName="circleA" refType="h" fact="0.5"/>
                <dgm:constr type="ctrX" for="ch" forName="circleA" refType="w" refFor="ch" refForName="textA" fact="0.5"/>
                <dgm:constr type="w" for="ch" forName="spaceA" refType="w"/>
                <dgm:constr type="h" for="ch" forName="spaceA" refType="h" fact="0.4"/>
                <dgm:constr type="b" for="ch" forName="spaceA" refType="h"/>
                <dgm:constr type="l" for="ch" forName="spaceA"/>
              </dgm:constrLst>
              <dgm:ruleLst/>
              <dgm:layoutNode name="textA" styleLbl="revTx">
                <dgm:varLst>
                  <dgm:bulletEnabled val="1"/>
                </dgm:varLst>
                <dgm:alg type="tx">
                  <dgm:param type="txAnchorVert" val="b"/>
                  <dgm:param type="txAnchorVertCh" val="b"/>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A">
                <dgm:alg type="sp"/>
                <dgm:shape xmlns:r="http://schemas.openxmlformats.org/officeDocument/2006/relationships" type="ellipse" r:blip="">
                  <dgm:adjLst/>
                </dgm:shape>
                <dgm:presOf/>
                <dgm:constrLst/>
                <dgm:ruleLst/>
              </dgm:layoutNode>
              <dgm:layoutNode name="spaceA">
                <dgm:alg type="sp"/>
                <dgm:shape xmlns:r="http://schemas.openxmlformats.org/officeDocument/2006/relationships" r:blip="">
                  <dgm:adjLst/>
                </dgm:shape>
                <dgm:presOf/>
                <dgm:constrLst/>
                <dgm:ruleLst/>
              </dgm:layoutNode>
            </dgm:layoutNode>
          </dgm:if>
          <dgm:else name="Name13">
            <dgm:layoutNode name="compositeB">
              <dgm:alg type="composite"/>
              <dgm:shape xmlns:r="http://schemas.openxmlformats.org/officeDocument/2006/relationships" r:blip="">
                <dgm:adjLst/>
              </dgm:shape>
              <dgm:presOf/>
              <dgm:constrLst>
                <dgm:constr type="w" for="ch" forName="textB" refType="w"/>
                <dgm:constr type="h" for="ch" forName="textB" refType="h" fact="0.4"/>
                <dgm:constr type="b" for="ch" forName="textB" refType="h"/>
                <dgm:constr type="l" for="ch" forName="textB"/>
                <dgm:constr type="h" for="ch" forName="circleB" refType="h" fact="0.1"/>
                <dgm:constr type="w" for="ch" forName="circleB" refType="h" refFor="ch" refForName="circleB" op="equ"/>
                <dgm:constr type="h" for="ch" forName="circleB" refType="w" op="lte"/>
                <dgm:constr type="ctrY" for="ch" forName="circleB" refType="h" fact="0.5"/>
                <dgm:constr type="ctrX" for="ch" forName="circleB" refType="w" refFor="ch" refForName="textB" fact="0.5"/>
                <dgm:constr type="w" for="ch" forName="spaceB" refType="w"/>
                <dgm:constr type="h" for="ch" forName="spaceB" refType="h" fact="0.4"/>
                <dgm:constr type="t" for="ch" forName="spaceB"/>
                <dgm:constr type="l" for="ch" forName="spaceB"/>
              </dgm:constrLst>
              <dgm:ruleLst/>
              <dgm:layoutNode name="textB" styleLbl="revTx">
                <dgm:varLst>
                  <dgm:bulletEnabled val="1"/>
                </dgm:varLst>
                <dgm:alg type="tx">
                  <dgm:param type="txAnchorVert" val="t"/>
                  <dgm:param type="txAnchorVertCh" val="t"/>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B">
                <dgm:alg type="sp"/>
                <dgm:shape xmlns:r="http://schemas.openxmlformats.org/officeDocument/2006/relationships" type="ellipse" r:blip="">
                  <dgm:adjLst/>
                </dgm:shape>
                <dgm:presOf/>
                <dgm:constrLst/>
                <dgm:ruleLst/>
              </dgm:layoutNode>
              <dgm:layoutNode name="spaceB">
                <dgm:alg type="sp"/>
                <dgm:shape xmlns:r="http://schemas.openxmlformats.org/officeDocument/2006/relationships" r:blip="">
                  <dgm:adjLst/>
                </dgm:shape>
                <dgm:presOf/>
                <dgm:constrLst/>
                <dgm:ruleLst/>
              </dgm:layoutNode>
            </dgm:layoutNode>
          </dgm:else>
        </dgm:choos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4" y="2"/>
            <a:ext cx="2949786" cy="496967"/>
          </a:xfrm>
          <a:prstGeom prst="rect">
            <a:avLst/>
          </a:prstGeom>
        </p:spPr>
        <p:txBody>
          <a:bodyPr vert="horz" lIns="91426" tIns="45711" rIns="91426" bIns="45711" rtlCol="0"/>
          <a:lstStyle>
            <a:lvl1pPr algn="l">
              <a:defRPr sz="1200"/>
            </a:lvl1pPr>
          </a:lstStyle>
          <a:p>
            <a:endParaRPr lang="zh-TW" altLang="en-US"/>
          </a:p>
        </p:txBody>
      </p:sp>
      <p:sp>
        <p:nvSpPr>
          <p:cNvPr id="3" name="日期版面配置區 2"/>
          <p:cNvSpPr>
            <a:spLocks noGrp="1"/>
          </p:cNvSpPr>
          <p:nvPr>
            <p:ph type="dt" sz="quarter" idx="1"/>
          </p:nvPr>
        </p:nvSpPr>
        <p:spPr>
          <a:xfrm>
            <a:off x="3855840" y="2"/>
            <a:ext cx="2949786" cy="496967"/>
          </a:xfrm>
          <a:prstGeom prst="rect">
            <a:avLst/>
          </a:prstGeom>
        </p:spPr>
        <p:txBody>
          <a:bodyPr vert="horz" lIns="91426" tIns="45711" rIns="91426" bIns="45711" rtlCol="0"/>
          <a:lstStyle>
            <a:lvl1pPr algn="r">
              <a:defRPr sz="1200"/>
            </a:lvl1pPr>
          </a:lstStyle>
          <a:p>
            <a:endParaRPr lang="zh-TW" altLang="en-US"/>
          </a:p>
        </p:txBody>
      </p:sp>
      <p:sp>
        <p:nvSpPr>
          <p:cNvPr id="4" name="頁尾版面配置區 3"/>
          <p:cNvSpPr>
            <a:spLocks noGrp="1"/>
          </p:cNvSpPr>
          <p:nvPr>
            <p:ph type="ftr" sz="quarter" idx="2"/>
          </p:nvPr>
        </p:nvSpPr>
        <p:spPr>
          <a:xfrm>
            <a:off x="4" y="9440649"/>
            <a:ext cx="2949786" cy="496967"/>
          </a:xfrm>
          <a:prstGeom prst="rect">
            <a:avLst/>
          </a:prstGeom>
        </p:spPr>
        <p:txBody>
          <a:bodyPr vert="horz" lIns="91426" tIns="45711" rIns="91426" bIns="45711" rtlCol="0" anchor="b"/>
          <a:lstStyle>
            <a:lvl1pPr algn="l">
              <a:defRPr sz="1200"/>
            </a:lvl1pPr>
          </a:lstStyle>
          <a:p>
            <a:endParaRPr lang="zh-TW" altLang="en-US"/>
          </a:p>
        </p:txBody>
      </p:sp>
      <p:sp>
        <p:nvSpPr>
          <p:cNvPr id="5" name="投影片編號版面配置區 4"/>
          <p:cNvSpPr>
            <a:spLocks noGrp="1"/>
          </p:cNvSpPr>
          <p:nvPr>
            <p:ph type="sldNum" sz="quarter" idx="3"/>
          </p:nvPr>
        </p:nvSpPr>
        <p:spPr>
          <a:xfrm>
            <a:off x="3855840" y="9440649"/>
            <a:ext cx="2949786" cy="496967"/>
          </a:xfrm>
          <a:prstGeom prst="rect">
            <a:avLst/>
          </a:prstGeom>
        </p:spPr>
        <p:txBody>
          <a:bodyPr vert="horz" lIns="91426" tIns="45711" rIns="91426" bIns="45711" rtlCol="0" anchor="b"/>
          <a:lstStyle>
            <a:lvl1pPr algn="r">
              <a:defRPr sz="1200"/>
            </a:lvl1pPr>
          </a:lstStyle>
          <a:p>
            <a:fld id="{BE5D3499-6E1B-4E73-8067-36C7C1E8E66D}" type="slidenum">
              <a:rPr lang="zh-TW" altLang="en-US" smtClean="0"/>
              <a:pPr/>
              <a:t>‹#›</a:t>
            </a:fld>
            <a:endParaRPr lang="zh-TW" altLang="en-US"/>
          </a:p>
        </p:txBody>
      </p:sp>
    </p:spTree>
    <p:extLst>
      <p:ext uri="{BB962C8B-B14F-4D97-AF65-F5344CB8AC3E}">
        <p14:creationId xmlns:p14="http://schemas.microsoft.com/office/powerpoint/2010/main" val="623658957"/>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4" y="2"/>
            <a:ext cx="2949786" cy="496967"/>
          </a:xfrm>
          <a:prstGeom prst="rect">
            <a:avLst/>
          </a:prstGeom>
        </p:spPr>
        <p:txBody>
          <a:bodyPr vert="horz" lIns="91426" tIns="45711" rIns="91426" bIns="45711" rtlCol="0"/>
          <a:lstStyle>
            <a:lvl1pPr algn="l">
              <a:defRPr sz="1200"/>
            </a:lvl1pPr>
          </a:lstStyle>
          <a:p>
            <a:endParaRPr lang="zh-TW" altLang="en-US"/>
          </a:p>
        </p:txBody>
      </p:sp>
      <p:sp>
        <p:nvSpPr>
          <p:cNvPr id="3" name="日期版面配置區 2"/>
          <p:cNvSpPr>
            <a:spLocks noGrp="1"/>
          </p:cNvSpPr>
          <p:nvPr>
            <p:ph type="dt" idx="1"/>
          </p:nvPr>
        </p:nvSpPr>
        <p:spPr>
          <a:xfrm>
            <a:off x="3855840" y="2"/>
            <a:ext cx="2949786" cy="496967"/>
          </a:xfrm>
          <a:prstGeom prst="rect">
            <a:avLst/>
          </a:prstGeom>
        </p:spPr>
        <p:txBody>
          <a:bodyPr vert="horz" lIns="91426" tIns="45711" rIns="91426" bIns="45711" rtlCol="0"/>
          <a:lstStyle>
            <a:lvl1pPr algn="r">
              <a:defRPr sz="1200"/>
            </a:lvl1pPr>
          </a:lstStyle>
          <a:p>
            <a:endParaRPr lang="zh-TW" altLang="en-US"/>
          </a:p>
        </p:txBody>
      </p:sp>
      <p:sp>
        <p:nvSpPr>
          <p:cNvPr id="4" name="投影片圖像版面配置區 3"/>
          <p:cNvSpPr>
            <a:spLocks noGrp="1" noRot="1" noChangeAspect="1"/>
          </p:cNvSpPr>
          <p:nvPr>
            <p:ph type="sldImg" idx="2"/>
          </p:nvPr>
        </p:nvSpPr>
        <p:spPr>
          <a:xfrm>
            <a:off x="919163" y="746125"/>
            <a:ext cx="4968875" cy="3727450"/>
          </a:xfrm>
          <a:prstGeom prst="rect">
            <a:avLst/>
          </a:prstGeom>
          <a:noFill/>
          <a:ln w="12700">
            <a:solidFill>
              <a:prstClr val="black"/>
            </a:solidFill>
          </a:ln>
        </p:spPr>
        <p:txBody>
          <a:bodyPr vert="horz" lIns="91426" tIns="45711" rIns="91426" bIns="45711" rtlCol="0" anchor="ctr"/>
          <a:lstStyle/>
          <a:p>
            <a:endParaRPr lang="zh-TW" altLang="en-US"/>
          </a:p>
        </p:txBody>
      </p:sp>
      <p:sp>
        <p:nvSpPr>
          <p:cNvPr id="5" name="備忘稿版面配置區 4"/>
          <p:cNvSpPr>
            <a:spLocks noGrp="1"/>
          </p:cNvSpPr>
          <p:nvPr>
            <p:ph type="body" sz="quarter" idx="3"/>
          </p:nvPr>
        </p:nvSpPr>
        <p:spPr>
          <a:xfrm>
            <a:off x="680721" y="4721187"/>
            <a:ext cx="5445760" cy="4472701"/>
          </a:xfrm>
          <a:prstGeom prst="rect">
            <a:avLst/>
          </a:prstGeom>
        </p:spPr>
        <p:txBody>
          <a:bodyPr vert="horz" lIns="91426" tIns="45711" rIns="91426" bIns="45711" rtlCol="0">
            <a:normAutofit/>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6" name="頁尾版面配置區 5"/>
          <p:cNvSpPr>
            <a:spLocks noGrp="1"/>
          </p:cNvSpPr>
          <p:nvPr>
            <p:ph type="ftr" sz="quarter" idx="4"/>
          </p:nvPr>
        </p:nvSpPr>
        <p:spPr>
          <a:xfrm>
            <a:off x="4" y="9440649"/>
            <a:ext cx="2949786" cy="496967"/>
          </a:xfrm>
          <a:prstGeom prst="rect">
            <a:avLst/>
          </a:prstGeom>
        </p:spPr>
        <p:txBody>
          <a:bodyPr vert="horz" lIns="91426" tIns="45711" rIns="91426" bIns="45711"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3855840" y="9440649"/>
            <a:ext cx="2949786" cy="496967"/>
          </a:xfrm>
          <a:prstGeom prst="rect">
            <a:avLst/>
          </a:prstGeom>
        </p:spPr>
        <p:txBody>
          <a:bodyPr vert="horz" lIns="91426" tIns="45711" rIns="91426" bIns="45711" rtlCol="0" anchor="b"/>
          <a:lstStyle>
            <a:lvl1pPr algn="r">
              <a:defRPr sz="1200"/>
            </a:lvl1pPr>
          </a:lstStyle>
          <a:p>
            <a:fld id="{F141D171-EDCE-488A-AA64-CD385CA52761}" type="slidenum">
              <a:rPr lang="zh-TW" altLang="en-US" smtClean="0"/>
              <a:pPr/>
              <a:t>‹#›</a:t>
            </a:fld>
            <a:endParaRPr lang="zh-TW" altLang="en-US"/>
          </a:p>
        </p:txBody>
      </p:sp>
    </p:spTree>
    <p:extLst>
      <p:ext uri="{BB962C8B-B14F-4D97-AF65-F5344CB8AC3E}">
        <p14:creationId xmlns:p14="http://schemas.microsoft.com/office/powerpoint/2010/main" val="1723216582"/>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122.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123.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124.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125.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126.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127.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128.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129.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0.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131.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132.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133.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134.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135.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136.xml.rels><?xml version="1.0" encoding="UTF-8" standalone="yes"?>
<Relationships xmlns="http://schemas.openxmlformats.org/package/2006/relationships"><Relationship Id="rId2" Type="http://schemas.openxmlformats.org/officeDocument/2006/relationships/slide" Target="../slides/slide136.xml"/><Relationship Id="rId1" Type="http://schemas.openxmlformats.org/officeDocument/2006/relationships/notesMaster" Target="../notesMasters/notesMaster1.xml"/></Relationships>
</file>

<file path=ppt/notesSlides/_rels/notesSlide137.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_rels/notesSlide138.xml.rels><?xml version="1.0" encoding="UTF-8" standalone="yes"?>
<Relationships xmlns="http://schemas.openxmlformats.org/package/2006/relationships"><Relationship Id="rId2" Type="http://schemas.openxmlformats.org/officeDocument/2006/relationships/slide" Target="../slides/slide138.xml"/><Relationship Id="rId1" Type="http://schemas.openxmlformats.org/officeDocument/2006/relationships/notesMaster" Target="../notesMasters/notesMaster1.xml"/></Relationships>
</file>

<file path=ppt/notesSlides/_rels/notesSlide139.xml.rels><?xml version="1.0" encoding="UTF-8" standalone="yes"?>
<Relationships xmlns="http://schemas.openxmlformats.org/package/2006/relationships"><Relationship Id="rId2" Type="http://schemas.openxmlformats.org/officeDocument/2006/relationships/slide" Target="../slides/slide13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0.xml.rels><?xml version="1.0" encoding="UTF-8" standalone="yes"?>
<Relationships xmlns="http://schemas.openxmlformats.org/package/2006/relationships"><Relationship Id="rId2" Type="http://schemas.openxmlformats.org/officeDocument/2006/relationships/slide" Target="../slides/slide140.xml"/><Relationship Id="rId1" Type="http://schemas.openxmlformats.org/officeDocument/2006/relationships/notesMaster" Target="../notesMasters/notesMaster1.xml"/></Relationships>
</file>

<file path=ppt/notesSlides/_rels/notesSlide141.xml.rels><?xml version="1.0" encoding="UTF-8" standalone="yes"?>
<Relationships xmlns="http://schemas.openxmlformats.org/package/2006/relationships"><Relationship Id="rId2" Type="http://schemas.openxmlformats.org/officeDocument/2006/relationships/slide" Target="../slides/slide141.xml"/><Relationship Id="rId1" Type="http://schemas.openxmlformats.org/officeDocument/2006/relationships/notesMaster" Target="../notesMasters/notesMaster1.xml"/></Relationships>
</file>

<file path=ppt/notesSlides/_rels/notesSlide142.xml.rels><?xml version="1.0" encoding="UTF-8" standalone="yes"?>
<Relationships xmlns="http://schemas.openxmlformats.org/package/2006/relationships"><Relationship Id="rId2" Type="http://schemas.openxmlformats.org/officeDocument/2006/relationships/slide" Target="../slides/slide142.xml"/><Relationship Id="rId1" Type="http://schemas.openxmlformats.org/officeDocument/2006/relationships/notesMaster" Target="../notesMasters/notesMaster1.xml"/></Relationships>
</file>

<file path=ppt/notesSlides/_rels/notesSlide143.xml.rels><?xml version="1.0" encoding="UTF-8" standalone="yes"?>
<Relationships xmlns="http://schemas.openxmlformats.org/package/2006/relationships"><Relationship Id="rId2" Type="http://schemas.openxmlformats.org/officeDocument/2006/relationships/slide" Target="../slides/slide143.xml"/><Relationship Id="rId1" Type="http://schemas.openxmlformats.org/officeDocument/2006/relationships/notesMaster" Target="../notesMasters/notesMaster1.xml"/></Relationships>
</file>

<file path=ppt/notesSlides/_rels/notesSlide144.xml.rels><?xml version="1.0" encoding="UTF-8" standalone="yes"?>
<Relationships xmlns="http://schemas.openxmlformats.org/package/2006/relationships"><Relationship Id="rId2" Type="http://schemas.openxmlformats.org/officeDocument/2006/relationships/slide" Target="../slides/slide144.xml"/><Relationship Id="rId1" Type="http://schemas.openxmlformats.org/officeDocument/2006/relationships/notesMaster" Target="../notesMasters/notesMaster1.xml"/></Relationships>
</file>

<file path=ppt/notesSlides/_rels/notesSlide145.xml.rels><?xml version="1.0" encoding="UTF-8" standalone="yes"?>
<Relationships xmlns="http://schemas.openxmlformats.org/package/2006/relationships"><Relationship Id="rId2" Type="http://schemas.openxmlformats.org/officeDocument/2006/relationships/slide" Target="../slides/slide145.xml"/><Relationship Id="rId1" Type="http://schemas.openxmlformats.org/officeDocument/2006/relationships/notesMaster" Target="../notesMasters/notesMaster1.xml"/></Relationships>
</file>

<file path=ppt/notesSlides/_rels/notesSlide146.xml.rels><?xml version="1.0" encoding="UTF-8" standalone="yes"?>
<Relationships xmlns="http://schemas.openxmlformats.org/package/2006/relationships"><Relationship Id="rId2" Type="http://schemas.openxmlformats.org/officeDocument/2006/relationships/slide" Target="../slides/slide146.xml"/><Relationship Id="rId1" Type="http://schemas.openxmlformats.org/officeDocument/2006/relationships/notesMaster" Target="../notesMasters/notesMaster1.xml"/></Relationships>
</file>

<file path=ppt/notesSlides/_rels/notesSlide147.xml.rels><?xml version="1.0" encoding="UTF-8" standalone="yes"?>
<Relationships xmlns="http://schemas.openxmlformats.org/package/2006/relationships"><Relationship Id="rId2" Type="http://schemas.openxmlformats.org/officeDocument/2006/relationships/slide" Target="../slides/slide147.xml"/><Relationship Id="rId1" Type="http://schemas.openxmlformats.org/officeDocument/2006/relationships/notesMaster" Target="../notesMasters/notesMaster1.xml"/></Relationships>
</file>

<file path=ppt/notesSlides/_rels/notesSlide148.xml.rels><?xml version="1.0" encoding="UTF-8" standalone="yes"?>
<Relationships xmlns="http://schemas.openxmlformats.org/package/2006/relationships"><Relationship Id="rId2" Type="http://schemas.openxmlformats.org/officeDocument/2006/relationships/slide" Target="../slides/slide148.xml"/><Relationship Id="rId1" Type="http://schemas.openxmlformats.org/officeDocument/2006/relationships/notesMaster" Target="../notesMasters/notesMaster1.xml"/></Relationships>
</file>

<file path=ppt/notesSlides/_rels/notesSlide149.xml.rels><?xml version="1.0" encoding="UTF-8" standalone="yes"?>
<Relationships xmlns="http://schemas.openxmlformats.org/package/2006/relationships"><Relationship Id="rId2" Type="http://schemas.openxmlformats.org/officeDocument/2006/relationships/slide" Target="../slides/slide14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0.xml.rels><?xml version="1.0" encoding="UTF-8" standalone="yes"?>
<Relationships xmlns="http://schemas.openxmlformats.org/package/2006/relationships"><Relationship Id="rId2" Type="http://schemas.openxmlformats.org/officeDocument/2006/relationships/slide" Target="../slides/slide150.xml"/><Relationship Id="rId1" Type="http://schemas.openxmlformats.org/officeDocument/2006/relationships/notesMaster" Target="../notesMasters/notesMaster1.xml"/></Relationships>
</file>

<file path=ppt/notesSlides/_rels/notesSlide151.xml.rels><?xml version="1.0" encoding="UTF-8" standalone="yes"?>
<Relationships xmlns="http://schemas.openxmlformats.org/package/2006/relationships"><Relationship Id="rId2" Type="http://schemas.openxmlformats.org/officeDocument/2006/relationships/slide" Target="../slides/slide151.xml"/><Relationship Id="rId1" Type="http://schemas.openxmlformats.org/officeDocument/2006/relationships/notesMaster" Target="../notesMasters/notesMaster1.xml"/></Relationships>
</file>

<file path=ppt/notesSlides/_rels/notesSlide152.xml.rels><?xml version="1.0" encoding="UTF-8" standalone="yes"?>
<Relationships xmlns="http://schemas.openxmlformats.org/package/2006/relationships"><Relationship Id="rId2" Type="http://schemas.openxmlformats.org/officeDocument/2006/relationships/slide" Target="../slides/slide152.xml"/><Relationship Id="rId1" Type="http://schemas.openxmlformats.org/officeDocument/2006/relationships/notesMaster" Target="../notesMasters/notesMaster1.xml"/></Relationships>
</file>

<file path=ppt/notesSlides/_rels/notesSlide153.xml.rels><?xml version="1.0" encoding="UTF-8" standalone="yes"?>
<Relationships xmlns="http://schemas.openxmlformats.org/package/2006/relationships"><Relationship Id="rId2" Type="http://schemas.openxmlformats.org/officeDocument/2006/relationships/slide" Target="../slides/slide153.xml"/><Relationship Id="rId1" Type="http://schemas.openxmlformats.org/officeDocument/2006/relationships/notesMaster" Target="../notesMasters/notesMaster1.xml"/></Relationships>
</file>

<file path=ppt/notesSlides/_rels/notesSlide154.xml.rels><?xml version="1.0" encoding="UTF-8" standalone="yes"?>
<Relationships xmlns="http://schemas.openxmlformats.org/package/2006/relationships"><Relationship Id="rId2" Type="http://schemas.openxmlformats.org/officeDocument/2006/relationships/slide" Target="../slides/slide154.xml"/><Relationship Id="rId1" Type="http://schemas.openxmlformats.org/officeDocument/2006/relationships/notesMaster" Target="../notesMasters/notesMaster1.xml"/></Relationships>
</file>

<file path=ppt/notesSlides/_rels/notesSlide155.xml.rels><?xml version="1.0" encoding="UTF-8" standalone="yes"?>
<Relationships xmlns="http://schemas.openxmlformats.org/package/2006/relationships"><Relationship Id="rId2" Type="http://schemas.openxmlformats.org/officeDocument/2006/relationships/slide" Target="../slides/slide155.xml"/><Relationship Id="rId1" Type="http://schemas.openxmlformats.org/officeDocument/2006/relationships/notesMaster" Target="../notesMasters/notesMaster1.xml"/></Relationships>
</file>

<file path=ppt/notesSlides/_rels/notesSlide156.xml.rels><?xml version="1.0" encoding="UTF-8" standalone="yes"?>
<Relationships xmlns="http://schemas.openxmlformats.org/package/2006/relationships"><Relationship Id="rId2" Type="http://schemas.openxmlformats.org/officeDocument/2006/relationships/slide" Target="../slides/slide156.xml"/><Relationship Id="rId1" Type="http://schemas.openxmlformats.org/officeDocument/2006/relationships/notesMaster" Target="../notesMasters/notesMaster1.xml"/></Relationships>
</file>

<file path=ppt/notesSlides/_rels/notesSlide157.xml.rels><?xml version="1.0" encoding="UTF-8" standalone="yes"?>
<Relationships xmlns="http://schemas.openxmlformats.org/package/2006/relationships"><Relationship Id="rId2" Type="http://schemas.openxmlformats.org/officeDocument/2006/relationships/slide" Target="../slides/slide157.xml"/><Relationship Id="rId1" Type="http://schemas.openxmlformats.org/officeDocument/2006/relationships/notesMaster" Target="../notesMasters/notesMaster1.xml"/></Relationships>
</file>

<file path=ppt/notesSlides/_rels/notesSlide158.xml.rels><?xml version="1.0" encoding="UTF-8" standalone="yes"?>
<Relationships xmlns="http://schemas.openxmlformats.org/package/2006/relationships"><Relationship Id="rId2" Type="http://schemas.openxmlformats.org/officeDocument/2006/relationships/slide" Target="../slides/slide158.xml"/><Relationship Id="rId1" Type="http://schemas.openxmlformats.org/officeDocument/2006/relationships/notesMaster" Target="../notesMasters/notesMaster1.xml"/></Relationships>
</file>

<file path=ppt/notesSlides/_rels/notesSlide159.xml.rels><?xml version="1.0" encoding="UTF-8" standalone="yes"?>
<Relationships xmlns="http://schemas.openxmlformats.org/package/2006/relationships"><Relationship Id="rId2" Type="http://schemas.openxmlformats.org/officeDocument/2006/relationships/slide" Target="../slides/slide15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0.xml.rels><?xml version="1.0" encoding="UTF-8" standalone="yes"?>
<Relationships xmlns="http://schemas.openxmlformats.org/package/2006/relationships"><Relationship Id="rId2" Type="http://schemas.openxmlformats.org/officeDocument/2006/relationships/slide" Target="../slides/slide16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Tree>
    <p:extLst>
      <p:ext uri="{BB962C8B-B14F-4D97-AF65-F5344CB8AC3E}">
        <p14:creationId xmlns:p14="http://schemas.microsoft.com/office/powerpoint/2010/main" val="159021284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Tree>
    <p:extLst>
      <p:ext uri="{BB962C8B-B14F-4D97-AF65-F5344CB8AC3E}">
        <p14:creationId xmlns:p14="http://schemas.microsoft.com/office/powerpoint/2010/main" val="1008966187"/>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Tree>
    <p:extLst>
      <p:ext uri="{BB962C8B-B14F-4D97-AF65-F5344CB8AC3E}">
        <p14:creationId xmlns:p14="http://schemas.microsoft.com/office/powerpoint/2010/main" val="754332238"/>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Tree>
    <p:extLst>
      <p:ext uri="{BB962C8B-B14F-4D97-AF65-F5344CB8AC3E}">
        <p14:creationId xmlns:p14="http://schemas.microsoft.com/office/powerpoint/2010/main" val="1716872532"/>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Tree>
    <p:extLst>
      <p:ext uri="{BB962C8B-B14F-4D97-AF65-F5344CB8AC3E}">
        <p14:creationId xmlns:p14="http://schemas.microsoft.com/office/powerpoint/2010/main" val="905083842"/>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Tree>
    <p:extLst>
      <p:ext uri="{BB962C8B-B14F-4D97-AF65-F5344CB8AC3E}">
        <p14:creationId xmlns:p14="http://schemas.microsoft.com/office/powerpoint/2010/main" val="4027523238"/>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Tree>
    <p:extLst>
      <p:ext uri="{BB962C8B-B14F-4D97-AF65-F5344CB8AC3E}">
        <p14:creationId xmlns:p14="http://schemas.microsoft.com/office/powerpoint/2010/main" val="1897583102"/>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Tree>
    <p:extLst>
      <p:ext uri="{BB962C8B-B14F-4D97-AF65-F5344CB8AC3E}">
        <p14:creationId xmlns:p14="http://schemas.microsoft.com/office/powerpoint/2010/main" val="4207236289"/>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Tree>
    <p:extLst>
      <p:ext uri="{BB962C8B-B14F-4D97-AF65-F5344CB8AC3E}">
        <p14:creationId xmlns:p14="http://schemas.microsoft.com/office/powerpoint/2010/main" val="1721083800"/>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Tree>
    <p:extLst>
      <p:ext uri="{BB962C8B-B14F-4D97-AF65-F5344CB8AC3E}">
        <p14:creationId xmlns:p14="http://schemas.microsoft.com/office/powerpoint/2010/main" val="2331435913"/>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Tree>
    <p:extLst>
      <p:ext uri="{BB962C8B-B14F-4D97-AF65-F5344CB8AC3E}">
        <p14:creationId xmlns:p14="http://schemas.microsoft.com/office/powerpoint/2010/main" val="3630181360"/>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Tree>
    <p:extLst>
      <p:ext uri="{BB962C8B-B14F-4D97-AF65-F5344CB8AC3E}">
        <p14:creationId xmlns:p14="http://schemas.microsoft.com/office/powerpoint/2010/main" val="427152572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Tree>
    <p:extLst>
      <p:ext uri="{BB962C8B-B14F-4D97-AF65-F5344CB8AC3E}">
        <p14:creationId xmlns:p14="http://schemas.microsoft.com/office/powerpoint/2010/main" val="2969906377"/>
      </p:ext>
    </p:extLst>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Tree>
    <p:extLst>
      <p:ext uri="{BB962C8B-B14F-4D97-AF65-F5344CB8AC3E}">
        <p14:creationId xmlns:p14="http://schemas.microsoft.com/office/powerpoint/2010/main" val="4213499264"/>
      </p:ext>
    </p:extLst>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Tree>
    <p:extLst>
      <p:ext uri="{BB962C8B-B14F-4D97-AF65-F5344CB8AC3E}">
        <p14:creationId xmlns:p14="http://schemas.microsoft.com/office/powerpoint/2010/main" val="470838714"/>
      </p:ext>
    </p:extLst>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Tree>
    <p:extLst>
      <p:ext uri="{BB962C8B-B14F-4D97-AF65-F5344CB8AC3E}">
        <p14:creationId xmlns:p14="http://schemas.microsoft.com/office/powerpoint/2010/main" val="3328285250"/>
      </p:ext>
    </p:extLst>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Tree>
    <p:extLst>
      <p:ext uri="{BB962C8B-B14F-4D97-AF65-F5344CB8AC3E}">
        <p14:creationId xmlns:p14="http://schemas.microsoft.com/office/powerpoint/2010/main" val="1806817921"/>
      </p:ext>
    </p:extLst>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Tree>
    <p:extLst>
      <p:ext uri="{BB962C8B-B14F-4D97-AF65-F5344CB8AC3E}">
        <p14:creationId xmlns:p14="http://schemas.microsoft.com/office/powerpoint/2010/main" val="1507754371"/>
      </p:ext>
    </p:extLst>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Tree>
    <p:extLst>
      <p:ext uri="{BB962C8B-B14F-4D97-AF65-F5344CB8AC3E}">
        <p14:creationId xmlns:p14="http://schemas.microsoft.com/office/powerpoint/2010/main" val="452305276"/>
      </p:ext>
    </p:extLst>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Tree>
    <p:extLst>
      <p:ext uri="{BB962C8B-B14F-4D97-AF65-F5344CB8AC3E}">
        <p14:creationId xmlns:p14="http://schemas.microsoft.com/office/powerpoint/2010/main" val="2113003835"/>
      </p:ext>
    </p:extLst>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Tree>
    <p:extLst>
      <p:ext uri="{BB962C8B-B14F-4D97-AF65-F5344CB8AC3E}">
        <p14:creationId xmlns:p14="http://schemas.microsoft.com/office/powerpoint/2010/main" val="2278891572"/>
      </p:ext>
    </p:extLst>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Tree>
    <p:extLst>
      <p:ext uri="{BB962C8B-B14F-4D97-AF65-F5344CB8AC3E}">
        <p14:creationId xmlns:p14="http://schemas.microsoft.com/office/powerpoint/2010/main" val="640842750"/>
      </p:ext>
    </p:extLst>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Tree>
    <p:extLst>
      <p:ext uri="{BB962C8B-B14F-4D97-AF65-F5344CB8AC3E}">
        <p14:creationId xmlns:p14="http://schemas.microsoft.com/office/powerpoint/2010/main" val="61127669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Tree>
    <p:extLst>
      <p:ext uri="{BB962C8B-B14F-4D97-AF65-F5344CB8AC3E}">
        <p14:creationId xmlns:p14="http://schemas.microsoft.com/office/powerpoint/2010/main" val="3792031965"/>
      </p:ext>
    </p:extLst>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Tree>
    <p:extLst>
      <p:ext uri="{BB962C8B-B14F-4D97-AF65-F5344CB8AC3E}">
        <p14:creationId xmlns:p14="http://schemas.microsoft.com/office/powerpoint/2010/main" val="4147777856"/>
      </p:ext>
    </p:extLst>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Tree>
    <p:extLst>
      <p:ext uri="{BB962C8B-B14F-4D97-AF65-F5344CB8AC3E}">
        <p14:creationId xmlns:p14="http://schemas.microsoft.com/office/powerpoint/2010/main" val="3536518976"/>
      </p:ext>
    </p:extLst>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Tree>
    <p:extLst>
      <p:ext uri="{BB962C8B-B14F-4D97-AF65-F5344CB8AC3E}">
        <p14:creationId xmlns:p14="http://schemas.microsoft.com/office/powerpoint/2010/main" val="692067188"/>
      </p:ext>
    </p:extLst>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Tree>
    <p:extLst>
      <p:ext uri="{BB962C8B-B14F-4D97-AF65-F5344CB8AC3E}">
        <p14:creationId xmlns:p14="http://schemas.microsoft.com/office/powerpoint/2010/main" val="3610408216"/>
      </p:ext>
    </p:extLst>
  </p:cSld>
  <p:clrMapOvr>
    <a:masterClrMapping/>
  </p:clrMapOvr>
</p:notes>
</file>

<file path=ppt/notesSlides/notesSlide1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Tree>
    <p:extLst>
      <p:ext uri="{BB962C8B-B14F-4D97-AF65-F5344CB8AC3E}">
        <p14:creationId xmlns:p14="http://schemas.microsoft.com/office/powerpoint/2010/main" val="1824048725"/>
      </p:ext>
    </p:extLst>
  </p:cSld>
  <p:clrMapOvr>
    <a:masterClrMapping/>
  </p:clrMapOvr>
</p:notes>
</file>

<file path=ppt/notesSlides/notesSlide1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Tree>
    <p:extLst>
      <p:ext uri="{BB962C8B-B14F-4D97-AF65-F5344CB8AC3E}">
        <p14:creationId xmlns:p14="http://schemas.microsoft.com/office/powerpoint/2010/main" val="1860217099"/>
      </p:ext>
    </p:extLst>
  </p:cSld>
  <p:clrMapOvr>
    <a:masterClrMapping/>
  </p:clrMapOvr>
</p:notes>
</file>

<file path=ppt/notesSlides/notesSlide1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Tree>
    <p:extLst>
      <p:ext uri="{BB962C8B-B14F-4D97-AF65-F5344CB8AC3E}">
        <p14:creationId xmlns:p14="http://schemas.microsoft.com/office/powerpoint/2010/main" val="3844720985"/>
      </p:ext>
    </p:extLst>
  </p:cSld>
  <p:clrMapOvr>
    <a:masterClrMapping/>
  </p:clrMapOvr>
</p:notes>
</file>

<file path=ppt/notesSlides/notesSlide1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Tree>
    <p:extLst>
      <p:ext uri="{BB962C8B-B14F-4D97-AF65-F5344CB8AC3E}">
        <p14:creationId xmlns:p14="http://schemas.microsoft.com/office/powerpoint/2010/main" val="3692536183"/>
      </p:ext>
    </p:extLst>
  </p:cSld>
  <p:clrMapOvr>
    <a:masterClrMapping/>
  </p:clrMapOvr>
</p:notes>
</file>

<file path=ppt/notesSlides/notesSlide1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Tree>
    <p:extLst>
      <p:ext uri="{BB962C8B-B14F-4D97-AF65-F5344CB8AC3E}">
        <p14:creationId xmlns:p14="http://schemas.microsoft.com/office/powerpoint/2010/main" val="2363219937"/>
      </p:ext>
    </p:extLst>
  </p:cSld>
  <p:clrMapOvr>
    <a:masterClrMapping/>
  </p:clrMapOvr>
</p:notes>
</file>

<file path=ppt/notesSlides/notesSlide1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Tree>
    <p:extLst>
      <p:ext uri="{BB962C8B-B14F-4D97-AF65-F5344CB8AC3E}">
        <p14:creationId xmlns:p14="http://schemas.microsoft.com/office/powerpoint/2010/main" val="411223276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Tree>
    <p:extLst>
      <p:ext uri="{BB962C8B-B14F-4D97-AF65-F5344CB8AC3E}">
        <p14:creationId xmlns:p14="http://schemas.microsoft.com/office/powerpoint/2010/main" val="3104870113"/>
      </p:ext>
    </p:extLst>
  </p:cSld>
  <p:clrMapOvr>
    <a:masterClrMapping/>
  </p:clrMapOvr>
</p:notes>
</file>

<file path=ppt/notesSlides/notesSlide1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Tree>
    <p:extLst>
      <p:ext uri="{BB962C8B-B14F-4D97-AF65-F5344CB8AC3E}">
        <p14:creationId xmlns:p14="http://schemas.microsoft.com/office/powerpoint/2010/main" val="2352534339"/>
      </p:ext>
    </p:extLst>
  </p:cSld>
  <p:clrMapOvr>
    <a:masterClrMapping/>
  </p:clrMapOvr>
</p:notes>
</file>

<file path=ppt/notesSlides/notesSlide1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Tree>
    <p:extLst>
      <p:ext uri="{BB962C8B-B14F-4D97-AF65-F5344CB8AC3E}">
        <p14:creationId xmlns:p14="http://schemas.microsoft.com/office/powerpoint/2010/main" val="1775923997"/>
      </p:ext>
    </p:extLst>
  </p:cSld>
  <p:clrMapOvr>
    <a:masterClrMapping/>
  </p:clrMapOvr>
</p:notes>
</file>

<file path=ppt/notesSlides/notesSlide1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Tree>
    <p:extLst>
      <p:ext uri="{BB962C8B-B14F-4D97-AF65-F5344CB8AC3E}">
        <p14:creationId xmlns:p14="http://schemas.microsoft.com/office/powerpoint/2010/main" val="2319928735"/>
      </p:ext>
    </p:extLst>
  </p:cSld>
  <p:clrMapOvr>
    <a:masterClrMapping/>
  </p:clrMapOvr>
</p:notes>
</file>

<file path=ppt/notesSlides/notesSlide1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Tree>
    <p:extLst>
      <p:ext uri="{BB962C8B-B14F-4D97-AF65-F5344CB8AC3E}">
        <p14:creationId xmlns:p14="http://schemas.microsoft.com/office/powerpoint/2010/main" val="95175208"/>
      </p:ext>
    </p:extLst>
  </p:cSld>
  <p:clrMapOvr>
    <a:masterClrMapping/>
  </p:clrMapOvr>
</p:notes>
</file>

<file path=ppt/notesSlides/notesSlide1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Tree>
    <p:extLst>
      <p:ext uri="{BB962C8B-B14F-4D97-AF65-F5344CB8AC3E}">
        <p14:creationId xmlns:p14="http://schemas.microsoft.com/office/powerpoint/2010/main" val="3454942940"/>
      </p:ext>
    </p:extLst>
  </p:cSld>
  <p:clrMapOvr>
    <a:masterClrMapping/>
  </p:clrMapOvr>
</p:notes>
</file>

<file path=ppt/notesSlides/notesSlide1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Tree>
    <p:extLst>
      <p:ext uri="{BB962C8B-B14F-4D97-AF65-F5344CB8AC3E}">
        <p14:creationId xmlns:p14="http://schemas.microsoft.com/office/powerpoint/2010/main" val="185582337"/>
      </p:ext>
    </p:extLst>
  </p:cSld>
  <p:clrMapOvr>
    <a:masterClrMapping/>
  </p:clrMapOvr>
</p:notes>
</file>

<file path=ppt/notesSlides/notesSlide1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Tree>
    <p:extLst>
      <p:ext uri="{BB962C8B-B14F-4D97-AF65-F5344CB8AC3E}">
        <p14:creationId xmlns:p14="http://schemas.microsoft.com/office/powerpoint/2010/main" val="279746001"/>
      </p:ext>
    </p:extLst>
  </p:cSld>
  <p:clrMapOvr>
    <a:masterClrMapping/>
  </p:clrMapOvr>
</p:notes>
</file>

<file path=ppt/notesSlides/notesSlide1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Tree>
    <p:extLst>
      <p:ext uri="{BB962C8B-B14F-4D97-AF65-F5344CB8AC3E}">
        <p14:creationId xmlns:p14="http://schemas.microsoft.com/office/powerpoint/2010/main" val="1723721482"/>
      </p:ext>
    </p:extLst>
  </p:cSld>
  <p:clrMapOvr>
    <a:masterClrMapping/>
  </p:clrMapOvr>
</p:notes>
</file>

<file path=ppt/notesSlides/notesSlide1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Tree>
    <p:extLst>
      <p:ext uri="{BB962C8B-B14F-4D97-AF65-F5344CB8AC3E}">
        <p14:creationId xmlns:p14="http://schemas.microsoft.com/office/powerpoint/2010/main" val="814383055"/>
      </p:ext>
    </p:extLst>
  </p:cSld>
  <p:clrMapOvr>
    <a:masterClrMapping/>
  </p:clrMapOvr>
</p:notes>
</file>

<file path=ppt/notesSlides/notesSlide1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Tree>
    <p:extLst>
      <p:ext uri="{BB962C8B-B14F-4D97-AF65-F5344CB8AC3E}">
        <p14:creationId xmlns:p14="http://schemas.microsoft.com/office/powerpoint/2010/main" val="192715564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Tree>
    <p:extLst>
      <p:ext uri="{BB962C8B-B14F-4D97-AF65-F5344CB8AC3E}">
        <p14:creationId xmlns:p14="http://schemas.microsoft.com/office/powerpoint/2010/main" val="2972064074"/>
      </p:ext>
    </p:extLst>
  </p:cSld>
  <p:clrMapOvr>
    <a:masterClrMapping/>
  </p:clrMapOvr>
</p:notes>
</file>

<file path=ppt/notesSlides/notesSlide1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Tree>
    <p:extLst>
      <p:ext uri="{BB962C8B-B14F-4D97-AF65-F5344CB8AC3E}">
        <p14:creationId xmlns:p14="http://schemas.microsoft.com/office/powerpoint/2010/main" val="3474305895"/>
      </p:ext>
    </p:extLst>
  </p:cSld>
  <p:clrMapOvr>
    <a:masterClrMapping/>
  </p:clrMapOvr>
</p:notes>
</file>

<file path=ppt/notesSlides/notesSlide1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Tree>
    <p:extLst>
      <p:ext uri="{BB962C8B-B14F-4D97-AF65-F5344CB8AC3E}">
        <p14:creationId xmlns:p14="http://schemas.microsoft.com/office/powerpoint/2010/main" val="2295834279"/>
      </p:ext>
    </p:extLst>
  </p:cSld>
  <p:clrMapOvr>
    <a:masterClrMapping/>
  </p:clrMapOvr>
</p:notes>
</file>

<file path=ppt/notesSlides/notesSlide1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Tree>
    <p:extLst>
      <p:ext uri="{BB962C8B-B14F-4D97-AF65-F5344CB8AC3E}">
        <p14:creationId xmlns:p14="http://schemas.microsoft.com/office/powerpoint/2010/main" val="3947582457"/>
      </p:ext>
    </p:extLst>
  </p:cSld>
  <p:clrMapOvr>
    <a:masterClrMapping/>
  </p:clrMapOvr>
</p:notes>
</file>

<file path=ppt/notesSlides/notesSlide1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Tree>
    <p:extLst>
      <p:ext uri="{BB962C8B-B14F-4D97-AF65-F5344CB8AC3E}">
        <p14:creationId xmlns:p14="http://schemas.microsoft.com/office/powerpoint/2010/main" val="3392818230"/>
      </p:ext>
    </p:extLst>
  </p:cSld>
  <p:clrMapOvr>
    <a:masterClrMapping/>
  </p:clrMapOvr>
</p:notes>
</file>

<file path=ppt/notesSlides/notesSlide1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Tree>
    <p:extLst>
      <p:ext uri="{BB962C8B-B14F-4D97-AF65-F5344CB8AC3E}">
        <p14:creationId xmlns:p14="http://schemas.microsoft.com/office/powerpoint/2010/main" val="2558562813"/>
      </p:ext>
    </p:extLst>
  </p:cSld>
  <p:clrMapOvr>
    <a:masterClrMapping/>
  </p:clrMapOvr>
</p:notes>
</file>

<file path=ppt/notesSlides/notesSlide1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Tree>
    <p:extLst>
      <p:ext uri="{BB962C8B-B14F-4D97-AF65-F5344CB8AC3E}">
        <p14:creationId xmlns:p14="http://schemas.microsoft.com/office/powerpoint/2010/main" val="2715803739"/>
      </p:ext>
    </p:extLst>
  </p:cSld>
  <p:clrMapOvr>
    <a:masterClrMapping/>
  </p:clrMapOvr>
</p:notes>
</file>

<file path=ppt/notesSlides/notesSlide1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Tree>
    <p:extLst>
      <p:ext uri="{BB962C8B-B14F-4D97-AF65-F5344CB8AC3E}">
        <p14:creationId xmlns:p14="http://schemas.microsoft.com/office/powerpoint/2010/main" val="4110185092"/>
      </p:ext>
    </p:extLst>
  </p:cSld>
  <p:clrMapOvr>
    <a:masterClrMapping/>
  </p:clrMapOvr>
</p:notes>
</file>

<file path=ppt/notesSlides/notesSlide1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Tree>
    <p:extLst>
      <p:ext uri="{BB962C8B-B14F-4D97-AF65-F5344CB8AC3E}">
        <p14:creationId xmlns:p14="http://schemas.microsoft.com/office/powerpoint/2010/main" val="4274906962"/>
      </p:ext>
    </p:extLst>
  </p:cSld>
  <p:clrMapOvr>
    <a:masterClrMapping/>
  </p:clrMapOvr>
</p:notes>
</file>

<file path=ppt/notesSlides/notesSlide1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Tree>
    <p:extLst>
      <p:ext uri="{BB962C8B-B14F-4D97-AF65-F5344CB8AC3E}">
        <p14:creationId xmlns:p14="http://schemas.microsoft.com/office/powerpoint/2010/main" val="1203929239"/>
      </p:ext>
    </p:extLst>
  </p:cSld>
  <p:clrMapOvr>
    <a:masterClrMapping/>
  </p:clrMapOvr>
</p:notes>
</file>

<file path=ppt/notesSlides/notesSlide1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Tree>
    <p:extLst>
      <p:ext uri="{BB962C8B-B14F-4D97-AF65-F5344CB8AC3E}">
        <p14:creationId xmlns:p14="http://schemas.microsoft.com/office/powerpoint/2010/main" val="90125172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Tree>
    <p:extLst>
      <p:ext uri="{BB962C8B-B14F-4D97-AF65-F5344CB8AC3E}">
        <p14:creationId xmlns:p14="http://schemas.microsoft.com/office/powerpoint/2010/main" val="19283785"/>
      </p:ext>
    </p:extLst>
  </p:cSld>
  <p:clrMapOvr>
    <a:masterClrMapping/>
  </p:clrMapOvr>
</p:notes>
</file>

<file path=ppt/notesSlides/notesSlide1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Tree>
    <p:extLst>
      <p:ext uri="{BB962C8B-B14F-4D97-AF65-F5344CB8AC3E}">
        <p14:creationId xmlns:p14="http://schemas.microsoft.com/office/powerpoint/2010/main" val="3495800401"/>
      </p:ext>
    </p:extLst>
  </p:cSld>
  <p:clrMapOvr>
    <a:masterClrMapping/>
  </p:clrMapOvr>
</p:notes>
</file>

<file path=ppt/notesSlides/notesSlide1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Tree>
    <p:extLst>
      <p:ext uri="{BB962C8B-B14F-4D97-AF65-F5344CB8AC3E}">
        <p14:creationId xmlns:p14="http://schemas.microsoft.com/office/powerpoint/2010/main" val="2472283201"/>
      </p:ext>
    </p:extLst>
  </p:cSld>
  <p:clrMapOvr>
    <a:masterClrMapping/>
  </p:clrMapOvr>
</p:notes>
</file>

<file path=ppt/notesSlides/notesSlide1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Tree>
    <p:extLst>
      <p:ext uri="{BB962C8B-B14F-4D97-AF65-F5344CB8AC3E}">
        <p14:creationId xmlns:p14="http://schemas.microsoft.com/office/powerpoint/2010/main" val="4246576710"/>
      </p:ext>
    </p:extLst>
  </p:cSld>
  <p:clrMapOvr>
    <a:masterClrMapping/>
  </p:clrMapOvr>
</p:notes>
</file>

<file path=ppt/notesSlides/notesSlide1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Tree>
    <p:extLst>
      <p:ext uri="{BB962C8B-B14F-4D97-AF65-F5344CB8AC3E}">
        <p14:creationId xmlns:p14="http://schemas.microsoft.com/office/powerpoint/2010/main" val="1493925880"/>
      </p:ext>
    </p:extLst>
  </p:cSld>
  <p:clrMapOvr>
    <a:masterClrMapping/>
  </p:clrMapOvr>
</p:notes>
</file>

<file path=ppt/notesSlides/notesSlide1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Tree>
    <p:extLst>
      <p:ext uri="{BB962C8B-B14F-4D97-AF65-F5344CB8AC3E}">
        <p14:creationId xmlns:p14="http://schemas.microsoft.com/office/powerpoint/2010/main" val="875355401"/>
      </p:ext>
    </p:extLst>
  </p:cSld>
  <p:clrMapOvr>
    <a:masterClrMapping/>
  </p:clrMapOvr>
</p:notes>
</file>

<file path=ppt/notesSlides/notesSlide1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Tree>
    <p:extLst>
      <p:ext uri="{BB962C8B-B14F-4D97-AF65-F5344CB8AC3E}">
        <p14:creationId xmlns:p14="http://schemas.microsoft.com/office/powerpoint/2010/main" val="495927986"/>
      </p:ext>
    </p:extLst>
  </p:cSld>
  <p:clrMapOvr>
    <a:masterClrMapping/>
  </p:clrMapOvr>
</p:notes>
</file>

<file path=ppt/notesSlides/notesSlide1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Tree>
    <p:extLst>
      <p:ext uri="{BB962C8B-B14F-4D97-AF65-F5344CB8AC3E}">
        <p14:creationId xmlns:p14="http://schemas.microsoft.com/office/powerpoint/2010/main" val="178907453"/>
      </p:ext>
    </p:extLst>
  </p:cSld>
  <p:clrMapOvr>
    <a:masterClrMapping/>
  </p:clrMapOvr>
</p:notes>
</file>

<file path=ppt/notesSlides/notesSlide1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Tree>
    <p:extLst>
      <p:ext uri="{BB962C8B-B14F-4D97-AF65-F5344CB8AC3E}">
        <p14:creationId xmlns:p14="http://schemas.microsoft.com/office/powerpoint/2010/main" val="166608130"/>
      </p:ext>
    </p:extLst>
  </p:cSld>
  <p:clrMapOvr>
    <a:masterClrMapping/>
  </p:clrMapOvr>
</p:notes>
</file>

<file path=ppt/notesSlides/notesSlide1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Tree>
    <p:extLst>
      <p:ext uri="{BB962C8B-B14F-4D97-AF65-F5344CB8AC3E}">
        <p14:creationId xmlns:p14="http://schemas.microsoft.com/office/powerpoint/2010/main" val="550846389"/>
      </p:ext>
    </p:extLst>
  </p:cSld>
  <p:clrMapOvr>
    <a:masterClrMapping/>
  </p:clrMapOvr>
</p:notes>
</file>

<file path=ppt/notesSlides/notesSlide1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Tree>
    <p:extLst>
      <p:ext uri="{BB962C8B-B14F-4D97-AF65-F5344CB8AC3E}">
        <p14:creationId xmlns:p14="http://schemas.microsoft.com/office/powerpoint/2010/main" val="27053062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Tree>
    <p:extLst>
      <p:ext uri="{BB962C8B-B14F-4D97-AF65-F5344CB8AC3E}">
        <p14:creationId xmlns:p14="http://schemas.microsoft.com/office/powerpoint/2010/main" val="4003337266"/>
      </p:ext>
    </p:extLst>
  </p:cSld>
  <p:clrMapOvr>
    <a:masterClrMapping/>
  </p:clrMapOvr>
</p:notes>
</file>

<file path=ppt/notesSlides/notesSlide1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Tree>
    <p:extLst>
      <p:ext uri="{BB962C8B-B14F-4D97-AF65-F5344CB8AC3E}">
        <p14:creationId xmlns:p14="http://schemas.microsoft.com/office/powerpoint/2010/main" val="318436957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Tree>
    <p:extLst>
      <p:ext uri="{BB962C8B-B14F-4D97-AF65-F5344CB8AC3E}">
        <p14:creationId xmlns:p14="http://schemas.microsoft.com/office/powerpoint/2010/main" val="95351407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Tree>
    <p:extLst>
      <p:ext uri="{BB962C8B-B14F-4D97-AF65-F5344CB8AC3E}">
        <p14:creationId xmlns:p14="http://schemas.microsoft.com/office/powerpoint/2010/main" val="383110686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Tree>
    <p:extLst>
      <p:ext uri="{BB962C8B-B14F-4D97-AF65-F5344CB8AC3E}">
        <p14:creationId xmlns:p14="http://schemas.microsoft.com/office/powerpoint/2010/main" val="17724338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Tree>
    <p:extLst>
      <p:ext uri="{BB962C8B-B14F-4D97-AF65-F5344CB8AC3E}">
        <p14:creationId xmlns:p14="http://schemas.microsoft.com/office/powerpoint/2010/main" val="50557738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Tree>
    <p:extLst>
      <p:ext uri="{BB962C8B-B14F-4D97-AF65-F5344CB8AC3E}">
        <p14:creationId xmlns:p14="http://schemas.microsoft.com/office/powerpoint/2010/main" val="418052345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Tree>
    <p:extLst>
      <p:ext uri="{BB962C8B-B14F-4D97-AF65-F5344CB8AC3E}">
        <p14:creationId xmlns:p14="http://schemas.microsoft.com/office/powerpoint/2010/main" val="320258120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Tree>
    <p:extLst>
      <p:ext uri="{BB962C8B-B14F-4D97-AF65-F5344CB8AC3E}">
        <p14:creationId xmlns:p14="http://schemas.microsoft.com/office/powerpoint/2010/main" val="154144525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Tree>
    <p:extLst>
      <p:ext uri="{BB962C8B-B14F-4D97-AF65-F5344CB8AC3E}">
        <p14:creationId xmlns:p14="http://schemas.microsoft.com/office/powerpoint/2010/main" val="50033496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Tree>
    <p:extLst>
      <p:ext uri="{BB962C8B-B14F-4D97-AF65-F5344CB8AC3E}">
        <p14:creationId xmlns:p14="http://schemas.microsoft.com/office/powerpoint/2010/main" val="246828598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Tree>
    <p:extLst>
      <p:ext uri="{BB962C8B-B14F-4D97-AF65-F5344CB8AC3E}">
        <p14:creationId xmlns:p14="http://schemas.microsoft.com/office/powerpoint/2010/main" val="81473656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Tree>
    <p:extLst>
      <p:ext uri="{BB962C8B-B14F-4D97-AF65-F5344CB8AC3E}">
        <p14:creationId xmlns:p14="http://schemas.microsoft.com/office/powerpoint/2010/main" val="156660692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Tree>
    <p:extLst>
      <p:ext uri="{BB962C8B-B14F-4D97-AF65-F5344CB8AC3E}">
        <p14:creationId xmlns:p14="http://schemas.microsoft.com/office/powerpoint/2010/main" val="382713889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Tree>
    <p:extLst>
      <p:ext uri="{BB962C8B-B14F-4D97-AF65-F5344CB8AC3E}">
        <p14:creationId xmlns:p14="http://schemas.microsoft.com/office/powerpoint/2010/main" val="332053363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Tree>
    <p:extLst>
      <p:ext uri="{BB962C8B-B14F-4D97-AF65-F5344CB8AC3E}">
        <p14:creationId xmlns:p14="http://schemas.microsoft.com/office/powerpoint/2010/main" val="33053624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Tree>
    <p:extLst>
      <p:ext uri="{BB962C8B-B14F-4D97-AF65-F5344CB8AC3E}">
        <p14:creationId xmlns:p14="http://schemas.microsoft.com/office/powerpoint/2010/main" val="348308478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Tree>
    <p:extLst>
      <p:ext uri="{BB962C8B-B14F-4D97-AF65-F5344CB8AC3E}">
        <p14:creationId xmlns:p14="http://schemas.microsoft.com/office/powerpoint/2010/main" val="241489892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Tree>
    <p:extLst>
      <p:ext uri="{BB962C8B-B14F-4D97-AF65-F5344CB8AC3E}">
        <p14:creationId xmlns:p14="http://schemas.microsoft.com/office/powerpoint/2010/main" val="32555471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Tree>
    <p:extLst>
      <p:ext uri="{BB962C8B-B14F-4D97-AF65-F5344CB8AC3E}">
        <p14:creationId xmlns:p14="http://schemas.microsoft.com/office/powerpoint/2010/main" val="290604316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Tree>
    <p:extLst>
      <p:ext uri="{BB962C8B-B14F-4D97-AF65-F5344CB8AC3E}">
        <p14:creationId xmlns:p14="http://schemas.microsoft.com/office/powerpoint/2010/main" val="129941192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Tree>
    <p:extLst>
      <p:ext uri="{BB962C8B-B14F-4D97-AF65-F5344CB8AC3E}">
        <p14:creationId xmlns:p14="http://schemas.microsoft.com/office/powerpoint/2010/main" val="275498757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Tree>
    <p:extLst>
      <p:ext uri="{BB962C8B-B14F-4D97-AF65-F5344CB8AC3E}">
        <p14:creationId xmlns:p14="http://schemas.microsoft.com/office/powerpoint/2010/main" val="64108007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Tree>
    <p:extLst>
      <p:ext uri="{BB962C8B-B14F-4D97-AF65-F5344CB8AC3E}">
        <p14:creationId xmlns:p14="http://schemas.microsoft.com/office/powerpoint/2010/main" val="319116498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Tree>
    <p:extLst>
      <p:ext uri="{BB962C8B-B14F-4D97-AF65-F5344CB8AC3E}">
        <p14:creationId xmlns:p14="http://schemas.microsoft.com/office/powerpoint/2010/main" val="423091501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Tree>
    <p:extLst>
      <p:ext uri="{BB962C8B-B14F-4D97-AF65-F5344CB8AC3E}">
        <p14:creationId xmlns:p14="http://schemas.microsoft.com/office/powerpoint/2010/main" val="26112562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Tree>
    <p:extLst>
      <p:ext uri="{BB962C8B-B14F-4D97-AF65-F5344CB8AC3E}">
        <p14:creationId xmlns:p14="http://schemas.microsoft.com/office/powerpoint/2010/main" val="32741016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Tree>
    <p:extLst>
      <p:ext uri="{BB962C8B-B14F-4D97-AF65-F5344CB8AC3E}">
        <p14:creationId xmlns:p14="http://schemas.microsoft.com/office/powerpoint/2010/main" val="165799195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Tree>
    <p:extLst>
      <p:ext uri="{BB962C8B-B14F-4D97-AF65-F5344CB8AC3E}">
        <p14:creationId xmlns:p14="http://schemas.microsoft.com/office/powerpoint/2010/main" val="63492793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Tree>
    <p:extLst>
      <p:ext uri="{BB962C8B-B14F-4D97-AF65-F5344CB8AC3E}">
        <p14:creationId xmlns:p14="http://schemas.microsoft.com/office/powerpoint/2010/main" val="42320211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Tree>
    <p:extLst>
      <p:ext uri="{BB962C8B-B14F-4D97-AF65-F5344CB8AC3E}">
        <p14:creationId xmlns:p14="http://schemas.microsoft.com/office/powerpoint/2010/main" val="12779901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Tree>
    <p:extLst>
      <p:ext uri="{BB962C8B-B14F-4D97-AF65-F5344CB8AC3E}">
        <p14:creationId xmlns:p14="http://schemas.microsoft.com/office/powerpoint/2010/main" val="1748381708"/>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Tree>
    <p:extLst>
      <p:ext uri="{BB962C8B-B14F-4D97-AF65-F5344CB8AC3E}">
        <p14:creationId xmlns:p14="http://schemas.microsoft.com/office/powerpoint/2010/main" val="1715756069"/>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Tree>
    <p:extLst>
      <p:ext uri="{BB962C8B-B14F-4D97-AF65-F5344CB8AC3E}">
        <p14:creationId xmlns:p14="http://schemas.microsoft.com/office/powerpoint/2010/main" val="3639188458"/>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Tree>
    <p:extLst>
      <p:ext uri="{BB962C8B-B14F-4D97-AF65-F5344CB8AC3E}">
        <p14:creationId xmlns:p14="http://schemas.microsoft.com/office/powerpoint/2010/main" val="2589954225"/>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Tree>
    <p:extLst>
      <p:ext uri="{BB962C8B-B14F-4D97-AF65-F5344CB8AC3E}">
        <p14:creationId xmlns:p14="http://schemas.microsoft.com/office/powerpoint/2010/main" val="1844871537"/>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Tree>
    <p:extLst>
      <p:ext uri="{BB962C8B-B14F-4D97-AF65-F5344CB8AC3E}">
        <p14:creationId xmlns:p14="http://schemas.microsoft.com/office/powerpoint/2010/main" val="1688480067"/>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Tree>
    <p:extLst>
      <p:ext uri="{BB962C8B-B14F-4D97-AF65-F5344CB8AC3E}">
        <p14:creationId xmlns:p14="http://schemas.microsoft.com/office/powerpoint/2010/main" val="38280890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Tree>
    <p:extLst>
      <p:ext uri="{BB962C8B-B14F-4D97-AF65-F5344CB8AC3E}">
        <p14:creationId xmlns:p14="http://schemas.microsoft.com/office/powerpoint/2010/main" val="2931006638"/>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Tree>
    <p:extLst>
      <p:ext uri="{BB962C8B-B14F-4D97-AF65-F5344CB8AC3E}">
        <p14:creationId xmlns:p14="http://schemas.microsoft.com/office/powerpoint/2010/main" val="3658847845"/>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Tree>
    <p:extLst>
      <p:ext uri="{BB962C8B-B14F-4D97-AF65-F5344CB8AC3E}">
        <p14:creationId xmlns:p14="http://schemas.microsoft.com/office/powerpoint/2010/main" val="302530239"/>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Tree>
    <p:extLst>
      <p:ext uri="{BB962C8B-B14F-4D97-AF65-F5344CB8AC3E}">
        <p14:creationId xmlns:p14="http://schemas.microsoft.com/office/powerpoint/2010/main" val="2354653369"/>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Tree>
    <p:extLst>
      <p:ext uri="{BB962C8B-B14F-4D97-AF65-F5344CB8AC3E}">
        <p14:creationId xmlns:p14="http://schemas.microsoft.com/office/powerpoint/2010/main" val="2078126522"/>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Tree>
    <p:extLst>
      <p:ext uri="{BB962C8B-B14F-4D97-AF65-F5344CB8AC3E}">
        <p14:creationId xmlns:p14="http://schemas.microsoft.com/office/powerpoint/2010/main" val="2977592558"/>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Tree>
    <p:extLst>
      <p:ext uri="{BB962C8B-B14F-4D97-AF65-F5344CB8AC3E}">
        <p14:creationId xmlns:p14="http://schemas.microsoft.com/office/powerpoint/2010/main" val="190821715"/>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Tree>
    <p:extLst>
      <p:ext uri="{BB962C8B-B14F-4D97-AF65-F5344CB8AC3E}">
        <p14:creationId xmlns:p14="http://schemas.microsoft.com/office/powerpoint/2010/main" val="1687868696"/>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Tree>
    <p:extLst>
      <p:ext uri="{BB962C8B-B14F-4D97-AF65-F5344CB8AC3E}">
        <p14:creationId xmlns:p14="http://schemas.microsoft.com/office/powerpoint/2010/main" val="66363709"/>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Tree>
    <p:extLst>
      <p:ext uri="{BB962C8B-B14F-4D97-AF65-F5344CB8AC3E}">
        <p14:creationId xmlns:p14="http://schemas.microsoft.com/office/powerpoint/2010/main" val="472933428"/>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Tree>
    <p:extLst>
      <p:ext uri="{BB962C8B-B14F-4D97-AF65-F5344CB8AC3E}">
        <p14:creationId xmlns:p14="http://schemas.microsoft.com/office/powerpoint/2010/main" val="296546322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Tree>
    <p:extLst>
      <p:ext uri="{BB962C8B-B14F-4D97-AF65-F5344CB8AC3E}">
        <p14:creationId xmlns:p14="http://schemas.microsoft.com/office/powerpoint/2010/main" val="1758917231"/>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Tree>
    <p:extLst>
      <p:ext uri="{BB962C8B-B14F-4D97-AF65-F5344CB8AC3E}">
        <p14:creationId xmlns:p14="http://schemas.microsoft.com/office/powerpoint/2010/main" val="1023587228"/>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Tree>
    <p:extLst>
      <p:ext uri="{BB962C8B-B14F-4D97-AF65-F5344CB8AC3E}">
        <p14:creationId xmlns:p14="http://schemas.microsoft.com/office/powerpoint/2010/main" val="2938692655"/>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Tree>
    <p:extLst>
      <p:ext uri="{BB962C8B-B14F-4D97-AF65-F5344CB8AC3E}">
        <p14:creationId xmlns:p14="http://schemas.microsoft.com/office/powerpoint/2010/main" val="3866082946"/>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Tree>
    <p:extLst>
      <p:ext uri="{BB962C8B-B14F-4D97-AF65-F5344CB8AC3E}">
        <p14:creationId xmlns:p14="http://schemas.microsoft.com/office/powerpoint/2010/main" val="2389481154"/>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Tree>
    <p:extLst>
      <p:ext uri="{BB962C8B-B14F-4D97-AF65-F5344CB8AC3E}">
        <p14:creationId xmlns:p14="http://schemas.microsoft.com/office/powerpoint/2010/main" val="948084629"/>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Tree>
    <p:extLst>
      <p:ext uri="{BB962C8B-B14F-4D97-AF65-F5344CB8AC3E}">
        <p14:creationId xmlns:p14="http://schemas.microsoft.com/office/powerpoint/2010/main" val="3782002841"/>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Tree>
    <p:extLst>
      <p:ext uri="{BB962C8B-B14F-4D97-AF65-F5344CB8AC3E}">
        <p14:creationId xmlns:p14="http://schemas.microsoft.com/office/powerpoint/2010/main" val="1638275645"/>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Tree>
    <p:extLst>
      <p:ext uri="{BB962C8B-B14F-4D97-AF65-F5344CB8AC3E}">
        <p14:creationId xmlns:p14="http://schemas.microsoft.com/office/powerpoint/2010/main" val="4092002819"/>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Tree>
    <p:extLst>
      <p:ext uri="{BB962C8B-B14F-4D97-AF65-F5344CB8AC3E}">
        <p14:creationId xmlns:p14="http://schemas.microsoft.com/office/powerpoint/2010/main" val="3364738547"/>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Tree>
    <p:extLst>
      <p:ext uri="{BB962C8B-B14F-4D97-AF65-F5344CB8AC3E}">
        <p14:creationId xmlns:p14="http://schemas.microsoft.com/office/powerpoint/2010/main" val="414664100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Tree>
    <p:extLst>
      <p:ext uri="{BB962C8B-B14F-4D97-AF65-F5344CB8AC3E}">
        <p14:creationId xmlns:p14="http://schemas.microsoft.com/office/powerpoint/2010/main" val="2290886854"/>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Tree>
    <p:extLst>
      <p:ext uri="{BB962C8B-B14F-4D97-AF65-F5344CB8AC3E}">
        <p14:creationId xmlns:p14="http://schemas.microsoft.com/office/powerpoint/2010/main" val="3026544445"/>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Tree>
    <p:extLst>
      <p:ext uri="{BB962C8B-B14F-4D97-AF65-F5344CB8AC3E}">
        <p14:creationId xmlns:p14="http://schemas.microsoft.com/office/powerpoint/2010/main" val="350505929"/>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Tree>
    <p:extLst>
      <p:ext uri="{BB962C8B-B14F-4D97-AF65-F5344CB8AC3E}">
        <p14:creationId xmlns:p14="http://schemas.microsoft.com/office/powerpoint/2010/main" val="50506977"/>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Tree>
    <p:extLst>
      <p:ext uri="{BB962C8B-B14F-4D97-AF65-F5344CB8AC3E}">
        <p14:creationId xmlns:p14="http://schemas.microsoft.com/office/powerpoint/2010/main" val="1481612406"/>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Tree>
    <p:extLst>
      <p:ext uri="{BB962C8B-B14F-4D97-AF65-F5344CB8AC3E}">
        <p14:creationId xmlns:p14="http://schemas.microsoft.com/office/powerpoint/2010/main" val="3907602297"/>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Tree>
    <p:extLst>
      <p:ext uri="{BB962C8B-B14F-4D97-AF65-F5344CB8AC3E}">
        <p14:creationId xmlns:p14="http://schemas.microsoft.com/office/powerpoint/2010/main" val="3323735803"/>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Tree>
    <p:extLst>
      <p:ext uri="{BB962C8B-B14F-4D97-AF65-F5344CB8AC3E}">
        <p14:creationId xmlns:p14="http://schemas.microsoft.com/office/powerpoint/2010/main" val="3179493004"/>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Tree>
    <p:extLst>
      <p:ext uri="{BB962C8B-B14F-4D97-AF65-F5344CB8AC3E}">
        <p14:creationId xmlns:p14="http://schemas.microsoft.com/office/powerpoint/2010/main" val="503659785"/>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Tree>
    <p:extLst>
      <p:ext uri="{BB962C8B-B14F-4D97-AF65-F5344CB8AC3E}">
        <p14:creationId xmlns:p14="http://schemas.microsoft.com/office/powerpoint/2010/main" val="158223091"/>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Tree>
    <p:extLst>
      <p:ext uri="{BB962C8B-B14F-4D97-AF65-F5344CB8AC3E}">
        <p14:creationId xmlns:p14="http://schemas.microsoft.com/office/powerpoint/2010/main" val="366802227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Tree>
    <p:extLst>
      <p:ext uri="{BB962C8B-B14F-4D97-AF65-F5344CB8AC3E}">
        <p14:creationId xmlns:p14="http://schemas.microsoft.com/office/powerpoint/2010/main" val="2474482693"/>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Tree>
    <p:extLst>
      <p:ext uri="{BB962C8B-B14F-4D97-AF65-F5344CB8AC3E}">
        <p14:creationId xmlns:p14="http://schemas.microsoft.com/office/powerpoint/2010/main" val="70147734"/>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Tree>
    <p:extLst>
      <p:ext uri="{BB962C8B-B14F-4D97-AF65-F5344CB8AC3E}">
        <p14:creationId xmlns:p14="http://schemas.microsoft.com/office/powerpoint/2010/main" val="4248135125"/>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Tree>
    <p:extLst>
      <p:ext uri="{BB962C8B-B14F-4D97-AF65-F5344CB8AC3E}">
        <p14:creationId xmlns:p14="http://schemas.microsoft.com/office/powerpoint/2010/main" val="2478992213"/>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Tree>
    <p:extLst>
      <p:ext uri="{BB962C8B-B14F-4D97-AF65-F5344CB8AC3E}">
        <p14:creationId xmlns:p14="http://schemas.microsoft.com/office/powerpoint/2010/main" val="3398995692"/>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Tree>
    <p:extLst>
      <p:ext uri="{BB962C8B-B14F-4D97-AF65-F5344CB8AC3E}">
        <p14:creationId xmlns:p14="http://schemas.microsoft.com/office/powerpoint/2010/main" val="4002548603"/>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Tree>
    <p:extLst>
      <p:ext uri="{BB962C8B-B14F-4D97-AF65-F5344CB8AC3E}">
        <p14:creationId xmlns:p14="http://schemas.microsoft.com/office/powerpoint/2010/main" val="291649987"/>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Tree>
    <p:extLst>
      <p:ext uri="{BB962C8B-B14F-4D97-AF65-F5344CB8AC3E}">
        <p14:creationId xmlns:p14="http://schemas.microsoft.com/office/powerpoint/2010/main" val="2238707648"/>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Tree>
    <p:extLst>
      <p:ext uri="{BB962C8B-B14F-4D97-AF65-F5344CB8AC3E}">
        <p14:creationId xmlns:p14="http://schemas.microsoft.com/office/powerpoint/2010/main" val="178332969"/>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Tree>
    <p:extLst>
      <p:ext uri="{BB962C8B-B14F-4D97-AF65-F5344CB8AC3E}">
        <p14:creationId xmlns:p14="http://schemas.microsoft.com/office/powerpoint/2010/main" val="2840699554"/>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Tree>
    <p:extLst>
      <p:ext uri="{BB962C8B-B14F-4D97-AF65-F5344CB8AC3E}">
        <p14:creationId xmlns:p14="http://schemas.microsoft.com/office/powerpoint/2010/main" val="114821106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Tree>
    <p:extLst>
      <p:ext uri="{BB962C8B-B14F-4D97-AF65-F5344CB8AC3E}">
        <p14:creationId xmlns:p14="http://schemas.microsoft.com/office/powerpoint/2010/main" val="3061671641"/>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Tree>
    <p:extLst>
      <p:ext uri="{BB962C8B-B14F-4D97-AF65-F5344CB8AC3E}">
        <p14:creationId xmlns:p14="http://schemas.microsoft.com/office/powerpoint/2010/main" val="2141465141"/>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Tree>
    <p:extLst>
      <p:ext uri="{BB962C8B-B14F-4D97-AF65-F5344CB8AC3E}">
        <p14:creationId xmlns:p14="http://schemas.microsoft.com/office/powerpoint/2010/main" val="3881968622"/>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Tree>
    <p:extLst>
      <p:ext uri="{BB962C8B-B14F-4D97-AF65-F5344CB8AC3E}">
        <p14:creationId xmlns:p14="http://schemas.microsoft.com/office/powerpoint/2010/main" val="1495566822"/>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Tree>
    <p:extLst>
      <p:ext uri="{BB962C8B-B14F-4D97-AF65-F5344CB8AC3E}">
        <p14:creationId xmlns:p14="http://schemas.microsoft.com/office/powerpoint/2010/main" val="2252774244"/>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Tree>
    <p:extLst>
      <p:ext uri="{BB962C8B-B14F-4D97-AF65-F5344CB8AC3E}">
        <p14:creationId xmlns:p14="http://schemas.microsoft.com/office/powerpoint/2010/main" val="2698104146"/>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Tree>
    <p:extLst>
      <p:ext uri="{BB962C8B-B14F-4D97-AF65-F5344CB8AC3E}">
        <p14:creationId xmlns:p14="http://schemas.microsoft.com/office/powerpoint/2010/main" val="1932847882"/>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Tree>
    <p:extLst>
      <p:ext uri="{BB962C8B-B14F-4D97-AF65-F5344CB8AC3E}">
        <p14:creationId xmlns:p14="http://schemas.microsoft.com/office/powerpoint/2010/main" val="2111532307"/>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Tree>
    <p:extLst>
      <p:ext uri="{BB962C8B-B14F-4D97-AF65-F5344CB8AC3E}">
        <p14:creationId xmlns:p14="http://schemas.microsoft.com/office/powerpoint/2010/main" val="2083075819"/>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Tree>
    <p:extLst>
      <p:ext uri="{BB962C8B-B14F-4D97-AF65-F5344CB8AC3E}">
        <p14:creationId xmlns:p14="http://schemas.microsoft.com/office/powerpoint/2010/main" val="4219231177"/>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Tree>
    <p:extLst>
      <p:ext uri="{BB962C8B-B14F-4D97-AF65-F5344CB8AC3E}">
        <p14:creationId xmlns:p14="http://schemas.microsoft.com/office/powerpoint/2010/main" val="275830958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標題投影片">
    <p:spTree>
      <p:nvGrpSpPr>
        <p:cNvPr id="1" name=""/>
        <p:cNvGrpSpPr/>
        <p:nvPr/>
      </p:nvGrpSpPr>
      <p:grpSpPr>
        <a:xfrm>
          <a:off x="0" y="0"/>
          <a:ext cx="0" cy="0"/>
          <a:chOff x="0" y="0"/>
          <a:chExt cx="0" cy="0"/>
        </a:xfrm>
      </p:grpSpPr>
      <p:sp>
        <p:nvSpPr>
          <p:cNvPr id="16" name="Rounded Rectangle 15"/>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9"/>
          <p:cNvGrpSpPr>
            <a:grpSpLocks noChangeAspect="1"/>
          </p:cNvGrpSpPr>
          <p:nvPr/>
        </p:nvGrpSpPr>
        <p:grpSpPr bwMode="hidden">
          <a:xfrm>
            <a:off x="211665" y="5353963"/>
            <a:ext cx="8723376" cy="1331580"/>
            <a:chOff x="-3905250" y="4294188"/>
            <a:chExt cx="13011150" cy="1892300"/>
          </a:xfrm>
        </p:grpSpPr>
        <p:sp>
          <p:nvSpPr>
            <p:cNvPr id="11"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4"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5"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ctrTitle"/>
          </p:nvPr>
        </p:nvSpPr>
        <p:spPr>
          <a:xfrm>
            <a:off x="685800" y="1600200"/>
            <a:ext cx="7772400" cy="1780108"/>
          </a:xfrm>
        </p:spPr>
        <p:txBody>
          <a:bodyPr anchor="b">
            <a:normAutofit/>
          </a:bodyPr>
          <a:lstStyle>
            <a:lvl1pPr>
              <a:defRPr sz="4400">
                <a:solidFill>
                  <a:srgbClr val="FFFFFF"/>
                </a:solidFill>
              </a:defRPr>
            </a:lvl1pPr>
          </a:lstStyle>
          <a:p>
            <a:r>
              <a:rPr lang="zh-TW" altLang="en-US"/>
              <a:t>按一下以編輯母片標題樣式</a:t>
            </a:r>
            <a:endParaRPr lang="en-US" dirty="0"/>
          </a:p>
        </p:txBody>
      </p:sp>
      <p:sp>
        <p:nvSpPr>
          <p:cNvPr id="3" name="Subtitle 2"/>
          <p:cNvSpPr>
            <a:spLocks noGrp="1"/>
          </p:cNvSpPr>
          <p:nvPr>
            <p:ph type="subTitle" idx="1"/>
          </p:nvPr>
        </p:nvSpPr>
        <p:spPr>
          <a:xfrm>
            <a:off x="1371600" y="3556001"/>
            <a:ext cx="6400800" cy="1473200"/>
          </a:xfrm>
        </p:spPr>
        <p:txBody>
          <a:bodyPr>
            <a:normAutofit/>
          </a:bodyPr>
          <a:lstStyle>
            <a:lvl1pPr marL="0" indent="0" algn="ctr">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a:t>按一下以編輯母片副標題樣式</a:t>
            </a:r>
            <a:endParaRPr lang="en-US" dirty="0"/>
          </a:p>
        </p:txBody>
      </p:sp>
      <p:sp>
        <p:nvSpPr>
          <p:cNvPr id="4" name="Date Placeholder 3"/>
          <p:cNvSpPr>
            <a:spLocks noGrp="1"/>
          </p:cNvSpPr>
          <p:nvPr>
            <p:ph type="dt" sz="half" idx="10"/>
          </p:nvPr>
        </p:nvSpPr>
        <p:spPr/>
        <p:txBody>
          <a:bodyPr/>
          <a:lstStyle/>
          <a:p>
            <a:fld id="{8F6AB6F0-1133-44E8-B5E0-5252321ACCC5}" type="datetime1">
              <a:rPr lang="zh-TW" altLang="en-US" smtClean="0"/>
              <a:t>2019/7/31</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4DFF9AAF-6254-4F63-B43D-5BF4531732D1}" type="slidenum">
              <a:rPr lang="zh-TW" altLang="en-US" smtClean="0"/>
              <a:pPr/>
              <a:t>‹#›</a:t>
            </a:fld>
            <a:endParaRPr lang="zh-TW" altLang="en-US"/>
          </a:p>
        </p:txBody>
      </p:sp>
    </p:spTree>
    <p:extLst>
      <p:ext uri="{BB962C8B-B14F-4D97-AF65-F5344CB8AC3E}">
        <p14:creationId xmlns:p14="http://schemas.microsoft.com/office/powerpoint/2010/main" val="13410392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a:t>按一下以編輯母片標題樣式</a:t>
            </a:r>
            <a:endParaRPr lang="en-US"/>
          </a:p>
        </p:txBody>
      </p:sp>
      <p:sp>
        <p:nvSpPr>
          <p:cNvPr id="3" name="Vertical Text Placeholder 2"/>
          <p:cNvSpPr>
            <a:spLocks noGrp="1"/>
          </p:cNvSpPr>
          <p:nvPr>
            <p:ph type="body" orient="vert" idx="1"/>
          </p:nvPr>
        </p:nvSpPr>
        <p:spPr/>
        <p:txBody>
          <a:bodyPr vert="eaVert" anchor="ctr"/>
          <a:lstStyle>
            <a:lvl1pPr algn="l">
              <a:defRPr/>
            </a:lvl1pPr>
            <a:lvl2pPr algn="l">
              <a:defRPr/>
            </a:lvl2pPr>
            <a:lvl3pPr algn="l">
              <a:defRPr/>
            </a:lvl3pPr>
            <a:lvl4pPr algn="l">
              <a:defRPr/>
            </a:lvl4pPr>
            <a:lvl5pPr algn="l">
              <a:defRPr/>
            </a:lvl5p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p>
        </p:txBody>
      </p:sp>
      <p:sp>
        <p:nvSpPr>
          <p:cNvPr id="4" name="Date Placeholder 3"/>
          <p:cNvSpPr>
            <a:spLocks noGrp="1"/>
          </p:cNvSpPr>
          <p:nvPr>
            <p:ph type="dt" sz="half" idx="10"/>
          </p:nvPr>
        </p:nvSpPr>
        <p:spPr/>
        <p:txBody>
          <a:bodyPr/>
          <a:lstStyle/>
          <a:p>
            <a:fld id="{FB540A50-B421-489D-9E9D-111FE53AD2F0}" type="datetime1">
              <a:rPr lang="zh-TW" altLang="en-US" smtClean="0"/>
              <a:t>2019/7/31</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4DFF9AAF-6254-4F63-B43D-5BF4531732D1}" type="slidenum">
              <a:rPr lang="zh-TW" altLang="en-US" smtClean="0"/>
              <a:pPr/>
              <a:t>‹#›</a:t>
            </a:fld>
            <a:endParaRPr lang="zh-TW" altLang="en-US"/>
          </a:p>
        </p:txBody>
      </p:sp>
    </p:spTree>
    <p:extLst>
      <p:ext uri="{BB962C8B-B14F-4D97-AF65-F5344CB8AC3E}">
        <p14:creationId xmlns:p14="http://schemas.microsoft.com/office/powerpoint/2010/main" val="25010809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直排標題及文字">
    <p:spTree>
      <p:nvGrpSpPr>
        <p:cNvPr id="1" name=""/>
        <p:cNvGrpSpPr/>
        <p:nvPr/>
      </p:nvGrpSpPr>
      <p:grpSpPr>
        <a:xfrm>
          <a:off x="0" y="0"/>
          <a:ext cx="0" cy="0"/>
          <a:chOff x="0" y="0"/>
          <a:chExt cx="0" cy="0"/>
        </a:xfrm>
      </p:grpSpPr>
      <p:sp>
        <p:nvSpPr>
          <p:cNvPr id="21" name="Rounded Rectangle 20"/>
          <p:cNvSpPr/>
          <p:nvPr/>
        </p:nvSpPr>
        <p:spPr bwMode="hidden">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F942346E-2213-4D14-B66F-7F911FEB021F}" type="datetime1">
              <a:rPr lang="zh-TW" altLang="en-US" smtClean="0"/>
              <a:t>2019/7/31</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4DFF9AAF-6254-4F63-B43D-5BF4531732D1}" type="slidenum">
              <a:rPr lang="zh-TW" altLang="en-US" smtClean="0"/>
              <a:pPr/>
              <a:t>‹#›</a:t>
            </a:fld>
            <a:endParaRPr lang="zh-TW" altLang="en-US"/>
          </a:p>
        </p:txBody>
      </p:sp>
      <p:grpSp>
        <p:nvGrpSpPr>
          <p:cNvPr id="15" name="Group 14"/>
          <p:cNvGrpSpPr>
            <a:grpSpLocks noChangeAspect="1"/>
          </p:cNvGrpSpPr>
          <p:nvPr/>
        </p:nvGrpSpPr>
        <p:grpSpPr bwMode="hidden">
          <a:xfrm>
            <a:off x="211665" y="714191"/>
            <a:ext cx="8723376" cy="1331580"/>
            <a:chOff x="-3905250" y="4294188"/>
            <a:chExt cx="13011150" cy="1892300"/>
          </a:xfrm>
        </p:grpSpPr>
        <p:sp>
          <p:nvSpPr>
            <p:cNvPr id="16"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7"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0" name="Freeform 19"/>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Vertical Title 1"/>
          <p:cNvSpPr>
            <a:spLocks noGrp="1"/>
          </p:cNvSpPr>
          <p:nvPr>
            <p:ph type="title" orient="vert"/>
          </p:nvPr>
        </p:nvSpPr>
        <p:spPr>
          <a:xfrm>
            <a:off x="6629400" y="1447800"/>
            <a:ext cx="2057400" cy="4487333"/>
          </a:xfrm>
        </p:spPr>
        <p:txBody>
          <a:bodyPr vert="eaVert" anchor="ctr"/>
          <a:lstStyle>
            <a:lvl1pPr algn="l">
              <a:defRPr>
                <a:solidFill>
                  <a:schemeClr val="tx2"/>
                </a:solidFill>
              </a:defRPr>
            </a:lvl1pPr>
          </a:lstStyle>
          <a:p>
            <a:r>
              <a:rPr lang="zh-TW" altLang="en-US"/>
              <a:t>按一下以編輯母片標題樣式</a:t>
            </a:r>
            <a:endParaRPr lang="en-US" dirty="0"/>
          </a:p>
        </p:txBody>
      </p:sp>
      <p:sp>
        <p:nvSpPr>
          <p:cNvPr id="3" name="Vertical Text Placeholder 2"/>
          <p:cNvSpPr>
            <a:spLocks noGrp="1"/>
          </p:cNvSpPr>
          <p:nvPr>
            <p:ph type="body" orient="vert" idx="1"/>
          </p:nvPr>
        </p:nvSpPr>
        <p:spPr>
          <a:xfrm>
            <a:off x="457200" y="1447800"/>
            <a:ext cx="6019800" cy="4487334"/>
          </a:xfrm>
        </p:spPr>
        <p:txBody>
          <a:bodyPr vert="eaVert"/>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Tree>
    <p:extLst>
      <p:ext uri="{BB962C8B-B14F-4D97-AF65-F5344CB8AC3E}">
        <p14:creationId xmlns:p14="http://schemas.microsoft.com/office/powerpoint/2010/main" val="345134618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1_標題及物件">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a:t>按一下以編輯母片標題樣式</a:t>
            </a:r>
            <a:endParaRPr lang="en-US" dirty="0"/>
          </a:p>
        </p:txBody>
      </p:sp>
      <p:sp>
        <p:nvSpPr>
          <p:cNvPr id="12" name="Content Placeholder 2"/>
          <p:cNvSpPr>
            <a:spLocks noGrp="1"/>
          </p:cNvSpPr>
          <p:nvPr>
            <p:ph sz="quarter" idx="13"/>
          </p:nvPr>
        </p:nvSpPr>
        <p:spPr>
          <a:xfrm>
            <a:off x="685330" y="2367093"/>
            <a:ext cx="7772870" cy="3424107"/>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Date Placeholder 3"/>
          <p:cNvSpPr>
            <a:spLocks noGrp="1"/>
          </p:cNvSpPr>
          <p:nvPr>
            <p:ph type="dt" sz="half" idx="10"/>
          </p:nvPr>
        </p:nvSpPr>
        <p:spPr/>
        <p:txBody>
          <a:bodyPr/>
          <a:lstStyle/>
          <a:p>
            <a:fld id="{8C3065F1-F220-4573-B068-78999C03080E}" type="datetime1">
              <a:rPr lang="zh-TW" altLang="en-US" smtClean="0"/>
              <a:t>2019/7/31</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4DFF9AAF-6254-4F63-B43D-5BF4531732D1}" type="slidenum">
              <a:rPr lang="zh-TW" altLang="en-US" smtClean="0"/>
              <a:pPr/>
              <a:t>‹#›</a:t>
            </a:fld>
            <a:endParaRPr lang="zh-TW" altLang="en-US"/>
          </a:p>
        </p:txBody>
      </p:sp>
    </p:spTree>
    <p:extLst>
      <p:ext uri="{BB962C8B-B14F-4D97-AF65-F5344CB8AC3E}">
        <p14:creationId xmlns:p14="http://schemas.microsoft.com/office/powerpoint/2010/main" val="10344941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p>
        </p:txBody>
      </p:sp>
      <p:sp>
        <p:nvSpPr>
          <p:cNvPr id="4" name="Date Placeholder 3"/>
          <p:cNvSpPr>
            <a:spLocks noGrp="1"/>
          </p:cNvSpPr>
          <p:nvPr>
            <p:ph type="dt" sz="half" idx="10"/>
          </p:nvPr>
        </p:nvSpPr>
        <p:spPr/>
        <p:txBody>
          <a:bodyPr/>
          <a:lstStyle/>
          <a:p>
            <a:fld id="{1F05C4B2-C1F1-4FDD-99D9-34E2109B70E7}" type="datetime1">
              <a:rPr lang="zh-TW" altLang="en-US" smtClean="0"/>
              <a:t>2019/7/31</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4DFF9AAF-6254-4F63-B43D-5BF4531732D1}" type="slidenum">
              <a:rPr lang="zh-TW" altLang="en-US" smtClean="0"/>
              <a:pPr/>
              <a:t>‹#›</a:t>
            </a:fld>
            <a:endParaRPr lang="zh-TW" altLang="en-US"/>
          </a:p>
        </p:txBody>
      </p:sp>
      <p:sp>
        <p:nvSpPr>
          <p:cNvPr id="7" name="Title 6"/>
          <p:cNvSpPr>
            <a:spLocks noGrp="1"/>
          </p:cNvSpPr>
          <p:nvPr>
            <p:ph type="title"/>
          </p:nvPr>
        </p:nvSpPr>
        <p:spPr/>
        <p:txBody>
          <a:bodyPr/>
          <a:lstStyle/>
          <a:p>
            <a:r>
              <a:rPr lang="zh-TW" altLang="en-US"/>
              <a:t>按一下以編輯母片標題樣式</a:t>
            </a:r>
            <a:endParaRPr lang="en-US"/>
          </a:p>
        </p:txBody>
      </p:sp>
      <p:grpSp>
        <p:nvGrpSpPr>
          <p:cNvPr id="8" name="群組 7"/>
          <p:cNvGrpSpPr/>
          <p:nvPr/>
        </p:nvGrpSpPr>
        <p:grpSpPr>
          <a:xfrm>
            <a:off x="167002" y="136718"/>
            <a:ext cx="8862698" cy="742072"/>
            <a:chOff x="167002" y="77341"/>
            <a:chExt cx="8862698" cy="742072"/>
          </a:xfrm>
        </p:grpSpPr>
        <p:sp>
          <p:nvSpPr>
            <p:cNvPr id="9" name="Rectangle 24"/>
            <p:cNvSpPr>
              <a:spLocks noChangeArrowheads="1"/>
            </p:cNvSpPr>
            <p:nvPr/>
          </p:nvSpPr>
          <p:spPr bwMode="gray">
            <a:xfrm>
              <a:off x="1011238" y="639763"/>
              <a:ext cx="8018462" cy="31750"/>
            </a:xfrm>
            <a:prstGeom prst="rect">
              <a:avLst/>
            </a:prstGeom>
            <a:gradFill rotWithShape="0">
              <a:gsLst>
                <a:gs pos="0">
                  <a:schemeClr val="bg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kumimoji="1" sz="2000">
                  <a:solidFill>
                    <a:srgbClr val="0000FF"/>
                  </a:solidFill>
                  <a:latin typeface="Tahoma" pitchFamily="34" charset="0"/>
                  <a:ea typeface="標楷體" pitchFamily="65" charset="-120"/>
                </a:defRPr>
              </a:lvl1pPr>
              <a:lvl2pPr marL="742950" indent="-285750">
                <a:defRPr kumimoji="1" sz="2000">
                  <a:solidFill>
                    <a:srgbClr val="0000FF"/>
                  </a:solidFill>
                  <a:latin typeface="Tahoma" pitchFamily="34" charset="0"/>
                  <a:ea typeface="標楷體" pitchFamily="65" charset="-120"/>
                </a:defRPr>
              </a:lvl2pPr>
              <a:lvl3pPr marL="1143000" indent="-228600">
                <a:defRPr kumimoji="1" sz="2000">
                  <a:solidFill>
                    <a:srgbClr val="0000FF"/>
                  </a:solidFill>
                  <a:latin typeface="Tahoma" pitchFamily="34" charset="0"/>
                  <a:ea typeface="標楷體" pitchFamily="65" charset="-120"/>
                </a:defRPr>
              </a:lvl3pPr>
              <a:lvl4pPr marL="1600200" indent="-228600">
                <a:defRPr kumimoji="1" sz="2000">
                  <a:solidFill>
                    <a:srgbClr val="0000FF"/>
                  </a:solidFill>
                  <a:latin typeface="Tahoma" pitchFamily="34" charset="0"/>
                  <a:ea typeface="標楷體" pitchFamily="65" charset="-120"/>
                </a:defRPr>
              </a:lvl4pPr>
              <a:lvl5pPr marL="2057400" indent="-228600">
                <a:defRPr kumimoji="1" sz="2000">
                  <a:solidFill>
                    <a:srgbClr val="0000FF"/>
                  </a:solidFill>
                  <a:latin typeface="Tahoma" pitchFamily="34" charset="0"/>
                  <a:ea typeface="標楷體" pitchFamily="65" charset="-120"/>
                </a:defRPr>
              </a:lvl5pPr>
              <a:lvl6pPr marL="2514600" indent="-228600" eaLnBrk="0" fontAlgn="base" hangingPunct="0">
                <a:spcBef>
                  <a:spcPct val="0"/>
                </a:spcBef>
                <a:spcAft>
                  <a:spcPct val="0"/>
                </a:spcAft>
                <a:defRPr kumimoji="1" sz="2000">
                  <a:solidFill>
                    <a:srgbClr val="0000FF"/>
                  </a:solidFill>
                  <a:latin typeface="Tahoma" pitchFamily="34" charset="0"/>
                  <a:ea typeface="標楷體" pitchFamily="65" charset="-120"/>
                </a:defRPr>
              </a:lvl6pPr>
              <a:lvl7pPr marL="2971800" indent="-228600" eaLnBrk="0" fontAlgn="base" hangingPunct="0">
                <a:spcBef>
                  <a:spcPct val="0"/>
                </a:spcBef>
                <a:spcAft>
                  <a:spcPct val="0"/>
                </a:spcAft>
                <a:defRPr kumimoji="1" sz="2000">
                  <a:solidFill>
                    <a:srgbClr val="0000FF"/>
                  </a:solidFill>
                  <a:latin typeface="Tahoma" pitchFamily="34" charset="0"/>
                  <a:ea typeface="標楷體" pitchFamily="65" charset="-120"/>
                </a:defRPr>
              </a:lvl7pPr>
              <a:lvl8pPr marL="3429000" indent="-228600" eaLnBrk="0" fontAlgn="base" hangingPunct="0">
                <a:spcBef>
                  <a:spcPct val="0"/>
                </a:spcBef>
                <a:spcAft>
                  <a:spcPct val="0"/>
                </a:spcAft>
                <a:defRPr kumimoji="1" sz="2000">
                  <a:solidFill>
                    <a:srgbClr val="0000FF"/>
                  </a:solidFill>
                  <a:latin typeface="Tahoma" pitchFamily="34" charset="0"/>
                  <a:ea typeface="標楷體" pitchFamily="65" charset="-120"/>
                </a:defRPr>
              </a:lvl8pPr>
              <a:lvl9pPr marL="3886200" indent="-228600" eaLnBrk="0" fontAlgn="base" hangingPunct="0">
                <a:spcBef>
                  <a:spcPct val="0"/>
                </a:spcBef>
                <a:spcAft>
                  <a:spcPct val="0"/>
                </a:spcAft>
                <a:defRPr kumimoji="1" sz="2000">
                  <a:solidFill>
                    <a:srgbClr val="0000FF"/>
                  </a:solidFill>
                  <a:latin typeface="Tahoma" pitchFamily="34" charset="0"/>
                  <a:ea typeface="標楷體" pitchFamily="65" charset="-120"/>
                </a:defRPr>
              </a:lvl9pPr>
            </a:lstStyle>
            <a:p>
              <a:pPr algn="ctr" eaLnBrk="1" hangingPunct="1">
                <a:defRPr/>
              </a:pPr>
              <a:endParaRPr lang="zh-TW" altLang="en-US" sz="2400">
                <a:solidFill>
                  <a:schemeClr val="tx1"/>
                </a:solidFill>
                <a:ea typeface="新細明體" pitchFamily="18" charset="-120"/>
              </a:endParaRPr>
            </a:p>
          </p:txBody>
        </p:sp>
        <p:pic>
          <p:nvPicPr>
            <p:cNvPr id="10" name="Picture 2"/>
            <p:cNvPicPr>
              <a:picLocks noChangeAspect="1" noChangeArrowheads="1"/>
            </p:cNvPicPr>
            <p:nvPr/>
          </p:nvPicPr>
          <p:blipFill>
            <a:blip r:embed="rId2" cstate="print">
              <a:extLst>
                <a:ext uri="{28A0092B-C50C-407E-A947-70E740481C1C}">
                  <a14:useLocalDpi xmlns:a14="http://schemas.microsoft.com/office/drawing/2010/main" val="0"/>
                </a:ext>
              </a:extLst>
            </a:blip>
            <a:stretch>
              <a:fillRect/>
            </a:stretch>
          </p:blipFill>
          <p:spPr bwMode="auto">
            <a:xfrm>
              <a:off x="167002" y="77341"/>
              <a:ext cx="736846" cy="742072"/>
            </a:xfrm>
            <a:prstGeom prst="rect">
              <a:avLst/>
            </a:prstGeom>
            <a:noFill/>
            <a:ln>
              <a:noFill/>
            </a:ln>
            <a:effectLst/>
            <a:extLst>
              <a:ext uri="{909E8E84-426E-40DD-AFC4-6F175D3DCCD1}">
                <a14:hiddenFill xmlns:a14="http://schemas.microsoft.com/office/drawing/2010/main">
                  <a:solidFill>
                    <a:srgbClr val="FFFF99"/>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grpSp>
    </p:spTree>
    <p:extLst>
      <p:ext uri="{BB962C8B-B14F-4D97-AF65-F5344CB8AC3E}">
        <p14:creationId xmlns:p14="http://schemas.microsoft.com/office/powerpoint/2010/main" val="35578061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章節標題">
    <p:spTree>
      <p:nvGrpSpPr>
        <p:cNvPr id="1" name=""/>
        <p:cNvGrpSpPr/>
        <p:nvPr/>
      </p:nvGrpSpPr>
      <p:grpSpPr>
        <a:xfrm>
          <a:off x="0" y="0"/>
          <a:ext cx="0" cy="0"/>
          <a:chOff x="0" y="0"/>
          <a:chExt cx="0" cy="0"/>
        </a:xfrm>
      </p:grpSpPr>
      <p:sp>
        <p:nvSpPr>
          <p:cNvPr id="14" name="Rounded Rectangle 13"/>
          <p:cNvSpPr/>
          <p:nvPr/>
        </p:nvSpPr>
        <p:spPr>
          <a:xfrm>
            <a:off x="228600" y="228600"/>
            <a:ext cx="8695944" cy="4736592"/>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14"/>
          <p:cNvSpPr>
            <a:spLocks/>
          </p:cNvSpPr>
          <p:nvPr/>
        </p:nvSpPr>
        <p:spPr bwMode="hidden">
          <a:xfrm>
            <a:off x="6047438" y="4203592"/>
            <a:ext cx="2876429" cy="714026"/>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18"/>
          <p:cNvSpPr>
            <a:spLocks/>
          </p:cNvSpPr>
          <p:nvPr/>
        </p:nvSpPr>
        <p:spPr bwMode="hidden">
          <a:xfrm>
            <a:off x="2619320" y="4075290"/>
            <a:ext cx="5544515" cy="850138"/>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22"/>
          <p:cNvSpPr>
            <a:spLocks/>
          </p:cNvSpPr>
          <p:nvPr/>
        </p:nvSpPr>
        <p:spPr bwMode="hidden">
          <a:xfrm>
            <a:off x="2828728" y="4087562"/>
            <a:ext cx="5467980" cy="774272"/>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6"/>
          <p:cNvSpPr>
            <a:spLocks/>
          </p:cNvSpPr>
          <p:nvPr/>
        </p:nvSpPr>
        <p:spPr bwMode="hidden">
          <a:xfrm>
            <a:off x="5609489" y="4074174"/>
            <a:ext cx="3308000" cy="651549"/>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3" name="Freeform 10"/>
          <p:cNvSpPr>
            <a:spLocks/>
          </p:cNvSpPr>
          <p:nvPr/>
        </p:nvSpPr>
        <p:spPr bwMode="hidden">
          <a:xfrm>
            <a:off x="211665" y="4058555"/>
            <a:ext cx="8723376" cy="1329874"/>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 name="Title 1"/>
          <p:cNvSpPr>
            <a:spLocks noGrp="1"/>
          </p:cNvSpPr>
          <p:nvPr>
            <p:ph type="title"/>
          </p:nvPr>
        </p:nvSpPr>
        <p:spPr>
          <a:xfrm>
            <a:off x="690032" y="2463560"/>
            <a:ext cx="7772400" cy="1524000"/>
          </a:xfrm>
        </p:spPr>
        <p:txBody>
          <a:bodyPr anchor="t">
            <a:normAutofit/>
          </a:bodyPr>
          <a:lstStyle>
            <a:lvl1pPr algn="ctr">
              <a:defRPr sz="4400" b="0" cap="none"/>
            </a:lvl1pPr>
          </a:lstStyle>
          <a:p>
            <a:r>
              <a:rPr lang="zh-TW" altLang="en-US"/>
              <a:t>按一下以編輯母片標題樣式</a:t>
            </a:r>
            <a:endParaRPr lang="en-US" dirty="0"/>
          </a:p>
        </p:txBody>
      </p:sp>
      <p:sp>
        <p:nvSpPr>
          <p:cNvPr id="3" name="Text Placeholder 2"/>
          <p:cNvSpPr>
            <a:spLocks noGrp="1"/>
          </p:cNvSpPr>
          <p:nvPr>
            <p:ph type="body" idx="1"/>
          </p:nvPr>
        </p:nvSpPr>
        <p:spPr>
          <a:xfrm>
            <a:off x="1367365" y="1437448"/>
            <a:ext cx="6417734" cy="939801"/>
          </a:xfrm>
        </p:spPr>
        <p:txBody>
          <a:bodyPr anchor="b">
            <a:normAutofit/>
          </a:bodyPr>
          <a:lstStyle>
            <a:lvl1pPr marL="0" indent="0" algn="ct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a:t>編輯母片文字樣式</a:t>
            </a:r>
          </a:p>
        </p:txBody>
      </p:sp>
      <p:sp>
        <p:nvSpPr>
          <p:cNvPr id="4" name="Date Placeholder 3"/>
          <p:cNvSpPr>
            <a:spLocks noGrp="1"/>
          </p:cNvSpPr>
          <p:nvPr>
            <p:ph type="dt" sz="half" idx="10"/>
          </p:nvPr>
        </p:nvSpPr>
        <p:spPr/>
        <p:txBody>
          <a:bodyPr/>
          <a:lstStyle/>
          <a:p>
            <a:fld id="{8909F7FA-426F-4863-91F2-B09F6C0D9D19}" type="datetime1">
              <a:rPr lang="zh-TW" altLang="en-US" smtClean="0"/>
              <a:t>2019/7/31</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4DFF9AAF-6254-4F63-B43D-5BF4531732D1}" type="slidenum">
              <a:rPr lang="zh-TW" altLang="en-US" smtClean="0"/>
              <a:pPr/>
              <a:t>‹#›</a:t>
            </a:fld>
            <a:endParaRPr lang="zh-TW" altLang="en-US"/>
          </a:p>
        </p:txBody>
      </p:sp>
    </p:spTree>
    <p:extLst>
      <p:ext uri="{BB962C8B-B14F-4D97-AF65-F5344CB8AC3E}">
        <p14:creationId xmlns:p14="http://schemas.microsoft.com/office/powerpoint/2010/main" val="36519591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a:t>按一下以編輯母片標題樣式</a:t>
            </a:r>
            <a:endParaRPr lang="en-US"/>
          </a:p>
        </p:txBody>
      </p:sp>
      <p:sp>
        <p:nvSpPr>
          <p:cNvPr id="5" name="Date Placeholder 4"/>
          <p:cNvSpPr>
            <a:spLocks noGrp="1"/>
          </p:cNvSpPr>
          <p:nvPr>
            <p:ph type="dt" sz="half" idx="10"/>
          </p:nvPr>
        </p:nvSpPr>
        <p:spPr/>
        <p:txBody>
          <a:bodyPr/>
          <a:lstStyle/>
          <a:p>
            <a:fld id="{5E8DC345-7C67-496A-BD46-B058467E901D}" type="datetime1">
              <a:rPr lang="zh-TW" altLang="en-US" smtClean="0"/>
              <a:t>2019/7/31</a:t>
            </a:fld>
            <a:endParaRPr lang="zh-TW" altLang="en-US"/>
          </a:p>
        </p:txBody>
      </p:sp>
      <p:sp>
        <p:nvSpPr>
          <p:cNvPr id="6" name="Footer Placeholder 5"/>
          <p:cNvSpPr>
            <a:spLocks noGrp="1"/>
          </p:cNvSpPr>
          <p:nvPr>
            <p:ph type="ftr" sz="quarter" idx="11"/>
          </p:nvPr>
        </p:nvSpPr>
        <p:spPr/>
        <p:txBody>
          <a:bodyPr/>
          <a:lstStyle/>
          <a:p>
            <a:endParaRPr lang="zh-TW" altLang="en-US"/>
          </a:p>
        </p:txBody>
      </p:sp>
      <p:sp>
        <p:nvSpPr>
          <p:cNvPr id="7" name="Slide Number Placeholder 6"/>
          <p:cNvSpPr>
            <a:spLocks noGrp="1"/>
          </p:cNvSpPr>
          <p:nvPr>
            <p:ph type="sldNum" sz="quarter" idx="12"/>
          </p:nvPr>
        </p:nvSpPr>
        <p:spPr/>
        <p:txBody>
          <a:bodyPr/>
          <a:lstStyle/>
          <a:p>
            <a:fld id="{4DFF9AAF-6254-4F63-B43D-5BF4531732D1}" type="slidenum">
              <a:rPr lang="zh-TW" altLang="en-US" smtClean="0"/>
              <a:pPr/>
              <a:t>‹#›</a:t>
            </a:fld>
            <a:endParaRPr lang="zh-TW" altLang="en-US"/>
          </a:p>
        </p:txBody>
      </p:sp>
      <p:sp>
        <p:nvSpPr>
          <p:cNvPr id="9" name="Content Placeholder 8"/>
          <p:cNvSpPr>
            <a:spLocks noGrp="1"/>
          </p:cNvSpPr>
          <p:nvPr>
            <p:ph sz="quarter" idx="13"/>
          </p:nvPr>
        </p:nvSpPr>
        <p:spPr>
          <a:xfrm>
            <a:off x="676655" y="2679192"/>
            <a:ext cx="3822192" cy="3447288"/>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p>
        </p:txBody>
      </p:sp>
      <p:sp>
        <p:nvSpPr>
          <p:cNvPr id="11" name="Content Placeholder 10"/>
          <p:cNvSpPr>
            <a:spLocks noGrp="1"/>
          </p:cNvSpPr>
          <p:nvPr>
            <p:ph sz="quarter" idx="14"/>
          </p:nvPr>
        </p:nvSpPr>
        <p:spPr>
          <a:xfrm>
            <a:off x="4645152" y="2679192"/>
            <a:ext cx="3822192" cy="3447288"/>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p>
        </p:txBody>
      </p:sp>
    </p:spTree>
    <p:extLst>
      <p:ext uri="{BB962C8B-B14F-4D97-AF65-F5344CB8AC3E}">
        <p14:creationId xmlns:p14="http://schemas.microsoft.com/office/powerpoint/2010/main" val="22120847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zh-TW" altLang="en-US"/>
              <a:t>按一下以編輯母片標題樣式</a:t>
            </a:r>
            <a:endParaRPr lang="en-US"/>
          </a:p>
        </p:txBody>
      </p:sp>
      <p:sp>
        <p:nvSpPr>
          <p:cNvPr id="3" name="Text Placeholder 2"/>
          <p:cNvSpPr>
            <a:spLocks noGrp="1"/>
          </p:cNvSpPr>
          <p:nvPr>
            <p:ph type="body" idx="1"/>
          </p:nvPr>
        </p:nvSpPr>
        <p:spPr>
          <a:xfrm>
            <a:off x="676656" y="2678114"/>
            <a:ext cx="3822192" cy="639762"/>
          </a:xfrm>
        </p:spPr>
        <p:txBody>
          <a:bodyPr anchor="ctr"/>
          <a:lstStyle>
            <a:lvl1pPr marL="0" indent="0" algn="ctr">
              <a:buNone/>
              <a:defRPr sz="24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編輯母片文字樣式</a:t>
            </a:r>
          </a:p>
        </p:txBody>
      </p:sp>
      <p:sp>
        <p:nvSpPr>
          <p:cNvPr id="4" name="Content Placeholder 3"/>
          <p:cNvSpPr>
            <a:spLocks noGrp="1"/>
          </p:cNvSpPr>
          <p:nvPr>
            <p:ph sz="half" idx="2"/>
          </p:nvPr>
        </p:nvSpPr>
        <p:spPr>
          <a:xfrm>
            <a:off x="677332" y="3429000"/>
            <a:ext cx="3820055"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5" name="Text Placeholder 4"/>
          <p:cNvSpPr>
            <a:spLocks noGrp="1"/>
          </p:cNvSpPr>
          <p:nvPr>
            <p:ph type="body" sz="quarter" idx="3"/>
          </p:nvPr>
        </p:nvSpPr>
        <p:spPr>
          <a:xfrm>
            <a:off x="4648200" y="2678113"/>
            <a:ext cx="3822192" cy="639762"/>
          </a:xfrm>
        </p:spPr>
        <p:txBody>
          <a:bodyPr anchor="ctr"/>
          <a:lstStyle>
            <a:lvl1pPr marL="0" indent="0" algn="ctr">
              <a:buNone/>
              <a:defRPr sz="2400" b="0" i="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編輯母片文字樣式</a:t>
            </a:r>
          </a:p>
        </p:txBody>
      </p:sp>
      <p:sp>
        <p:nvSpPr>
          <p:cNvPr id="6" name="Content Placeholder 5"/>
          <p:cNvSpPr>
            <a:spLocks noGrp="1"/>
          </p:cNvSpPr>
          <p:nvPr>
            <p:ph sz="quarter" idx="4"/>
          </p:nvPr>
        </p:nvSpPr>
        <p:spPr>
          <a:xfrm>
            <a:off x="4645025" y="3429000"/>
            <a:ext cx="3822192"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7" name="Date Placeholder 6"/>
          <p:cNvSpPr>
            <a:spLocks noGrp="1"/>
          </p:cNvSpPr>
          <p:nvPr>
            <p:ph type="dt" sz="half" idx="10"/>
          </p:nvPr>
        </p:nvSpPr>
        <p:spPr/>
        <p:txBody>
          <a:bodyPr/>
          <a:lstStyle/>
          <a:p>
            <a:fld id="{5865D4B5-9139-40AB-AF2C-28F82E9FBCBB}" type="datetime1">
              <a:rPr lang="zh-TW" altLang="en-US" smtClean="0"/>
              <a:t>2019/7/31</a:t>
            </a:fld>
            <a:endParaRPr lang="zh-TW" altLang="en-US"/>
          </a:p>
        </p:txBody>
      </p:sp>
      <p:sp>
        <p:nvSpPr>
          <p:cNvPr id="8" name="Footer Placeholder 7"/>
          <p:cNvSpPr>
            <a:spLocks noGrp="1"/>
          </p:cNvSpPr>
          <p:nvPr>
            <p:ph type="ftr" sz="quarter" idx="11"/>
          </p:nvPr>
        </p:nvSpPr>
        <p:spPr/>
        <p:txBody>
          <a:bodyPr/>
          <a:lstStyle/>
          <a:p>
            <a:endParaRPr lang="zh-TW" altLang="en-US"/>
          </a:p>
        </p:txBody>
      </p:sp>
      <p:sp>
        <p:nvSpPr>
          <p:cNvPr id="9" name="Slide Number Placeholder 8"/>
          <p:cNvSpPr>
            <a:spLocks noGrp="1"/>
          </p:cNvSpPr>
          <p:nvPr>
            <p:ph type="sldNum" sz="quarter" idx="12"/>
          </p:nvPr>
        </p:nvSpPr>
        <p:spPr/>
        <p:txBody>
          <a:bodyPr/>
          <a:lstStyle/>
          <a:p>
            <a:fld id="{4DFF9AAF-6254-4F63-B43D-5BF4531732D1}" type="slidenum">
              <a:rPr lang="zh-TW" altLang="en-US" smtClean="0"/>
              <a:pPr/>
              <a:t>‹#›</a:t>
            </a:fld>
            <a:endParaRPr lang="zh-TW" altLang="en-US"/>
          </a:p>
        </p:txBody>
      </p:sp>
    </p:spTree>
    <p:extLst>
      <p:ext uri="{BB962C8B-B14F-4D97-AF65-F5344CB8AC3E}">
        <p14:creationId xmlns:p14="http://schemas.microsoft.com/office/powerpoint/2010/main" val="28222459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a:t>按一下以編輯母片標題樣式</a:t>
            </a:r>
            <a:endParaRPr lang="en-US"/>
          </a:p>
        </p:txBody>
      </p:sp>
      <p:sp>
        <p:nvSpPr>
          <p:cNvPr id="3" name="Date Placeholder 2"/>
          <p:cNvSpPr>
            <a:spLocks noGrp="1"/>
          </p:cNvSpPr>
          <p:nvPr>
            <p:ph type="dt" sz="half" idx="10"/>
          </p:nvPr>
        </p:nvSpPr>
        <p:spPr/>
        <p:txBody>
          <a:bodyPr/>
          <a:lstStyle/>
          <a:p>
            <a:fld id="{E1701ADC-9B1B-4BCD-A4B9-DBB4DED874BD}" type="datetime1">
              <a:rPr lang="zh-TW" altLang="en-US" smtClean="0"/>
              <a:t>2019/7/31</a:t>
            </a:fld>
            <a:endParaRPr lang="zh-TW" altLang="en-US"/>
          </a:p>
        </p:txBody>
      </p:sp>
      <p:sp>
        <p:nvSpPr>
          <p:cNvPr id="4" name="Footer Placeholder 3"/>
          <p:cNvSpPr>
            <a:spLocks noGrp="1"/>
          </p:cNvSpPr>
          <p:nvPr>
            <p:ph type="ftr" sz="quarter" idx="11"/>
          </p:nvPr>
        </p:nvSpPr>
        <p:spPr/>
        <p:txBody>
          <a:bodyPr/>
          <a:lstStyle/>
          <a:p>
            <a:endParaRPr lang="zh-TW" altLang="en-US"/>
          </a:p>
        </p:txBody>
      </p:sp>
      <p:sp>
        <p:nvSpPr>
          <p:cNvPr id="5" name="Slide Number Placeholder 4"/>
          <p:cNvSpPr>
            <a:spLocks noGrp="1"/>
          </p:cNvSpPr>
          <p:nvPr>
            <p:ph type="sldNum" sz="quarter" idx="12"/>
          </p:nvPr>
        </p:nvSpPr>
        <p:spPr/>
        <p:txBody>
          <a:bodyPr/>
          <a:lstStyle/>
          <a:p>
            <a:fld id="{4DFF9AAF-6254-4F63-B43D-5BF4531732D1}" type="slidenum">
              <a:rPr lang="zh-TW" altLang="en-US" smtClean="0"/>
              <a:pPr/>
              <a:t>‹#›</a:t>
            </a:fld>
            <a:endParaRPr lang="zh-TW" altLang="en-US"/>
          </a:p>
        </p:txBody>
      </p:sp>
    </p:spTree>
    <p:extLst>
      <p:ext uri="{BB962C8B-B14F-4D97-AF65-F5344CB8AC3E}">
        <p14:creationId xmlns:p14="http://schemas.microsoft.com/office/powerpoint/2010/main" val="28976929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空白">
    <p:spTree>
      <p:nvGrpSpPr>
        <p:cNvPr id="1" name=""/>
        <p:cNvGrpSpPr/>
        <p:nvPr/>
      </p:nvGrpSpPr>
      <p:grpSpPr>
        <a:xfrm>
          <a:off x="0" y="0"/>
          <a:ext cx="0" cy="0"/>
          <a:chOff x="0" y="0"/>
          <a:chExt cx="0" cy="0"/>
        </a:xfrm>
      </p:grpSpPr>
      <p:sp>
        <p:nvSpPr>
          <p:cNvPr id="12" name="Rounded Rectangle 11"/>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p:cNvGrpSpPr>
            <a:grpSpLocks noChangeAspect="1"/>
          </p:cNvGrpSpPr>
          <p:nvPr/>
        </p:nvGrpSpPr>
        <p:grpSpPr bwMode="hidden">
          <a:xfrm>
            <a:off x="211665" y="714191"/>
            <a:ext cx="8723376" cy="1329874"/>
            <a:chOff x="-3905251" y="4294188"/>
            <a:chExt cx="13027839" cy="1892300"/>
          </a:xfrm>
        </p:grpSpPr>
        <p:sp>
          <p:nvSpPr>
            <p:cNvPr id="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Date Placeholder 1"/>
          <p:cNvSpPr>
            <a:spLocks noGrp="1"/>
          </p:cNvSpPr>
          <p:nvPr>
            <p:ph type="dt" sz="half" idx="10"/>
          </p:nvPr>
        </p:nvSpPr>
        <p:spPr/>
        <p:txBody>
          <a:bodyPr/>
          <a:lstStyle/>
          <a:p>
            <a:fld id="{5359A8D3-B446-4C8F-BD5D-1ABF8A870817}" type="datetime1">
              <a:rPr lang="zh-TW" altLang="en-US" smtClean="0"/>
              <a:t>2019/7/31</a:t>
            </a:fld>
            <a:endParaRPr lang="zh-TW" altLang="en-US"/>
          </a:p>
        </p:txBody>
      </p:sp>
      <p:sp>
        <p:nvSpPr>
          <p:cNvPr id="3" name="Footer Placeholder 2"/>
          <p:cNvSpPr>
            <a:spLocks noGrp="1"/>
          </p:cNvSpPr>
          <p:nvPr>
            <p:ph type="ftr" sz="quarter" idx="11"/>
          </p:nvPr>
        </p:nvSpPr>
        <p:spPr/>
        <p:txBody>
          <a:bodyPr/>
          <a:lstStyle/>
          <a:p>
            <a:endParaRPr lang="zh-TW" altLang="en-US"/>
          </a:p>
        </p:txBody>
      </p:sp>
      <p:sp>
        <p:nvSpPr>
          <p:cNvPr id="4" name="Slide Number Placeholder 3"/>
          <p:cNvSpPr>
            <a:spLocks noGrp="1"/>
          </p:cNvSpPr>
          <p:nvPr>
            <p:ph type="sldNum" sz="quarter" idx="12"/>
          </p:nvPr>
        </p:nvSpPr>
        <p:spPr/>
        <p:txBody>
          <a:bodyPr/>
          <a:lstStyle/>
          <a:p>
            <a:fld id="{4DFF9AAF-6254-4F63-B43D-5BF4531732D1}" type="slidenum">
              <a:rPr lang="zh-TW" altLang="en-US" smtClean="0"/>
              <a:pPr/>
              <a:t>‹#›</a:t>
            </a:fld>
            <a:endParaRPr lang="zh-TW" altLang="en-US"/>
          </a:p>
        </p:txBody>
      </p:sp>
    </p:spTree>
    <p:extLst>
      <p:ext uri="{BB962C8B-B14F-4D97-AF65-F5344CB8AC3E}">
        <p14:creationId xmlns:p14="http://schemas.microsoft.com/office/powerpoint/2010/main" val="26192269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含標題的內容">
    <p:spTree>
      <p:nvGrpSpPr>
        <p:cNvPr id="1" name=""/>
        <p:cNvGrpSpPr/>
        <p:nvPr/>
      </p:nvGrpSpPr>
      <p:grpSpPr>
        <a:xfrm>
          <a:off x="0" y="0"/>
          <a:ext cx="0" cy="0"/>
          <a:chOff x="0" y="0"/>
          <a:chExt cx="0" cy="0"/>
        </a:xfrm>
      </p:grpSpPr>
      <p:sp>
        <p:nvSpPr>
          <p:cNvPr id="15" name="Rounded Rectangle 14"/>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081A15F6-29D5-44F8-9D01-645735DB09B1}" type="datetime1">
              <a:rPr lang="zh-TW" altLang="en-US" smtClean="0"/>
              <a:t>2019/7/31</a:t>
            </a:fld>
            <a:endParaRPr lang="zh-TW" altLang="en-US"/>
          </a:p>
        </p:txBody>
      </p:sp>
      <p:sp>
        <p:nvSpPr>
          <p:cNvPr id="6" name="Footer Placeholder 5"/>
          <p:cNvSpPr>
            <a:spLocks noGrp="1"/>
          </p:cNvSpPr>
          <p:nvPr>
            <p:ph type="ftr" sz="quarter" idx="11"/>
          </p:nvPr>
        </p:nvSpPr>
        <p:spPr/>
        <p:txBody>
          <a:bodyPr/>
          <a:lstStyle/>
          <a:p>
            <a:endParaRPr lang="zh-TW" altLang="en-US"/>
          </a:p>
        </p:txBody>
      </p:sp>
      <p:sp>
        <p:nvSpPr>
          <p:cNvPr id="7" name="Slide Number Placeholder 6"/>
          <p:cNvSpPr>
            <a:spLocks noGrp="1"/>
          </p:cNvSpPr>
          <p:nvPr>
            <p:ph type="sldNum" sz="quarter" idx="12"/>
          </p:nvPr>
        </p:nvSpPr>
        <p:spPr/>
        <p:txBody>
          <a:bodyPr/>
          <a:lstStyle/>
          <a:p>
            <a:fld id="{4DFF9AAF-6254-4F63-B43D-5BF4531732D1}" type="slidenum">
              <a:rPr lang="zh-TW" altLang="en-US" smtClean="0"/>
              <a:pPr/>
              <a:t>‹#›</a:t>
            </a:fld>
            <a:endParaRPr lang="zh-TW" altLang="en-US"/>
          </a:p>
        </p:txBody>
      </p:sp>
      <p:sp>
        <p:nvSpPr>
          <p:cNvPr id="4" name="Text Placeholder 3"/>
          <p:cNvSpPr>
            <a:spLocks noGrp="1"/>
          </p:cNvSpPr>
          <p:nvPr>
            <p:ph type="body" sz="half" idx="2"/>
          </p:nvPr>
        </p:nvSpPr>
        <p:spPr>
          <a:xfrm>
            <a:off x="914400" y="3581400"/>
            <a:ext cx="3352800" cy="1905001"/>
          </a:xfrm>
        </p:spPr>
        <p:txBody>
          <a:bodyPr anchor="t">
            <a:normAutofit/>
          </a:bodyPr>
          <a:lstStyle>
            <a:lvl1pPr marL="0" indent="0">
              <a:spcBef>
                <a:spcPts val="0"/>
              </a:spcBef>
              <a:spcAft>
                <a:spcPts val="600"/>
              </a:spcAft>
              <a:buNone/>
              <a:defRPr sz="18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編輯母片文字樣式</a:t>
            </a:r>
          </a:p>
        </p:txBody>
      </p:sp>
      <p:grpSp>
        <p:nvGrpSpPr>
          <p:cNvPr id="2" name="Group 23"/>
          <p:cNvGrpSpPr>
            <a:grpSpLocks noChangeAspect="1"/>
          </p:cNvGrpSpPr>
          <p:nvPr/>
        </p:nvGrpSpPr>
        <p:grpSpPr bwMode="hidden">
          <a:xfrm>
            <a:off x="211665" y="714191"/>
            <a:ext cx="8723376" cy="1331580"/>
            <a:chOff x="-3905250" y="4294188"/>
            <a:chExt cx="13011150" cy="1892300"/>
          </a:xfrm>
        </p:grpSpPr>
        <p:sp>
          <p:nvSpPr>
            <p:cNvPr id="25"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6"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7"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8"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9" name="Freeform 28"/>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2" name="Title 21"/>
          <p:cNvSpPr>
            <a:spLocks noGrp="1"/>
          </p:cNvSpPr>
          <p:nvPr>
            <p:ph type="title"/>
          </p:nvPr>
        </p:nvSpPr>
        <p:spPr>
          <a:xfrm>
            <a:off x="914400" y="2286000"/>
            <a:ext cx="3352800" cy="1252728"/>
          </a:xfrm>
        </p:spPr>
        <p:txBody>
          <a:bodyPr anchor="b">
            <a:noAutofit/>
          </a:bodyPr>
          <a:lstStyle>
            <a:lvl1pPr algn="l">
              <a:defRPr sz="3200">
                <a:solidFill>
                  <a:schemeClr val="tx2"/>
                </a:solidFill>
              </a:defRPr>
            </a:lvl1pPr>
          </a:lstStyle>
          <a:p>
            <a:r>
              <a:rPr lang="zh-TW" altLang="en-US"/>
              <a:t>按一下以編輯母片標題樣式</a:t>
            </a:r>
            <a:endParaRPr lang="en-US" dirty="0"/>
          </a:p>
        </p:txBody>
      </p:sp>
      <p:sp>
        <p:nvSpPr>
          <p:cNvPr id="3" name="Content Placeholder 2"/>
          <p:cNvSpPr>
            <a:spLocks noGrp="1"/>
          </p:cNvSpPr>
          <p:nvPr>
            <p:ph idx="1"/>
          </p:nvPr>
        </p:nvSpPr>
        <p:spPr>
          <a:xfrm>
            <a:off x="4651962" y="1828800"/>
            <a:ext cx="3904076" cy="3810000"/>
          </a:xfrm>
        </p:spPr>
        <p:txBody>
          <a:bodyPr anchor="ctr"/>
          <a:lstStyle>
            <a:lvl1pPr>
              <a:buClr>
                <a:schemeClr val="bg1"/>
              </a:buClr>
              <a:defRPr sz="2200">
                <a:solidFill>
                  <a:schemeClr val="tx2"/>
                </a:solidFill>
              </a:defRPr>
            </a:lvl1pPr>
            <a:lvl2pPr>
              <a:buClr>
                <a:schemeClr val="bg1"/>
              </a:buClr>
              <a:defRPr sz="2000">
                <a:solidFill>
                  <a:schemeClr val="tx2"/>
                </a:solidFill>
              </a:defRPr>
            </a:lvl2pPr>
            <a:lvl3pPr>
              <a:buClr>
                <a:schemeClr val="bg1"/>
              </a:buClr>
              <a:defRPr sz="1800">
                <a:solidFill>
                  <a:schemeClr val="tx2"/>
                </a:solidFill>
              </a:defRPr>
            </a:lvl3pPr>
            <a:lvl4pPr>
              <a:buClr>
                <a:schemeClr val="bg1"/>
              </a:buClr>
              <a:defRPr sz="1600">
                <a:solidFill>
                  <a:schemeClr val="tx2"/>
                </a:solidFill>
              </a:defRPr>
            </a:lvl4pPr>
            <a:lvl5pPr>
              <a:buClr>
                <a:schemeClr val="bg1"/>
              </a:buClr>
              <a:defRPr sz="1600">
                <a:solidFill>
                  <a:schemeClr val="tx2"/>
                </a:solidFill>
              </a:defRPr>
            </a:lvl5pPr>
            <a:lvl6pPr>
              <a:defRPr sz="2000"/>
            </a:lvl6pPr>
            <a:lvl7pPr>
              <a:defRPr sz="2000"/>
            </a:lvl7pPr>
            <a:lvl8pPr>
              <a:defRPr sz="2000"/>
            </a:lvl8pPr>
            <a:lvl9pPr>
              <a:defRPr sz="2000"/>
            </a:lvl9p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Tree>
    <p:extLst>
      <p:ext uri="{BB962C8B-B14F-4D97-AF65-F5344CB8AC3E}">
        <p14:creationId xmlns:p14="http://schemas.microsoft.com/office/powerpoint/2010/main" val="12142954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含標題的圖片">
    <p:spTree>
      <p:nvGrpSpPr>
        <p:cNvPr id="1" name=""/>
        <p:cNvGrpSpPr/>
        <p:nvPr/>
      </p:nvGrpSpPr>
      <p:grpSpPr>
        <a:xfrm>
          <a:off x="0" y="0"/>
          <a:ext cx="0" cy="0"/>
          <a:chOff x="0" y="0"/>
          <a:chExt cx="0" cy="0"/>
        </a:xfrm>
      </p:grpSpPr>
      <p:sp>
        <p:nvSpPr>
          <p:cNvPr id="15" name="Rounded Rectangle 14"/>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p:cNvGrpSpPr>
            <a:grpSpLocks noChangeAspect="1"/>
          </p:cNvGrpSpPr>
          <p:nvPr/>
        </p:nvGrpSpPr>
        <p:grpSpPr bwMode="hidden">
          <a:xfrm>
            <a:off x="211665" y="5353963"/>
            <a:ext cx="8723376" cy="1331580"/>
            <a:chOff x="-3905250" y="4294188"/>
            <a:chExt cx="13011150" cy="1892300"/>
          </a:xfrm>
        </p:grpSpPr>
        <p:sp>
          <p:nvSpPr>
            <p:cNvPr id="10"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4"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title"/>
          </p:nvPr>
        </p:nvSpPr>
        <p:spPr>
          <a:xfrm>
            <a:off x="4874155" y="338667"/>
            <a:ext cx="3812645" cy="2429934"/>
          </a:xfrm>
        </p:spPr>
        <p:txBody>
          <a:bodyPr anchor="b">
            <a:normAutofit/>
          </a:bodyPr>
          <a:lstStyle>
            <a:lvl1pPr algn="l">
              <a:defRPr sz="2800" b="0">
                <a:solidFill>
                  <a:srgbClr val="FFFFFF"/>
                </a:solidFill>
              </a:defRPr>
            </a:lvl1pPr>
          </a:lstStyle>
          <a:p>
            <a:r>
              <a:rPr lang="zh-TW" altLang="en-US"/>
              <a:t>按一下以編輯母片標題樣式</a:t>
            </a:r>
            <a:endParaRPr lang="en-US" dirty="0"/>
          </a:p>
        </p:txBody>
      </p:sp>
      <p:sp>
        <p:nvSpPr>
          <p:cNvPr id="4" name="Text Placeholder 3"/>
          <p:cNvSpPr>
            <a:spLocks noGrp="1"/>
          </p:cNvSpPr>
          <p:nvPr>
            <p:ph type="body" sz="half" idx="2"/>
          </p:nvPr>
        </p:nvSpPr>
        <p:spPr>
          <a:xfrm>
            <a:off x="4868333" y="2785533"/>
            <a:ext cx="3818467" cy="2421467"/>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編輯母片文字樣式</a:t>
            </a:r>
          </a:p>
        </p:txBody>
      </p:sp>
      <p:sp>
        <p:nvSpPr>
          <p:cNvPr id="5" name="Date Placeholder 4"/>
          <p:cNvSpPr>
            <a:spLocks noGrp="1"/>
          </p:cNvSpPr>
          <p:nvPr>
            <p:ph type="dt" sz="half" idx="10"/>
          </p:nvPr>
        </p:nvSpPr>
        <p:spPr/>
        <p:txBody>
          <a:bodyPr/>
          <a:lstStyle/>
          <a:p>
            <a:fld id="{DB3F6521-6788-47E8-9F51-988CD4CBDB3D}" type="datetime1">
              <a:rPr lang="zh-TW" altLang="en-US" smtClean="0"/>
              <a:t>2019/7/31</a:t>
            </a:fld>
            <a:endParaRPr lang="zh-TW" altLang="en-US"/>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DFF9AAF-6254-4F63-B43D-5BF4531732D1}" type="slidenum">
              <a:rPr lang="zh-TW" altLang="en-US" smtClean="0"/>
              <a:pPr/>
              <a:t>‹#›</a:t>
            </a:fld>
            <a:endParaRPr lang="zh-TW" altLang="en-US"/>
          </a:p>
        </p:txBody>
      </p:sp>
      <p:sp>
        <p:nvSpPr>
          <p:cNvPr id="3" name="Picture Placeholder 2"/>
          <p:cNvSpPr>
            <a:spLocks noGrp="1"/>
          </p:cNvSpPr>
          <p:nvPr>
            <p:ph type="pic" idx="1"/>
          </p:nvPr>
        </p:nvSpPr>
        <p:spPr>
          <a:xfrm>
            <a:off x="838200" y="1371600"/>
            <a:ext cx="3566160" cy="2926080"/>
          </a:xfrm>
          <a:prstGeom prst="roundRect">
            <a:avLst>
              <a:gd name="adj" fmla="val 3924"/>
            </a:avLst>
          </a:prstGeom>
          <a:solidFill>
            <a:schemeClr val="accent1"/>
          </a:solidFill>
          <a:ln>
            <a:noFill/>
          </a:ln>
          <a:effectLst>
            <a:reflection blurRad="12700" stA="30000" endPos="30000" dist="5000" dir="5400000" sy="-100000" algn="bl" rotWithShape="0"/>
          </a:effectLst>
          <a:scene3d>
            <a:camera prst="perspectiveContrastingLeftFacing" fov="600000">
              <a:rot lat="240000" lon="19799999" rev="0"/>
            </a:camera>
            <a:lightRig rig="threePt" dir="t">
              <a:rot lat="0" lon="0" rev="2700000"/>
            </a:lightRig>
          </a:scene3d>
          <a:sp3d>
            <a:bevelT w="44450" h="31750"/>
          </a:sp3d>
        </p:spPr>
        <p:txBody>
          <a:bodyPr/>
          <a:lstStyle>
            <a:lvl1pPr marL="0" indent="0" algn="ctr">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TW" altLang="en-US"/>
              <a:t>按一下圖示以新增圖片</a:t>
            </a:r>
            <a:endParaRPr lang="en-US" dirty="0"/>
          </a:p>
        </p:txBody>
      </p:sp>
    </p:spTree>
    <p:extLst>
      <p:ext uri="{BB962C8B-B14F-4D97-AF65-F5344CB8AC3E}">
        <p14:creationId xmlns:p14="http://schemas.microsoft.com/office/powerpoint/2010/main" val="2671154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 name="Rounded Rectangle 13"/>
          <p:cNvSpPr/>
          <p:nvPr/>
        </p:nvSpPr>
        <p:spPr>
          <a:xfrm>
            <a:off x="228600" y="228600"/>
            <a:ext cx="8695944" cy="2468880"/>
          </a:xfrm>
          <a:prstGeom prst="roundRect">
            <a:avLst>
              <a:gd name="adj" fmla="val 3362"/>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15"/>
          <p:cNvGrpSpPr>
            <a:grpSpLocks noChangeAspect="1"/>
          </p:cNvGrpSpPr>
          <p:nvPr/>
        </p:nvGrpSpPr>
        <p:grpSpPr bwMode="hidden">
          <a:xfrm>
            <a:off x="211665" y="1679429"/>
            <a:ext cx="8723376" cy="1329874"/>
            <a:chOff x="-3905251" y="4294188"/>
            <a:chExt cx="13027839" cy="1892300"/>
          </a:xfrm>
        </p:grpSpPr>
        <p:sp>
          <p:nvSpPr>
            <p:cNvPr id="1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Placeholder 1"/>
          <p:cNvSpPr>
            <a:spLocks noGrp="1"/>
          </p:cNvSpPr>
          <p:nvPr>
            <p:ph type="title"/>
          </p:nvPr>
        </p:nvSpPr>
        <p:spPr>
          <a:xfrm>
            <a:off x="457200" y="338328"/>
            <a:ext cx="8229600" cy="1252728"/>
          </a:xfrm>
          <a:prstGeom prst="rect">
            <a:avLst/>
          </a:prstGeom>
        </p:spPr>
        <p:txBody>
          <a:bodyPr vert="horz" lIns="91440" tIns="45720" rIns="91440" bIns="45720" rtlCol="0" anchor="ctr">
            <a:normAutofit/>
          </a:bodyPr>
          <a:lstStyle/>
          <a:p>
            <a:r>
              <a:rPr lang="zh-TW" altLang="en-US"/>
              <a:t>按一下以編輯母片標題樣式</a:t>
            </a:r>
            <a:endParaRPr lang="en-US" dirty="0"/>
          </a:p>
        </p:txBody>
      </p:sp>
      <p:sp>
        <p:nvSpPr>
          <p:cNvPr id="4" name="Date Placeholder 3"/>
          <p:cNvSpPr>
            <a:spLocks noGrp="1"/>
          </p:cNvSpPr>
          <p:nvPr>
            <p:ph type="dt" sz="half" idx="2"/>
          </p:nvPr>
        </p:nvSpPr>
        <p:spPr>
          <a:xfrm>
            <a:off x="5163672" y="6250164"/>
            <a:ext cx="3786690" cy="365125"/>
          </a:xfrm>
          <a:prstGeom prst="rect">
            <a:avLst/>
          </a:prstGeom>
        </p:spPr>
        <p:txBody>
          <a:bodyPr vert="horz" lIns="91440" tIns="45720" rIns="91440" bIns="45720" rtlCol="0" anchor="ctr"/>
          <a:lstStyle>
            <a:lvl1pPr algn="r">
              <a:defRPr sz="1000">
                <a:solidFill>
                  <a:schemeClr val="tx2"/>
                </a:solidFill>
              </a:defRPr>
            </a:lvl1pPr>
          </a:lstStyle>
          <a:p>
            <a:fld id="{659FA320-FA5B-4311-9AC1-86B20BD80705}" type="datetime1">
              <a:rPr lang="zh-TW" altLang="en-US" smtClean="0"/>
              <a:t>2019/7/31</a:t>
            </a:fld>
            <a:endParaRPr lang="zh-TW" altLang="en-US"/>
          </a:p>
        </p:txBody>
      </p:sp>
      <p:sp>
        <p:nvSpPr>
          <p:cNvPr id="5" name="Footer Placeholder 4"/>
          <p:cNvSpPr>
            <a:spLocks noGrp="1"/>
          </p:cNvSpPr>
          <p:nvPr>
            <p:ph type="ftr" sz="quarter" idx="3"/>
          </p:nvPr>
        </p:nvSpPr>
        <p:spPr>
          <a:xfrm>
            <a:off x="193638" y="6250164"/>
            <a:ext cx="3786691" cy="365125"/>
          </a:xfrm>
          <a:prstGeom prst="rect">
            <a:avLst/>
          </a:prstGeom>
        </p:spPr>
        <p:txBody>
          <a:bodyPr vert="horz" lIns="91440" tIns="45720" rIns="91440" bIns="45720" rtlCol="0" anchor="ctr"/>
          <a:lstStyle>
            <a:lvl1pPr algn="l">
              <a:defRPr sz="1000">
                <a:solidFill>
                  <a:schemeClr val="tx2"/>
                </a:solidFill>
              </a:defRPr>
            </a:lvl1pPr>
          </a:lstStyle>
          <a:p>
            <a:endParaRPr lang="zh-TW" altLang="en-US"/>
          </a:p>
        </p:txBody>
      </p:sp>
      <p:sp>
        <p:nvSpPr>
          <p:cNvPr id="6" name="Slide Number Placeholder 5"/>
          <p:cNvSpPr>
            <a:spLocks noGrp="1"/>
          </p:cNvSpPr>
          <p:nvPr>
            <p:ph type="sldNum" sz="quarter" idx="4"/>
          </p:nvPr>
        </p:nvSpPr>
        <p:spPr>
          <a:xfrm>
            <a:off x="3991088" y="6250163"/>
            <a:ext cx="1161826" cy="365125"/>
          </a:xfrm>
          <a:prstGeom prst="rect">
            <a:avLst/>
          </a:prstGeom>
        </p:spPr>
        <p:txBody>
          <a:bodyPr vert="horz" lIns="91440" tIns="45720" rIns="91440" bIns="45720" rtlCol="0" anchor="ctr"/>
          <a:lstStyle>
            <a:lvl1pPr algn="ctr">
              <a:defRPr sz="1000">
                <a:solidFill>
                  <a:schemeClr val="tx2"/>
                </a:solidFill>
              </a:defRPr>
            </a:lvl1pPr>
          </a:lstStyle>
          <a:p>
            <a:fld id="{4DFF9AAF-6254-4F63-B43D-5BF4531732D1}" type="slidenum">
              <a:rPr lang="zh-TW" altLang="en-US" smtClean="0"/>
              <a:pPr/>
              <a:t>‹#›</a:t>
            </a:fld>
            <a:endParaRPr lang="zh-TW" altLang="en-US"/>
          </a:p>
        </p:txBody>
      </p:sp>
      <p:sp>
        <p:nvSpPr>
          <p:cNvPr id="3" name="Text Placeholder 2"/>
          <p:cNvSpPr>
            <a:spLocks noGrp="1"/>
          </p:cNvSpPr>
          <p:nvPr>
            <p:ph type="body" idx="1"/>
          </p:nvPr>
        </p:nvSpPr>
        <p:spPr>
          <a:xfrm>
            <a:off x="872067" y="2675467"/>
            <a:ext cx="7408333" cy="3450696"/>
          </a:xfrm>
          <a:prstGeom prst="rect">
            <a:avLst/>
          </a:prstGeom>
        </p:spPr>
        <p:txBody>
          <a:bodyPr vert="horz" lIns="91440" tIns="45720" rIns="91440" bIns="45720" rtlCol="0">
            <a:normAutofit/>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Tree>
    <p:extLst>
      <p:ext uri="{BB962C8B-B14F-4D97-AF65-F5344CB8AC3E}">
        <p14:creationId xmlns:p14="http://schemas.microsoft.com/office/powerpoint/2010/main" val="2455354557"/>
      </p:ext>
    </p:extLst>
  </p:cSld>
  <p:clrMap bg1="lt1" tx1="dk1" bg2="lt2" tx2="dk2" accent1="accent1" accent2="accent2" accent3="accent3" accent4="accent4" accent5="accent5" accent6="accent6" hlink="hlink" folHlink="folHlink"/>
  <p:sldLayoutIdLst>
    <p:sldLayoutId id="2147484885" r:id="rId1"/>
    <p:sldLayoutId id="2147484886" r:id="rId2"/>
    <p:sldLayoutId id="2147484887" r:id="rId3"/>
    <p:sldLayoutId id="2147484888" r:id="rId4"/>
    <p:sldLayoutId id="2147484889" r:id="rId5"/>
    <p:sldLayoutId id="2147484890" r:id="rId6"/>
    <p:sldLayoutId id="2147484891" r:id="rId7"/>
    <p:sldLayoutId id="2147484892" r:id="rId8"/>
    <p:sldLayoutId id="2147484893" r:id="rId9"/>
    <p:sldLayoutId id="2147484894" r:id="rId10"/>
    <p:sldLayoutId id="2147484895" r:id="rId11"/>
    <p:sldLayoutId id="2147484896" r:id="rId12"/>
  </p:sldLayoutIdLst>
  <p:hf sldNum="0" hdr="0" ftr="0" dt="0"/>
  <p:txStyles>
    <p:title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0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0.xml"/><Relationship Id="rId1" Type="http://schemas.openxmlformats.org/officeDocument/2006/relationships/slideLayout" Target="../slideLayouts/slideLayout12.xml"/></Relationships>
</file>

<file path=ppt/slides/_rels/slide10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1.xml"/><Relationship Id="rId1" Type="http://schemas.openxmlformats.org/officeDocument/2006/relationships/slideLayout" Target="../slideLayouts/slideLayout12.xml"/></Relationships>
</file>

<file path=ppt/slides/_rels/slide10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2.xml"/><Relationship Id="rId1" Type="http://schemas.openxmlformats.org/officeDocument/2006/relationships/slideLayout" Target="../slideLayouts/slideLayout12.xml"/></Relationships>
</file>

<file path=ppt/slides/_rels/slide10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3.xml"/><Relationship Id="rId1" Type="http://schemas.openxmlformats.org/officeDocument/2006/relationships/slideLayout" Target="../slideLayouts/slideLayout12.xml"/></Relationships>
</file>

<file path=ppt/slides/_rels/slide10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4.xml"/><Relationship Id="rId1" Type="http://schemas.openxmlformats.org/officeDocument/2006/relationships/slideLayout" Target="../slideLayouts/slideLayout12.xml"/></Relationships>
</file>

<file path=ppt/slides/_rels/slide10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5.xml"/><Relationship Id="rId1" Type="http://schemas.openxmlformats.org/officeDocument/2006/relationships/slideLayout" Target="../slideLayouts/slideLayout12.xml"/></Relationships>
</file>

<file path=ppt/slides/_rels/slide10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6.xml"/><Relationship Id="rId1" Type="http://schemas.openxmlformats.org/officeDocument/2006/relationships/slideLayout" Target="../slideLayouts/slideLayout12.xml"/></Relationships>
</file>

<file path=ppt/slides/_rels/slide10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7.xml"/><Relationship Id="rId1" Type="http://schemas.openxmlformats.org/officeDocument/2006/relationships/slideLayout" Target="../slideLayouts/slideLayout12.xml"/></Relationships>
</file>

<file path=ppt/slides/_rels/slide10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8.xml"/><Relationship Id="rId1" Type="http://schemas.openxmlformats.org/officeDocument/2006/relationships/slideLayout" Target="../slideLayouts/slideLayout1.xml"/></Relationships>
</file>

<file path=ppt/slides/_rels/slide109.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notesSlide" Target="../notesSlides/notesSlide10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10.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notesSlide" Target="../notesSlides/notesSlide110.xml"/><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2" Type="http://schemas.openxmlformats.org/officeDocument/2006/relationships/notesSlide" Target="../notesSlides/notesSlide111.xml"/><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2" Type="http://schemas.openxmlformats.org/officeDocument/2006/relationships/notesSlide" Target="../notesSlides/notesSlide112.xml"/><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2" Type="http://schemas.openxmlformats.org/officeDocument/2006/relationships/notesSlide" Target="../notesSlides/notesSlide113.xml"/><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4.xml"/><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15.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16.xml.rels><?xml version="1.0" encoding="UTF-8" standalone="yes"?>
<Relationships xmlns="http://schemas.openxmlformats.org/package/2006/relationships"><Relationship Id="rId8" Type="http://schemas.openxmlformats.org/officeDocument/2006/relationships/diagramData" Target="../diagrams/data4.xml"/><Relationship Id="rId3" Type="http://schemas.openxmlformats.org/officeDocument/2006/relationships/diagramData" Target="../diagrams/data3.xml"/><Relationship Id="rId7" Type="http://schemas.microsoft.com/office/2007/relationships/diagramDrawing" Target="../diagrams/drawing3.xml"/><Relationship Id="rId12" Type="http://schemas.microsoft.com/office/2007/relationships/diagramDrawing" Target="../diagrams/drawing4.xml"/><Relationship Id="rId2" Type="http://schemas.openxmlformats.org/officeDocument/2006/relationships/notesSlide" Target="../notesSlides/notesSlide116.xml"/><Relationship Id="rId1" Type="http://schemas.openxmlformats.org/officeDocument/2006/relationships/slideLayout" Target="../slideLayouts/slideLayout2.xml"/><Relationship Id="rId6" Type="http://schemas.openxmlformats.org/officeDocument/2006/relationships/diagramColors" Target="../diagrams/colors3.xml"/><Relationship Id="rId11" Type="http://schemas.openxmlformats.org/officeDocument/2006/relationships/diagramColors" Target="../diagrams/colors4.xml"/><Relationship Id="rId5" Type="http://schemas.openxmlformats.org/officeDocument/2006/relationships/diagramQuickStyle" Target="../diagrams/quickStyle3.xml"/><Relationship Id="rId10" Type="http://schemas.openxmlformats.org/officeDocument/2006/relationships/diagramQuickStyle" Target="../diagrams/quickStyle4.xml"/><Relationship Id="rId4" Type="http://schemas.openxmlformats.org/officeDocument/2006/relationships/diagramLayout" Target="../diagrams/layout3.xml"/><Relationship Id="rId9" Type="http://schemas.openxmlformats.org/officeDocument/2006/relationships/diagramLayout" Target="../diagrams/layout4.xml"/></Relationships>
</file>

<file path=ppt/slides/_rels/slide117.xml.rels><?xml version="1.0" encoding="UTF-8" standalone="yes"?>
<Relationships xmlns="http://schemas.openxmlformats.org/package/2006/relationships"><Relationship Id="rId8" Type="http://schemas.openxmlformats.org/officeDocument/2006/relationships/diagramData" Target="../diagrams/data6.xml"/><Relationship Id="rId3" Type="http://schemas.openxmlformats.org/officeDocument/2006/relationships/diagramData" Target="../diagrams/data5.xml"/><Relationship Id="rId7" Type="http://schemas.microsoft.com/office/2007/relationships/diagramDrawing" Target="../diagrams/drawing5.xml"/><Relationship Id="rId12" Type="http://schemas.microsoft.com/office/2007/relationships/diagramDrawing" Target="../diagrams/drawing6.xml"/><Relationship Id="rId2" Type="http://schemas.openxmlformats.org/officeDocument/2006/relationships/notesSlide" Target="../notesSlides/notesSlide117.xml"/><Relationship Id="rId1" Type="http://schemas.openxmlformats.org/officeDocument/2006/relationships/slideLayout" Target="../slideLayouts/slideLayout2.xml"/><Relationship Id="rId6" Type="http://schemas.openxmlformats.org/officeDocument/2006/relationships/diagramColors" Target="../diagrams/colors5.xml"/><Relationship Id="rId11" Type="http://schemas.openxmlformats.org/officeDocument/2006/relationships/diagramColors" Target="../diagrams/colors6.xml"/><Relationship Id="rId5" Type="http://schemas.openxmlformats.org/officeDocument/2006/relationships/diagramQuickStyle" Target="../diagrams/quickStyle5.xml"/><Relationship Id="rId10" Type="http://schemas.openxmlformats.org/officeDocument/2006/relationships/diagramQuickStyle" Target="../diagrams/quickStyle6.xml"/><Relationship Id="rId4" Type="http://schemas.openxmlformats.org/officeDocument/2006/relationships/diagramLayout" Target="../diagrams/layout5.xml"/><Relationship Id="rId9" Type="http://schemas.openxmlformats.org/officeDocument/2006/relationships/diagramLayout" Target="../diagrams/layout6.xml"/></Relationships>
</file>

<file path=ppt/slides/_rels/slide118.xml.rels><?xml version="1.0" encoding="UTF-8" standalone="yes"?>
<Relationships xmlns="http://schemas.openxmlformats.org/package/2006/relationships"><Relationship Id="rId2" Type="http://schemas.openxmlformats.org/officeDocument/2006/relationships/notesSlide" Target="../notesSlides/notesSlide118.xml"/><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1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20.xml.rels><?xml version="1.0" encoding="UTF-8" standalone="yes"?>
<Relationships xmlns="http://schemas.openxmlformats.org/package/2006/relationships"><Relationship Id="rId2" Type="http://schemas.openxmlformats.org/officeDocument/2006/relationships/notesSlide" Target="../notesSlides/notesSlide120.xml"/><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2" Type="http://schemas.openxmlformats.org/officeDocument/2006/relationships/notesSlide" Target="../notesSlides/notesSlide121.xml"/><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2" Type="http://schemas.openxmlformats.org/officeDocument/2006/relationships/notesSlide" Target="../notesSlides/notesSlide122.xml"/><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2" Type="http://schemas.openxmlformats.org/officeDocument/2006/relationships/notesSlide" Target="../notesSlides/notesSlide123.xml"/><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2" Type="http://schemas.openxmlformats.org/officeDocument/2006/relationships/notesSlide" Target="../notesSlides/notesSlide124.xml"/><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2" Type="http://schemas.openxmlformats.org/officeDocument/2006/relationships/notesSlide" Target="../notesSlides/notesSlide125.xml"/><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2" Type="http://schemas.openxmlformats.org/officeDocument/2006/relationships/notesSlide" Target="../notesSlides/notesSlide126.xml"/><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2" Type="http://schemas.openxmlformats.org/officeDocument/2006/relationships/notesSlide" Target="../notesSlides/notesSlide127.xml"/><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28.xml"/><Relationship Id="rId1" Type="http://schemas.openxmlformats.org/officeDocument/2006/relationships/slideLayout" Target="../slideLayouts/slideLayout12.xml"/></Relationships>
</file>

<file path=ppt/slides/_rels/slide12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29.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3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30.xml"/><Relationship Id="rId1" Type="http://schemas.openxmlformats.org/officeDocument/2006/relationships/slideLayout" Target="../slideLayouts/slideLayout12.xml"/><Relationship Id="rId4" Type="http://schemas.openxmlformats.org/officeDocument/2006/relationships/image" Target="../media/image3.png"/></Relationships>
</file>

<file path=ppt/slides/_rels/slide13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31.xml"/><Relationship Id="rId1" Type="http://schemas.openxmlformats.org/officeDocument/2006/relationships/slideLayout" Target="../slideLayouts/slideLayout12.xml"/></Relationships>
</file>

<file path=ppt/slides/_rels/slide13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32.xml"/><Relationship Id="rId1" Type="http://schemas.openxmlformats.org/officeDocument/2006/relationships/slideLayout" Target="../slideLayouts/slideLayout12.xml"/></Relationships>
</file>

<file path=ppt/slides/_rels/slide13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33.xml"/><Relationship Id="rId1" Type="http://schemas.openxmlformats.org/officeDocument/2006/relationships/slideLayout" Target="../slideLayouts/slideLayout12.xml"/></Relationships>
</file>

<file path=ppt/slides/_rels/slide13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34.xml"/><Relationship Id="rId1" Type="http://schemas.openxmlformats.org/officeDocument/2006/relationships/slideLayout" Target="../slideLayouts/slideLayout12.xml"/><Relationship Id="rId4" Type="http://schemas.openxmlformats.org/officeDocument/2006/relationships/image" Target="../media/image3.png"/></Relationships>
</file>

<file path=ppt/slides/_rels/slide13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35.xml"/><Relationship Id="rId1" Type="http://schemas.openxmlformats.org/officeDocument/2006/relationships/slideLayout" Target="../slideLayouts/slideLayout12.xml"/><Relationship Id="rId4" Type="http://schemas.openxmlformats.org/officeDocument/2006/relationships/image" Target="../media/image3.png"/></Relationships>
</file>

<file path=ppt/slides/_rels/slide13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36.xml"/><Relationship Id="rId1" Type="http://schemas.openxmlformats.org/officeDocument/2006/relationships/slideLayout" Target="../slideLayouts/slideLayout12.xml"/><Relationship Id="rId4" Type="http://schemas.openxmlformats.org/officeDocument/2006/relationships/image" Target="../media/image3.png"/></Relationships>
</file>

<file path=ppt/slides/_rels/slide13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37.xml"/><Relationship Id="rId1" Type="http://schemas.openxmlformats.org/officeDocument/2006/relationships/slideLayout" Target="../slideLayouts/slideLayout12.xml"/><Relationship Id="rId4" Type="http://schemas.openxmlformats.org/officeDocument/2006/relationships/image" Target="../media/image3.png"/></Relationships>
</file>

<file path=ppt/slides/_rels/slide13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38.xml"/><Relationship Id="rId1" Type="http://schemas.openxmlformats.org/officeDocument/2006/relationships/slideLayout" Target="../slideLayouts/slideLayout12.xml"/></Relationships>
</file>

<file path=ppt/slides/_rels/slide13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39.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4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40.xml"/><Relationship Id="rId1" Type="http://schemas.openxmlformats.org/officeDocument/2006/relationships/slideLayout" Target="../slideLayouts/slideLayout12.xml"/></Relationships>
</file>

<file path=ppt/slides/_rels/slide14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41.xml"/><Relationship Id="rId1" Type="http://schemas.openxmlformats.org/officeDocument/2006/relationships/slideLayout" Target="../slideLayouts/slideLayout12.xml"/></Relationships>
</file>

<file path=ppt/slides/_rels/slide14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42.xml"/><Relationship Id="rId1" Type="http://schemas.openxmlformats.org/officeDocument/2006/relationships/slideLayout" Target="../slideLayouts/slideLayout12.xml"/></Relationships>
</file>

<file path=ppt/slides/_rels/slide14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43.xml"/><Relationship Id="rId1" Type="http://schemas.openxmlformats.org/officeDocument/2006/relationships/slideLayout" Target="../slideLayouts/slideLayout12.xml"/></Relationships>
</file>

<file path=ppt/slides/_rels/slide14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44.xml"/><Relationship Id="rId1" Type="http://schemas.openxmlformats.org/officeDocument/2006/relationships/slideLayout" Target="../slideLayouts/slideLayout12.xml"/></Relationships>
</file>

<file path=ppt/slides/_rels/slide14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45.xml"/><Relationship Id="rId1" Type="http://schemas.openxmlformats.org/officeDocument/2006/relationships/slideLayout" Target="../slideLayouts/slideLayout12.xml"/></Relationships>
</file>

<file path=ppt/slides/_rels/slide14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46.xml"/><Relationship Id="rId1" Type="http://schemas.openxmlformats.org/officeDocument/2006/relationships/slideLayout" Target="../slideLayouts/slideLayout12.xml"/></Relationships>
</file>

<file path=ppt/slides/_rels/slide14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47.xml"/><Relationship Id="rId1" Type="http://schemas.openxmlformats.org/officeDocument/2006/relationships/slideLayout" Target="../slideLayouts/slideLayout12.xml"/></Relationships>
</file>

<file path=ppt/slides/_rels/slide14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48.xml"/><Relationship Id="rId1" Type="http://schemas.openxmlformats.org/officeDocument/2006/relationships/slideLayout" Target="../slideLayouts/slideLayout12.xml"/></Relationships>
</file>

<file path=ppt/slides/_rels/slide149.xml.rels><?xml version="1.0" encoding="UTF-8" standalone="yes"?>
<Relationships xmlns="http://schemas.openxmlformats.org/package/2006/relationships"><Relationship Id="rId2" Type="http://schemas.openxmlformats.org/officeDocument/2006/relationships/notesSlide" Target="../notesSlides/notesSlide149.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15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50.xml"/><Relationship Id="rId1" Type="http://schemas.openxmlformats.org/officeDocument/2006/relationships/slideLayout" Target="../slideLayouts/slideLayout12.xml"/><Relationship Id="rId4" Type="http://schemas.openxmlformats.org/officeDocument/2006/relationships/image" Target="../media/image3.png"/></Relationships>
</file>

<file path=ppt/slides/_rels/slide15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51.xml"/><Relationship Id="rId1" Type="http://schemas.openxmlformats.org/officeDocument/2006/relationships/slideLayout" Target="../slideLayouts/slideLayout12.xml"/></Relationships>
</file>

<file path=ppt/slides/_rels/slide15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52.xml"/><Relationship Id="rId1" Type="http://schemas.openxmlformats.org/officeDocument/2006/relationships/slideLayout" Target="../slideLayouts/slideLayout12.xml"/></Relationships>
</file>

<file path=ppt/slides/_rels/slide15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53.xml"/><Relationship Id="rId1" Type="http://schemas.openxmlformats.org/officeDocument/2006/relationships/slideLayout" Target="../slideLayouts/slideLayout12.xml"/></Relationships>
</file>

<file path=ppt/slides/_rels/slide15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54.xml"/><Relationship Id="rId1" Type="http://schemas.openxmlformats.org/officeDocument/2006/relationships/slideLayout" Target="../slideLayouts/slideLayout12.xml"/></Relationships>
</file>

<file path=ppt/slides/_rels/slide15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55.xml"/><Relationship Id="rId1" Type="http://schemas.openxmlformats.org/officeDocument/2006/relationships/slideLayout" Target="../slideLayouts/slideLayout12.xml"/></Relationships>
</file>

<file path=ppt/slides/_rels/slide15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56.xml"/><Relationship Id="rId1" Type="http://schemas.openxmlformats.org/officeDocument/2006/relationships/slideLayout" Target="../slideLayouts/slideLayout12.xml"/></Relationships>
</file>

<file path=ppt/slides/_rels/slide15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57.xml"/><Relationship Id="rId1" Type="http://schemas.openxmlformats.org/officeDocument/2006/relationships/slideLayout" Target="../slideLayouts/slideLayout12.xml"/></Relationships>
</file>

<file path=ppt/slides/_rels/slide15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58.xml"/><Relationship Id="rId1" Type="http://schemas.openxmlformats.org/officeDocument/2006/relationships/slideLayout" Target="../slideLayouts/slideLayout12.xml"/></Relationships>
</file>

<file path=ppt/slides/_rels/slide15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59.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16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60.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9.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0.xm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1.xml"/><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2.xml"/><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3.xml"/><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4.xml"/><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6.xml"/><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7.xml"/><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8.xml"/><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9.xml"/><Relationship Id="rId1" Type="http://schemas.openxmlformats.org/officeDocument/2006/relationships/slideLayout" Target="../slideLayouts/slideLayout12.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0.xml"/><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1.xml"/><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2.xml"/><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3.xml"/><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4.xml"/><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5.xml"/><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6.xml"/><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7.xml"/><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8.xml"/><Relationship Id="rId1" Type="http://schemas.openxmlformats.org/officeDocument/2006/relationships/slideLayout" Target="../slideLayouts/slideLayout12.xml"/></Relationships>
</file>

<file path=ppt/slides/_rels/slide3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9.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0.xml"/><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1.xml"/><Relationship Id="rId1" Type="http://schemas.openxmlformats.org/officeDocument/2006/relationships/slideLayout" Target="../slideLayouts/slideLayout12.xml"/></Relationships>
</file>

<file path=ppt/slides/_rels/slide4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2.xml"/><Relationship Id="rId1" Type="http://schemas.openxmlformats.org/officeDocument/2006/relationships/slideLayout" Target="../slideLayouts/slideLayout12.xml"/></Relationships>
</file>

<file path=ppt/slides/_rels/slide4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3.xml"/><Relationship Id="rId1" Type="http://schemas.openxmlformats.org/officeDocument/2006/relationships/slideLayout" Target="../slideLayouts/slideLayout12.xml"/></Relationships>
</file>

<file path=ppt/slides/_rels/slide4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4.xml"/><Relationship Id="rId1" Type="http://schemas.openxmlformats.org/officeDocument/2006/relationships/slideLayout" Target="../slideLayouts/slideLayout12.xml"/></Relationships>
</file>

<file path=ppt/slides/_rels/slide4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5.xml"/><Relationship Id="rId1" Type="http://schemas.openxmlformats.org/officeDocument/2006/relationships/slideLayout" Target="../slideLayouts/slideLayout12.xml"/></Relationships>
</file>

<file path=ppt/slides/_rels/slide4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6.xml"/><Relationship Id="rId1" Type="http://schemas.openxmlformats.org/officeDocument/2006/relationships/slideLayout" Target="../slideLayouts/slideLayout1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12.xml"/><Relationship Id="rId4" Type="http://schemas.openxmlformats.org/officeDocument/2006/relationships/image" Target="../media/image3.png"/></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67.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9.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8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0.xml"/><Relationship Id="rId1" Type="http://schemas.openxmlformats.org/officeDocument/2006/relationships/slideLayout" Target="../slideLayouts/slideLayout12.xml"/></Relationships>
</file>

<file path=ppt/slides/_rels/slide8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1.xml"/><Relationship Id="rId1" Type="http://schemas.openxmlformats.org/officeDocument/2006/relationships/slideLayout" Target="../slideLayouts/slideLayout12.xml"/><Relationship Id="rId4" Type="http://schemas.openxmlformats.org/officeDocument/2006/relationships/image" Target="../media/image3.png"/></Relationships>
</file>

<file path=ppt/slides/_rels/slide8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2.xml"/><Relationship Id="rId1" Type="http://schemas.openxmlformats.org/officeDocument/2006/relationships/slideLayout" Target="../slideLayouts/slideLayout12.xml"/></Relationships>
</file>

<file path=ppt/slides/_rels/slide8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3.xml"/><Relationship Id="rId1" Type="http://schemas.openxmlformats.org/officeDocument/2006/relationships/slideLayout" Target="../slideLayouts/slideLayout12.xml"/></Relationships>
</file>

<file path=ppt/slides/_rels/slide8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4.xml"/><Relationship Id="rId1" Type="http://schemas.openxmlformats.org/officeDocument/2006/relationships/slideLayout" Target="../slideLayouts/slideLayout12.xml"/></Relationships>
</file>

<file path=ppt/slides/_rels/slide8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5.xml"/><Relationship Id="rId1" Type="http://schemas.openxmlformats.org/officeDocument/2006/relationships/slideLayout" Target="../slideLayouts/slideLayout12.xml"/></Relationships>
</file>

<file path=ppt/slides/_rels/slide8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6.xml"/><Relationship Id="rId1" Type="http://schemas.openxmlformats.org/officeDocument/2006/relationships/slideLayout" Target="../slideLayouts/slideLayout12.xml"/></Relationships>
</file>

<file path=ppt/slides/_rels/slide8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7.xml"/><Relationship Id="rId1" Type="http://schemas.openxmlformats.org/officeDocument/2006/relationships/slideLayout" Target="../slideLayouts/slideLayout12.xml"/></Relationships>
</file>

<file path=ppt/slides/_rels/slide8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8.xml"/><Relationship Id="rId1" Type="http://schemas.openxmlformats.org/officeDocument/2006/relationships/slideLayout" Target="../slideLayouts/slideLayout12.xml"/></Relationships>
</file>

<file path=ppt/slides/_rels/slide8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9.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9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0.xml"/><Relationship Id="rId1" Type="http://schemas.openxmlformats.org/officeDocument/2006/relationships/slideLayout" Target="../slideLayouts/slideLayout12.xml"/></Relationships>
</file>

<file path=ppt/slides/_rels/slide9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1.xml"/><Relationship Id="rId1" Type="http://schemas.openxmlformats.org/officeDocument/2006/relationships/slideLayout" Target="../slideLayouts/slideLayout12.xm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92.xml"/><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3.xml"/><Relationship Id="rId1" Type="http://schemas.openxmlformats.org/officeDocument/2006/relationships/slideLayout" Target="../slideLayouts/slideLayout12.xml"/></Relationships>
</file>

<file path=ppt/slides/_rels/slide9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4.xml"/><Relationship Id="rId1" Type="http://schemas.openxmlformats.org/officeDocument/2006/relationships/slideLayout" Target="../slideLayouts/slideLayout12.xml"/></Relationships>
</file>

<file path=ppt/slides/_rels/slide95.xml.rels><?xml version="1.0" encoding="UTF-8" standalone="yes"?>
<Relationships xmlns="http://schemas.openxmlformats.org/package/2006/relationships"><Relationship Id="rId3" Type="http://schemas.openxmlformats.org/officeDocument/2006/relationships/hyperlink" Target="https://www.mocs.gov.tw/pages/list.aspx?Node=1349&amp;Type=1&amp;Index=15" TargetMode="External"/><Relationship Id="rId2" Type="http://schemas.openxmlformats.org/officeDocument/2006/relationships/notesSlide" Target="../notesSlides/notesSlide95.xml"/><Relationship Id="rId1" Type="http://schemas.openxmlformats.org/officeDocument/2006/relationships/slideLayout" Target="../slideLayouts/slideLayout12.xml"/><Relationship Id="rId4" Type="http://schemas.openxmlformats.org/officeDocument/2006/relationships/image" Target="../media/image3.png"/></Relationships>
</file>

<file path=ppt/slides/_rels/slide9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6.xml"/><Relationship Id="rId1" Type="http://schemas.openxmlformats.org/officeDocument/2006/relationships/slideLayout" Target="../slideLayouts/slideLayout12.xml"/><Relationship Id="rId4" Type="http://schemas.openxmlformats.org/officeDocument/2006/relationships/image" Target="../media/image3.png"/></Relationships>
</file>

<file path=ppt/slides/_rels/slide9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7.xml"/><Relationship Id="rId1" Type="http://schemas.openxmlformats.org/officeDocument/2006/relationships/slideLayout" Target="../slideLayouts/slideLayout12.xml"/></Relationships>
</file>

<file path=ppt/slides/_rels/slide9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8.xml"/><Relationship Id="rId1" Type="http://schemas.openxmlformats.org/officeDocument/2006/relationships/slideLayout" Target="../slideLayouts/slideLayout12.xml"/></Relationships>
</file>

<file path=ppt/slides/_rels/slide99.xml.rels><?xml version="1.0" encoding="UTF-8" standalone="yes"?>
<Relationships xmlns="http://schemas.openxmlformats.org/package/2006/relationships"><Relationship Id="rId3" Type="http://schemas.openxmlformats.org/officeDocument/2006/relationships/hyperlink" Target="https://www.mocs.gov.tw/pages/list.aspx?Node=1349&amp;Type=1&amp;Index=15" TargetMode="External"/><Relationship Id="rId2" Type="http://schemas.openxmlformats.org/officeDocument/2006/relationships/notesSlide" Target="../notesSlides/notesSlide99.xml"/><Relationship Id="rId1" Type="http://schemas.openxmlformats.org/officeDocument/2006/relationships/slideLayout" Target="../slideLayouts/slideLayout12.xml"/><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a:xfrm>
            <a:off x="1060154" y="2204864"/>
            <a:ext cx="7023692" cy="1946072"/>
          </a:xfrm>
          <a:noFill/>
          <a:ln>
            <a:solidFill>
              <a:schemeClr val="tx1"/>
            </a:solidFill>
          </a:ln>
        </p:spPr>
        <p:style>
          <a:lnRef idx="1">
            <a:schemeClr val="accent1"/>
          </a:lnRef>
          <a:fillRef idx="3">
            <a:schemeClr val="accent1"/>
          </a:fillRef>
          <a:effectRef idx="2">
            <a:schemeClr val="accent1"/>
          </a:effectRef>
          <a:fontRef idx="minor">
            <a:schemeClr val="lt1"/>
          </a:fontRef>
        </p:style>
        <p:txBody>
          <a:bodyPr anchor="ctr">
            <a:noAutofit/>
          </a:bodyPr>
          <a:lstStyle/>
          <a:p>
            <a:r>
              <a:rPr lang="zh-TW" altLang="en-US" sz="3600" b="1" dirty="0">
                <a:solidFill>
                  <a:schemeClr val="tx1"/>
                </a:solidFill>
                <a:latin typeface="標楷體" panose="03000509000000000000" pitchFamily="65" charset="-120"/>
              </a:rPr>
              <a:t>教育部暨所屬機關</a:t>
            </a:r>
            <a:r>
              <a:rPr lang="en-US" altLang="zh-TW" sz="3600" b="1" dirty="0">
                <a:solidFill>
                  <a:schemeClr val="tx1"/>
                </a:solidFill>
                <a:latin typeface="標楷體" panose="03000509000000000000" pitchFamily="65" charset="-120"/>
              </a:rPr>
              <a:t>(</a:t>
            </a:r>
            <a:r>
              <a:rPr lang="zh-TW" altLang="en-US" sz="3600" b="1" dirty="0">
                <a:solidFill>
                  <a:schemeClr val="tx1"/>
                </a:solidFill>
                <a:latin typeface="標楷體" panose="03000509000000000000" pitchFamily="65" charset="-120"/>
              </a:rPr>
              <a:t>構</a:t>
            </a:r>
            <a:r>
              <a:rPr lang="en-US" altLang="zh-TW" sz="3600" b="1" dirty="0">
                <a:solidFill>
                  <a:schemeClr val="tx1"/>
                </a:solidFill>
                <a:latin typeface="標楷體" panose="03000509000000000000" pitchFamily="65" charset="-120"/>
              </a:rPr>
              <a:t>)</a:t>
            </a:r>
            <a:r>
              <a:rPr lang="zh-TW" altLang="en-US" sz="3600" b="1" dirty="0">
                <a:solidFill>
                  <a:schemeClr val="tx1"/>
                </a:solidFill>
                <a:latin typeface="標楷體" panose="03000509000000000000" pitchFamily="65" charset="-120"/>
              </a:rPr>
              <a:t>學校教職員退撫制度及實務溝通座談簡報</a:t>
            </a:r>
            <a:endParaRPr lang="zh-TW" altLang="en-US" sz="3600" b="1" dirty="0">
              <a:solidFill>
                <a:schemeClr val="tx1"/>
              </a:solidFill>
              <a:latin typeface="標楷體" panose="03000509000000000000" pitchFamily="65" charset="-120"/>
              <a:ea typeface="標楷體" panose="03000509000000000000" pitchFamily="65" charset="-120"/>
            </a:endParaRPr>
          </a:p>
        </p:txBody>
      </p:sp>
      <p:pic>
        <p:nvPicPr>
          <p:cNvPr id="4" name="圖片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9512" y="188640"/>
            <a:ext cx="792088" cy="792088"/>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標題 1"/>
          <p:cNvSpPr>
            <a:spLocks noGrp="1"/>
          </p:cNvSpPr>
          <p:nvPr>
            <p:ph type="title"/>
          </p:nvPr>
        </p:nvSpPr>
        <p:spPr>
          <a:xfrm>
            <a:off x="555687" y="644682"/>
            <a:ext cx="8229600" cy="774767"/>
          </a:xfrm>
          <a:noFill/>
          <a:ln>
            <a:noFill/>
          </a:ln>
        </p:spPr>
        <p:style>
          <a:lnRef idx="1">
            <a:schemeClr val="accent3"/>
          </a:lnRef>
          <a:fillRef idx="1002">
            <a:schemeClr val="lt2"/>
          </a:fillRef>
          <a:effectRef idx="1">
            <a:schemeClr val="accent3"/>
          </a:effectRef>
          <a:fontRef idx="minor">
            <a:schemeClr val="dk1"/>
          </a:fontRef>
        </p:style>
        <p:txBody>
          <a:bodyPr>
            <a:normAutofit fontScale="90000"/>
          </a:bodyPr>
          <a:lstStyle/>
          <a:p>
            <a:r>
              <a:rPr lang="zh-TW" altLang="en-US" sz="4800" dirty="0">
                <a:solidFill>
                  <a:schemeClr val="tx1"/>
                </a:solidFill>
                <a:latin typeface="標楷體" panose="03000509000000000000" pitchFamily="65" charset="-120"/>
                <a:ea typeface="標楷體" panose="03000509000000000000" pitchFamily="65" charset="-120"/>
              </a:rPr>
              <a:t>教師自願退休生效日期</a:t>
            </a:r>
            <a:r>
              <a:rPr lang="zh-TW" altLang="en-US" sz="2200" dirty="0">
                <a:solidFill>
                  <a:srgbClr val="FF0000"/>
                </a:solidFill>
                <a:latin typeface="標楷體" panose="03000509000000000000" pitchFamily="65" charset="-120"/>
                <a:ea typeface="標楷體" panose="03000509000000000000" pitchFamily="65" charset="-120"/>
              </a:rPr>
              <a:t>教</a:t>
            </a:r>
            <a:r>
              <a:rPr lang="en-US" altLang="zh-TW" sz="2200" dirty="0">
                <a:solidFill>
                  <a:srgbClr val="FF0000"/>
                </a:solidFill>
                <a:latin typeface="標楷體" panose="03000509000000000000" pitchFamily="65" charset="-120"/>
                <a:ea typeface="標楷體" panose="03000509000000000000" pitchFamily="65" charset="-120"/>
              </a:rPr>
              <a:t>#21</a:t>
            </a:r>
            <a:r>
              <a:rPr lang="zh-TW" altLang="en-US" sz="2200" dirty="0">
                <a:solidFill>
                  <a:srgbClr val="FF0000"/>
                </a:solidFill>
                <a:latin typeface="標楷體" panose="03000509000000000000" pitchFamily="65" charset="-120"/>
                <a:ea typeface="標楷體" panose="03000509000000000000" pitchFamily="65" charset="-120"/>
              </a:rPr>
              <a:t>教細</a:t>
            </a:r>
            <a:r>
              <a:rPr lang="en-US" altLang="zh-TW" sz="2200" dirty="0">
                <a:solidFill>
                  <a:srgbClr val="FF0000"/>
                </a:solidFill>
                <a:latin typeface="標楷體" panose="03000509000000000000" pitchFamily="65" charset="-120"/>
                <a:ea typeface="標楷體" panose="03000509000000000000" pitchFamily="65" charset="-120"/>
              </a:rPr>
              <a:t>#19</a:t>
            </a:r>
            <a:endParaRPr lang="zh-TW" altLang="en-US" sz="2200" dirty="0">
              <a:solidFill>
                <a:srgbClr val="FF0000"/>
              </a:solidFill>
              <a:latin typeface="標楷體" panose="03000509000000000000" pitchFamily="65" charset="-120"/>
              <a:ea typeface="標楷體" panose="03000509000000000000" pitchFamily="65" charset="-120"/>
            </a:endParaRPr>
          </a:p>
        </p:txBody>
      </p:sp>
      <p:sp>
        <p:nvSpPr>
          <p:cNvPr id="9" name="AutoShape 6"/>
          <p:cNvSpPr>
            <a:spLocks noGrp="1" noChangeArrowheads="1"/>
          </p:cNvSpPr>
          <p:nvPr>
            <p:ph sz="quarter" idx="13"/>
          </p:nvPr>
        </p:nvSpPr>
        <p:spPr bwMode="auto">
          <a:xfrm>
            <a:off x="179512" y="4005064"/>
            <a:ext cx="8750776" cy="2567208"/>
          </a:xfrm>
          <a:prstGeom prst="roundRect">
            <a:avLst>
              <a:gd name="adj" fmla="val 9106"/>
            </a:avLst>
          </a:prstGeom>
          <a:gradFill>
            <a:gsLst>
              <a:gs pos="0">
                <a:schemeClr val="bg1"/>
              </a:gs>
              <a:gs pos="100000">
                <a:schemeClr val="accent1"/>
              </a:gs>
            </a:gsLst>
            <a:lin ang="2700000" scaled="1"/>
          </a:gradFill>
          <a:ln>
            <a:solidFill>
              <a:srgbClr val="002060"/>
            </a:solidFill>
            <a:headEnd/>
            <a:tailEnd/>
          </a:ln>
        </p:spPr>
        <p:style>
          <a:lnRef idx="1">
            <a:schemeClr val="accent5"/>
          </a:lnRef>
          <a:fillRef idx="2">
            <a:schemeClr val="accent5"/>
          </a:fillRef>
          <a:effectRef idx="1">
            <a:schemeClr val="accent5"/>
          </a:effectRef>
          <a:fontRef idx="minor">
            <a:schemeClr val="dk1"/>
          </a:fontRef>
        </p:style>
        <p:txBody>
          <a:bodyPr wrap="none" anchor="ctr">
            <a:noAutofit/>
          </a:bodyPr>
          <a:lstStyle/>
          <a:p>
            <a:pPr>
              <a:lnSpc>
                <a:spcPts val="2000"/>
              </a:lnSpc>
              <a:buClrTx/>
              <a:buSzPct val="90000"/>
              <a:buFont typeface="Arial" panose="020B0604020202020204" pitchFamily="34" charset="0"/>
              <a:buChar char="•"/>
            </a:pPr>
            <a:r>
              <a:rPr lang="zh-TW" altLang="zh-TW" sz="2800" dirty="0">
                <a:solidFill>
                  <a:schemeClr val="tx1"/>
                </a:solidFill>
                <a:latin typeface="標楷體" panose="03000509000000000000" pitchFamily="65" charset="-120"/>
                <a:ea typeface="標楷體" panose="03000509000000000000" pitchFamily="65" charset="-120"/>
              </a:rPr>
              <a:t>特殊原因之認定</a:t>
            </a:r>
            <a:r>
              <a:rPr lang="en-US" altLang="zh-TW" sz="2800" dirty="0">
                <a:solidFill>
                  <a:schemeClr val="tx1"/>
                </a:solidFill>
                <a:latin typeface="標楷體" panose="03000509000000000000" pitchFamily="65" charset="-120"/>
                <a:ea typeface="標楷體" panose="03000509000000000000" pitchFamily="65" charset="-120"/>
              </a:rPr>
              <a:t>(</a:t>
            </a:r>
            <a:r>
              <a:rPr lang="zh-TW" altLang="en-US" sz="2800" dirty="0">
                <a:solidFill>
                  <a:schemeClr val="tx1"/>
                </a:solidFill>
                <a:latin typeface="標楷體" panose="03000509000000000000" pitchFamily="65" charset="-120"/>
                <a:ea typeface="標楷體" panose="03000509000000000000" pitchFamily="65" charset="-120"/>
              </a:rPr>
              <a:t>經學校證明</a:t>
            </a:r>
            <a:r>
              <a:rPr lang="zh-TW" altLang="zh-TW" sz="2800" dirty="0">
                <a:solidFill>
                  <a:schemeClr val="tx1"/>
                </a:solidFill>
                <a:latin typeface="標楷體" panose="03000509000000000000" pitchFamily="65" charset="-120"/>
                <a:ea typeface="標楷體" panose="03000509000000000000" pitchFamily="65" charset="-120"/>
              </a:rPr>
              <a:t>不影響教學</a:t>
            </a:r>
            <a:r>
              <a:rPr lang="en-US" altLang="zh-TW" sz="2800" dirty="0">
                <a:solidFill>
                  <a:schemeClr val="tx1"/>
                </a:solidFill>
                <a:latin typeface="標楷體" panose="03000509000000000000" pitchFamily="65" charset="-120"/>
                <a:ea typeface="標楷體" panose="03000509000000000000" pitchFamily="65" charset="-120"/>
              </a:rPr>
              <a:t>)</a:t>
            </a:r>
          </a:p>
          <a:p>
            <a:pPr marL="0" indent="361950">
              <a:lnSpc>
                <a:spcPts val="2000"/>
              </a:lnSpc>
              <a:buSzPct val="90000"/>
              <a:buNone/>
            </a:pPr>
            <a:r>
              <a:rPr lang="en-US" altLang="zh-TW" sz="2800" dirty="0">
                <a:solidFill>
                  <a:schemeClr val="tx1"/>
                </a:solidFill>
                <a:latin typeface="標楷體" panose="03000509000000000000" pitchFamily="65" charset="-120"/>
                <a:ea typeface="標楷體" panose="03000509000000000000" pitchFamily="65" charset="-120"/>
              </a:rPr>
              <a:t>1.</a:t>
            </a:r>
            <a:r>
              <a:rPr lang="zh-TW" altLang="zh-TW" sz="2800" dirty="0">
                <a:solidFill>
                  <a:schemeClr val="tx1"/>
                </a:solidFill>
                <a:latin typeface="標楷體" panose="03000509000000000000" pitchFamily="65" charset="-120"/>
                <a:ea typeface="標楷體" panose="03000509000000000000" pitchFamily="65" charset="-120"/>
              </a:rPr>
              <a:t>家庭突遭變故</a:t>
            </a:r>
            <a:endParaRPr lang="en-US" altLang="zh-TW" sz="2800" dirty="0">
              <a:solidFill>
                <a:schemeClr val="tx1"/>
              </a:solidFill>
              <a:latin typeface="標楷體" panose="03000509000000000000" pitchFamily="65" charset="-120"/>
              <a:ea typeface="標楷體" panose="03000509000000000000" pitchFamily="65" charset="-120"/>
            </a:endParaRPr>
          </a:p>
          <a:p>
            <a:pPr marL="273050" indent="88900">
              <a:lnSpc>
                <a:spcPts val="2000"/>
              </a:lnSpc>
              <a:buSzPct val="90000"/>
              <a:buNone/>
            </a:pPr>
            <a:r>
              <a:rPr lang="en-US" altLang="zh-TW" sz="2800" dirty="0">
                <a:solidFill>
                  <a:schemeClr val="tx1"/>
                </a:solidFill>
                <a:latin typeface="標楷體" panose="03000509000000000000" pitchFamily="65" charset="-120"/>
                <a:ea typeface="標楷體" panose="03000509000000000000" pitchFamily="65" charset="-120"/>
              </a:rPr>
              <a:t>2.</a:t>
            </a:r>
            <a:r>
              <a:rPr lang="zh-TW" altLang="zh-TW" sz="2800" dirty="0">
                <a:solidFill>
                  <a:schemeClr val="tx1"/>
                </a:solidFill>
                <a:latin typeface="標楷體" panose="03000509000000000000" pitchFamily="65" charset="-120"/>
                <a:ea typeface="標楷體" panose="03000509000000000000" pitchFamily="65" charset="-120"/>
              </a:rPr>
              <a:t>本人重大急</a:t>
            </a:r>
            <a:r>
              <a:rPr lang="zh-TW" altLang="en-US" sz="2800" dirty="0">
                <a:solidFill>
                  <a:schemeClr val="tx1"/>
                </a:solidFill>
                <a:latin typeface="標楷體" panose="03000509000000000000" pitchFamily="65" charset="-120"/>
                <a:ea typeface="標楷體" panose="03000509000000000000" pitchFamily="65" charset="-120"/>
              </a:rPr>
              <a:t>病</a:t>
            </a:r>
            <a:r>
              <a:rPr lang="zh-TW" altLang="zh-TW" sz="2800" dirty="0">
                <a:solidFill>
                  <a:schemeClr val="tx1"/>
                </a:solidFill>
                <a:latin typeface="標楷體" panose="03000509000000000000" pitchFamily="65" charset="-120"/>
                <a:ea typeface="標楷體" panose="03000509000000000000" pitchFamily="65" charset="-120"/>
              </a:rPr>
              <a:t>無法工作</a:t>
            </a:r>
            <a:endParaRPr lang="en-US" altLang="zh-TW" sz="2800" dirty="0">
              <a:solidFill>
                <a:schemeClr val="tx1"/>
              </a:solidFill>
              <a:latin typeface="標楷體" panose="03000509000000000000" pitchFamily="65" charset="-120"/>
              <a:ea typeface="標楷體" panose="03000509000000000000" pitchFamily="65" charset="-120"/>
            </a:endParaRPr>
          </a:p>
          <a:p>
            <a:pPr marL="273050" indent="88900">
              <a:lnSpc>
                <a:spcPts val="2000"/>
              </a:lnSpc>
              <a:buSzPct val="90000"/>
              <a:buNone/>
            </a:pPr>
            <a:r>
              <a:rPr lang="en-US" altLang="zh-TW" sz="2800" dirty="0">
                <a:solidFill>
                  <a:schemeClr val="tx1"/>
                </a:solidFill>
                <a:latin typeface="標楷體" panose="03000509000000000000" pitchFamily="65" charset="-120"/>
                <a:ea typeface="標楷體" panose="03000509000000000000" pitchFamily="65" charset="-120"/>
              </a:rPr>
              <a:t>3.</a:t>
            </a:r>
            <a:r>
              <a:rPr lang="zh-TW" altLang="zh-TW" sz="2800" dirty="0">
                <a:solidFill>
                  <a:schemeClr val="tx1"/>
                </a:solidFill>
                <a:latin typeface="標楷體" panose="03000509000000000000" pitchFamily="65" charset="-120"/>
                <a:ea typeface="標楷體" panose="03000509000000000000" pitchFamily="65" charset="-120"/>
              </a:rPr>
              <a:t>因系所調整或學校減班停辦</a:t>
            </a:r>
            <a:r>
              <a:rPr lang="zh-TW" altLang="en-US" sz="2800" dirty="0">
                <a:solidFill>
                  <a:schemeClr val="tx1"/>
                </a:solidFill>
                <a:latin typeface="標楷體" panose="03000509000000000000" pitchFamily="65" charset="-120"/>
                <a:ea typeface="標楷體" panose="03000509000000000000" pitchFamily="65" charset="-120"/>
              </a:rPr>
              <a:t>合併或組織變更</a:t>
            </a:r>
            <a:r>
              <a:rPr lang="zh-TW" altLang="zh-TW" sz="2800" dirty="0">
                <a:solidFill>
                  <a:schemeClr val="tx1"/>
                </a:solidFill>
                <a:latin typeface="標楷體" panose="03000509000000000000" pitchFamily="65" charset="-120"/>
                <a:ea typeface="標楷體" panose="03000509000000000000" pitchFamily="65" charset="-120"/>
              </a:rPr>
              <a:t>致無授</a:t>
            </a:r>
            <a:endParaRPr lang="en-US" altLang="zh-TW" sz="2800" dirty="0">
              <a:solidFill>
                <a:schemeClr val="tx1"/>
              </a:solidFill>
              <a:latin typeface="標楷體" panose="03000509000000000000" pitchFamily="65" charset="-120"/>
              <a:ea typeface="標楷體" panose="03000509000000000000" pitchFamily="65" charset="-120"/>
            </a:endParaRPr>
          </a:p>
          <a:p>
            <a:pPr>
              <a:lnSpc>
                <a:spcPts val="2000"/>
              </a:lnSpc>
              <a:buSzPct val="90000"/>
              <a:buNone/>
            </a:pPr>
            <a:r>
              <a:rPr lang="en-US" altLang="zh-TW" sz="2800" dirty="0">
                <a:solidFill>
                  <a:schemeClr val="tx1"/>
                </a:solidFill>
                <a:latin typeface="標楷體" panose="03000509000000000000" pitchFamily="65" charset="-120"/>
                <a:ea typeface="標楷體" panose="03000509000000000000" pitchFamily="65" charset="-120"/>
              </a:rPr>
              <a:t>  </a:t>
            </a:r>
            <a:r>
              <a:rPr lang="zh-TW" altLang="zh-TW" sz="2800" dirty="0">
                <a:solidFill>
                  <a:schemeClr val="tx1"/>
                </a:solidFill>
                <a:latin typeface="標楷體" panose="03000509000000000000" pitchFamily="65" charset="-120"/>
                <a:ea typeface="標楷體" panose="03000509000000000000" pitchFamily="65" charset="-120"/>
              </a:rPr>
              <a:t>課</a:t>
            </a:r>
            <a:r>
              <a:rPr lang="zh-TW" altLang="en-US" sz="2800" dirty="0">
                <a:solidFill>
                  <a:schemeClr val="tx1"/>
                </a:solidFill>
                <a:latin typeface="標楷體" panose="03000509000000000000" pitchFamily="65" charset="-120"/>
                <a:ea typeface="標楷體" panose="03000509000000000000" pitchFamily="65" charset="-120"/>
              </a:rPr>
              <a:t>時數或無授課</a:t>
            </a:r>
            <a:r>
              <a:rPr lang="zh-TW" altLang="zh-TW" sz="2800" dirty="0">
                <a:solidFill>
                  <a:schemeClr val="tx1"/>
                </a:solidFill>
                <a:latin typeface="標楷體" panose="03000509000000000000" pitchFamily="65" charset="-120"/>
                <a:ea typeface="標楷體" panose="03000509000000000000" pitchFamily="65" charset="-120"/>
              </a:rPr>
              <a:t>事實</a:t>
            </a:r>
            <a:endParaRPr lang="en-US" altLang="zh-TW" sz="2800" dirty="0">
              <a:solidFill>
                <a:schemeClr val="tx1"/>
              </a:solidFill>
              <a:latin typeface="標楷體" panose="03000509000000000000" pitchFamily="65" charset="-120"/>
              <a:ea typeface="標楷體" panose="03000509000000000000" pitchFamily="65" charset="-120"/>
            </a:endParaRPr>
          </a:p>
          <a:p>
            <a:pPr marL="273050" indent="88900">
              <a:lnSpc>
                <a:spcPts val="2000"/>
              </a:lnSpc>
              <a:buSzPct val="90000"/>
              <a:buNone/>
            </a:pPr>
            <a:r>
              <a:rPr lang="en-US" altLang="zh-TW" sz="2800" dirty="0">
                <a:solidFill>
                  <a:schemeClr val="tx1"/>
                </a:solidFill>
                <a:latin typeface="標楷體" panose="03000509000000000000" pitchFamily="65" charset="-120"/>
                <a:ea typeface="標楷體" panose="03000509000000000000" pitchFamily="65" charset="-120"/>
              </a:rPr>
              <a:t>◆</a:t>
            </a:r>
            <a:r>
              <a:rPr lang="zh-TW" altLang="en-US" sz="2800" u="sng" dirty="0">
                <a:solidFill>
                  <a:schemeClr val="tx1"/>
                </a:solidFill>
                <a:latin typeface="標楷體" panose="03000509000000000000" pitchFamily="65" charset="-120"/>
                <a:ea typeface="標楷體" panose="03000509000000000000" pitchFamily="65" charset="-120"/>
              </a:rPr>
              <a:t>校長於學期中任期屆滿</a:t>
            </a:r>
            <a:endParaRPr lang="en-US" altLang="zh-TW" sz="2800" u="sng" dirty="0">
              <a:solidFill>
                <a:schemeClr val="tx1"/>
              </a:solidFill>
              <a:latin typeface="標楷體" panose="03000509000000000000" pitchFamily="65" charset="-120"/>
              <a:ea typeface="標楷體" panose="03000509000000000000" pitchFamily="65" charset="-120"/>
            </a:endParaRPr>
          </a:p>
          <a:p>
            <a:pPr marL="273050" indent="88900">
              <a:lnSpc>
                <a:spcPts val="2000"/>
              </a:lnSpc>
              <a:buSzPct val="90000"/>
              <a:buNone/>
            </a:pPr>
            <a:r>
              <a:rPr lang="en-US" altLang="zh-TW" sz="2800" dirty="0">
                <a:solidFill>
                  <a:schemeClr val="tx1"/>
                </a:solidFill>
                <a:latin typeface="標楷體" panose="03000509000000000000" pitchFamily="65" charset="-120"/>
                <a:ea typeface="標楷體" panose="03000509000000000000" pitchFamily="65" charset="-120"/>
              </a:rPr>
              <a:t>◆</a:t>
            </a:r>
            <a:r>
              <a:rPr lang="zh-TW" altLang="en-US" sz="2800" u="sng" dirty="0">
                <a:solidFill>
                  <a:schemeClr val="tx1"/>
                </a:solidFill>
                <a:latin typeface="標楷體" panose="03000509000000000000" pitchFamily="65" charset="-120"/>
                <a:ea typeface="標楷體" panose="03000509000000000000" pitchFamily="65" charset="-120"/>
              </a:rPr>
              <a:t>符合退休條件且於</a:t>
            </a:r>
            <a:r>
              <a:rPr lang="en-US" altLang="zh-TW" sz="2800" u="sng" dirty="0">
                <a:solidFill>
                  <a:schemeClr val="tx1"/>
                </a:solidFill>
                <a:latin typeface="標楷體" panose="03000509000000000000" pitchFamily="65" charset="-120"/>
                <a:ea typeface="標楷體" panose="03000509000000000000" pitchFamily="65" charset="-120"/>
              </a:rPr>
              <a:t>108.6.30</a:t>
            </a:r>
            <a:r>
              <a:rPr lang="zh-TW" altLang="en-US" sz="2800" u="sng" dirty="0">
                <a:solidFill>
                  <a:schemeClr val="tx1"/>
                </a:solidFill>
                <a:latin typeface="標楷體" panose="03000509000000000000" pitchFamily="65" charset="-120"/>
                <a:ea typeface="標楷體" panose="03000509000000000000" pitchFamily="65" charset="-120"/>
              </a:rPr>
              <a:t>退休</a:t>
            </a:r>
            <a:endParaRPr lang="en-US" altLang="zh-TW" sz="2800" u="sng" dirty="0">
              <a:solidFill>
                <a:schemeClr val="tx1"/>
              </a:solidFill>
              <a:latin typeface="標楷體" panose="03000509000000000000" pitchFamily="65" charset="-120"/>
              <a:ea typeface="標楷體" panose="03000509000000000000" pitchFamily="65" charset="-120"/>
            </a:endParaRPr>
          </a:p>
        </p:txBody>
      </p:sp>
      <p:sp>
        <p:nvSpPr>
          <p:cNvPr id="8" name="AutoShape 6"/>
          <p:cNvSpPr>
            <a:spLocks noChangeArrowheads="1"/>
          </p:cNvSpPr>
          <p:nvPr/>
        </p:nvSpPr>
        <p:spPr bwMode="auto">
          <a:xfrm>
            <a:off x="179512" y="1700808"/>
            <a:ext cx="8750776" cy="2158718"/>
          </a:xfrm>
          <a:prstGeom prst="roundRect">
            <a:avLst>
              <a:gd name="adj" fmla="val 9106"/>
            </a:avLst>
          </a:prstGeom>
          <a:gradFill>
            <a:gsLst>
              <a:gs pos="0">
                <a:schemeClr val="bg1"/>
              </a:gs>
              <a:gs pos="100000">
                <a:schemeClr val="accent1"/>
              </a:gs>
            </a:gsLst>
            <a:lin ang="2700000" scaled="1"/>
          </a:gradFill>
          <a:ln w="9525">
            <a:solidFill>
              <a:srgbClr val="7030A0"/>
            </a:solidFill>
            <a:round/>
            <a:headEnd/>
            <a:tailEnd/>
          </a:ln>
          <a:effectLst/>
        </p:spPr>
        <p:txBody>
          <a:bodyPr wrap="none" anchor="ctr"/>
          <a:lstStyle/>
          <a:p>
            <a:pPr marL="457200" indent="-457200">
              <a:lnSpc>
                <a:spcPts val="3400"/>
              </a:lnSpc>
              <a:buSzPct val="90000"/>
              <a:buFont typeface="Arial" panose="020B0604020202020204" pitchFamily="34" charset="0"/>
              <a:buChar char="•"/>
            </a:pPr>
            <a:r>
              <a:rPr lang="zh-TW" altLang="en-US" sz="3200" dirty="0">
                <a:solidFill>
                  <a:schemeClr val="tx1"/>
                </a:solidFill>
                <a:latin typeface="標楷體" panose="03000509000000000000" pitchFamily="65" charset="-120"/>
              </a:rPr>
              <a:t>校長、教師、專業技術人員、專業及技術教</a:t>
            </a:r>
            <a:endParaRPr lang="en-US" altLang="zh-TW" sz="3200" dirty="0">
              <a:solidFill>
                <a:schemeClr val="tx1"/>
              </a:solidFill>
              <a:latin typeface="標楷體" panose="03000509000000000000" pitchFamily="65" charset="-120"/>
            </a:endParaRPr>
          </a:p>
          <a:p>
            <a:pPr marL="177800" indent="88900">
              <a:lnSpc>
                <a:spcPts val="3400"/>
              </a:lnSpc>
              <a:buSzPct val="90000"/>
            </a:pPr>
            <a:r>
              <a:rPr lang="zh-TW" altLang="en-US" sz="3200" dirty="0">
                <a:solidFill>
                  <a:schemeClr val="tx1"/>
                </a:solidFill>
                <a:latin typeface="標楷體" panose="03000509000000000000" pitchFamily="65" charset="-120"/>
              </a:rPr>
              <a:t> 師、專任運動教練：除</a:t>
            </a:r>
            <a:r>
              <a:rPr lang="zh-TW" altLang="en-US" sz="3200" u="sng" dirty="0">
                <a:solidFill>
                  <a:schemeClr val="tx1"/>
                </a:solidFill>
                <a:latin typeface="標楷體" panose="03000509000000000000" pitchFamily="65" charset="-120"/>
              </a:rPr>
              <a:t>特殊原因</a:t>
            </a:r>
            <a:r>
              <a:rPr lang="zh-TW" altLang="en-US" sz="3200" dirty="0">
                <a:solidFill>
                  <a:schemeClr val="tx1"/>
                </a:solidFill>
                <a:latin typeface="標楷體" panose="03000509000000000000" pitchFamily="65" charset="-120"/>
              </a:rPr>
              <a:t>外，以</a:t>
            </a:r>
            <a:r>
              <a:rPr lang="en-US" altLang="zh-TW" sz="3200" u="sng" dirty="0">
                <a:solidFill>
                  <a:schemeClr val="tx1"/>
                </a:solidFill>
                <a:latin typeface="標楷體" panose="03000509000000000000" pitchFamily="65" charset="-120"/>
              </a:rPr>
              <a:t>2</a:t>
            </a:r>
            <a:r>
              <a:rPr lang="zh-TW" altLang="en-US" sz="3200" u="sng" dirty="0">
                <a:solidFill>
                  <a:schemeClr val="tx1"/>
                </a:solidFill>
                <a:latin typeface="標楷體" panose="03000509000000000000" pitchFamily="65" charset="-120"/>
              </a:rPr>
              <a:t>月</a:t>
            </a:r>
            <a:r>
              <a:rPr lang="en-US" altLang="zh-TW" sz="3200" u="sng" dirty="0">
                <a:solidFill>
                  <a:schemeClr val="tx1"/>
                </a:solidFill>
                <a:latin typeface="標楷體" panose="03000509000000000000" pitchFamily="65" charset="-120"/>
              </a:rPr>
              <a:t>1</a:t>
            </a:r>
            <a:r>
              <a:rPr lang="zh-TW" altLang="en-US" sz="3200" u="sng" dirty="0">
                <a:solidFill>
                  <a:schemeClr val="tx1"/>
                </a:solidFill>
                <a:latin typeface="標楷體" panose="03000509000000000000" pitchFamily="65" charset="-120"/>
              </a:rPr>
              <a:t>日</a:t>
            </a:r>
            <a:endParaRPr lang="en-US" altLang="zh-TW" sz="3200" u="sng" dirty="0">
              <a:solidFill>
                <a:schemeClr val="tx1"/>
              </a:solidFill>
              <a:latin typeface="標楷體" panose="03000509000000000000" pitchFamily="65" charset="-120"/>
            </a:endParaRPr>
          </a:p>
          <a:p>
            <a:pPr marL="177800" indent="-177800">
              <a:lnSpc>
                <a:spcPts val="3400"/>
              </a:lnSpc>
              <a:buSzPct val="90000"/>
            </a:pPr>
            <a:r>
              <a:rPr lang="en-US" altLang="zh-TW" sz="3200" dirty="0">
                <a:solidFill>
                  <a:schemeClr val="tx1"/>
                </a:solidFill>
                <a:latin typeface="標楷體" panose="03000509000000000000" pitchFamily="65" charset="-120"/>
              </a:rPr>
              <a:t>  </a:t>
            </a:r>
            <a:r>
              <a:rPr lang="zh-TW" altLang="en-US" sz="3200" dirty="0">
                <a:solidFill>
                  <a:schemeClr val="tx1"/>
                </a:solidFill>
                <a:latin typeface="標楷體" panose="03000509000000000000" pitchFamily="65" charset="-120"/>
              </a:rPr>
              <a:t>或</a:t>
            </a:r>
            <a:r>
              <a:rPr lang="en-US" altLang="zh-TW" sz="3200" u="sng" dirty="0">
                <a:solidFill>
                  <a:schemeClr val="tx1"/>
                </a:solidFill>
                <a:latin typeface="標楷體" panose="03000509000000000000" pitchFamily="65" charset="-120"/>
              </a:rPr>
              <a:t>8</a:t>
            </a:r>
            <a:r>
              <a:rPr lang="zh-TW" altLang="en-US" sz="3200" u="sng" dirty="0">
                <a:solidFill>
                  <a:schemeClr val="tx1"/>
                </a:solidFill>
                <a:latin typeface="標楷體" panose="03000509000000000000" pitchFamily="65" charset="-120"/>
              </a:rPr>
              <a:t>月</a:t>
            </a:r>
            <a:r>
              <a:rPr lang="en-US" altLang="zh-TW" sz="3200" u="sng" dirty="0">
                <a:solidFill>
                  <a:schemeClr val="tx1"/>
                </a:solidFill>
                <a:latin typeface="標楷體" panose="03000509000000000000" pitchFamily="65" charset="-120"/>
              </a:rPr>
              <a:t>1</a:t>
            </a:r>
            <a:r>
              <a:rPr lang="zh-TW" altLang="en-US" sz="3200" u="sng" dirty="0">
                <a:solidFill>
                  <a:schemeClr val="tx1"/>
                </a:solidFill>
                <a:latin typeface="標楷體" panose="03000509000000000000" pitchFamily="65" charset="-120"/>
              </a:rPr>
              <a:t>日</a:t>
            </a:r>
            <a:r>
              <a:rPr lang="zh-TW" altLang="en-US" sz="3200" dirty="0">
                <a:solidFill>
                  <a:schemeClr val="tx1"/>
                </a:solidFill>
                <a:latin typeface="標楷體" panose="03000509000000000000" pitchFamily="65" charset="-120"/>
              </a:rPr>
              <a:t>為準</a:t>
            </a:r>
            <a:r>
              <a:rPr lang="en-US" altLang="zh-TW" sz="3200" dirty="0">
                <a:solidFill>
                  <a:schemeClr val="tx1"/>
                </a:solidFill>
                <a:latin typeface="標楷體" panose="03000509000000000000" pitchFamily="65" charset="-120"/>
              </a:rPr>
              <a:t> </a:t>
            </a:r>
            <a:endParaRPr lang="zh-TW" altLang="en-US" sz="3200" dirty="0">
              <a:solidFill>
                <a:schemeClr val="tx1"/>
              </a:solidFill>
              <a:latin typeface="標楷體" panose="03000509000000000000" pitchFamily="65" charset="-120"/>
            </a:endParaRPr>
          </a:p>
          <a:p>
            <a:pPr marL="457200" indent="-457200">
              <a:lnSpc>
                <a:spcPts val="3400"/>
              </a:lnSpc>
              <a:buSzPct val="90000"/>
              <a:buFont typeface="Arial" panose="020B0604020202020204" pitchFamily="34" charset="0"/>
              <a:buChar char="•"/>
            </a:pPr>
            <a:r>
              <a:rPr lang="zh-TW" altLang="en-US" sz="3200" dirty="0">
                <a:solidFill>
                  <a:schemeClr val="tx1"/>
                </a:solidFill>
                <a:latin typeface="標楷體" panose="03000509000000000000" pitchFamily="65" charset="-120"/>
              </a:rPr>
              <a:t>研究人員、新制助教、職員及稀少性科技人</a:t>
            </a:r>
            <a:endParaRPr lang="en-US" altLang="zh-TW" sz="3200" dirty="0">
              <a:solidFill>
                <a:schemeClr val="tx1"/>
              </a:solidFill>
              <a:latin typeface="標楷體" panose="03000509000000000000" pitchFamily="65" charset="-120"/>
            </a:endParaRPr>
          </a:p>
          <a:p>
            <a:pPr marL="177800" indent="-177800">
              <a:lnSpc>
                <a:spcPts val="3400"/>
              </a:lnSpc>
              <a:buSzPct val="90000"/>
            </a:pPr>
            <a:r>
              <a:rPr lang="en-US" altLang="zh-TW" sz="3200" dirty="0">
                <a:solidFill>
                  <a:schemeClr val="tx1"/>
                </a:solidFill>
                <a:latin typeface="標楷體" panose="03000509000000000000" pitchFamily="65" charset="-120"/>
              </a:rPr>
              <a:t>  </a:t>
            </a:r>
            <a:r>
              <a:rPr lang="zh-TW" altLang="en-US" sz="3200" dirty="0">
                <a:solidFill>
                  <a:schemeClr val="tx1"/>
                </a:solidFill>
                <a:latin typeface="標楷體" panose="03000509000000000000" pitchFamily="65" charset="-120"/>
              </a:rPr>
              <a:t>員：自行選擇退休日期</a:t>
            </a:r>
            <a:r>
              <a:rPr lang="en-US" altLang="zh-TW" sz="2800" dirty="0">
                <a:solidFill>
                  <a:schemeClr val="tx1"/>
                </a:solidFill>
                <a:latin typeface="標楷體" panose="03000509000000000000" pitchFamily="65" charset="-120"/>
              </a:rPr>
              <a:t>(</a:t>
            </a:r>
            <a:r>
              <a:rPr lang="zh-TW" altLang="en-US" sz="2800" dirty="0">
                <a:solidFill>
                  <a:schemeClr val="tx1"/>
                </a:solidFill>
                <a:latin typeface="標楷體" panose="03000509000000000000" pitchFamily="65" charset="-120"/>
              </a:rPr>
              <a:t>比照公務人員</a:t>
            </a:r>
            <a:r>
              <a:rPr lang="en-US" altLang="zh-TW" sz="2800" dirty="0">
                <a:solidFill>
                  <a:schemeClr val="tx1"/>
                </a:solidFill>
                <a:latin typeface="標楷體" panose="03000509000000000000" pitchFamily="65" charset="-120"/>
              </a:rPr>
              <a:t>)</a:t>
            </a:r>
            <a:endParaRPr lang="en-US" altLang="zh-TW" sz="3200" dirty="0">
              <a:solidFill>
                <a:schemeClr val="tx1"/>
              </a:solidFill>
              <a:latin typeface="標楷體" panose="03000509000000000000" pitchFamily="65" charset="-120"/>
            </a:endParaRPr>
          </a:p>
        </p:txBody>
      </p:sp>
      <p:pic>
        <p:nvPicPr>
          <p:cNvPr id="6" name="圖片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9512" y="188640"/>
            <a:ext cx="792088" cy="792088"/>
          </a:xfrm>
          <a:prstGeom prst="rect">
            <a:avLst/>
          </a:prstGeom>
        </p:spPr>
      </p:pic>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標題 6"/>
          <p:cNvSpPr>
            <a:spLocks noGrp="1"/>
          </p:cNvSpPr>
          <p:nvPr>
            <p:ph type="title"/>
          </p:nvPr>
        </p:nvSpPr>
        <p:spPr>
          <a:xfrm>
            <a:off x="685332" y="2434218"/>
            <a:ext cx="7773338" cy="1153142"/>
          </a:xfrm>
        </p:spPr>
        <p:txBody>
          <a:bodyPr>
            <a:normAutofit/>
          </a:bodyPr>
          <a:lstStyle/>
          <a:p>
            <a:r>
              <a:rPr lang="zh-TW" altLang="en-US" sz="4800" dirty="0">
                <a:solidFill>
                  <a:schemeClr val="tx1"/>
                </a:solidFill>
                <a:latin typeface="標楷體" panose="03000509000000000000" pitchFamily="65" charset="-120"/>
                <a:ea typeface="標楷體" panose="03000509000000000000" pitchFamily="65" charset="-120"/>
              </a:rPr>
              <a:t>常用問答集</a:t>
            </a:r>
          </a:p>
        </p:txBody>
      </p:sp>
      <p:sp>
        <p:nvSpPr>
          <p:cNvPr id="8" name="矩形 7"/>
          <p:cNvSpPr/>
          <p:nvPr/>
        </p:nvSpPr>
        <p:spPr>
          <a:xfrm>
            <a:off x="2286001" y="3573016"/>
            <a:ext cx="4572000" cy="923330"/>
          </a:xfrm>
          <a:prstGeom prst="rect">
            <a:avLst/>
          </a:prstGeom>
        </p:spPr>
        <p:txBody>
          <a:bodyPr wrap="square">
            <a:spAutoFit/>
          </a:bodyPr>
          <a:lstStyle/>
          <a:p>
            <a:pPr algn="ctr"/>
            <a:r>
              <a:rPr lang="en-US" altLang="zh-TW" sz="5400" dirty="0">
                <a:solidFill>
                  <a:schemeClr val="tx1"/>
                </a:solidFill>
                <a:latin typeface="標楷體" panose="03000509000000000000" pitchFamily="65" charset="-120"/>
              </a:rPr>
              <a:t>Q&amp;A</a:t>
            </a:r>
            <a:endParaRPr lang="zh-TW" altLang="en-US" sz="5400" dirty="0">
              <a:solidFill>
                <a:schemeClr val="tx1"/>
              </a:solidFill>
              <a:latin typeface="標楷體" panose="03000509000000000000" pitchFamily="65" charset="-120"/>
            </a:endParaRPr>
          </a:p>
        </p:txBody>
      </p:sp>
      <p:pic>
        <p:nvPicPr>
          <p:cNvPr id="4" name="圖片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9512" y="188640"/>
            <a:ext cx="792088" cy="792088"/>
          </a:xfrm>
          <a:prstGeom prst="rect">
            <a:avLst/>
          </a:prstGeom>
        </p:spPr>
      </p:pic>
    </p:spTree>
    <p:extLst>
      <p:ext uri="{BB962C8B-B14F-4D97-AF65-F5344CB8AC3E}">
        <p14:creationId xmlns:p14="http://schemas.microsoft.com/office/powerpoint/2010/main" val="42670835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標題 1"/>
          <p:cNvSpPr>
            <a:spLocks noGrp="1"/>
          </p:cNvSpPr>
          <p:nvPr>
            <p:ph type="title"/>
          </p:nvPr>
        </p:nvSpPr>
        <p:spPr>
          <a:xfrm>
            <a:off x="970781" y="247067"/>
            <a:ext cx="7773338" cy="1080120"/>
          </a:xfrm>
          <a:noFill/>
          <a:ln>
            <a:noFill/>
          </a:ln>
        </p:spPr>
        <p:style>
          <a:lnRef idx="1">
            <a:schemeClr val="accent3"/>
          </a:lnRef>
          <a:fillRef idx="1002">
            <a:schemeClr val="lt2"/>
          </a:fillRef>
          <a:effectRef idx="1">
            <a:schemeClr val="accent3"/>
          </a:effectRef>
          <a:fontRef idx="minor">
            <a:schemeClr val="dk1"/>
          </a:fontRef>
        </p:style>
        <p:txBody>
          <a:bodyPr>
            <a:normAutofit/>
          </a:bodyPr>
          <a:lstStyle/>
          <a:p>
            <a:pPr algn="l"/>
            <a:r>
              <a:rPr lang="en-US" altLang="zh-TW" sz="3200" dirty="0">
                <a:solidFill>
                  <a:schemeClr val="tx1"/>
                </a:solidFill>
                <a:latin typeface="標楷體" panose="03000509000000000000" pitchFamily="65" charset="-120"/>
                <a:ea typeface="標楷體" panose="03000509000000000000" pitchFamily="65" charset="-120"/>
              </a:rPr>
              <a:t>Q1</a:t>
            </a:r>
            <a:r>
              <a:rPr lang="zh-TW" altLang="en-US" sz="3200" dirty="0">
                <a:solidFill>
                  <a:schemeClr val="tx1"/>
                </a:solidFill>
                <a:latin typeface="標楷體" panose="03000509000000000000" pitchFamily="65" charset="-120"/>
                <a:ea typeface="標楷體" panose="03000509000000000000" pitchFamily="65" charset="-120"/>
              </a:rPr>
              <a:t>：退休教師再任停領條件之「每月薪資總額」如何界定？</a:t>
            </a:r>
          </a:p>
        </p:txBody>
      </p:sp>
      <p:sp>
        <p:nvSpPr>
          <p:cNvPr id="2" name="內容版面配置區 1"/>
          <p:cNvSpPr>
            <a:spLocks noGrp="1"/>
          </p:cNvSpPr>
          <p:nvPr>
            <p:ph sz="quarter" idx="13"/>
          </p:nvPr>
        </p:nvSpPr>
        <p:spPr/>
        <p:txBody>
          <a:bodyPr/>
          <a:lstStyle/>
          <a:p>
            <a:endParaRPr lang="zh-TW" altLang="en-US" dirty="0"/>
          </a:p>
        </p:txBody>
      </p:sp>
      <p:sp>
        <p:nvSpPr>
          <p:cNvPr id="4" name="Rectangle 3"/>
          <p:cNvSpPr>
            <a:spLocks noChangeArrowheads="1"/>
          </p:cNvSpPr>
          <p:nvPr/>
        </p:nvSpPr>
        <p:spPr bwMode="auto">
          <a:xfrm>
            <a:off x="0" y="90100"/>
            <a:ext cx="65" cy="276999"/>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zh-TW" altLang="zh-TW" sz="1800" b="0" i="0" u="none" strike="noStrike" cap="none" normalizeH="0" baseline="0" dirty="0">
              <a:ln>
                <a:noFill/>
              </a:ln>
              <a:solidFill>
                <a:schemeClr val="tx1"/>
              </a:solidFill>
              <a:effectLst/>
              <a:latin typeface="Arial" panose="020B0604020202020204" pitchFamily="34" charset="0"/>
            </a:endParaRPr>
          </a:p>
        </p:txBody>
      </p:sp>
      <p:sp>
        <p:nvSpPr>
          <p:cNvPr id="7" name="Rectangle 4"/>
          <p:cNvSpPr>
            <a:spLocks noChangeArrowheads="1"/>
          </p:cNvSpPr>
          <p:nvPr/>
        </p:nvSpPr>
        <p:spPr bwMode="auto">
          <a:xfrm>
            <a:off x="0" y="90100"/>
            <a:ext cx="65" cy="276999"/>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zh-TW" altLang="zh-TW" sz="1800" b="0" i="0" u="none" strike="noStrike" cap="none" normalizeH="0" baseline="0" dirty="0">
              <a:ln>
                <a:noFill/>
              </a:ln>
              <a:solidFill>
                <a:schemeClr val="tx1"/>
              </a:solidFill>
              <a:effectLst/>
              <a:latin typeface="Arial" panose="020B0604020202020204" pitchFamily="34" charset="0"/>
            </a:endParaRPr>
          </a:p>
        </p:txBody>
      </p:sp>
      <p:sp>
        <p:nvSpPr>
          <p:cNvPr id="8" name="AutoShape 6"/>
          <p:cNvSpPr>
            <a:spLocks noChangeArrowheads="1"/>
          </p:cNvSpPr>
          <p:nvPr/>
        </p:nvSpPr>
        <p:spPr bwMode="auto">
          <a:xfrm>
            <a:off x="545879" y="1700808"/>
            <a:ext cx="7930175" cy="5130298"/>
          </a:xfrm>
          <a:prstGeom prst="roundRect">
            <a:avLst>
              <a:gd name="adj" fmla="val 9106"/>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w="9525">
            <a:noFill/>
            <a:round/>
            <a:headEnd/>
            <a:tailEnd/>
          </a:ln>
          <a:effectLst/>
        </p:spPr>
        <p:txBody>
          <a:bodyPr wrap="none" anchor="ctr"/>
          <a:lstStyle/>
          <a:p>
            <a:pPr algn="just">
              <a:lnSpc>
                <a:spcPts val="4000"/>
              </a:lnSpc>
              <a:buSzPct val="90000"/>
            </a:pPr>
            <a:r>
              <a:rPr lang="zh-TW" altLang="en-US" sz="3600" dirty="0">
                <a:latin typeface="標楷體" panose="03000509000000000000" pitchFamily="65" charset="-120"/>
              </a:rPr>
              <a:t> </a:t>
            </a:r>
            <a:r>
              <a:rPr lang="en-US" altLang="zh-TW" sz="2800" dirty="0">
                <a:solidFill>
                  <a:schemeClr val="tx1"/>
                </a:solidFill>
                <a:latin typeface="標楷體" panose="03000509000000000000" pitchFamily="65" charset="-120"/>
              </a:rPr>
              <a:t>A:</a:t>
            </a:r>
          </a:p>
          <a:p>
            <a:pPr algn="just">
              <a:lnSpc>
                <a:spcPts val="4000"/>
              </a:lnSpc>
              <a:buSzPct val="90000"/>
            </a:pPr>
            <a:r>
              <a:rPr lang="zh-TW" altLang="en-US" sz="2400" dirty="0">
                <a:solidFill>
                  <a:schemeClr val="tx1"/>
                </a:solidFill>
                <a:latin typeface="標楷體" panose="03000509000000000000" pitchFamily="65" charset="-120"/>
              </a:rPr>
              <a:t>一、依公立學校教職員退休資遣撫卹條例（以下簡稱退</a:t>
            </a:r>
            <a:endParaRPr lang="en-US" altLang="zh-TW" sz="2400" dirty="0">
              <a:solidFill>
                <a:schemeClr val="tx1"/>
              </a:solidFill>
              <a:latin typeface="標楷體" panose="03000509000000000000" pitchFamily="65" charset="-120"/>
            </a:endParaRPr>
          </a:p>
          <a:p>
            <a:pPr algn="just">
              <a:lnSpc>
                <a:spcPts val="4000"/>
              </a:lnSpc>
              <a:buSzPct val="90000"/>
            </a:pPr>
            <a:r>
              <a:rPr lang="zh-TW" altLang="en-US" sz="2400" dirty="0">
                <a:solidFill>
                  <a:schemeClr val="tx1"/>
                </a:solidFill>
                <a:latin typeface="標楷體" panose="03000509000000000000" pitchFamily="65" charset="-120"/>
              </a:rPr>
              <a:t>    撫條例）施行細則第</a:t>
            </a:r>
            <a:r>
              <a:rPr lang="en-US" altLang="zh-TW" sz="2400" dirty="0">
                <a:solidFill>
                  <a:schemeClr val="tx1"/>
                </a:solidFill>
                <a:latin typeface="標楷體" panose="03000509000000000000" pitchFamily="65" charset="-120"/>
              </a:rPr>
              <a:t>109</a:t>
            </a:r>
            <a:r>
              <a:rPr lang="zh-TW" altLang="en-US" sz="2400" dirty="0">
                <a:solidFill>
                  <a:schemeClr val="tx1"/>
                </a:solidFill>
                <a:latin typeface="標楷體" panose="03000509000000000000" pitchFamily="65" charset="-120"/>
              </a:rPr>
              <a:t>條規定，本條例第</a:t>
            </a:r>
            <a:r>
              <a:rPr lang="en-US" altLang="zh-TW" sz="2400" dirty="0">
                <a:solidFill>
                  <a:schemeClr val="tx1"/>
                </a:solidFill>
                <a:latin typeface="標楷體" panose="03000509000000000000" pitchFamily="65" charset="-120"/>
              </a:rPr>
              <a:t>77</a:t>
            </a:r>
            <a:r>
              <a:rPr lang="zh-TW" altLang="en-US" sz="2400" dirty="0">
                <a:solidFill>
                  <a:schemeClr val="tx1"/>
                </a:solidFill>
                <a:latin typeface="標楷體" panose="03000509000000000000" pitchFamily="65" charset="-120"/>
              </a:rPr>
              <a:t>條第</a:t>
            </a:r>
            <a:r>
              <a:rPr lang="en-US" altLang="zh-TW" sz="2400" dirty="0">
                <a:solidFill>
                  <a:schemeClr val="tx1"/>
                </a:solidFill>
                <a:latin typeface="標楷體" panose="03000509000000000000" pitchFamily="65" charset="-120"/>
              </a:rPr>
              <a:t>1</a:t>
            </a:r>
            <a:r>
              <a:rPr lang="zh-TW" altLang="en-US" sz="2400" dirty="0">
                <a:solidFill>
                  <a:schemeClr val="tx1"/>
                </a:solidFill>
                <a:latin typeface="標楷體" panose="03000509000000000000" pitchFamily="65" charset="-120"/>
              </a:rPr>
              <a:t>項</a:t>
            </a:r>
            <a:endParaRPr lang="en-US" altLang="zh-TW" sz="2400" dirty="0">
              <a:solidFill>
                <a:schemeClr val="tx1"/>
              </a:solidFill>
              <a:latin typeface="標楷體" panose="03000509000000000000" pitchFamily="65" charset="-120"/>
            </a:endParaRPr>
          </a:p>
          <a:p>
            <a:pPr algn="just">
              <a:lnSpc>
                <a:spcPts val="4000"/>
              </a:lnSpc>
              <a:buSzPct val="90000"/>
            </a:pPr>
            <a:r>
              <a:rPr lang="zh-TW" altLang="en-US" sz="2400" dirty="0">
                <a:solidFill>
                  <a:schemeClr val="tx1"/>
                </a:solidFill>
                <a:latin typeface="標楷體" panose="03000509000000000000" pitchFamily="65" charset="-120"/>
              </a:rPr>
              <a:t>    所稱每月支領薪酬總額，指每月因職務所固定或經常</a:t>
            </a:r>
            <a:endParaRPr lang="en-US" altLang="zh-TW" sz="2400" dirty="0">
              <a:solidFill>
                <a:schemeClr val="tx1"/>
              </a:solidFill>
              <a:latin typeface="標楷體" panose="03000509000000000000" pitchFamily="65" charset="-120"/>
            </a:endParaRPr>
          </a:p>
          <a:p>
            <a:pPr algn="just">
              <a:lnSpc>
                <a:spcPts val="4000"/>
              </a:lnSpc>
              <a:buSzPct val="90000"/>
            </a:pPr>
            <a:r>
              <a:rPr lang="zh-TW" altLang="en-US" sz="2400" dirty="0">
                <a:solidFill>
                  <a:schemeClr val="tx1"/>
                </a:solidFill>
                <a:latin typeface="標楷體" panose="03000509000000000000" pitchFamily="65" charset="-120"/>
              </a:rPr>
              <a:t>    領取之薪金、俸給、工資、歲費（含經常性按時、按</a:t>
            </a:r>
            <a:endParaRPr lang="en-US" altLang="zh-TW" sz="2400" dirty="0">
              <a:solidFill>
                <a:schemeClr val="tx1"/>
              </a:solidFill>
              <a:latin typeface="標楷體" panose="03000509000000000000" pitchFamily="65" charset="-120"/>
            </a:endParaRPr>
          </a:p>
          <a:p>
            <a:pPr algn="just">
              <a:lnSpc>
                <a:spcPts val="4000"/>
              </a:lnSpc>
              <a:buSzPct val="90000"/>
            </a:pPr>
            <a:r>
              <a:rPr lang="zh-TW" altLang="en-US" sz="2400" dirty="0">
                <a:solidFill>
                  <a:schemeClr val="tx1"/>
                </a:solidFill>
                <a:latin typeface="標楷體" panose="03000509000000000000" pitchFamily="65" charset="-120"/>
              </a:rPr>
              <a:t>    日或按件計給報酬者）或其他名義給與（浮動性報酬</a:t>
            </a:r>
            <a:endParaRPr lang="en-US" altLang="zh-TW" sz="2400" dirty="0">
              <a:solidFill>
                <a:schemeClr val="tx1"/>
              </a:solidFill>
              <a:latin typeface="標楷體" panose="03000509000000000000" pitchFamily="65" charset="-120"/>
            </a:endParaRPr>
          </a:p>
          <a:p>
            <a:pPr algn="just">
              <a:lnSpc>
                <a:spcPts val="4000"/>
              </a:lnSpc>
              <a:buSzPct val="90000"/>
            </a:pPr>
            <a:r>
              <a:rPr lang="zh-TW" altLang="en-US" sz="2400" dirty="0">
                <a:solidFill>
                  <a:schemeClr val="tx1"/>
                </a:solidFill>
                <a:latin typeface="標楷體" panose="03000509000000000000" pitchFamily="65" charset="-120"/>
              </a:rPr>
              <a:t>    以外之給與）等各種薪酬收入之合計數。</a:t>
            </a:r>
            <a:endParaRPr lang="en-US" altLang="zh-TW" sz="2400" dirty="0">
              <a:solidFill>
                <a:schemeClr val="tx1"/>
              </a:solidFill>
              <a:latin typeface="標楷體" panose="03000509000000000000" pitchFamily="65" charset="-120"/>
            </a:endParaRPr>
          </a:p>
          <a:p>
            <a:pPr algn="just">
              <a:lnSpc>
                <a:spcPts val="4000"/>
              </a:lnSpc>
              <a:buSzPct val="90000"/>
            </a:pPr>
            <a:r>
              <a:rPr lang="zh-TW" altLang="en-US" sz="2400" dirty="0">
                <a:solidFill>
                  <a:schemeClr val="tx1"/>
                </a:solidFill>
                <a:latin typeface="標楷體" panose="03000509000000000000" pitchFamily="65" charset="-120"/>
              </a:rPr>
              <a:t>二、浮動性報酬不計入，例如加班費、非固定性之專題演</a:t>
            </a:r>
            <a:endParaRPr lang="en-US" altLang="zh-TW" sz="2400" dirty="0">
              <a:solidFill>
                <a:schemeClr val="tx1"/>
              </a:solidFill>
              <a:latin typeface="標楷體" panose="03000509000000000000" pitchFamily="65" charset="-120"/>
            </a:endParaRPr>
          </a:p>
          <a:p>
            <a:pPr algn="just">
              <a:lnSpc>
                <a:spcPts val="4000"/>
              </a:lnSpc>
              <a:buSzPct val="90000"/>
            </a:pPr>
            <a:r>
              <a:rPr lang="zh-TW" altLang="en-US" sz="2400" dirty="0">
                <a:solidFill>
                  <a:schemeClr val="tx1"/>
                </a:solidFill>
                <a:latin typeface="標楷體" panose="03000509000000000000" pitchFamily="65" charset="-120"/>
              </a:rPr>
              <a:t>    講或課程講授之鐘點費、獎金等給與，以及依實際出</a:t>
            </a:r>
            <a:endParaRPr lang="en-US" altLang="zh-TW" sz="2400" dirty="0">
              <a:solidFill>
                <a:schemeClr val="tx1"/>
              </a:solidFill>
              <a:latin typeface="標楷體" panose="03000509000000000000" pitchFamily="65" charset="-120"/>
            </a:endParaRPr>
          </a:p>
          <a:p>
            <a:pPr algn="just">
              <a:lnSpc>
                <a:spcPts val="4000"/>
              </a:lnSpc>
              <a:buSzPct val="90000"/>
            </a:pPr>
            <a:r>
              <a:rPr lang="zh-TW" altLang="en-US" sz="2400" dirty="0">
                <a:solidFill>
                  <a:schemeClr val="tx1"/>
                </a:solidFill>
                <a:latin typeface="標楷體" panose="03000509000000000000" pitchFamily="65" charset="-120"/>
              </a:rPr>
              <a:t>    席次數按次支給之出席費或兼職費與覈實支給之交通</a:t>
            </a:r>
            <a:endParaRPr lang="en-US" altLang="zh-TW" sz="2400" dirty="0">
              <a:solidFill>
                <a:schemeClr val="tx1"/>
              </a:solidFill>
              <a:latin typeface="標楷體" panose="03000509000000000000" pitchFamily="65" charset="-120"/>
            </a:endParaRPr>
          </a:p>
          <a:p>
            <a:pPr algn="just">
              <a:lnSpc>
                <a:spcPts val="4000"/>
              </a:lnSpc>
              <a:buSzPct val="90000"/>
            </a:pPr>
            <a:r>
              <a:rPr lang="zh-TW" altLang="en-US" sz="2400" dirty="0">
                <a:solidFill>
                  <a:schemeClr val="tx1"/>
                </a:solidFill>
                <a:latin typeface="標楷體" panose="03000509000000000000" pitchFamily="65" charset="-120"/>
              </a:rPr>
              <a:t>    費、差旅費及日支費等費用。</a:t>
            </a:r>
            <a:endParaRPr lang="en-US" altLang="ko-KR" sz="2400" dirty="0">
              <a:solidFill>
                <a:schemeClr val="tx1"/>
              </a:solidFill>
              <a:latin typeface="標楷體" panose="03000509000000000000" pitchFamily="65" charset="-120"/>
            </a:endParaRPr>
          </a:p>
          <a:p>
            <a:pPr algn="just">
              <a:lnSpc>
                <a:spcPts val="4000"/>
              </a:lnSpc>
              <a:buSzPct val="90000"/>
            </a:pPr>
            <a:endParaRPr lang="ko-KR" altLang="en-US" sz="2800" dirty="0">
              <a:latin typeface="標楷體" panose="03000509000000000000" pitchFamily="65" charset="-120"/>
            </a:endParaRPr>
          </a:p>
        </p:txBody>
      </p:sp>
      <p:pic>
        <p:nvPicPr>
          <p:cNvPr id="9" name="圖片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9512" y="188640"/>
            <a:ext cx="792088" cy="792088"/>
          </a:xfrm>
          <a:prstGeom prst="rect">
            <a:avLst/>
          </a:prstGeom>
        </p:spPr>
      </p:pic>
    </p:spTree>
    <p:extLst>
      <p:ext uri="{BB962C8B-B14F-4D97-AF65-F5344CB8AC3E}">
        <p14:creationId xmlns:p14="http://schemas.microsoft.com/office/powerpoint/2010/main" val="3121627949"/>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標題 1"/>
          <p:cNvSpPr>
            <a:spLocks noGrp="1"/>
          </p:cNvSpPr>
          <p:nvPr>
            <p:ph type="title"/>
          </p:nvPr>
        </p:nvSpPr>
        <p:spPr>
          <a:xfrm>
            <a:off x="899592" y="548680"/>
            <a:ext cx="7773338" cy="1296144"/>
          </a:xfrm>
          <a:noFill/>
          <a:ln>
            <a:noFill/>
          </a:ln>
        </p:spPr>
        <p:style>
          <a:lnRef idx="1">
            <a:schemeClr val="accent3"/>
          </a:lnRef>
          <a:fillRef idx="1002">
            <a:schemeClr val="lt2"/>
          </a:fillRef>
          <a:effectRef idx="1">
            <a:schemeClr val="accent3"/>
          </a:effectRef>
          <a:fontRef idx="minor">
            <a:schemeClr val="dk1"/>
          </a:fontRef>
        </p:style>
        <p:txBody>
          <a:bodyPr>
            <a:normAutofit fontScale="90000"/>
          </a:bodyPr>
          <a:lstStyle/>
          <a:p>
            <a:pPr algn="l"/>
            <a:r>
              <a:rPr lang="en-US" altLang="zh-TW" sz="3200" dirty="0">
                <a:solidFill>
                  <a:schemeClr val="tx1"/>
                </a:solidFill>
                <a:latin typeface="+mn-ea"/>
              </a:rPr>
              <a:t>Q2</a:t>
            </a:r>
            <a:r>
              <a:rPr lang="zh-TW" altLang="en-US" sz="3200" dirty="0">
                <a:solidFill>
                  <a:schemeClr val="tx1"/>
                </a:solidFill>
                <a:latin typeface="+mn-ea"/>
              </a:rPr>
              <a:t>：退休教師同時擔任公立學校兼任教師及私立學校兼任教師職務，應否停止支領月退休金及停辦優惠存款？</a:t>
            </a:r>
          </a:p>
        </p:txBody>
      </p:sp>
      <p:sp>
        <p:nvSpPr>
          <p:cNvPr id="4" name="Rectangle 3"/>
          <p:cNvSpPr>
            <a:spLocks noChangeArrowheads="1"/>
          </p:cNvSpPr>
          <p:nvPr/>
        </p:nvSpPr>
        <p:spPr bwMode="auto">
          <a:xfrm>
            <a:off x="0" y="90100"/>
            <a:ext cx="65" cy="276999"/>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zh-TW" altLang="zh-TW" sz="1800" b="0" i="0" u="none" strike="noStrike" cap="none" normalizeH="0" baseline="0" dirty="0">
              <a:ln>
                <a:noFill/>
              </a:ln>
              <a:solidFill>
                <a:schemeClr val="tx1"/>
              </a:solidFill>
              <a:effectLst/>
              <a:latin typeface="Arial" panose="020B0604020202020204" pitchFamily="34" charset="0"/>
            </a:endParaRPr>
          </a:p>
        </p:txBody>
      </p:sp>
      <p:sp>
        <p:nvSpPr>
          <p:cNvPr id="7" name="Rectangle 4"/>
          <p:cNvSpPr>
            <a:spLocks noChangeArrowheads="1"/>
          </p:cNvSpPr>
          <p:nvPr/>
        </p:nvSpPr>
        <p:spPr bwMode="auto">
          <a:xfrm>
            <a:off x="0" y="90100"/>
            <a:ext cx="65" cy="276999"/>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zh-TW" altLang="zh-TW" sz="1800" b="0" i="0" u="none" strike="noStrike" cap="none" normalizeH="0" baseline="0" dirty="0">
              <a:ln>
                <a:noFill/>
              </a:ln>
              <a:solidFill>
                <a:schemeClr val="tx1"/>
              </a:solidFill>
              <a:effectLst/>
              <a:latin typeface="Arial" panose="020B0604020202020204" pitchFamily="34" charset="0"/>
            </a:endParaRPr>
          </a:p>
        </p:txBody>
      </p:sp>
      <p:sp>
        <p:nvSpPr>
          <p:cNvPr id="8" name="AutoShape 6"/>
          <p:cNvSpPr>
            <a:spLocks noChangeArrowheads="1"/>
          </p:cNvSpPr>
          <p:nvPr/>
        </p:nvSpPr>
        <p:spPr bwMode="auto">
          <a:xfrm>
            <a:off x="742755" y="1895727"/>
            <a:ext cx="7930175" cy="4557609"/>
          </a:xfrm>
          <a:prstGeom prst="roundRect">
            <a:avLst>
              <a:gd name="adj" fmla="val 9106"/>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w="9525">
            <a:noFill/>
            <a:round/>
            <a:headEnd/>
            <a:tailEnd/>
          </a:ln>
          <a:effectLst/>
        </p:spPr>
        <p:txBody>
          <a:bodyPr wrap="none" anchor="ctr"/>
          <a:lstStyle/>
          <a:p>
            <a:pPr algn="just">
              <a:lnSpc>
                <a:spcPts val="4000"/>
              </a:lnSpc>
              <a:buSzPct val="90000"/>
            </a:pPr>
            <a:r>
              <a:rPr lang="en-US" altLang="zh-TW" sz="2800" dirty="0">
                <a:solidFill>
                  <a:schemeClr val="tx1"/>
                </a:solidFill>
                <a:latin typeface="+mn-ea"/>
                <a:ea typeface="+mn-ea"/>
              </a:rPr>
              <a:t>A:</a:t>
            </a:r>
          </a:p>
          <a:p>
            <a:r>
              <a:rPr lang="zh-TW" altLang="en-US" sz="2800" dirty="0">
                <a:solidFill>
                  <a:schemeClr val="tx1"/>
                </a:solidFill>
                <a:latin typeface="+mn-ea"/>
                <a:ea typeface="+mn-ea"/>
              </a:rPr>
              <a:t>一、退休教師再任公立學校及私立學校兼任教師</a:t>
            </a:r>
            <a:endParaRPr lang="en-US" altLang="zh-TW" sz="2800" dirty="0">
              <a:solidFill>
                <a:schemeClr val="tx1"/>
              </a:solidFill>
              <a:latin typeface="+mn-ea"/>
              <a:ea typeface="+mn-ea"/>
            </a:endParaRPr>
          </a:p>
          <a:p>
            <a:r>
              <a:rPr lang="zh-TW" altLang="en-US" sz="2800" dirty="0">
                <a:solidFill>
                  <a:schemeClr val="tx1"/>
                </a:solidFill>
                <a:latin typeface="+mn-ea"/>
                <a:ea typeface="+mn-ea"/>
              </a:rPr>
              <a:t>    職務均屬退撫條例第</a:t>
            </a:r>
            <a:r>
              <a:rPr lang="en-US" altLang="zh-TW" sz="2800" dirty="0">
                <a:solidFill>
                  <a:schemeClr val="tx1"/>
                </a:solidFill>
                <a:latin typeface="+mn-ea"/>
                <a:ea typeface="+mn-ea"/>
              </a:rPr>
              <a:t>77</a:t>
            </a:r>
            <a:r>
              <a:rPr lang="zh-TW" altLang="en-US" sz="2800" dirty="0">
                <a:solidFill>
                  <a:schemeClr val="tx1"/>
                </a:solidFill>
                <a:latin typeface="+mn-ea"/>
                <a:ea typeface="+mn-ea"/>
              </a:rPr>
              <a:t>條所定職務；其每月</a:t>
            </a:r>
            <a:endParaRPr lang="en-US" altLang="zh-TW" sz="2800" dirty="0">
              <a:solidFill>
                <a:schemeClr val="tx1"/>
              </a:solidFill>
              <a:latin typeface="+mn-ea"/>
              <a:ea typeface="+mn-ea"/>
            </a:endParaRPr>
          </a:p>
          <a:p>
            <a:r>
              <a:rPr lang="zh-TW" altLang="en-US" sz="2800" dirty="0">
                <a:solidFill>
                  <a:schemeClr val="tx1"/>
                </a:solidFill>
                <a:latin typeface="+mn-ea"/>
                <a:ea typeface="+mn-ea"/>
              </a:rPr>
              <a:t>    之薪酬總額，依退撫條例施行細則第</a:t>
            </a:r>
            <a:r>
              <a:rPr lang="en-US" altLang="zh-TW" sz="2800" dirty="0">
                <a:solidFill>
                  <a:schemeClr val="tx1"/>
                </a:solidFill>
                <a:latin typeface="+mn-ea"/>
                <a:ea typeface="+mn-ea"/>
              </a:rPr>
              <a:t>109</a:t>
            </a:r>
            <a:r>
              <a:rPr lang="zh-TW" altLang="en-US" sz="2800" dirty="0">
                <a:solidFill>
                  <a:schemeClr val="tx1"/>
                </a:solidFill>
                <a:latin typeface="+mn-ea"/>
                <a:ea typeface="+mn-ea"/>
              </a:rPr>
              <a:t>條</a:t>
            </a:r>
            <a:endParaRPr lang="en-US" altLang="zh-TW" sz="2800" dirty="0">
              <a:solidFill>
                <a:schemeClr val="tx1"/>
              </a:solidFill>
              <a:latin typeface="+mn-ea"/>
              <a:ea typeface="+mn-ea"/>
            </a:endParaRPr>
          </a:p>
          <a:p>
            <a:r>
              <a:rPr lang="zh-TW" altLang="en-US" sz="2800" dirty="0">
                <a:solidFill>
                  <a:schemeClr val="tx1"/>
                </a:solidFill>
                <a:latin typeface="+mn-ea"/>
                <a:ea typeface="+mn-ea"/>
              </a:rPr>
              <a:t>    規定，同時再任兩個以上職務，其個別職務</a:t>
            </a:r>
            <a:endParaRPr lang="en-US" altLang="zh-TW" sz="2800" dirty="0">
              <a:solidFill>
                <a:schemeClr val="tx1"/>
              </a:solidFill>
              <a:latin typeface="+mn-ea"/>
              <a:ea typeface="+mn-ea"/>
            </a:endParaRPr>
          </a:p>
          <a:p>
            <a:r>
              <a:rPr lang="zh-TW" altLang="en-US" sz="2800" dirty="0">
                <a:solidFill>
                  <a:schemeClr val="tx1"/>
                </a:solidFill>
                <a:latin typeface="+mn-ea"/>
                <a:ea typeface="+mn-ea"/>
              </a:rPr>
              <a:t>    每月所領薪酬收入，應合併計算。</a:t>
            </a:r>
            <a:endParaRPr lang="en-US" altLang="zh-TW" sz="2800" dirty="0">
              <a:solidFill>
                <a:schemeClr val="tx1"/>
              </a:solidFill>
              <a:latin typeface="+mn-ea"/>
              <a:ea typeface="+mn-ea"/>
            </a:endParaRPr>
          </a:p>
          <a:p>
            <a:r>
              <a:rPr lang="zh-TW" altLang="en-US" sz="2800" dirty="0">
                <a:solidFill>
                  <a:schemeClr val="tx1"/>
                </a:solidFill>
                <a:latin typeface="+mn-ea"/>
                <a:ea typeface="+mn-ea"/>
              </a:rPr>
              <a:t>二、故</a:t>
            </a:r>
            <a:r>
              <a:rPr lang="zh-TW" altLang="zh-TW" sz="2800" dirty="0">
                <a:solidFill>
                  <a:schemeClr val="tx1"/>
                </a:solidFill>
                <a:latin typeface="+mn-ea"/>
                <a:ea typeface="+mn-ea"/>
              </a:rPr>
              <a:t>退休教師同時擔任公立學校及私立學校兼</a:t>
            </a:r>
            <a:endParaRPr lang="en-US" altLang="zh-TW" sz="2800" dirty="0">
              <a:solidFill>
                <a:schemeClr val="tx1"/>
              </a:solidFill>
              <a:latin typeface="+mn-ea"/>
              <a:ea typeface="+mn-ea"/>
            </a:endParaRPr>
          </a:p>
          <a:p>
            <a:r>
              <a:rPr lang="zh-TW" altLang="en-US" sz="2800" dirty="0">
                <a:solidFill>
                  <a:schemeClr val="tx1"/>
                </a:solidFill>
                <a:latin typeface="+mn-ea"/>
                <a:ea typeface="+mn-ea"/>
              </a:rPr>
              <a:t>    </a:t>
            </a:r>
            <a:r>
              <a:rPr lang="zh-TW" altLang="zh-TW" sz="2800" dirty="0">
                <a:solidFill>
                  <a:schemeClr val="tx1"/>
                </a:solidFill>
                <a:latin typeface="+mn-ea"/>
                <a:ea typeface="+mn-ea"/>
              </a:rPr>
              <a:t>任教師職務期間，如每月</a:t>
            </a:r>
            <a:r>
              <a:rPr lang="zh-TW" altLang="en-US" sz="2800" dirty="0">
                <a:solidFill>
                  <a:schemeClr val="tx1"/>
                </a:solidFill>
                <a:latin typeface="+mn-ea"/>
                <a:ea typeface="+mn-ea"/>
              </a:rPr>
              <a:t>支領薪酬</a:t>
            </a:r>
            <a:r>
              <a:rPr lang="zh-TW" altLang="zh-TW" sz="2800" dirty="0">
                <a:solidFill>
                  <a:schemeClr val="tx1"/>
                </a:solidFill>
                <a:latin typeface="+mn-ea"/>
                <a:ea typeface="+mn-ea"/>
              </a:rPr>
              <a:t>合計超過</a:t>
            </a:r>
            <a:endParaRPr lang="en-US" altLang="zh-TW" sz="2800" dirty="0">
              <a:solidFill>
                <a:schemeClr val="tx1"/>
              </a:solidFill>
              <a:latin typeface="+mn-ea"/>
              <a:ea typeface="+mn-ea"/>
            </a:endParaRPr>
          </a:p>
          <a:p>
            <a:r>
              <a:rPr lang="zh-TW" altLang="en-US" sz="2800" dirty="0">
                <a:solidFill>
                  <a:schemeClr val="tx1"/>
                </a:solidFill>
                <a:latin typeface="+mn-ea"/>
                <a:ea typeface="+mn-ea"/>
              </a:rPr>
              <a:t>    </a:t>
            </a:r>
            <a:r>
              <a:rPr lang="zh-TW" altLang="zh-TW" sz="2800" dirty="0">
                <a:solidFill>
                  <a:schemeClr val="tx1"/>
                </a:solidFill>
                <a:latin typeface="+mn-ea"/>
                <a:ea typeface="+mn-ea"/>
              </a:rPr>
              <a:t>法定基本工資，應停止領</a:t>
            </a:r>
            <a:r>
              <a:rPr lang="zh-TW" altLang="en-US" sz="2800" dirty="0">
                <a:solidFill>
                  <a:schemeClr val="tx1"/>
                </a:solidFill>
                <a:latin typeface="+mn-ea"/>
                <a:ea typeface="+mn-ea"/>
              </a:rPr>
              <a:t>受</a:t>
            </a:r>
            <a:r>
              <a:rPr lang="zh-TW" altLang="zh-TW" sz="2800" dirty="0">
                <a:solidFill>
                  <a:schemeClr val="tx1"/>
                </a:solidFill>
                <a:latin typeface="+mn-ea"/>
                <a:ea typeface="+mn-ea"/>
              </a:rPr>
              <a:t>月退休金及優惠</a:t>
            </a:r>
            <a:endParaRPr lang="en-US" altLang="zh-TW" sz="2800" dirty="0">
              <a:solidFill>
                <a:schemeClr val="tx1"/>
              </a:solidFill>
              <a:latin typeface="+mn-ea"/>
              <a:ea typeface="+mn-ea"/>
            </a:endParaRPr>
          </a:p>
          <a:p>
            <a:r>
              <a:rPr lang="zh-TW" altLang="en-US" sz="2800" dirty="0">
                <a:solidFill>
                  <a:schemeClr val="tx1"/>
                </a:solidFill>
                <a:latin typeface="+mn-ea"/>
                <a:ea typeface="+mn-ea"/>
              </a:rPr>
              <a:t>    </a:t>
            </a:r>
            <a:r>
              <a:rPr lang="zh-TW" altLang="zh-TW" sz="2800" dirty="0">
                <a:solidFill>
                  <a:schemeClr val="tx1"/>
                </a:solidFill>
                <a:latin typeface="+mn-ea"/>
                <a:ea typeface="+mn-ea"/>
              </a:rPr>
              <a:t>存款利息。</a:t>
            </a:r>
            <a:endParaRPr lang="en-US" altLang="zh-TW" sz="2800" dirty="0">
              <a:solidFill>
                <a:schemeClr val="tx1"/>
              </a:solidFill>
              <a:latin typeface="+mn-ea"/>
              <a:ea typeface="+mn-ea"/>
            </a:endParaRPr>
          </a:p>
          <a:p>
            <a:endParaRPr lang="ko-KR" altLang="en-US" sz="2800" dirty="0">
              <a:latin typeface="+mn-ea"/>
              <a:ea typeface="+mn-ea"/>
            </a:endParaRPr>
          </a:p>
        </p:txBody>
      </p:sp>
      <p:pic>
        <p:nvPicPr>
          <p:cNvPr id="9" name="圖片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9512" y="188640"/>
            <a:ext cx="792088" cy="792088"/>
          </a:xfrm>
          <a:prstGeom prst="rect">
            <a:avLst/>
          </a:prstGeom>
        </p:spPr>
      </p:pic>
    </p:spTree>
    <p:extLst>
      <p:ext uri="{BB962C8B-B14F-4D97-AF65-F5344CB8AC3E}">
        <p14:creationId xmlns:p14="http://schemas.microsoft.com/office/powerpoint/2010/main" val="1335408676"/>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標題 1"/>
          <p:cNvSpPr>
            <a:spLocks noGrp="1"/>
          </p:cNvSpPr>
          <p:nvPr>
            <p:ph type="title"/>
          </p:nvPr>
        </p:nvSpPr>
        <p:spPr>
          <a:xfrm>
            <a:off x="937489" y="584684"/>
            <a:ext cx="7773338" cy="1382215"/>
          </a:xfrm>
          <a:noFill/>
          <a:ln>
            <a:noFill/>
          </a:ln>
        </p:spPr>
        <p:style>
          <a:lnRef idx="1">
            <a:schemeClr val="accent3"/>
          </a:lnRef>
          <a:fillRef idx="1002">
            <a:schemeClr val="lt2"/>
          </a:fillRef>
          <a:effectRef idx="1">
            <a:schemeClr val="accent3"/>
          </a:effectRef>
          <a:fontRef idx="minor">
            <a:schemeClr val="dk1"/>
          </a:fontRef>
        </p:style>
        <p:txBody>
          <a:bodyPr>
            <a:noAutofit/>
          </a:bodyPr>
          <a:lstStyle/>
          <a:p>
            <a:pPr algn="l"/>
            <a:r>
              <a:rPr lang="en-US" altLang="zh-TW" sz="3200" dirty="0">
                <a:solidFill>
                  <a:schemeClr val="tx1"/>
                </a:solidFill>
                <a:latin typeface="標楷體" panose="03000509000000000000" pitchFamily="65" charset="-120"/>
                <a:ea typeface="標楷體" panose="03000509000000000000" pitchFamily="65" charset="-120"/>
              </a:rPr>
              <a:t>Q3</a:t>
            </a:r>
            <a:r>
              <a:rPr lang="zh-TW" altLang="en-US" sz="3200" dirty="0">
                <a:solidFill>
                  <a:schemeClr val="tx1"/>
                </a:solidFill>
                <a:latin typeface="標楷體" panose="03000509000000000000" pitchFamily="65" charset="-120"/>
                <a:ea typeface="標楷體" panose="03000509000000000000" pitchFamily="65" charset="-120"/>
              </a:rPr>
              <a:t>：退休教職員再任「私立學校幼兒園職務」，是否屬第</a:t>
            </a:r>
            <a:r>
              <a:rPr lang="en-US" altLang="zh-TW" sz="3200" dirty="0">
                <a:solidFill>
                  <a:schemeClr val="tx1"/>
                </a:solidFill>
                <a:latin typeface="標楷體" panose="03000509000000000000" pitchFamily="65" charset="-120"/>
                <a:ea typeface="標楷體" panose="03000509000000000000" pitchFamily="65" charset="-120"/>
              </a:rPr>
              <a:t>77</a:t>
            </a:r>
            <a:r>
              <a:rPr lang="zh-TW" altLang="en-US" sz="3200" dirty="0">
                <a:solidFill>
                  <a:schemeClr val="tx1"/>
                </a:solidFill>
                <a:latin typeface="標楷體" panose="03000509000000000000" pitchFamily="65" charset="-120"/>
                <a:ea typeface="標楷體" panose="03000509000000000000" pitchFamily="65" charset="-120"/>
              </a:rPr>
              <a:t>條所定「私立學校職務範圍」？</a:t>
            </a:r>
          </a:p>
        </p:txBody>
      </p:sp>
      <p:sp>
        <p:nvSpPr>
          <p:cNvPr id="2" name="內容版面配置區 1"/>
          <p:cNvSpPr>
            <a:spLocks noGrp="1"/>
          </p:cNvSpPr>
          <p:nvPr>
            <p:ph sz="quarter" idx="13"/>
          </p:nvPr>
        </p:nvSpPr>
        <p:spPr/>
        <p:txBody>
          <a:bodyPr/>
          <a:lstStyle/>
          <a:p>
            <a:endParaRPr lang="zh-TW" altLang="en-US" dirty="0"/>
          </a:p>
        </p:txBody>
      </p:sp>
      <p:sp>
        <p:nvSpPr>
          <p:cNvPr id="4" name="Rectangle 3"/>
          <p:cNvSpPr>
            <a:spLocks noChangeArrowheads="1"/>
          </p:cNvSpPr>
          <p:nvPr/>
        </p:nvSpPr>
        <p:spPr bwMode="auto">
          <a:xfrm>
            <a:off x="0" y="90100"/>
            <a:ext cx="65" cy="276999"/>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zh-TW" altLang="zh-TW" sz="1800" b="0" i="0" u="none" strike="noStrike" cap="none" normalizeH="0" baseline="0" dirty="0">
              <a:ln>
                <a:noFill/>
              </a:ln>
              <a:solidFill>
                <a:schemeClr val="tx1"/>
              </a:solidFill>
              <a:effectLst/>
              <a:latin typeface="Arial" panose="020B0604020202020204" pitchFamily="34" charset="0"/>
            </a:endParaRPr>
          </a:p>
        </p:txBody>
      </p:sp>
      <p:sp>
        <p:nvSpPr>
          <p:cNvPr id="7" name="Rectangle 4"/>
          <p:cNvSpPr>
            <a:spLocks noChangeArrowheads="1"/>
          </p:cNvSpPr>
          <p:nvPr/>
        </p:nvSpPr>
        <p:spPr bwMode="auto">
          <a:xfrm>
            <a:off x="0" y="90100"/>
            <a:ext cx="65" cy="276999"/>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zh-TW" altLang="zh-TW" sz="1800" b="0" i="0" u="none" strike="noStrike" cap="none" normalizeH="0" baseline="0" dirty="0">
              <a:ln>
                <a:noFill/>
              </a:ln>
              <a:solidFill>
                <a:schemeClr val="tx1"/>
              </a:solidFill>
              <a:effectLst/>
              <a:latin typeface="Arial" panose="020B0604020202020204" pitchFamily="34" charset="0"/>
            </a:endParaRPr>
          </a:p>
        </p:txBody>
      </p:sp>
      <p:sp>
        <p:nvSpPr>
          <p:cNvPr id="8" name="AutoShape 6"/>
          <p:cNvSpPr>
            <a:spLocks noChangeArrowheads="1"/>
          </p:cNvSpPr>
          <p:nvPr/>
        </p:nvSpPr>
        <p:spPr bwMode="auto">
          <a:xfrm>
            <a:off x="655839" y="2132856"/>
            <a:ext cx="7930175" cy="4248472"/>
          </a:xfrm>
          <a:prstGeom prst="roundRect">
            <a:avLst>
              <a:gd name="adj" fmla="val 9106"/>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w="9525">
            <a:noFill/>
            <a:round/>
            <a:headEnd/>
            <a:tailEnd/>
          </a:ln>
          <a:effectLst/>
        </p:spPr>
        <p:txBody>
          <a:bodyPr wrap="none" anchor="ctr"/>
          <a:lstStyle/>
          <a:p>
            <a:pPr algn="just">
              <a:lnSpc>
                <a:spcPts val="4000"/>
              </a:lnSpc>
              <a:buSzPct val="90000"/>
            </a:pPr>
            <a:r>
              <a:rPr lang="en-US" altLang="zh-TW" sz="2800" dirty="0">
                <a:solidFill>
                  <a:schemeClr val="tx1"/>
                </a:solidFill>
                <a:latin typeface="標楷體" panose="03000509000000000000" pitchFamily="65" charset="-120"/>
              </a:rPr>
              <a:t>A:</a:t>
            </a:r>
          </a:p>
          <a:p>
            <a:pPr algn="just">
              <a:lnSpc>
                <a:spcPts val="4000"/>
              </a:lnSpc>
              <a:buSzPct val="90000"/>
            </a:pPr>
            <a:r>
              <a:rPr lang="zh-TW" altLang="en-US" sz="2800" dirty="0">
                <a:solidFill>
                  <a:schemeClr val="tx1"/>
                </a:solidFill>
                <a:latin typeface="標楷體" panose="03000509000000000000" pitchFamily="65" charset="-120"/>
              </a:rPr>
              <a:t>依教育部</a:t>
            </a:r>
            <a:r>
              <a:rPr lang="en-US" altLang="zh-TW" sz="2800" dirty="0">
                <a:solidFill>
                  <a:schemeClr val="tx1"/>
                </a:solidFill>
                <a:latin typeface="標楷體" panose="03000509000000000000" pitchFamily="65" charset="-120"/>
              </a:rPr>
              <a:t>107</a:t>
            </a:r>
            <a:r>
              <a:rPr lang="zh-TW" altLang="en-US" sz="2800" dirty="0">
                <a:solidFill>
                  <a:schemeClr val="tx1"/>
                </a:solidFill>
                <a:latin typeface="標楷體" panose="03000509000000000000" pitchFamily="65" charset="-120"/>
              </a:rPr>
              <a:t>年</a:t>
            </a:r>
            <a:r>
              <a:rPr lang="en-US" altLang="zh-TW" sz="2800" dirty="0">
                <a:solidFill>
                  <a:schemeClr val="tx1"/>
                </a:solidFill>
                <a:latin typeface="標楷體" panose="03000509000000000000" pitchFamily="65" charset="-120"/>
              </a:rPr>
              <a:t>6</a:t>
            </a:r>
            <a:r>
              <a:rPr lang="zh-TW" altLang="en-US" sz="2800" dirty="0">
                <a:solidFill>
                  <a:schemeClr val="tx1"/>
                </a:solidFill>
                <a:latin typeface="標楷體" panose="03000509000000000000" pitchFamily="65" charset="-120"/>
              </a:rPr>
              <a:t>月</a:t>
            </a:r>
            <a:r>
              <a:rPr lang="en-US" altLang="zh-TW" sz="2800" dirty="0">
                <a:solidFill>
                  <a:schemeClr val="tx1"/>
                </a:solidFill>
                <a:latin typeface="標楷體" panose="03000509000000000000" pitchFamily="65" charset="-120"/>
              </a:rPr>
              <a:t>6</a:t>
            </a:r>
            <a:r>
              <a:rPr lang="zh-TW" altLang="en-US" sz="2800" dirty="0">
                <a:solidFill>
                  <a:schemeClr val="tx1"/>
                </a:solidFill>
                <a:latin typeface="標楷體" panose="03000509000000000000" pitchFamily="65" charset="-120"/>
              </a:rPr>
              <a:t>日臺教人四字第</a:t>
            </a:r>
            <a:r>
              <a:rPr lang="en-US" altLang="zh-TW" sz="2800" dirty="0">
                <a:solidFill>
                  <a:schemeClr val="tx1"/>
                </a:solidFill>
                <a:latin typeface="標楷體" panose="03000509000000000000" pitchFamily="65" charset="-120"/>
              </a:rPr>
              <a:t>1070073595</a:t>
            </a:r>
            <a:r>
              <a:rPr lang="zh-TW" altLang="en-US" sz="2800" dirty="0">
                <a:solidFill>
                  <a:schemeClr val="tx1"/>
                </a:solidFill>
                <a:latin typeface="標楷體" panose="03000509000000000000" pitchFamily="65" charset="-120"/>
              </a:rPr>
              <a:t>號</a:t>
            </a:r>
            <a:endParaRPr lang="en-US" altLang="zh-TW" sz="2800" dirty="0">
              <a:solidFill>
                <a:schemeClr val="tx1"/>
              </a:solidFill>
              <a:latin typeface="標楷體" panose="03000509000000000000" pitchFamily="65" charset="-120"/>
            </a:endParaRPr>
          </a:p>
          <a:p>
            <a:pPr algn="just">
              <a:lnSpc>
                <a:spcPts val="4000"/>
              </a:lnSpc>
              <a:buSzPct val="90000"/>
            </a:pPr>
            <a:r>
              <a:rPr lang="zh-TW" altLang="en-US" sz="2800" dirty="0">
                <a:solidFill>
                  <a:schemeClr val="tx1"/>
                </a:solidFill>
                <a:latin typeface="標楷體" panose="03000509000000000000" pitchFamily="65" charset="-120"/>
              </a:rPr>
              <a:t>書函略以，公立學校退休教職員再任依私立學校</a:t>
            </a:r>
            <a:endParaRPr lang="en-US" altLang="zh-TW" sz="2800" dirty="0">
              <a:solidFill>
                <a:schemeClr val="tx1"/>
              </a:solidFill>
              <a:latin typeface="標楷體" panose="03000509000000000000" pitchFamily="65" charset="-120"/>
            </a:endParaRPr>
          </a:p>
          <a:p>
            <a:pPr algn="just">
              <a:lnSpc>
                <a:spcPts val="4000"/>
              </a:lnSpc>
              <a:buSzPct val="90000"/>
            </a:pPr>
            <a:r>
              <a:rPr lang="zh-TW" altLang="en-US" sz="2800" dirty="0">
                <a:solidFill>
                  <a:schemeClr val="tx1"/>
                </a:solidFill>
                <a:latin typeface="標楷體" panose="03000509000000000000" pitchFamily="65" charset="-120"/>
              </a:rPr>
              <a:t>法設立之國內私立學校，且每月支領薪酬超過法</a:t>
            </a:r>
            <a:endParaRPr lang="en-US" altLang="zh-TW" sz="2800" dirty="0">
              <a:solidFill>
                <a:schemeClr val="tx1"/>
              </a:solidFill>
              <a:latin typeface="標楷體" panose="03000509000000000000" pitchFamily="65" charset="-120"/>
            </a:endParaRPr>
          </a:p>
          <a:p>
            <a:pPr algn="just">
              <a:lnSpc>
                <a:spcPts val="4000"/>
              </a:lnSpc>
              <a:buSzPct val="90000"/>
            </a:pPr>
            <a:r>
              <a:rPr lang="zh-TW" altLang="en-US" sz="2800" dirty="0">
                <a:solidFill>
                  <a:schemeClr val="tx1"/>
                </a:solidFill>
                <a:latin typeface="標楷體" panose="03000509000000000000" pitchFamily="65" charset="-120"/>
              </a:rPr>
              <a:t>定基本工資，始須停發月退休金及優惠存款利息</a:t>
            </a:r>
            <a:endParaRPr lang="en-US" altLang="zh-TW" sz="2800" dirty="0">
              <a:solidFill>
                <a:schemeClr val="tx1"/>
              </a:solidFill>
              <a:latin typeface="標楷體" panose="03000509000000000000" pitchFamily="65" charset="-120"/>
            </a:endParaRPr>
          </a:p>
          <a:p>
            <a:pPr algn="just">
              <a:lnSpc>
                <a:spcPts val="4000"/>
              </a:lnSpc>
              <a:buSzPct val="90000"/>
            </a:pPr>
            <a:r>
              <a:rPr lang="zh-TW" altLang="en-US" sz="2800" dirty="0">
                <a:solidFill>
                  <a:schemeClr val="tx1"/>
                </a:solidFill>
                <a:latin typeface="標楷體" panose="03000509000000000000" pitchFamily="65" charset="-120"/>
              </a:rPr>
              <a:t>。至私立幼兒園為依幼兒教育及照顧法設立之機</a:t>
            </a:r>
            <a:endParaRPr lang="en-US" altLang="zh-TW" sz="2800" dirty="0">
              <a:solidFill>
                <a:schemeClr val="tx1"/>
              </a:solidFill>
              <a:latin typeface="標楷體" panose="03000509000000000000" pitchFamily="65" charset="-120"/>
            </a:endParaRPr>
          </a:p>
          <a:p>
            <a:pPr algn="just">
              <a:lnSpc>
                <a:spcPts val="4000"/>
              </a:lnSpc>
              <a:buSzPct val="90000"/>
            </a:pPr>
            <a:r>
              <a:rPr lang="zh-TW" altLang="en-US" sz="2800" dirty="0">
                <a:solidFill>
                  <a:schemeClr val="tx1"/>
                </a:solidFill>
                <a:latin typeface="標楷體" panose="03000509000000000000" pitchFamily="65" charset="-120"/>
              </a:rPr>
              <a:t>構，非屬退撫條例第</a:t>
            </a:r>
            <a:r>
              <a:rPr lang="en-US" altLang="zh-TW" sz="2800" dirty="0">
                <a:solidFill>
                  <a:schemeClr val="tx1"/>
                </a:solidFill>
                <a:latin typeface="標楷體" panose="03000509000000000000" pitchFamily="65" charset="-120"/>
              </a:rPr>
              <a:t>77</a:t>
            </a:r>
            <a:r>
              <a:rPr lang="zh-TW" altLang="en-US" sz="2800" dirty="0">
                <a:solidFill>
                  <a:schemeClr val="tx1"/>
                </a:solidFill>
                <a:latin typeface="標楷體" panose="03000509000000000000" pitchFamily="65" charset="-120"/>
              </a:rPr>
              <a:t>條所稱之私立學校範圍。</a:t>
            </a:r>
            <a:endParaRPr lang="en-US" altLang="ko-KR" sz="2800" dirty="0">
              <a:solidFill>
                <a:schemeClr val="tx1"/>
              </a:solidFill>
              <a:latin typeface="標楷體" panose="03000509000000000000" pitchFamily="65" charset="-120"/>
            </a:endParaRPr>
          </a:p>
        </p:txBody>
      </p:sp>
      <p:pic>
        <p:nvPicPr>
          <p:cNvPr id="9" name="圖片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9512" y="188640"/>
            <a:ext cx="792088" cy="792088"/>
          </a:xfrm>
          <a:prstGeom prst="rect">
            <a:avLst/>
          </a:prstGeom>
        </p:spPr>
      </p:pic>
    </p:spTree>
    <p:extLst>
      <p:ext uri="{BB962C8B-B14F-4D97-AF65-F5344CB8AC3E}">
        <p14:creationId xmlns:p14="http://schemas.microsoft.com/office/powerpoint/2010/main" val="427950251"/>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標題 1"/>
          <p:cNvSpPr>
            <a:spLocks noGrp="1"/>
          </p:cNvSpPr>
          <p:nvPr>
            <p:ph type="title"/>
          </p:nvPr>
        </p:nvSpPr>
        <p:spPr>
          <a:xfrm>
            <a:off x="971600" y="554621"/>
            <a:ext cx="7773338" cy="1382215"/>
          </a:xfrm>
          <a:noFill/>
          <a:ln>
            <a:noFill/>
          </a:ln>
        </p:spPr>
        <p:style>
          <a:lnRef idx="1">
            <a:schemeClr val="accent3"/>
          </a:lnRef>
          <a:fillRef idx="1002">
            <a:schemeClr val="lt2"/>
          </a:fillRef>
          <a:effectRef idx="1">
            <a:schemeClr val="accent3"/>
          </a:effectRef>
          <a:fontRef idx="minor">
            <a:schemeClr val="dk1"/>
          </a:fontRef>
        </p:style>
        <p:txBody>
          <a:bodyPr>
            <a:noAutofit/>
          </a:bodyPr>
          <a:lstStyle/>
          <a:p>
            <a:pPr algn="l"/>
            <a:r>
              <a:rPr lang="en-US" altLang="zh-TW" sz="3200" dirty="0">
                <a:solidFill>
                  <a:schemeClr val="tx1"/>
                </a:solidFill>
                <a:latin typeface="標楷體" panose="03000509000000000000" pitchFamily="65" charset="-120"/>
                <a:ea typeface="標楷體" panose="03000509000000000000" pitchFamily="65" charset="-120"/>
              </a:rPr>
              <a:t>Q4</a:t>
            </a:r>
            <a:r>
              <a:rPr lang="zh-TW" altLang="en-US" sz="3200" dirty="0">
                <a:solidFill>
                  <a:schemeClr val="tx1"/>
                </a:solidFill>
                <a:latin typeface="標楷體" panose="03000509000000000000" pitchFamily="65" charset="-120"/>
                <a:ea typeface="標楷體" panose="03000509000000000000" pitchFamily="65" charset="-120"/>
              </a:rPr>
              <a:t>：退休教職員再任「私立學校董事會職務務」，是否屬第</a:t>
            </a:r>
            <a:r>
              <a:rPr lang="en-US" altLang="zh-TW" sz="3200" dirty="0">
                <a:solidFill>
                  <a:schemeClr val="tx1"/>
                </a:solidFill>
                <a:latin typeface="標楷體" panose="03000509000000000000" pitchFamily="65" charset="-120"/>
                <a:ea typeface="標楷體" panose="03000509000000000000" pitchFamily="65" charset="-120"/>
              </a:rPr>
              <a:t>77</a:t>
            </a:r>
            <a:r>
              <a:rPr lang="zh-TW" altLang="en-US" sz="3200" dirty="0">
                <a:solidFill>
                  <a:schemeClr val="tx1"/>
                </a:solidFill>
                <a:latin typeface="標楷體" panose="03000509000000000000" pitchFamily="65" charset="-120"/>
                <a:ea typeface="標楷體" panose="03000509000000000000" pitchFamily="65" charset="-120"/>
              </a:rPr>
              <a:t>條所定「私立學校職務範圍」？</a:t>
            </a:r>
          </a:p>
        </p:txBody>
      </p:sp>
      <p:sp>
        <p:nvSpPr>
          <p:cNvPr id="4" name="Rectangle 3"/>
          <p:cNvSpPr>
            <a:spLocks noChangeArrowheads="1"/>
          </p:cNvSpPr>
          <p:nvPr/>
        </p:nvSpPr>
        <p:spPr bwMode="auto">
          <a:xfrm>
            <a:off x="0" y="90100"/>
            <a:ext cx="65" cy="276999"/>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zh-TW" altLang="zh-TW" sz="1800" b="0" i="0" u="none" strike="noStrike" cap="none" normalizeH="0" baseline="0" dirty="0">
              <a:ln>
                <a:noFill/>
              </a:ln>
              <a:solidFill>
                <a:schemeClr val="tx1"/>
              </a:solidFill>
              <a:effectLst/>
              <a:latin typeface="Arial" panose="020B0604020202020204" pitchFamily="34" charset="0"/>
            </a:endParaRPr>
          </a:p>
        </p:txBody>
      </p:sp>
      <p:sp>
        <p:nvSpPr>
          <p:cNvPr id="7" name="Rectangle 4"/>
          <p:cNvSpPr>
            <a:spLocks noChangeArrowheads="1"/>
          </p:cNvSpPr>
          <p:nvPr/>
        </p:nvSpPr>
        <p:spPr bwMode="auto">
          <a:xfrm>
            <a:off x="0" y="90100"/>
            <a:ext cx="65" cy="276999"/>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zh-TW" altLang="zh-TW" sz="1800" b="0" i="0" u="none" strike="noStrike" cap="none" normalizeH="0" baseline="0" dirty="0">
              <a:ln>
                <a:noFill/>
              </a:ln>
              <a:solidFill>
                <a:schemeClr val="tx1"/>
              </a:solidFill>
              <a:effectLst/>
              <a:latin typeface="Arial" panose="020B0604020202020204" pitchFamily="34" charset="0"/>
            </a:endParaRPr>
          </a:p>
        </p:txBody>
      </p:sp>
      <p:sp>
        <p:nvSpPr>
          <p:cNvPr id="8" name="AutoShape 6"/>
          <p:cNvSpPr>
            <a:spLocks noChangeArrowheads="1"/>
          </p:cNvSpPr>
          <p:nvPr/>
        </p:nvSpPr>
        <p:spPr bwMode="auto">
          <a:xfrm>
            <a:off x="575556" y="1988840"/>
            <a:ext cx="7930175" cy="4752528"/>
          </a:xfrm>
          <a:prstGeom prst="roundRect">
            <a:avLst>
              <a:gd name="adj" fmla="val 9106"/>
            </a:avLst>
          </a:prstGeom>
          <a:gradFill>
            <a:gsLst>
              <a:gs pos="0">
                <a:schemeClr val="accent1">
                  <a:lumMod val="5000"/>
                  <a:lumOff val="95000"/>
                </a:schemeClr>
              </a:gs>
              <a:gs pos="100000">
                <a:schemeClr val="accent1">
                  <a:lumMod val="45000"/>
                  <a:lumOff val="55000"/>
                </a:schemeClr>
              </a:gs>
              <a:gs pos="100000">
                <a:schemeClr val="accent1">
                  <a:lumMod val="45000"/>
                  <a:lumOff val="55000"/>
                </a:schemeClr>
              </a:gs>
              <a:gs pos="100000">
                <a:schemeClr val="accent1">
                  <a:lumMod val="30000"/>
                  <a:lumOff val="70000"/>
                </a:schemeClr>
              </a:gs>
            </a:gsLst>
            <a:lin ang="5400000" scaled="1"/>
          </a:gradFill>
          <a:ln w="9525">
            <a:noFill/>
            <a:round/>
            <a:headEnd/>
            <a:tailEnd/>
          </a:ln>
          <a:effectLst/>
        </p:spPr>
        <p:txBody>
          <a:bodyPr wrap="none" anchor="ctr"/>
          <a:lstStyle/>
          <a:p>
            <a:pPr algn="just">
              <a:lnSpc>
                <a:spcPts val="4000"/>
              </a:lnSpc>
              <a:buSzPct val="90000"/>
            </a:pPr>
            <a:r>
              <a:rPr lang="en-US" altLang="zh-TW" sz="2800" dirty="0">
                <a:solidFill>
                  <a:schemeClr val="tx1"/>
                </a:solidFill>
                <a:latin typeface="標楷體" panose="03000509000000000000" pitchFamily="65" charset="-120"/>
              </a:rPr>
              <a:t>A:</a:t>
            </a:r>
          </a:p>
          <a:p>
            <a:pPr algn="just">
              <a:lnSpc>
                <a:spcPts val="4000"/>
              </a:lnSpc>
              <a:buSzPct val="90000"/>
            </a:pPr>
            <a:r>
              <a:rPr lang="zh-TW" altLang="en-US" sz="2800" dirty="0">
                <a:solidFill>
                  <a:schemeClr val="tx1"/>
                </a:solidFill>
                <a:latin typeface="標楷體" panose="03000509000000000000" pitchFamily="65" charset="-120"/>
              </a:rPr>
              <a:t>一、依教育部</a:t>
            </a:r>
            <a:r>
              <a:rPr lang="en-US" altLang="zh-TW" sz="2800" dirty="0">
                <a:solidFill>
                  <a:schemeClr val="tx1"/>
                </a:solidFill>
                <a:latin typeface="標楷體" panose="03000509000000000000" pitchFamily="65" charset="-120"/>
              </a:rPr>
              <a:t>107</a:t>
            </a:r>
            <a:r>
              <a:rPr lang="zh-TW" altLang="en-US" sz="2800" dirty="0">
                <a:solidFill>
                  <a:schemeClr val="tx1"/>
                </a:solidFill>
                <a:latin typeface="標楷體" panose="03000509000000000000" pitchFamily="65" charset="-120"/>
              </a:rPr>
              <a:t>年</a:t>
            </a:r>
            <a:r>
              <a:rPr lang="en-US" altLang="zh-TW" sz="2800" dirty="0">
                <a:solidFill>
                  <a:schemeClr val="tx1"/>
                </a:solidFill>
                <a:latin typeface="標楷體" panose="03000509000000000000" pitchFamily="65" charset="-120"/>
              </a:rPr>
              <a:t>12</a:t>
            </a:r>
            <a:r>
              <a:rPr lang="zh-TW" altLang="en-US" sz="2800" dirty="0">
                <a:solidFill>
                  <a:schemeClr val="tx1"/>
                </a:solidFill>
                <a:latin typeface="標楷體" panose="03000509000000000000" pitchFamily="65" charset="-120"/>
              </a:rPr>
              <a:t>月</a:t>
            </a:r>
            <a:r>
              <a:rPr lang="en-US" altLang="zh-TW" sz="2800" dirty="0">
                <a:solidFill>
                  <a:schemeClr val="tx1"/>
                </a:solidFill>
                <a:latin typeface="標楷體" panose="03000509000000000000" pitchFamily="65" charset="-120"/>
              </a:rPr>
              <a:t>14</a:t>
            </a:r>
            <a:r>
              <a:rPr lang="zh-TW" altLang="en-US" sz="2800" dirty="0">
                <a:solidFill>
                  <a:schemeClr val="tx1"/>
                </a:solidFill>
                <a:latin typeface="標楷體" panose="03000509000000000000" pitchFamily="65" charset="-120"/>
              </a:rPr>
              <a:t>日臺教人四字第</a:t>
            </a:r>
            <a:endParaRPr lang="en-US" altLang="zh-TW" sz="2800" dirty="0">
              <a:solidFill>
                <a:schemeClr val="tx1"/>
              </a:solidFill>
              <a:latin typeface="標楷體" panose="03000509000000000000" pitchFamily="65" charset="-120"/>
            </a:endParaRPr>
          </a:p>
          <a:p>
            <a:pPr algn="just">
              <a:lnSpc>
                <a:spcPts val="4000"/>
              </a:lnSpc>
              <a:buSzPct val="90000"/>
            </a:pPr>
            <a:r>
              <a:rPr lang="zh-TW" altLang="en-US" sz="2800" dirty="0">
                <a:solidFill>
                  <a:schemeClr val="tx1"/>
                </a:solidFill>
                <a:latin typeface="標楷體" panose="03000509000000000000" pitchFamily="65" charset="-120"/>
              </a:rPr>
              <a:t>    </a:t>
            </a:r>
            <a:r>
              <a:rPr lang="en-US" altLang="zh-TW" sz="2800" dirty="0">
                <a:solidFill>
                  <a:schemeClr val="tx1"/>
                </a:solidFill>
                <a:latin typeface="標楷體" panose="03000509000000000000" pitchFamily="65" charset="-120"/>
              </a:rPr>
              <a:t>1070131190</a:t>
            </a:r>
            <a:r>
              <a:rPr lang="zh-TW" altLang="en-US" sz="2800" dirty="0">
                <a:solidFill>
                  <a:schemeClr val="tx1"/>
                </a:solidFill>
                <a:latin typeface="標楷體" panose="03000509000000000000" pitchFamily="65" charset="-120"/>
              </a:rPr>
              <a:t>號函略以，再任「私立學校董事</a:t>
            </a:r>
            <a:endParaRPr lang="en-US" altLang="zh-TW" sz="2800" dirty="0">
              <a:solidFill>
                <a:schemeClr val="tx1"/>
              </a:solidFill>
              <a:latin typeface="標楷體" panose="03000509000000000000" pitchFamily="65" charset="-120"/>
            </a:endParaRPr>
          </a:p>
          <a:p>
            <a:pPr algn="just">
              <a:lnSpc>
                <a:spcPts val="4000"/>
              </a:lnSpc>
              <a:buSzPct val="90000"/>
            </a:pPr>
            <a:r>
              <a:rPr lang="zh-TW" altLang="en-US" sz="2800" dirty="0">
                <a:solidFill>
                  <a:schemeClr val="tx1"/>
                </a:solidFill>
                <a:latin typeface="標楷體" panose="03000509000000000000" pitchFamily="65" charset="-120"/>
              </a:rPr>
              <a:t>    會職務」，與退撫條例第</a:t>
            </a:r>
            <a:r>
              <a:rPr lang="en-US" altLang="zh-TW" sz="2800" dirty="0">
                <a:solidFill>
                  <a:schemeClr val="tx1"/>
                </a:solidFill>
                <a:latin typeface="標楷體" panose="03000509000000000000" pitchFamily="65" charset="-120"/>
              </a:rPr>
              <a:t>77</a:t>
            </a:r>
            <a:r>
              <a:rPr lang="zh-TW" altLang="en-US" sz="2800" dirty="0">
                <a:solidFill>
                  <a:schemeClr val="tx1"/>
                </a:solidFill>
                <a:latin typeface="標楷體" panose="03000509000000000000" pitchFamily="65" charset="-120"/>
              </a:rPr>
              <a:t>條第</a:t>
            </a:r>
            <a:r>
              <a:rPr lang="en-US" altLang="zh-TW" sz="2800" dirty="0">
                <a:solidFill>
                  <a:schemeClr val="tx1"/>
                </a:solidFill>
                <a:latin typeface="標楷體" panose="03000509000000000000" pitchFamily="65" charset="-120"/>
              </a:rPr>
              <a:t>1</a:t>
            </a:r>
            <a:r>
              <a:rPr lang="zh-TW" altLang="en-US" sz="2800" dirty="0">
                <a:solidFill>
                  <a:schemeClr val="tx1"/>
                </a:solidFill>
                <a:latin typeface="標楷體" panose="03000509000000000000" pitchFamily="65" charset="-120"/>
              </a:rPr>
              <a:t>項第</a:t>
            </a:r>
            <a:r>
              <a:rPr lang="en-US" altLang="zh-TW" sz="2800" dirty="0">
                <a:solidFill>
                  <a:schemeClr val="tx1"/>
                </a:solidFill>
                <a:latin typeface="標楷體" panose="03000509000000000000" pitchFamily="65" charset="-120"/>
              </a:rPr>
              <a:t>3</a:t>
            </a:r>
            <a:r>
              <a:rPr lang="zh-TW" altLang="en-US" sz="2800" dirty="0">
                <a:solidFill>
                  <a:schemeClr val="tx1"/>
                </a:solidFill>
                <a:latin typeface="標楷體" panose="03000509000000000000" pitchFamily="65" charset="-120"/>
              </a:rPr>
              <a:t>款所</a:t>
            </a:r>
            <a:endParaRPr lang="en-US" altLang="zh-TW" sz="2800" dirty="0">
              <a:solidFill>
                <a:schemeClr val="tx1"/>
              </a:solidFill>
              <a:latin typeface="標楷體" panose="03000509000000000000" pitchFamily="65" charset="-120"/>
            </a:endParaRPr>
          </a:p>
          <a:p>
            <a:pPr algn="just">
              <a:lnSpc>
                <a:spcPts val="4000"/>
              </a:lnSpc>
              <a:buSzPct val="90000"/>
            </a:pPr>
            <a:r>
              <a:rPr lang="zh-TW" altLang="en-US" sz="2800" dirty="0">
                <a:solidFill>
                  <a:schemeClr val="tx1"/>
                </a:solidFill>
                <a:latin typeface="標楷體" panose="03000509000000000000" pitchFamily="65" charset="-120"/>
              </a:rPr>
              <a:t>    定「再任私立學校職務」有別。</a:t>
            </a:r>
            <a:endParaRPr lang="en-US" altLang="zh-TW" sz="2800" dirty="0">
              <a:solidFill>
                <a:schemeClr val="tx1"/>
              </a:solidFill>
              <a:latin typeface="標楷體" panose="03000509000000000000" pitchFamily="65" charset="-120"/>
            </a:endParaRPr>
          </a:p>
          <a:p>
            <a:pPr algn="just">
              <a:lnSpc>
                <a:spcPts val="4000"/>
              </a:lnSpc>
              <a:buSzPct val="90000"/>
            </a:pPr>
            <a:r>
              <a:rPr lang="zh-TW" altLang="en-US" sz="2800" dirty="0">
                <a:solidFill>
                  <a:schemeClr val="tx1"/>
                </a:solidFill>
                <a:latin typeface="標楷體" panose="03000509000000000000" pitchFamily="65" charset="-120"/>
              </a:rPr>
              <a:t>二、惟如再任私立學校之董事會職務，係依私立</a:t>
            </a:r>
            <a:endParaRPr lang="en-US" altLang="zh-TW" sz="2800" dirty="0">
              <a:solidFill>
                <a:schemeClr val="tx1"/>
              </a:solidFill>
              <a:latin typeface="標楷體" panose="03000509000000000000" pitchFamily="65" charset="-120"/>
            </a:endParaRPr>
          </a:p>
          <a:p>
            <a:pPr algn="just">
              <a:lnSpc>
                <a:spcPts val="4000"/>
              </a:lnSpc>
              <a:buSzPct val="90000"/>
            </a:pPr>
            <a:r>
              <a:rPr lang="zh-TW" altLang="en-US" sz="2800" dirty="0">
                <a:solidFill>
                  <a:schemeClr val="tx1"/>
                </a:solidFill>
                <a:latin typeface="標楷體" panose="03000509000000000000" pitchFamily="65" charset="-120"/>
              </a:rPr>
              <a:t>    學校法第</a:t>
            </a:r>
            <a:r>
              <a:rPr lang="en-US" altLang="zh-TW" sz="2800" dirty="0">
                <a:solidFill>
                  <a:schemeClr val="tx1"/>
                </a:solidFill>
                <a:latin typeface="標楷體" panose="03000509000000000000" pitchFamily="65" charset="-120"/>
              </a:rPr>
              <a:t>15</a:t>
            </a:r>
            <a:r>
              <a:rPr lang="zh-TW" altLang="en-US" sz="2800" dirty="0">
                <a:solidFill>
                  <a:schemeClr val="tx1"/>
                </a:solidFill>
                <a:latin typeface="標楷體" panose="03000509000000000000" pitchFamily="65" charset="-120"/>
              </a:rPr>
              <a:t>條第</a:t>
            </a:r>
            <a:r>
              <a:rPr lang="en-US" altLang="zh-TW" sz="2800" dirty="0">
                <a:solidFill>
                  <a:schemeClr val="tx1"/>
                </a:solidFill>
                <a:latin typeface="標楷體" panose="03000509000000000000" pitchFamily="65" charset="-120"/>
              </a:rPr>
              <a:t>2</a:t>
            </a:r>
            <a:r>
              <a:rPr lang="zh-TW" altLang="en-US" sz="2800" dirty="0">
                <a:solidFill>
                  <a:schemeClr val="tx1"/>
                </a:solidFill>
                <a:latin typeface="標楷體" panose="03000509000000000000" pitchFamily="65" charset="-120"/>
              </a:rPr>
              <a:t>項規定納入私立學校員額</a:t>
            </a:r>
            <a:endParaRPr lang="en-US" altLang="zh-TW" sz="2800" dirty="0">
              <a:solidFill>
                <a:schemeClr val="tx1"/>
              </a:solidFill>
              <a:latin typeface="標楷體" panose="03000509000000000000" pitchFamily="65" charset="-120"/>
            </a:endParaRPr>
          </a:p>
          <a:p>
            <a:pPr algn="just">
              <a:lnSpc>
                <a:spcPts val="4000"/>
              </a:lnSpc>
              <a:buSzPct val="90000"/>
            </a:pPr>
            <a:r>
              <a:rPr lang="zh-TW" altLang="en-US" sz="2800" dirty="0">
                <a:solidFill>
                  <a:schemeClr val="tx1"/>
                </a:solidFill>
                <a:latin typeface="標楷體" panose="03000509000000000000" pitchFamily="65" charset="-120"/>
              </a:rPr>
              <a:t>    編制之董事會辦事人員，則仍屬退撫條例第</a:t>
            </a:r>
            <a:endParaRPr lang="en-US" altLang="zh-TW" sz="2800" dirty="0">
              <a:solidFill>
                <a:schemeClr val="tx1"/>
              </a:solidFill>
              <a:latin typeface="標楷體" panose="03000509000000000000" pitchFamily="65" charset="-120"/>
            </a:endParaRPr>
          </a:p>
          <a:p>
            <a:pPr algn="just">
              <a:lnSpc>
                <a:spcPts val="4000"/>
              </a:lnSpc>
              <a:buSzPct val="90000"/>
            </a:pPr>
            <a:r>
              <a:rPr lang="zh-TW" altLang="en-US" sz="2800" dirty="0">
                <a:solidFill>
                  <a:schemeClr val="tx1"/>
                </a:solidFill>
                <a:latin typeface="標楷體" panose="03000509000000000000" pitchFamily="65" charset="-120"/>
              </a:rPr>
              <a:t>    </a:t>
            </a:r>
            <a:r>
              <a:rPr lang="en-US" altLang="zh-TW" sz="2800" dirty="0">
                <a:solidFill>
                  <a:schemeClr val="tx1"/>
                </a:solidFill>
                <a:latin typeface="標楷體" panose="03000509000000000000" pitchFamily="65" charset="-120"/>
              </a:rPr>
              <a:t>77</a:t>
            </a:r>
            <a:r>
              <a:rPr lang="zh-TW" altLang="en-US" sz="2800" dirty="0">
                <a:solidFill>
                  <a:schemeClr val="tx1"/>
                </a:solidFill>
                <a:latin typeface="標楷體" panose="03000509000000000000" pitchFamily="65" charset="-120"/>
              </a:rPr>
              <a:t>條第</a:t>
            </a:r>
            <a:r>
              <a:rPr lang="en-US" altLang="zh-TW" sz="2800" dirty="0">
                <a:solidFill>
                  <a:schemeClr val="tx1"/>
                </a:solidFill>
                <a:latin typeface="標楷體" panose="03000509000000000000" pitchFamily="65" charset="-120"/>
              </a:rPr>
              <a:t>1</a:t>
            </a:r>
            <a:r>
              <a:rPr lang="zh-TW" altLang="en-US" sz="2800" dirty="0">
                <a:solidFill>
                  <a:schemeClr val="tx1"/>
                </a:solidFill>
                <a:latin typeface="標楷體" panose="03000509000000000000" pitchFamily="65" charset="-120"/>
              </a:rPr>
              <a:t>項第</a:t>
            </a:r>
            <a:r>
              <a:rPr lang="en-US" altLang="zh-TW" sz="2800" dirty="0">
                <a:solidFill>
                  <a:schemeClr val="tx1"/>
                </a:solidFill>
                <a:latin typeface="標楷體" panose="03000509000000000000" pitchFamily="65" charset="-120"/>
              </a:rPr>
              <a:t>3</a:t>
            </a:r>
            <a:r>
              <a:rPr lang="zh-TW" altLang="en-US" sz="2800" dirty="0">
                <a:solidFill>
                  <a:schemeClr val="tx1"/>
                </a:solidFill>
                <a:latin typeface="標楷體" panose="03000509000000000000" pitchFamily="65" charset="-120"/>
              </a:rPr>
              <a:t>款所定私立學校職務範圍。</a:t>
            </a:r>
            <a:endParaRPr lang="en-US" altLang="ko-KR" sz="2800" dirty="0">
              <a:solidFill>
                <a:schemeClr val="tx1"/>
              </a:solidFill>
              <a:latin typeface="標楷體" panose="03000509000000000000" pitchFamily="65" charset="-120"/>
            </a:endParaRPr>
          </a:p>
        </p:txBody>
      </p:sp>
      <p:pic>
        <p:nvPicPr>
          <p:cNvPr id="9" name="圖片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9512" y="188640"/>
            <a:ext cx="792088" cy="792088"/>
          </a:xfrm>
          <a:prstGeom prst="rect">
            <a:avLst/>
          </a:prstGeom>
        </p:spPr>
      </p:pic>
    </p:spTree>
    <p:extLst>
      <p:ext uri="{BB962C8B-B14F-4D97-AF65-F5344CB8AC3E}">
        <p14:creationId xmlns:p14="http://schemas.microsoft.com/office/powerpoint/2010/main" val="2440955854"/>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標題 1"/>
          <p:cNvSpPr>
            <a:spLocks noGrp="1"/>
          </p:cNvSpPr>
          <p:nvPr>
            <p:ph type="title"/>
          </p:nvPr>
        </p:nvSpPr>
        <p:spPr>
          <a:xfrm>
            <a:off x="926643" y="570107"/>
            <a:ext cx="7773338" cy="1166191"/>
          </a:xfrm>
          <a:noFill/>
          <a:ln>
            <a:noFill/>
          </a:ln>
        </p:spPr>
        <p:style>
          <a:lnRef idx="1">
            <a:schemeClr val="accent3"/>
          </a:lnRef>
          <a:fillRef idx="1002">
            <a:schemeClr val="lt2"/>
          </a:fillRef>
          <a:effectRef idx="1">
            <a:schemeClr val="accent3"/>
          </a:effectRef>
          <a:fontRef idx="minor">
            <a:schemeClr val="dk1"/>
          </a:fontRef>
        </p:style>
        <p:txBody>
          <a:bodyPr>
            <a:noAutofit/>
          </a:bodyPr>
          <a:lstStyle/>
          <a:p>
            <a:pPr algn="l"/>
            <a:r>
              <a:rPr lang="en-US" altLang="zh-TW" sz="3200" dirty="0">
                <a:solidFill>
                  <a:schemeClr val="tx1"/>
                </a:solidFill>
                <a:latin typeface="標楷體" panose="03000509000000000000" pitchFamily="65" charset="-120"/>
                <a:ea typeface="標楷體" panose="03000509000000000000" pitchFamily="65" charset="-120"/>
              </a:rPr>
              <a:t>Q5</a:t>
            </a:r>
            <a:r>
              <a:rPr lang="zh-TW" altLang="en-US" sz="3200" dirty="0">
                <a:solidFill>
                  <a:schemeClr val="tx1"/>
                </a:solidFill>
                <a:latin typeface="標楷體" panose="03000509000000000000" pitchFamily="65" charset="-120"/>
                <a:ea typeface="標楷體" panose="03000509000000000000" pitchFamily="65" charset="-120"/>
              </a:rPr>
              <a:t>：</a:t>
            </a:r>
            <a:r>
              <a:rPr lang="zh-TW" altLang="zh-TW" sz="3200" dirty="0">
                <a:solidFill>
                  <a:schemeClr val="tx1"/>
                </a:solidFill>
                <a:latin typeface="標楷體" panose="03000509000000000000" pitchFamily="65" charset="-120"/>
                <a:ea typeface="標楷體" panose="03000509000000000000" pitchFamily="65" charset="-120"/>
              </a:rPr>
              <a:t>退休教育人員再任</a:t>
            </a:r>
            <a:r>
              <a:rPr lang="en-US" altLang="zh-TW" sz="3200" dirty="0">
                <a:solidFill>
                  <a:schemeClr val="tx1"/>
                </a:solidFill>
                <a:latin typeface="標楷體" panose="03000509000000000000" pitchFamily="65" charset="-120"/>
                <a:ea typeface="標楷體" panose="03000509000000000000" pitchFamily="65" charset="-120"/>
              </a:rPr>
              <a:t>77</a:t>
            </a:r>
            <a:r>
              <a:rPr lang="zh-TW" altLang="en-US" sz="3200" dirty="0">
                <a:solidFill>
                  <a:schemeClr val="tx1"/>
                </a:solidFill>
                <a:latin typeface="標楷體" panose="03000509000000000000" pitchFamily="65" charset="-120"/>
                <a:ea typeface="標楷體" panose="03000509000000000000" pitchFamily="65" charset="-120"/>
              </a:rPr>
              <a:t>條所定職務</a:t>
            </a:r>
            <a:r>
              <a:rPr lang="zh-TW" altLang="zh-TW" sz="3200" dirty="0">
                <a:solidFill>
                  <a:schemeClr val="tx1"/>
                </a:solidFill>
                <a:latin typeface="標楷體" panose="03000509000000000000" pitchFamily="65" charset="-120"/>
                <a:ea typeface="標楷體" panose="03000509000000000000" pitchFamily="65" charset="-120"/>
              </a:rPr>
              <a:t>，得否自願減少支領薪酬總額？</a:t>
            </a:r>
            <a:endParaRPr lang="zh-TW" altLang="en-US" sz="3200" dirty="0">
              <a:solidFill>
                <a:schemeClr val="tx1"/>
              </a:solidFill>
              <a:latin typeface="標楷體" panose="03000509000000000000" pitchFamily="65" charset="-120"/>
              <a:ea typeface="標楷體" panose="03000509000000000000" pitchFamily="65" charset="-120"/>
            </a:endParaRPr>
          </a:p>
        </p:txBody>
      </p:sp>
      <p:sp>
        <p:nvSpPr>
          <p:cNvPr id="2" name="內容版面配置區 1"/>
          <p:cNvSpPr>
            <a:spLocks noGrp="1"/>
          </p:cNvSpPr>
          <p:nvPr>
            <p:ph sz="quarter" idx="13"/>
          </p:nvPr>
        </p:nvSpPr>
        <p:spPr/>
        <p:txBody>
          <a:bodyPr/>
          <a:lstStyle/>
          <a:p>
            <a:endParaRPr lang="zh-TW" altLang="en-US" dirty="0"/>
          </a:p>
        </p:txBody>
      </p:sp>
      <p:sp>
        <p:nvSpPr>
          <p:cNvPr id="4" name="Rectangle 3"/>
          <p:cNvSpPr>
            <a:spLocks noChangeArrowheads="1"/>
          </p:cNvSpPr>
          <p:nvPr/>
        </p:nvSpPr>
        <p:spPr bwMode="auto">
          <a:xfrm>
            <a:off x="0" y="90100"/>
            <a:ext cx="65" cy="276999"/>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zh-TW" altLang="zh-TW" sz="1800" b="0" i="0" u="none" strike="noStrike" cap="none" normalizeH="0" baseline="0" dirty="0">
              <a:ln>
                <a:noFill/>
              </a:ln>
              <a:solidFill>
                <a:schemeClr val="tx1"/>
              </a:solidFill>
              <a:effectLst/>
              <a:latin typeface="Arial" panose="020B0604020202020204" pitchFamily="34" charset="0"/>
            </a:endParaRPr>
          </a:p>
        </p:txBody>
      </p:sp>
      <p:sp>
        <p:nvSpPr>
          <p:cNvPr id="7" name="Rectangle 4"/>
          <p:cNvSpPr>
            <a:spLocks noChangeArrowheads="1"/>
          </p:cNvSpPr>
          <p:nvPr/>
        </p:nvSpPr>
        <p:spPr bwMode="auto">
          <a:xfrm>
            <a:off x="0" y="90100"/>
            <a:ext cx="65" cy="276999"/>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zh-TW" altLang="zh-TW" sz="1800" b="0" i="0" u="none" strike="noStrike" cap="none" normalizeH="0" baseline="0" dirty="0">
              <a:ln>
                <a:noFill/>
              </a:ln>
              <a:solidFill>
                <a:schemeClr val="tx1"/>
              </a:solidFill>
              <a:effectLst/>
              <a:latin typeface="Arial" panose="020B0604020202020204" pitchFamily="34" charset="0"/>
            </a:endParaRPr>
          </a:p>
        </p:txBody>
      </p:sp>
      <p:sp>
        <p:nvSpPr>
          <p:cNvPr id="8" name="AutoShape 6"/>
          <p:cNvSpPr>
            <a:spLocks noChangeArrowheads="1"/>
          </p:cNvSpPr>
          <p:nvPr/>
        </p:nvSpPr>
        <p:spPr bwMode="auto">
          <a:xfrm>
            <a:off x="506476" y="2204864"/>
            <a:ext cx="8130577" cy="4009764"/>
          </a:xfrm>
          <a:prstGeom prst="roundRect">
            <a:avLst>
              <a:gd name="adj" fmla="val 9106"/>
            </a:avLst>
          </a:prstGeom>
          <a:gradFill>
            <a:gsLst>
              <a:gs pos="0">
                <a:schemeClr val="accent1">
                  <a:lumMod val="5000"/>
                  <a:lumOff val="95000"/>
                </a:schemeClr>
              </a:gs>
              <a:gs pos="100000">
                <a:schemeClr val="accent1">
                  <a:lumMod val="45000"/>
                  <a:lumOff val="55000"/>
                </a:schemeClr>
              </a:gs>
              <a:gs pos="100000">
                <a:schemeClr val="accent1">
                  <a:lumMod val="45000"/>
                  <a:lumOff val="55000"/>
                </a:schemeClr>
              </a:gs>
              <a:gs pos="100000">
                <a:schemeClr val="accent1">
                  <a:lumMod val="30000"/>
                  <a:lumOff val="70000"/>
                </a:schemeClr>
              </a:gs>
            </a:gsLst>
            <a:lin ang="5400000" scaled="1"/>
          </a:gradFill>
          <a:ln w="9525">
            <a:noFill/>
            <a:round/>
            <a:headEnd/>
            <a:tailEnd/>
          </a:ln>
          <a:effectLst/>
        </p:spPr>
        <p:txBody>
          <a:bodyPr wrap="none" anchor="ctr"/>
          <a:lstStyle/>
          <a:p>
            <a:pPr algn="just">
              <a:lnSpc>
                <a:spcPts val="4000"/>
              </a:lnSpc>
              <a:buSzPct val="90000"/>
            </a:pPr>
            <a:r>
              <a:rPr lang="en-US" altLang="zh-TW" sz="2800" dirty="0">
                <a:solidFill>
                  <a:schemeClr val="tx1"/>
                </a:solidFill>
                <a:latin typeface="標楷體" panose="03000509000000000000" pitchFamily="65" charset="-120"/>
              </a:rPr>
              <a:t>A</a:t>
            </a:r>
            <a:r>
              <a:rPr lang="zh-TW" altLang="en-US" sz="2800" dirty="0">
                <a:solidFill>
                  <a:schemeClr val="tx1"/>
                </a:solidFill>
                <a:latin typeface="標楷體" panose="03000509000000000000" pitchFamily="65" charset="-120"/>
              </a:rPr>
              <a:t>：</a:t>
            </a:r>
            <a:r>
              <a:rPr lang="zh-TW" altLang="zh-TW" sz="2800" dirty="0">
                <a:solidFill>
                  <a:schemeClr val="tx1"/>
                </a:solidFill>
                <a:latin typeface="標楷體" panose="03000509000000000000" pitchFamily="65" charset="-120"/>
              </a:rPr>
              <a:t>參照銓敍部</a:t>
            </a:r>
            <a:r>
              <a:rPr lang="en-US" altLang="zh-TW" sz="2800" dirty="0">
                <a:solidFill>
                  <a:schemeClr val="tx1"/>
                </a:solidFill>
                <a:latin typeface="標楷體" panose="03000509000000000000" pitchFamily="65" charset="-120"/>
              </a:rPr>
              <a:t>107 </a:t>
            </a:r>
            <a:r>
              <a:rPr lang="zh-TW" altLang="zh-TW" sz="2800" dirty="0">
                <a:solidFill>
                  <a:schemeClr val="tx1"/>
                </a:solidFill>
                <a:latin typeface="標楷體" panose="03000509000000000000" pitchFamily="65" charset="-120"/>
              </a:rPr>
              <a:t>年</a:t>
            </a:r>
            <a:r>
              <a:rPr lang="en-US" altLang="zh-TW" sz="2800" dirty="0">
                <a:solidFill>
                  <a:schemeClr val="tx1"/>
                </a:solidFill>
                <a:latin typeface="標楷體" panose="03000509000000000000" pitchFamily="65" charset="-120"/>
              </a:rPr>
              <a:t>5 </a:t>
            </a:r>
            <a:r>
              <a:rPr lang="zh-TW" altLang="zh-TW" sz="2800" dirty="0">
                <a:solidFill>
                  <a:schemeClr val="tx1"/>
                </a:solidFill>
                <a:latin typeface="標楷體" panose="03000509000000000000" pitchFamily="65" charset="-120"/>
              </a:rPr>
              <a:t>月</a:t>
            </a:r>
            <a:r>
              <a:rPr lang="en-US" altLang="zh-TW" sz="2800" dirty="0">
                <a:solidFill>
                  <a:schemeClr val="tx1"/>
                </a:solidFill>
                <a:latin typeface="標楷體" panose="03000509000000000000" pitchFamily="65" charset="-120"/>
              </a:rPr>
              <a:t>29 </a:t>
            </a:r>
            <a:r>
              <a:rPr lang="zh-TW" altLang="zh-TW" sz="2800" dirty="0">
                <a:solidFill>
                  <a:schemeClr val="tx1"/>
                </a:solidFill>
                <a:latin typeface="標楷體" panose="03000509000000000000" pitchFamily="65" charset="-120"/>
              </a:rPr>
              <a:t>日部退三字第</a:t>
            </a:r>
            <a:endParaRPr lang="en-US" altLang="zh-TW" sz="2800" dirty="0">
              <a:solidFill>
                <a:schemeClr val="tx1"/>
              </a:solidFill>
              <a:latin typeface="標楷體" panose="03000509000000000000" pitchFamily="65" charset="-120"/>
            </a:endParaRPr>
          </a:p>
          <a:p>
            <a:pPr algn="just">
              <a:lnSpc>
                <a:spcPts val="4000"/>
              </a:lnSpc>
              <a:buSzPct val="90000"/>
            </a:pPr>
            <a:r>
              <a:rPr lang="en-US" altLang="zh-TW" sz="2800" dirty="0">
                <a:solidFill>
                  <a:schemeClr val="tx1"/>
                </a:solidFill>
                <a:latin typeface="標楷體" panose="03000509000000000000" pitchFamily="65" charset="-120"/>
              </a:rPr>
              <a:t>   1074505120 </a:t>
            </a:r>
            <a:r>
              <a:rPr lang="zh-TW" altLang="zh-TW" sz="2800" dirty="0">
                <a:solidFill>
                  <a:schemeClr val="tx1"/>
                </a:solidFill>
                <a:latin typeface="標楷體" panose="03000509000000000000" pitchFamily="65" charset="-120"/>
              </a:rPr>
              <a:t>號書函略以，依各種法令規定進</a:t>
            </a:r>
            <a:endParaRPr lang="en-US" altLang="zh-TW" sz="2800" dirty="0">
              <a:solidFill>
                <a:schemeClr val="tx1"/>
              </a:solidFill>
              <a:latin typeface="標楷體" panose="03000509000000000000" pitchFamily="65" charset="-120"/>
            </a:endParaRPr>
          </a:p>
          <a:p>
            <a:pPr algn="just">
              <a:lnSpc>
                <a:spcPts val="4000"/>
              </a:lnSpc>
              <a:buSzPct val="90000"/>
            </a:pPr>
            <a:r>
              <a:rPr lang="en-US" altLang="zh-TW" sz="2800" dirty="0">
                <a:solidFill>
                  <a:schemeClr val="tx1"/>
                </a:solidFill>
                <a:latin typeface="標楷體" panose="03000509000000000000" pitchFamily="65" charset="-120"/>
              </a:rPr>
              <a:t>   </a:t>
            </a:r>
            <a:r>
              <a:rPr lang="zh-TW" altLang="zh-TW" sz="2800" dirty="0">
                <a:solidFill>
                  <a:schemeClr val="tx1"/>
                </a:solidFill>
                <a:latin typeface="標楷體" panose="03000509000000000000" pitchFamily="65" charset="-120"/>
              </a:rPr>
              <a:t>用之人員，如已明定其薪資標準，應依規定支</a:t>
            </a:r>
            <a:endParaRPr lang="en-US" altLang="zh-TW" sz="2800" dirty="0">
              <a:solidFill>
                <a:schemeClr val="tx1"/>
              </a:solidFill>
              <a:latin typeface="標楷體" panose="03000509000000000000" pitchFamily="65" charset="-120"/>
            </a:endParaRPr>
          </a:p>
          <a:p>
            <a:pPr algn="just">
              <a:lnSpc>
                <a:spcPts val="4000"/>
              </a:lnSpc>
              <a:buSzPct val="90000"/>
            </a:pPr>
            <a:r>
              <a:rPr lang="zh-TW" altLang="en-US" sz="2800" dirty="0">
                <a:solidFill>
                  <a:schemeClr val="tx1"/>
                </a:solidFill>
                <a:latin typeface="標楷體" panose="03000509000000000000" pitchFamily="65" charset="-120"/>
              </a:rPr>
              <a:t>   </a:t>
            </a:r>
            <a:r>
              <a:rPr lang="zh-TW" altLang="zh-TW" sz="2800" dirty="0">
                <a:solidFill>
                  <a:schemeClr val="tx1"/>
                </a:solidFill>
                <a:latin typeface="標楷體" panose="03000509000000000000" pitchFamily="65" charset="-120"/>
              </a:rPr>
              <a:t>領薪資報酬。爰退休人員再任上開職務得否自</a:t>
            </a:r>
            <a:endParaRPr lang="en-US" altLang="zh-TW" sz="2800" dirty="0">
              <a:solidFill>
                <a:schemeClr val="tx1"/>
              </a:solidFill>
              <a:latin typeface="標楷體" panose="03000509000000000000" pitchFamily="65" charset="-120"/>
            </a:endParaRPr>
          </a:p>
          <a:p>
            <a:pPr algn="just">
              <a:lnSpc>
                <a:spcPts val="4000"/>
              </a:lnSpc>
              <a:buSzPct val="90000"/>
            </a:pPr>
            <a:r>
              <a:rPr lang="zh-TW" altLang="en-US" sz="2800" dirty="0">
                <a:solidFill>
                  <a:schemeClr val="tx1"/>
                </a:solidFill>
                <a:latin typeface="標楷體" panose="03000509000000000000" pitchFamily="65" charset="-120"/>
              </a:rPr>
              <a:t>   </a:t>
            </a:r>
            <a:r>
              <a:rPr lang="zh-TW" altLang="zh-TW" sz="2800" dirty="0">
                <a:solidFill>
                  <a:schemeClr val="tx1"/>
                </a:solidFill>
                <a:latin typeface="標楷體" panose="03000509000000000000" pitchFamily="65" charset="-120"/>
              </a:rPr>
              <a:t>願減少支領薪酬之疑義，因涉上開職務之支薪</a:t>
            </a:r>
            <a:endParaRPr lang="en-US" altLang="zh-TW" sz="2800" dirty="0">
              <a:solidFill>
                <a:schemeClr val="tx1"/>
              </a:solidFill>
              <a:latin typeface="標楷體" panose="03000509000000000000" pitchFamily="65" charset="-120"/>
            </a:endParaRPr>
          </a:p>
          <a:p>
            <a:pPr algn="just">
              <a:lnSpc>
                <a:spcPts val="4000"/>
              </a:lnSpc>
              <a:buSzPct val="90000"/>
            </a:pPr>
            <a:r>
              <a:rPr lang="zh-TW" altLang="en-US" sz="2800" dirty="0">
                <a:solidFill>
                  <a:schemeClr val="tx1"/>
                </a:solidFill>
                <a:latin typeface="標楷體" panose="03000509000000000000" pitchFamily="65" charset="-120"/>
              </a:rPr>
              <a:t>   </a:t>
            </a:r>
            <a:r>
              <a:rPr lang="zh-TW" altLang="zh-TW" sz="2800" dirty="0">
                <a:solidFill>
                  <a:schemeClr val="tx1"/>
                </a:solidFill>
                <a:latin typeface="標楷體" panose="03000509000000000000" pitchFamily="65" charset="-120"/>
              </a:rPr>
              <a:t>規定適用問題，請向權責主管機關確認可否依</a:t>
            </a:r>
            <a:endParaRPr lang="en-US" altLang="zh-TW" sz="2800" dirty="0">
              <a:solidFill>
                <a:schemeClr val="tx1"/>
              </a:solidFill>
              <a:latin typeface="標楷體" panose="03000509000000000000" pitchFamily="65" charset="-120"/>
            </a:endParaRPr>
          </a:p>
          <a:p>
            <a:pPr algn="just">
              <a:lnSpc>
                <a:spcPts val="4000"/>
              </a:lnSpc>
              <a:buSzPct val="90000"/>
            </a:pPr>
            <a:r>
              <a:rPr lang="zh-TW" altLang="en-US" sz="2800" dirty="0">
                <a:solidFill>
                  <a:schemeClr val="tx1"/>
                </a:solidFill>
                <a:latin typeface="標楷體" panose="03000509000000000000" pitchFamily="65" charset="-120"/>
              </a:rPr>
              <a:t>   </a:t>
            </a:r>
            <a:r>
              <a:rPr lang="zh-TW" altLang="zh-TW" sz="2800" dirty="0">
                <a:solidFill>
                  <a:schemeClr val="tx1"/>
                </a:solidFill>
                <a:latin typeface="標楷體" panose="03000509000000000000" pitchFamily="65" charset="-120"/>
              </a:rPr>
              <a:t>當事人意願減少薪酬，再依退撫法相關規定辦</a:t>
            </a:r>
            <a:endParaRPr lang="en-US" altLang="zh-TW" sz="2800" dirty="0">
              <a:solidFill>
                <a:schemeClr val="tx1"/>
              </a:solidFill>
              <a:latin typeface="標楷體" panose="03000509000000000000" pitchFamily="65" charset="-120"/>
            </a:endParaRPr>
          </a:p>
          <a:p>
            <a:pPr algn="just">
              <a:lnSpc>
                <a:spcPts val="4000"/>
              </a:lnSpc>
              <a:buSzPct val="90000"/>
            </a:pPr>
            <a:r>
              <a:rPr lang="zh-TW" altLang="en-US" sz="2800" dirty="0">
                <a:solidFill>
                  <a:schemeClr val="tx1"/>
                </a:solidFill>
                <a:latin typeface="標楷體" panose="03000509000000000000" pitchFamily="65" charset="-120"/>
              </a:rPr>
              <a:t>   </a:t>
            </a:r>
            <a:r>
              <a:rPr lang="zh-TW" altLang="zh-TW" sz="2800" dirty="0">
                <a:solidFill>
                  <a:schemeClr val="tx1"/>
                </a:solidFill>
                <a:latin typeface="標楷體" panose="03000509000000000000" pitchFamily="65" charset="-120"/>
              </a:rPr>
              <a:t>理。</a:t>
            </a:r>
            <a:endParaRPr lang="en-US" altLang="zh-TW" sz="2800" dirty="0">
              <a:solidFill>
                <a:schemeClr val="tx1"/>
              </a:solidFill>
              <a:latin typeface="標楷體" panose="03000509000000000000" pitchFamily="65" charset="-120"/>
            </a:endParaRPr>
          </a:p>
        </p:txBody>
      </p:sp>
      <p:pic>
        <p:nvPicPr>
          <p:cNvPr id="9" name="圖片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9512" y="188640"/>
            <a:ext cx="792088" cy="792088"/>
          </a:xfrm>
          <a:prstGeom prst="rect">
            <a:avLst/>
          </a:prstGeom>
        </p:spPr>
      </p:pic>
    </p:spTree>
    <p:extLst>
      <p:ext uri="{BB962C8B-B14F-4D97-AF65-F5344CB8AC3E}">
        <p14:creationId xmlns:p14="http://schemas.microsoft.com/office/powerpoint/2010/main" val="1554423206"/>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標題 1"/>
          <p:cNvSpPr>
            <a:spLocks noGrp="1"/>
          </p:cNvSpPr>
          <p:nvPr>
            <p:ph type="title"/>
          </p:nvPr>
        </p:nvSpPr>
        <p:spPr>
          <a:xfrm>
            <a:off x="839239" y="692696"/>
            <a:ext cx="7755484" cy="1382215"/>
          </a:xfrm>
          <a:noFill/>
          <a:ln>
            <a:noFill/>
          </a:ln>
        </p:spPr>
        <p:style>
          <a:lnRef idx="1">
            <a:schemeClr val="accent3"/>
          </a:lnRef>
          <a:fillRef idx="1002">
            <a:schemeClr val="lt2"/>
          </a:fillRef>
          <a:effectRef idx="1">
            <a:schemeClr val="accent3"/>
          </a:effectRef>
          <a:fontRef idx="minor">
            <a:schemeClr val="dk1"/>
          </a:fontRef>
        </p:style>
        <p:txBody>
          <a:bodyPr>
            <a:noAutofit/>
          </a:bodyPr>
          <a:lstStyle/>
          <a:p>
            <a:pPr algn="l"/>
            <a:r>
              <a:rPr lang="en-US" altLang="zh-TW" sz="3200" dirty="0">
                <a:solidFill>
                  <a:schemeClr val="tx1"/>
                </a:solidFill>
                <a:latin typeface="標楷體" panose="03000509000000000000" pitchFamily="65" charset="-120"/>
                <a:ea typeface="標楷體" panose="03000509000000000000" pitchFamily="65" charset="-120"/>
              </a:rPr>
              <a:t>Q6</a:t>
            </a:r>
            <a:r>
              <a:rPr lang="zh-TW" altLang="en-US" sz="3200" dirty="0">
                <a:solidFill>
                  <a:schemeClr val="tx1"/>
                </a:solidFill>
                <a:latin typeface="標楷體" panose="03000509000000000000" pitchFamily="65" charset="-120"/>
                <a:ea typeface="標楷體" panose="03000509000000000000" pitchFamily="65" charset="-120"/>
              </a:rPr>
              <a:t>：</a:t>
            </a:r>
            <a:r>
              <a:rPr lang="zh-TW" altLang="zh-TW" sz="3200" dirty="0">
                <a:solidFill>
                  <a:schemeClr val="tx1"/>
                </a:solidFill>
                <a:latin typeface="標楷體" panose="03000509000000000000" pitchFamily="65" charset="-120"/>
                <a:ea typeface="標楷體" panose="03000509000000000000" pitchFamily="65" charset="-120"/>
              </a:rPr>
              <a:t>支領一次退休金之教師再任有給職務且有退</a:t>
            </a:r>
            <a:r>
              <a:rPr lang="zh-TW" altLang="en-US" sz="3200" dirty="0">
                <a:solidFill>
                  <a:schemeClr val="tx1"/>
                </a:solidFill>
                <a:latin typeface="標楷體" panose="03000509000000000000" pitchFamily="65" charset="-120"/>
                <a:ea typeface="標楷體" panose="03000509000000000000" pitchFamily="65" charset="-120"/>
              </a:rPr>
              <a:t>撫條例</a:t>
            </a:r>
            <a:r>
              <a:rPr lang="zh-TW" altLang="zh-TW" sz="3200" dirty="0">
                <a:solidFill>
                  <a:schemeClr val="tx1"/>
                </a:solidFill>
                <a:latin typeface="標楷體" panose="03000509000000000000" pitchFamily="65" charset="-120"/>
                <a:ea typeface="標楷體" panose="03000509000000000000" pitchFamily="65" charset="-120"/>
              </a:rPr>
              <a:t>第</a:t>
            </a:r>
            <a:r>
              <a:rPr lang="en-US" altLang="zh-TW" sz="3200" dirty="0">
                <a:solidFill>
                  <a:schemeClr val="tx1"/>
                </a:solidFill>
                <a:latin typeface="標楷體" panose="03000509000000000000" pitchFamily="65" charset="-120"/>
                <a:ea typeface="標楷體" panose="03000509000000000000" pitchFamily="65" charset="-120"/>
              </a:rPr>
              <a:t>77</a:t>
            </a:r>
            <a:r>
              <a:rPr lang="zh-TW" altLang="zh-TW" sz="3200" dirty="0">
                <a:solidFill>
                  <a:schemeClr val="tx1"/>
                </a:solidFill>
                <a:latin typeface="標楷體" panose="03000509000000000000" pitchFamily="65" charset="-120"/>
                <a:ea typeface="標楷體" panose="03000509000000000000" pitchFamily="65" charset="-120"/>
              </a:rPr>
              <a:t>條規定之情形時，是否應停止發放其優惠存款利息？</a:t>
            </a:r>
            <a:endParaRPr lang="zh-TW" altLang="en-US" sz="3200" dirty="0">
              <a:solidFill>
                <a:schemeClr val="tx1"/>
              </a:solidFill>
              <a:latin typeface="標楷體" panose="03000509000000000000" pitchFamily="65" charset="-120"/>
              <a:ea typeface="標楷體" panose="03000509000000000000" pitchFamily="65" charset="-120"/>
            </a:endParaRPr>
          </a:p>
        </p:txBody>
      </p:sp>
      <p:sp>
        <p:nvSpPr>
          <p:cNvPr id="4" name="Rectangle 3"/>
          <p:cNvSpPr>
            <a:spLocks noChangeArrowheads="1"/>
          </p:cNvSpPr>
          <p:nvPr/>
        </p:nvSpPr>
        <p:spPr bwMode="auto">
          <a:xfrm>
            <a:off x="0" y="90100"/>
            <a:ext cx="65" cy="276999"/>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zh-TW" altLang="zh-TW" sz="1800" b="0" i="0" u="none" strike="noStrike" cap="none" normalizeH="0" baseline="0" dirty="0">
              <a:ln>
                <a:noFill/>
              </a:ln>
              <a:solidFill>
                <a:schemeClr val="tx1"/>
              </a:solidFill>
              <a:effectLst/>
              <a:latin typeface="Arial" panose="020B0604020202020204" pitchFamily="34" charset="0"/>
            </a:endParaRPr>
          </a:p>
        </p:txBody>
      </p:sp>
      <p:sp>
        <p:nvSpPr>
          <p:cNvPr id="7" name="Rectangle 4"/>
          <p:cNvSpPr>
            <a:spLocks noChangeArrowheads="1"/>
          </p:cNvSpPr>
          <p:nvPr/>
        </p:nvSpPr>
        <p:spPr bwMode="auto">
          <a:xfrm>
            <a:off x="0" y="90100"/>
            <a:ext cx="65" cy="276999"/>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zh-TW" altLang="zh-TW" sz="1800" b="0" i="0" u="none" strike="noStrike" cap="none" normalizeH="0" baseline="0" dirty="0">
              <a:ln>
                <a:noFill/>
              </a:ln>
              <a:solidFill>
                <a:schemeClr val="tx1"/>
              </a:solidFill>
              <a:effectLst/>
              <a:latin typeface="Arial" panose="020B0604020202020204" pitchFamily="34" charset="0"/>
            </a:endParaRPr>
          </a:p>
        </p:txBody>
      </p:sp>
      <p:sp>
        <p:nvSpPr>
          <p:cNvPr id="8" name="AutoShape 6"/>
          <p:cNvSpPr>
            <a:spLocks noChangeArrowheads="1"/>
          </p:cNvSpPr>
          <p:nvPr/>
        </p:nvSpPr>
        <p:spPr bwMode="auto">
          <a:xfrm>
            <a:off x="664548" y="2492896"/>
            <a:ext cx="7930175" cy="3888432"/>
          </a:xfrm>
          <a:prstGeom prst="roundRect">
            <a:avLst>
              <a:gd name="adj" fmla="val 9106"/>
            </a:avLst>
          </a:prstGeom>
          <a:gradFill>
            <a:gsLst>
              <a:gs pos="0">
                <a:schemeClr val="accent1">
                  <a:lumMod val="5000"/>
                  <a:lumOff val="95000"/>
                </a:schemeClr>
              </a:gs>
              <a:gs pos="100000">
                <a:schemeClr val="accent1">
                  <a:lumMod val="45000"/>
                  <a:lumOff val="55000"/>
                </a:schemeClr>
              </a:gs>
              <a:gs pos="100000">
                <a:schemeClr val="accent1">
                  <a:lumMod val="45000"/>
                  <a:lumOff val="55000"/>
                </a:schemeClr>
              </a:gs>
              <a:gs pos="100000">
                <a:schemeClr val="accent1">
                  <a:lumMod val="30000"/>
                  <a:lumOff val="70000"/>
                </a:schemeClr>
              </a:gs>
            </a:gsLst>
            <a:lin ang="5400000" scaled="1"/>
          </a:gradFill>
          <a:ln w="9525">
            <a:noFill/>
            <a:round/>
            <a:headEnd/>
            <a:tailEnd/>
          </a:ln>
          <a:effectLst/>
        </p:spPr>
        <p:txBody>
          <a:bodyPr wrap="none" anchor="ctr"/>
          <a:lstStyle/>
          <a:p>
            <a:pPr algn="just">
              <a:lnSpc>
                <a:spcPts val="4000"/>
              </a:lnSpc>
              <a:buSzPct val="90000"/>
            </a:pPr>
            <a:r>
              <a:rPr lang="en-US" altLang="zh-TW" sz="2800" dirty="0">
                <a:solidFill>
                  <a:schemeClr val="tx1"/>
                </a:solidFill>
                <a:latin typeface="標楷體" panose="03000509000000000000" pitchFamily="65" charset="-120"/>
              </a:rPr>
              <a:t>A:</a:t>
            </a:r>
            <a:r>
              <a:rPr lang="zh-TW" altLang="zh-TW" sz="2800" dirty="0">
                <a:solidFill>
                  <a:schemeClr val="tx1"/>
                </a:solidFill>
                <a:latin typeface="標楷體" panose="03000509000000000000" pitchFamily="65" charset="-120"/>
              </a:rPr>
              <a:t>優惠存款利息</a:t>
            </a:r>
            <a:r>
              <a:rPr lang="zh-TW" altLang="en-US" sz="2800" dirty="0">
                <a:solidFill>
                  <a:schemeClr val="tx1"/>
                </a:solidFill>
                <a:latin typeface="標楷體" panose="03000509000000000000" pitchFamily="65" charset="-120"/>
              </a:rPr>
              <a:t>依退撫條例第</a:t>
            </a:r>
            <a:r>
              <a:rPr lang="en-US" altLang="zh-TW" sz="2800" dirty="0">
                <a:solidFill>
                  <a:schemeClr val="tx1"/>
                </a:solidFill>
                <a:latin typeface="標楷體" panose="03000509000000000000" pitchFamily="65" charset="-120"/>
              </a:rPr>
              <a:t>4</a:t>
            </a:r>
            <a:r>
              <a:rPr lang="zh-TW" altLang="en-US" sz="2800" dirty="0">
                <a:solidFill>
                  <a:schemeClr val="tx1"/>
                </a:solidFill>
                <a:latin typeface="標楷體" panose="03000509000000000000" pitchFamily="65" charset="-120"/>
              </a:rPr>
              <a:t>條第</a:t>
            </a:r>
            <a:r>
              <a:rPr lang="en-US" altLang="zh-TW" sz="2800" dirty="0">
                <a:solidFill>
                  <a:schemeClr val="tx1"/>
                </a:solidFill>
                <a:latin typeface="標楷體" panose="03000509000000000000" pitchFamily="65" charset="-120"/>
              </a:rPr>
              <a:t>5</a:t>
            </a:r>
            <a:r>
              <a:rPr lang="zh-TW" altLang="en-US" sz="2800" dirty="0">
                <a:solidFill>
                  <a:schemeClr val="tx1"/>
                </a:solidFill>
                <a:latin typeface="標楷體" panose="03000509000000000000" pitchFamily="65" charset="-120"/>
              </a:rPr>
              <a:t>款規定，</a:t>
            </a:r>
            <a:r>
              <a:rPr lang="zh-TW" altLang="zh-TW" sz="2800" dirty="0">
                <a:solidFill>
                  <a:schemeClr val="tx1"/>
                </a:solidFill>
                <a:latin typeface="標楷體" panose="03000509000000000000" pitchFamily="65" charset="-120"/>
              </a:rPr>
              <a:t>為</a:t>
            </a:r>
            <a:endParaRPr lang="en-US" altLang="zh-TW" sz="2800" dirty="0">
              <a:solidFill>
                <a:schemeClr val="tx1"/>
              </a:solidFill>
              <a:latin typeface="標楷體" panose="03000509000000000000" pitchFamily="65" charset="-120"/>
            </a:endParaRPr>
          </a:p>
          <a:p>
            <a:pPr algn="just">
              <a:lnSpc>
                <a:spcPts val="4000"/>
              </a:lnSpc>
              <a:buSzPct val="90000"/>
            </a:pPr>
            <a:r>
              <a:rPr lang="zh-TW" altLang="en-US" sz="2800" dirty="0">
                <a:solidFill>
                  <a:schemeClr val="tx1"/>
                </a:solidFill>
                <a:latin typeface="標楷體" panose="03000509000000000000" pitchFamily="65" charset="-120"/>
              </a:rPr>
              <a:t>   </a:t>
            </a:r>
            <a:r>
              <a:rPr lang="zh-TW" altLang="zh-TW" sz="2800" dirty="0">
                <a:solidFill>
                  <a:schemeClr val="tx1"/>
                </a:solidFill>
                <a:latin typeface="標楷體" panose="03000509000000000000" pitchFamily="65" charset="-120"/>
              </a:rPr>
              <a:t>月退休所得之一部分，爰支領一次退休金或公</a:t>
            </a:r>
            <a:endParaRPr lang="en-US" altLang="zh-TW" sz="2800" dirty="0">
              <a:solidFill>
                <a:schemeClr val="tx1"/>
              </a:solidFill>
              <a:latin typeface="標楷體" panose="03000509000000000000" pitchFamily="65" charset="-120"/>
            </a:endParaRPr>
          </a:p>
          <a:p>
            <a:pPr algn="just">
              <a:lnSpc>
                <a:spcPts val="4000"/>
              </a:lnSpc>
              <a:buSzPct val="90000"/>
            </a:pPr>
            <a:r>
              <a:rPr lang="zh-TW" altLang="en-US" sz="2800" dirty="0">
                <a:solidFill>
                  <a:schemeClr val="tx1"/>
                </a:solidFill>
                <a:latin typeface="標楷體" panose="03000509000000000000" pitchFamily="65" charset="-120"/>
              </a:rPr>
              <a:t>   </a:t>
            </a:r>
            <a:r>
              <a:rPr lang="zh-TW" altLang="zh-TW" sz="2800" dirty="0">
                <a:solidFill>
                  <a:schemeClr val="tx1"/>
                </a:solidFill>
                <a:latin typeface="標楷體" panose="03000509000000000000" pitchFamily="65" charset="-120"/>
              </a:rPr>
              <a:t>保一次養老給付並辦理優惠存款之退休教職員</a:t>
            </a:r>
            <a:endParaRPr lang="en-US" altLang="zh-TW" sz="2800" dirty="0">
              <a:solidFill>
                <a:schemeClr val="tx1"/>
              </a:solidFill>
              <a:latin typeface="標楷體" panose="03000509000000000000" pitchFamily="65" charset="-120"/>
            </a:endParaRPr>
          </a:p>
          <a:p>
            <a:pPr algn="just">
              <a:lnSpc>
                <a:spcPts val="4000"/>
              </a:lnSpc>
              <a:buSzPct val="90000"/>
            </a:pPr>
            <a:r>
              <a:rPr lang="zh-TW" altLang="en-US" sz="2800" dirty="0">
                <a:solidFill>
                  <a:schemeClr val="tx1"/>
                </a:solidFill>
                <a:latin typeface="標楷體" panose="03000509000000000000" pitchFamily="65" charset="-120"/>
              </a:rPr>
              <a:t>   </a:t>
            </a:r>
            <a:r>
              <a:rPr lang="zh-TW" altLang="zh-TW" sz="2800" dirty="0">
                <a:solidFill>
                  <a:schemeClr val="tx1"/>
                </a:solidFill>
                <a:latin typeface="標楷體" panose="03000509000000000000" pitchFamily="65" charset="-120"/>
              </a:rPr>
              <a:t>再任有給職務，且有退撫條例第</a:t>
            </a:r>
            <a:r>
              <a:rPr lang="en-US" altLang="zh-TW" sz="2800" dirty="0">
                <a:solidFill>
                  <a:schemeClr val="tx1"/>
                </a:solidFill>
                <a:latin typeface="標楷體" panose="03000509000000000000" pitchFamily="65" charset="-120"/>
              </a:rPr>
              <a:t>77</a:t>
            </a:r>
            <a:r>
              <a:rPr lang="zh-TW" altLang="zh-TW" sz="2800" dirty="0">
                <a:solidFill>
                  <a:schemeClr val="tx1"/>
                </a:solidFill>
                <a:latin typeface="標楷體" panose="03000509000000000000" pitchFamily="65" charset="-120"/>
              </a:rPr>
              <a:t>條規定應停</a:t>
            </a:r>
            <a:endParaRPr lang="en-US" altLang="zh-TW" sz="2800" dirty="0">
              <a:solidFill>
                <a:schemeClr val="tx1"/>
              </a:solidFill>
              <a:latin typeface="標楷體" panose="03000509000000000000" pitchFamily="65" charset="-120"/>
            </a:endParaRPr>
          </a:p>
          <a:p>
            <a:pPr algn="just">
              <a:lnSpc>
                <a:spcPts val="4000"/>
              </a:lnSpc>
              <a:buSzPct val="90000"/>
            </a:pPr>
            <a:r>
              <a:rPr lang="zh-TW" altLang="en-US" sz="2800" dirty="0">
                <a:solidFill>
                  <a:schemeClr val="tx1"/>
                </a:solidFill>
                <a:latin typeface="標楷體" panose="03000509000000000000" pitchFamily="65" charset="-120"/>
              </a:rPr>
              <a:t>  </a:t>
            </a:r>
            <a:r>
              <a:rPr lang="zh-TW" altLang="zh-TW" sz="2800" dirty="0">
                <a:solidFill>
                  <a:schemeClr val="tx1"/>
                </a:solidFill>
                <a:latin typeface="標楷體" panose="03000509000000000000" pitchFamily="65" charset="-120"/>
              </a:rPr>
              <a:t>止領受月退休金權利之情形時，應依退撫條例</a:t>
            </a:r>
            <a:endParaRPr lang="en-US" altLang="zh-TW" sz="2800" dirty="0">
              <a:solidFill>
                <a:schemeClr val="tx1"/>
              </a:solidFill>
              <a:latin typeface="標楷體" panose="03000509000000000000" pitchFamily="65" charset="-120"/>
            </a:endParaRPr>
          </a:p>
          <a:p>
            <a:pPr algn="just">
              <a:lnSpc>
                <a:spcPts val="4000"/>
              </a:lnSpc>
              <a:buSzPct val="90000"/>
            </a:pPr>
            <a:r>
              <a:rPr lang="zh-TW" altLang="en-US" sz="2800" dirty="0">
                <a:solidFill>
                  <a:schemeClr val="tx1"/>
                </a:solidFill>
                <a:latin typeface="標楷體" panose="03000509000000000000" pitchFamily="65" charset="-120"/>
              </a:rPr>
              <a:t>  </a:t>
            </a:r>
            <a:r>
              <a:rPr lang="zh-TW" altLang="zh-TW" sz="2800" dirty="0">
                <a:solidFill>
                  <a:schemeClr val="tx1"/>
                </a:solidFill>
                <a:latin typeface="標楷體" panose="03000509000000000000" pitchFamily="65" charset="-120"/>
              </a:rPr>
              <a:t>第</a:t>
            </a:r>
            <a:r>
              <a:rPr lang="en-US" altLang="zh-TW" sz="2800" dirty="0">
                <a:solidFill>
                  <a:schemeClr val="tx1"/>
                </a:solidFill>
                <a:latin typeface="標楷體" panose="03000509000000000000" pitchFamily="65" charset="-120"/>
              </a:rPr>
              <a:t>70</a:t>
            </a:r>
            <a:r>
              <a:rPr lang="zh-TW" altLang="zh-TW" sz="2800" dirty="0">
                <a:solidFill>
                  <a:schemeClr val="tx1"/>
                </a:solidFill>
                <a:latin typeface="標楷體" panose="03000509000000000000" pitchFamily="65" charset="-120"/>
              </a:rPr>
              <a:t>條第</a:t>
            </a:r>
            <a:r>
              <a:rPr lang="en-US" altLang="zh-TW" sz="2800" dirty="0">
                <a:solidFill>
                  <a:schemeClr val="tx1"/>
                </a:solidFill>
                <a:latin typeface="標楷體" panose="03000509000000000000" pitchFamily="65" charset="-120"/>
              </a:rPr>
              <a:t>3</a:t>
            </a:r>
            <a:r>
              <a:rPr lang="zh-TW" altLang="zh-TW" sz="2800" dirty="0">
                <a:solidFill>
                  <a:schemeClr val="tx1"/>
                </a:solidFill>
                <a:latin typeface="標楷體" panose="03000509000000000000" pitchFamily="65" charset="-120"/>
              </a:rPr>
              <a:t>項及優存辦法第</a:t>
            </a:r>
            <a:r>
              <a:rPr lang="en-US" altLang="zh-TW" sz="2800" dirty="0">
                <a:solidFill>
                  <a:schemeClr val="tx1"/>
                </a:solidFill>
                <a:latin typeface="標楷體" panose="03000509000000000000" pitchFamily="65" charset="-120"/>
              </a:rPr>
              <a:t>16</a:t>
            </a:r>
            <a:r>
              <a:rPr lang="zh-TW" altLang="zh-TW" sz="2800" dirty="0">
                <a:solidFill>
                  <a:schemeClr val="tx1"/>
                </a:solidFill>
                <a:latin typeface="標楷體" panose="03000509000000000000" pitchFamily="65" charset="-120"/>
              </a:rPr>
              <a:t>條第</a:t>
            </a:r>
            <a:r>
              <a:rPr lang="en-US" altLang="zh-TW" sz="2800" dirty="0">
                <a:solidFill>
                  <a:schemeClr val="tx1"/>
                </a:solidFill>
                <a:latin typeface="標楷體" panose="03000509000000000000" pitchFamily="65" charset="-120"/>
              </a:rPr>
              <a:t>1</a:t>
            </a:r>
            <a:r>
              <a:rPr lang="zh-TW" altLang="zh-TW" sz="2800" dirty="0">
                <a:solidFill>
                  <a:schemeClr val="tx1"/>
                </a:solidFill>
                <a:latin typeface="標楷體" panose="03000509000000000000" pitchFamily="65" charset="-120"/>
              </a:rPr>
              <a:t>項規定</a:t>
            </a:r>
            <a:r>
              <a:rPr lang="zh-TW" altLang="en-US" sz="2800" dirty="0">
                <a:solidFill>
                  <a:schemeClr val="tx1"/>
                </a:solidFill>
                <a:latin typeface="標楷體" panose="03000509000000000000" pitchFamily="65" charset="-120"/>
              </a:rPr>
              <a:t>停止</a:t>
            </a:r>
            <a:endParaRPr lang="en-US" altLang="zh-TW" sz="2800" dirty="0">
              <a:solidFill>
                <a:schemeClr val="tx1"/>
              </a:solidFill>
              <a:latin typeface="標楷體" panose="03000509000000000000" pitchFamily="65" charset="-120"/>
            </a:endParaRPr>
          </a:p>
          <a:p>
            <a:pPr algn="just">
              <a:lnSpc>
                <a:spcPts val="4000"/>
              </a:lnSpc>
              <a:buSzPct val="90000"/>
            </a:pPr>
            <a:r>
              <a:rPr lang="zh-TW" altLang="en-US" sz="2800" dirty="0">
                <a:solidFill>
                  <a:schemeClr val="tx1"/>
                </a:solidFill>
                <a:latin typeface="標楷體" panose="03000509000000000000" pitchFamily="65" charset="-120"/>
              </a:rPr>
              <a:t>  辦理優惠存款</a:t>
            </a:r>
            <a:r>
              <a:rPr lang="zh-TW" altLang="zh-TW" sz="2800" dirty="0">
                <a:solidFill>
                  <a:schemeClr val="tx1"/>
                </a:solidFill>
                <a:latin typeface="標楷體" panose="03000509000000000000" pitchFamily="65" charset="-120"/>
              </a:rPr>
              <a:t>。</a:t>
            </a:r>
            <a:endParaRPr lang="en-US" altLang="zh-TW" sz="2800" dirty="0">
              <a:solidFill>
                <a:schemeClr val="tx1"/>
              </a:solidFill>
              <a:latin typeface="標楷體" panose="03000509000000000000" pitchFamily="65" charset="-120"/>
            </a:endParaRPr>
          </a:p>
        </p:txBody>
      </p:sp>
      <p:pic>
        <p:nvPicPr>
          <p:cNvPr id="9" name="圖片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9512" y="188640"/>
            <a:ext cx="792088" cy="792088"/>
          </a:xfrm>
          <a:prstGeom prst="rect">
            <a:avLst/>
          </a:prstGeom>
        </p:spPr>
      </p:pic>
    </p:spTree>
    <p:extLst>
      <p:ext uri="{BB962C8B-B14F-4D97-AF65-F5344CB8AC3E}">
        <p14:creationId xmlns:p14="http://schemas.microsoft.com/office/powerpoint/2010/main" val="217410633"/>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標題 1"/>
          <p:cNvSpPr>
            <a:spLocks noGrp="1"/>
          </p:cNvSpPr>
          <p:nvPr>
            <p:ph type="title"/>
          </p:nvPr>
        </p:nvSpPr>
        <p:spPr>
          <a:xfrm>
            <a:off x="827584" y="584684"/>
            <a:ext cx="7773338" cy="1382215"/>
          </a:xfrm>
          <a:noFill/>
          <a:ln>
            <a:noFill/>
          </a:ln>
        </p:spPr>
        <p:style>
          <a:lnRef idx="1">
            <a:schemeClr val="accent3"/>
          </a:lnRef>
          <a:fillRef idx="1002">
            <a:schemeClr val="lt2"/>
          </a:fillRef>
          <a:effectRef idx="1">
            <a:schemeClr val="accent3"/>
          </a:effectRef>
          <a:fontRef idx="minor">
            <a:schemeClr val="dk1"/>
          </a:fontRef>
        </p:style>
        <p:txBody>
          <a:bodyPr>
            <a:noAutofit/>
          </a:bodyPr>
          <a:lstStyle/>
          <a:p>
            <a:pPr algn="l"/>
            <a:r>
              <a:rPr lang="en-US" altLang="zh-TW" sz="3200" dirty="0">
                <a:solidFill>
                  <a:schemeClr val="tx1"/>
                </a:solidFill>
                <a:latin typeface="標楷體" panose="03000509000000000000" pitchFamily="65" charset="-120"/>
                <a:ea typeface="標楷體" panose="03000509000000000000" pitchFamily="65" charset="-120"/>
              </a:rPr>
              <a:t>Q7</a:t>
            </a:r>
            <a:r>
              <a:rPr lang="zh-TW" altLang="en-US" sz="3200" dirty="0">
                <a:solidFill>
                  <a:schemeClr val="tx1"/>
                </a:solidFill>
                <a:latin typeface="標楷體" panose="03000509000000000000" pitchFamily="65" charset="-120"/>
                <a:ea typeface="標楷體" panose="03000509000000000000" pitchFamily="65" charset="-120"/>
              </a:rPr>
              <a:t>：退</a:t>
            </a:r>
            <a:r>
              <a:rPr lang="zh-TW" altLang="zh-TW" sz="3200" dirty="0">
                <a:solidFill>
                  <a:schemeClr val="tx1"/>
                </a:solidFill>
                <a:latin typeface="標楷體" panose="03000509000000000000" pitchFamily="65" charset="-120"/>
                <a:ea typeface="標楷體" panose="03000509000000000000" pitchFamily="65" charset="-120"/>
              </a:rPr>
              <a:t>休教師再任中小學</a:t>
            </a:r>
            <a:r>
              <a:rPr lang="zh-TW" altLang="en-US" sz="3200" dirty="0">
                <a:solidFill>
                  <a:schemeClr val="tx1"/>
                </a:solidFill>
                <a:latin typeface="標楷體" panose="03000509000000000000" pitchFamily="65" charset="-120"/>
                <a:ea typeface="標楷體" panose="03000509000000000000" pitchFamily="65" charset="-120"/>
              </a:rPr>
              <a:t>三</a:t>
            </a:r>
            <a:r>
              <a:rPr lang="zh-TW" altLang="zh-TW" sz="3200" dirty="0">
                <a:solidFill>
                  <a:schemeClr val="tx1"/>
                </a:solidFill>
                <a:latin typeface="標楷體" panose="03000509000000000000" pitchFamily="65" charset="-120"/>
                <a:ea typeface="標楷體" panose="03000509000000000000" pitchFamily="65" charset="-120"/>
              </a:rPr>
              <a:t>個月以下短期代理代課教師是否屬退撫條例第</a:t>
            </a:r>
            <a:r>
              <a:rPr lang="en-US" altLang="zh-TW" sz="3200" dirty="0">
                <a:solidFill>
                  <a:schemeClr val="tx1"/>
                </a:solidFill>
                <a:latin typeface="標楷體" panose="03000509000000000000" pitchFamily="65" charset="-120"/>
                <a:ea typeface="標楷體" panose="03000509000000000000" pitchFamily="65" charset="-120"/>
              </a:rPr>
              <a:t>77</a:t>
            </a:r>
            <a:r>
              <a:rPr lang="zh-TW" altLang="zh-TW" sz="3200" dirty="0">
                <a:solidFill>
                  <a:schemeClr val="tx1"/>
                </a:solidFill>
                <a:latin typeface="標楷體" panose="03000509000000000000" pitchFamily="65" charset="-120"/>
                <a:ea typeface="標楷體" panose="03000509000000000000" pitchFamily="65" charset="-120"/>
              </a:rPr>
              <a:t>條第</a:t>
            </a:r>
            <a:r>
              <a:rPr lang="en-US" altLang="zh-TW" sz="3200" dirty="0">
                <a:solidFill>
                  <a:schemeClr val="tx1"/>
                </a:solidFill>
                <a:latin typeface="標楷體" panose="03000509000000000000" pitchFamily="65" charset="-120"/>
                <a:ea typeface="標楷體" panose="03000509000000000000" pitchFamily="65" charset="-120"/>
              </a:rPr>
              <a:t>1</a:t>
            </a:r>
            <a:r>
              <a:rPr lang="zh-TW" altLang="zh-TW" sz="3200" dirty="0">
                <a:solidFill>
                  <a:schemeClr val="tx1"/>
                </a:solidFill>
                <a:latin typeface="標楷體" panose="03000509000000000000" pitchFamily="65" charset="-120"/>
                <a:ea typeface="標楷體" panose="03000509000000000000" pitchFamily="65" charset="-120"/>
              </a:rPr>
              <a:t>項退休職務再任範圍？</a:t>
            </a:r>
            <a:endParaRPr lang="zh-TW" altLang="en-US" sz="3200" dirty="0">
              <a:solidFill>
                <a:schemeClr val="tx1"/>
              </a:solidFill>
              <a:latin typeface="標楷體" panose="03000509000000000000" pitchFamily="65" charset="-120"/>
              <a:ea typeface="標楷體" panose="03000509000000000000" pitchFamily="65" charset="-120"/>
            </a:endParaRPr>
          </a:p>
        </p:txBody>
      </p:sp>
      <p:sp>
        <p:nvSpPr>
          <p:cNvPr id="2" name="內容版面配置區 1"/>
          <p:cNvSpPr>
            <a:spLocks noGrp="1"/>
          </p:cNvSpPr>
          <p:nvPr>
            <p:ph sz="quarter" idx="13"/>
          </p:nvPr>
        </p:nvSpPr>
        <p:spPr/>
        <p:txBody>
          <a:bodyPr/>
          <a:lstStyle/>
          <a:p>
            <a:endParaRPr lang="zh-TW" altLang="en-US" dirty="0"/>
          </a:p>
        </p:txBody>
      </p:sp>
      <p:sp>
        <p:nvSpPr>
          <p:cNvPr id="4" name="Rectangle 3"/>
          <p:cNvSpPr>
            <a:spLocks noChangeArrowheads="1"/>
          </p:cNvSpPr>
          <p:nvPr/>
        </p:nvSpPr>
        <p:spPr bwMode="auto">
          <a:xfrm>
            <a:off x="0" y="90100"/>
            <a:ext cx="65" cy="276999"/>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zh-TW" altLang="zh-TW" sz="1800" b="0" i="0" u="none" strike="noStrike" cap="none" normalizeH="0" baseline="0" dirty="0">
              <a:ln>
                <a:noFill/>
              </a:ln>
              <a:solidFill>
                <a:schemeClr val="tx1"/>
              </a:solidFill>
              <a:effectLst/>
              <a:latin typeface="Arial" panose="020B0604020202020204" pitchFamily="34" charset="0"/>
            </a:endParaRPr>
          </a:p>
        </p:txBody>
      </p:sp>
      <p:sp>
        <p:nvSpPr>
          <p:cNvPr id="7" name="Rectangle 4"/>
          <p:cNvSpPr>
            <a:spLocks noChangeArrowheads="1"/>
          </p:cNvSpPr>
          <p:nvPr/>
        </p:nvSpPr>
        <p:spPr bwMode="auto">
          <a:xfrm>
            <a:off x="0" y="90100"/>
            <a:ext cx="65" cy="276999"/>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zh-TW" altLang="zh-TW" sz="1800" b="0" i="0" u="none" strike="noStrike" cap="none" normalizeH="0" baseline="0" dirty="0">
              <a:ln>
                <a:noFill/>
              </a:ln>
              <a:solidFill>
                <a:schemeClr val="tx1"/>
              </a:solidFill>
              <a:effectLst/>
              <a:latin typeface="Arial" panose="020B0604020202020204" pitchFamily="34" charset="0"/>
            </a:endParaRPr>
          </a:p>
        </p:txBody>
      </p:sp>
      <p:sp>
        <p:nvSpPr>
          <p:cNvPr id="8" name="AutoShape 6"/>
          <p:cNvSpPr>
            <a:spLocks noChangeArrowheads="1"/>
          </p:cNvSpPr>
          <p:nvPr/>
        </p:nvSpPr>
        <p:spPr bwMode="auto">
          <a:xfrm>
            <a:off x="604081" y="2204864"/>
            <a:ext cx="7930175" cy="4158251"/>
          </a:xfrm>
          <a:prstGeom prst="roundRect">
            <a:avLst>
              <a:gd name="adj" fmla="val 9106"/>
            </a:avLst>
          </a:prstGeom>
          <a:gradFill>
            <a:gsLst>
              <a:gs pos="0">
                <a:schemeClr val="accent1">
                  <a:lumMod val="5000"/>
                  <a:lumOff val="95000"/>
                </a:schemeClr>
              </a:gs>
              <a:gs pos="100000">
                <a:schemeClr val="accent1">
                  <a:lumMod val="45000"/>
                  <a:lumOff val="55000"/>
                </a:schemeClr>
              </a:gs>
              <a:gs pos="100000">
                <a:schemeClr val="accent1">
                  <a:lumMod val="45000"/>
                  <a:lumOff val="55000"/>
                </a:schemeClr>
              </a:gs>
              <a:gs pos="100000">
                <a:schemeClr val="accent1">
                  <a:lumMod val="30000"/>
                  <a:lumOff val="70000"/>
                </a:schemeClr>
              </a:gs>
            </a:gsLst>
            <a:lin ang="5400000" scaled="1"/>
          </a:gradFill>
          <a:ln w="9525">
            <a:noFill/>
            <a:round/>
            <a:headEnd/>
            <a:tailEnd/>
          </a:ln>
          <a:effectLst/>
        </p:spPr>
        <p:txBody>
          <a:bodyPr wrap="none" anchor="ctr"/>
          <a:lstStyle/>
          <a:p>
            <a:pPr algn="just">
              <a:lnSpc>
                <a:spcPts val="4000"/>
              </a:lnSpc>
              <a:buSzPct val="90000"/>
            </a:pPr>
            <a:r>
              <a:rPr lang="en-US" altLang="zh-TW" sz="2800" dirty="0">
                <a:solidFill>
                  <a:schemeClr val="tx1"/>
                </a:solidFill>
                <a:latin typeface="標楷體" panose="03000509000000000000" pitchFamily="65" charset="-120"/>
              </a:rPr>
              <a:t>A</a:t>
            </a:r>
            <a:r>
              <a:rPr lang="zh-TW" altLang="en-US" sz="2800" dirty="0">
                <a:solidFill>
                  <a:schemeClr val="tx1"/>
                </a:solidFill>
                <a:latin typeface="標楷體" panose="03000509000000000000" pitchFamily="65" charset="-120"/>
              </a:rPr>
              <a:t>：</a:t>
            </a:r>
            <a:r>
              <a:rPr lang="zh-TW" altLang="zh-TW" sz="2800" dirty="0">
                <a:solidFill>
                  <a:schemeClr val="tx1"/>
                </a:solidFill>
                <a:latin typeface="標楷體" panose="03000509000000000000" pitchFamily="65" charset="-120"/>
              </a:rPr>
              <a:t>中小學三個月以下短期代理</a:t>
            </a:r>
            <a:r>
              <a:rPr lang="zh-TW" altLang="en-US" sz="2800" dirty="0">
                <a:solidFill>
                  <a:schemeClr val="tx1"/>
                </a:solidFill>
                <a:latin typeface="標楷體" panose="03000509000000000000" pitchFamily="65" charset="-120"/>
              </a:rPr>
              <a:t>教師係全時任教</a:t>
            </a:r>
            <a:endParaRPr lang="en-US" altLang="zh-TW" sz="2800" dirty="0">
              <a:solidFill>
                <a:schemeClr val="tx1"/>
              </a:solidFill>
              <a:latin typeface="標楷體" panose="03000509000000000000" pitchFamily="65" charset="-120"/>
            </a:endParaRPr>
          </a:p>
          <a:p>
            <a:pPr algn="just">
              <a:lnSpc>
                <a:spcPts val="4000"/>
              </a:lnSpc>
              <a:buSzPct val="90000"/>
            </a:pPr>
            <a:r>
              <a:rPr lang="zh-TW" altLang="en-US" sz="2800" dirty="0">
                <a:solidFill>
                  <a:schemeClr val="tx1"/>
                </a:solidFill>
                <a:latin typeface="標楷體" panose="03000509000000000000" pitchFamily="65" charset="-120"/>
              </a:rPr>
              <a:t>   且按實際代理日數支薪；短期代課教師係以</a:t>
            </a:r>
            <a:endParaRPr lang="en-US" altLang="zh-TW" sz="2800" dirty="0">
              <a:solidFill>
                <a:schemeClr val="tx1"/>
              </a:solidFill>
              <a:latin typeface="標楷體" panose="03000509000000000000" pitchFamily="65" charset="-120"/>
            </a:endParaRPr>
          </a:p>
          <a:p>
            <a:pPr algn="just">
              <a:lnSpc>
                <a:spcPts val="4000"/>
              </a:lnSpc>
              <a:buSzPct val="90000"/>
            </a:pPr>
            <a:r>
              <a:rPr lang="zh-TW" altLang="en-US" sz="2800" dirty="0">
                <a:solidFill>
                  <a:schemeClr val="tx1"/>
                </a:solidFill>
                <a:latin typeface="標楷體" panose="03000509000000000000" pitchFamily="65" charset="-120"/>
              </a:rPr>
              <a:t>   鐘點費方式支給薪酬，均</a:t>
            </a:r>
            <a:r>
              <a:rPr lang="zh-TW" altLang="zh-TW" sz="2800" dirty="0">
                <a:solidFill>
                  <a:schemeClr val="tx1"/>
                </a:solidFill>
                <a:latin typeface="標楷體" panose="03000509000000000000" pitchFamily="65" charset="-120"/>
              </a:rPr>
              <a:t>屬退撫條例第</a:t>
            </a:r>
            <a:r>
              <a:rPr lang="en-US" altLang="zh-TW" sz="2800" dirty="0">
                <a:solidFill>
                  <a:schemeClr val="tx1"/>
                </a:solidFill>
                <a:latin typeface="標楷體" panose="03000509000000000000" pitchFamily="65" charset="-120"/>
              </a:rPr>
              <a:t>77</a:t>
            </a:r>
            <a:r>
              <a:rPr lang="zh-TW" altLang="zh-TW" sz="2800" dirty="0">
                <a:solidFill>
                  <a:schemeClr val="tx1"/>
                </a:solidFill>
                <a:latin typeface="標楷體" panose="03000509000000000000" pitchFamily="65" charset="-120"/>
              </a:rPr>
              <a:t>條</a:t>
            </a:r>
            <a:endParaRPr lang="en-US" altLang="zh-TW" sz="2800" dirty="0">
              <a:solidFill>
                <a:schemeClr val="tx1"/>
              </a:solidFill>
              <a:latin typeface="標楷體" panose="03000509000000000000" pitchFamily="65" charset="-120"/>
            </a:endParaRPr>
          </a:p>
          <a:p>
            <a:pPr algn="just">
              <a:lnSpc>
                <a:spcPts val="4000"/>
              </a:lnSpc>
              <a:buSzPct val="90000"/>
            </a:pPr>
            <a:r>
              <a:rPr lang="zh-TW" altLang="en-US" sz="2800" dirty="0">
                <a:solidFill>
                  <a:schemeClr val="tx1"/>
                </a:solidFill>
                <a:latin typeface="標楷體" panose="03000509000000000000" pitchFamily="65" charset="-120"/>
              </a:rPr>
              <a:t>   </a:t>
            </a:r>
            <a:r>
              <a:rPr lang="zh-TW" altLang="zh-TW" sz="2800" dirty="0">
                <a:solidFill>
                  <a:schemeClr val="tx1"/>
                </a:solidFill>
                <a:latin typeface="標楷體" panose="03000509000000000000" pitchFamily="65" charset="-120"/>
              </a:rPr>
              <a:t>再任職務限制範圍</a:t>
            </a:r>
            <a:r>
              <a:rPr lang="zh-TW" altLang="en-US" sz="2800" dirty="0">
                <a:solidFill>
                  <a:schemeClr val="tx1"/>
                </a:solidFill>
                <a:latin typeface="標楷體" panose="03000509000000000000" pitchFamily="65" charset="-120"/>
              </a:rPr>
              <a:t>，如每月支給薪酬總額超</a:t>
            </a:r>
            <a:endParaRPr lang="en-US" altLang="zh-TW" sz="2800" dirty="0">
              <a:solidFill>
                <a:schemeClr val="tx1"/>
              </a:solidFill>
              <a:latin typeface="標楷體" panose="03000509000000000000" pitchFamily="65" charset="-120"/>
            </a:endParaRPr>
          </a:p>
          <a:p>
            <a:pPr algn="just">
              <a:lnSpc>
                <a:spcPts val="4000"/>
              </a:lnSpc>
              <a:buSzPct val="90000"/>
            </a:pPr>
            <a:r>
              <a:rPr lang="zh-TW" altLang="en-US" sz="2800" dirty="0">
                <a:solidFill>
                  <a:schemeClr val="tx1"/>
                </a:solidFill>
                <a:latin typeface="標楷體" panose="03000509000000000000" pitchFamily="65" charset="-120"/>
              </a:rPr>
              <a:t>   過法定基本工資，應依規定停止領受月退休</a:t>
            </a:r>
            <a:endParaRPr lang="en-US" altLang="zh-TW" sz="2800" dirty="0">
              <a:solidFill>
                <a:schemeClr val="tx1"/>
              </a:solidFill>
              <a:latin typeface="標楷體" panose="03000509000000000000" pitchFamily="65" charset="-120"/>
            </a:endParaRPr>
          </a:p>
          <a:p>
            <a:pPr algn="just">
              <a:lnSpc>
                <a:spcPts val="4000"/>
              </a:lnSpc>
              <a:buSzPct val="90000"/>
            </a:pPr>
            <a:r>
              <a:rPr lang="zh-TW" altLang="en-US" sz="2800" dirty="0">
                <a:solidFill>
                  <a:schemeClr val="tx1"/>
                </a:solidFill>
                <a:latin typeface="標楷體" panose="03000509000000000000" pitchFamily="65" charset="-120"/>
              </a:rPr>
              <a:t>   金及優惠存款利息。</a:t>
            </a:r>
            <a:endParaRPr lang="en-US" altLang="zh-TW" sz="2800" dirty="0">
              <a:solidFill>
                <a:schemeClr val="tx1"/>
              </a:solidFill>
              <a:latin typeface="標楷體" panose="03000509000000000000" pitchFamily="65" charset="-120"/>
            </a:endParaRPr>
          </a:p>
        </p:txBody>
      </p:sp>
      <p:pic>
        <p:nvPicPr>
          <p:cNvPr id="9" name="圖片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9512" y="188640"/>
            <a:ext cx="792088" cy="792088"/>
          </a:xfrm>
          <a:prstGeom prst="rect">
            <a:avLst/>
          </a:prstGeom>
        </p:spPr>
      </p:pic>
    </p:spTree>
    <p:extLst>
      <p:ext uri="{BB962C8B-B14F-4D97-AF65-F5344CB8AC3E}">
        <p14:creationId xmlns:p14="http://schemas.microsoft.com/office/powerpoint/2010/main" val="3658240049"/>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p:cNvSpPr>
            <a:spLocks noGrp="1"/>
          </p:cNvSpPr>
          <p:nvPr>
            <p:ph type="ctrTitle"/>
          </p:nvPr>
        </p:nvSpPr>
        <p:spPr>
          <a:xfrm>
            <a:off x="827584" y="2060848"/>
            <a:ext cx="7772400" cy="792089"/>
          </a:xfrm>
          <a:noFill/>
          <a:ln>
            <a:noFill/>
          </a:ln>
        </p:spPr>
        <p:style>
          <a:lnRef idx="2">
            <a:schemeClr val="accent3">
              <a:shade val="50000"/>
            </a:schemeClr>
          </a:lnRef>
          <a:fillRef idx="1">
            <a:schemeClr val="accent3"/>
          </a:fillRef>
          <a:effectRef idx="0">
            <a:schemeClr val="accent3"/>
          </a:effectRef>
          <a:fontRef idx="minor">
            <a:schemeClr val="lt1"/>
          </a:fontRef>
        </p:style>
        <p:txBody>
          <a:bodyPr>
            <a:normAutofit/>
          </a:bodyPr>
          <a:lstStyle/>
          <a:p>
            <a:r>
              <a:rPr lang="zh-TW" altLang="en-US" b="1" dirty="0">
                <a:solidFill>
                  <a:schemeClr val="tx1"/>
                </a:solidFill>
                <a:latin typeface="標楷體" panose="03000509000000000000" pitchFamily="65" charset="-120"/>
                <a:ea typeface="標楷體" panose="03000509000000000000" pitchFamily="65" charset="-120"/>
              </a:rPr>
              <a:t>六、停領（喪失）退休金事由</a:t>
            </a:r>
            <a:endParaRPr lang="zh-TW" altLang="en-US" dirty="0">
              <a:solidFill>
                <a:schemeClr val="tx1"/>
              </a:solidFill>
              <a:latin typeface="標楷體" panose="03000509000000000000" pitchFamily="65" charset="-120"/>
              <a:ea typeface="標楷體" panose="03000509000000000000" pitchFamily="65" charset="-120"/>
            </a:endParaRPr>
          </a:p>
        </p:txBody>
      </p:sp>
      <p:sp>
        <p:nvSpPr>
          <p:cNvPr id="3" name="副標題 2"/>
          <p:cNvSpPr>
            <a:spLocks noGrp="1"/>
          </p:cNvSpPr>
          <p:nvPr>
            <p:ph type="subTitle" idx="1"/>
          </p:nvPr>
        </p:nvSpPr>
        <p:spPr>
          <a:xfrm>
            <a:off x="1403648" y="3356992"/>
            <a:ext cx="6840760" cy="1296144"/>
          </a:xfrm>
          <a:noFill/>
          <a:ln>
            <a:noFill/>
          </a:ln>
        </p:spPr>
        <p:style>
          <a:lnRef idx="2">
            <a:schemeClr val="accent1"/>
          </a:lnRef>
          <a:fillRef idx="1">
            <a:schemeClr val="lt1"/>
          </a:fillRef>
          <a:effectRef idx="0">
            <a:schemeClr val="accent1"/>
          </a:effectRef>
          <a:fontRef idx="minor">
            <a:schemeClr val="dk1"/>
          </a:fontRef>
        </p:style>
        <p:txBody>
          <a:bodyPr>
            <a:noAutofit/>
          </a:bodyPr>
          <a:lstStyle/>
          <a:p>
            <a:r>
              <a:rPr lang="zh-TW" altLang="en-US" sz="3200" b="1" dirty="0">
                <a:solidFill>
                  <a:schemeClr val="tx1"/>
                </a:solidFill>
                <a:latin typeface="標楷體" panose="03000509000000000000" pitchFamily="65" charset="-120"/>
                <a:ea typeface="標楷體" panose="03000509000000000000" pitchFamily="65" charset="-120"/>
              </a:rPr>
              <a:t>公立學校教職員退休資遣撫卹條例</a:t>
            </a:r>
            <a:endParaRPr lang="en-US" altLang="zh-TW" sz="3200" b="1" dirty="0">
              <a:solidFill>
                <a:schemeClr val="tx1"/>
              </a:solidFill>
              <a:latin typeface="標楷體" panose="03000509000000000000" pitchFamily="65" charset="-120"/>
              <a:ea typeface="標楷體" panose="03000509000000000000" pitchFamily="65" charset="-120"/>
            </a:endParaRPr>
          </a:p>
          <a:p>
            <a:r>
              <a:rPr lang="zh-TW" altLang="en-US" sz="3200" b="1" dirty="0">
                <a:solidFill>
                  <a:schemeClr val="tx1"/>
                </a:solidFill>
                <a:latin typeface="標楷體" panose="03000509000000000000" pitchFamily="65" charset="-120"/>
                <a:ea typeface="標楷體" panose="03000509000000000000" pitchFamily="65" charset="-120"/>
              </a:rPr>
              <a:t>第</a:t>
            </a:r>
            <a:r>
              <a:rPr lang="en-US" altLang="zh-TW" sz="3200" b="1" dirty="0">
                <a:solidFill>
                  <a:schemeClr val="tx1"/>
                </a:solidFill>
                <a:latin typeface="標楷體" panose="03000509000000000000" pitchFamily="65" charset="-120"/>
                <a:ea typeface="標楷體" panose="03000509000000000000" pitchFamily="65" charset="-120"/>
              </a:rPr>
              <a:t>75</a:t>
            </a:r>
            <a:r>
              <a:rPr lang="zh-TW" altLang="en-US" sz="3200" b="1" dirty="0">
                <a:solidFill>
                  <a:schemeClr val="tx1"/>
                </a:solidFill>
                <a:latin typeface="標楷體" panose="03000509000000000000" pitchFamily="65" charset="-120"/>
                <a:ea typeface="標楷體" panose="03000509000000000000" pitchFamily="65" charset="-120"/>
              </a:rPr>
              <a:t>條至第</a:t>
            </a:r>
            <a:r>
              <a:rPr lang="en-US" altLang="zh-TW" sz="3200" b="1" dirty="0">
                <a:solidFill>
                  <a:schemeClr val="tx1"/>
                </a:solidFill>
                <a:latin typeface="標楷體" panose="03000509000000000000" pitchFamily="65" charset="-120"/>
                <a:ea typeface="標楷體" panose="03000509000000000000" pitchFamily="65" charset="-120"/>
              </a:rPr>
              <a:t>78</a:t>
            </a:r>
            <a:r>
              <a:rPr lang="zh-TW" altLang="en-US" sz="3200" b="1" dirty="0">
                <a:solidFill>
                  <a:schemeClr val="tx1"/>
                </a:solidFill>
                <a:latin typeface="標楷體" panose="03000509000000000000" pitchFamily="65" charset="-120"/>
                <a:ea typeface="標楷體" panose="03000509000000000000" pitchFamily="65" charset="-120"/>
              </a:rPr>
              <a:t>條</a:t>
            </a:r>
          </a:p>
        </p:txBody>
      </p:sp>
      <p:pic>
        <p:nvPicPr>
          <p:cNvPr id="5" name="圖片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9512" y="188640"/>
            <a:ext cx="792088" cy="792088"/>
          </a:xfrm>
          <a:prstGeom prst="rect">
            <a:avLst/>
          </a:prstGeom>
        </p:spPr>
      </p:pic>
    </p:spTree>
    <p:extLst>
      <p:ext uri="{BB962C8B-B14F-4D97-AF65-F5344CB8AC3E}">
        <p14:creationId xmlns:p14="http://schemas.microsoft.com/office/powerpoint/2010/main" val="1548104423"/>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標題 1"/>
          <p:cNvSpPr>
            <a:spLocks noGrp="1"/>
          </p:cNvSpPr>
          <p:nvPr>
            <p:ph type="title"/>
          </p:nvPr>
        </p:nvSpPr>
        <p:spPr>
          <a:xfrm>
            <a:off x="455600" y="692696"/>
            <a:ext cx="8229600" cy="1143000"/>
          </a:xfrm>
          <a:noFill/>
          <a:ln>
            <a:noFill/>
          </a:ln>
        </p:spPr>
        <p:style>
          <a:lnRef idx="1">
            <a:schemeClr val="accent4"/>
          </a:lnRef>
          <a:fillRef idx="2">
            <a:schemeClr val="accent4"/>
          </a:fillRef>
          <a:effectRef idx="1">
            <a:schemeClr val="accent4"/>
          </a:effectRef>
          <a:fontRef idx="minor">
            <a:schemeClr val="dk1"/>
          </a:fontRef>
        </p:style>
        <p:txBody>
          <a:bodyPr>
            <a:normAutofit/>
          </a:bodyPr>
          <a:lstStyle/>
          <a:p>
            <a:r>
              <a:rPr lang="zh-TW" altLang="en-US" sz="4800" b="1" dirty="0">
                <a:solidFill>
                  <a:schemeClr val="tx1"/>
                </a:solidFill>
                <a:latin typeface="標楷體" panose="03000509000000000000" pitchFamily="65" charset="-120"/>
                <a:ea typeface="標楷體" panose="03000509000000000000" pitchFamily="65" charset="-120"/>
              </a:rPr>
              <a:t>喪失領受月退休金之權利</a:t>
            </a:r>
            <a:r>
              <a:rPr lang="zh-TW" altLang="en-US" sz="2000" dirty="0">
                <a:solidFill>
                  <a:srgbClr val="FF0000"/>
                </a:solidFill>
                <a:latin typeface="標楷體" panose="03000509000000000000" pitchFamily="65" charset="-120"/>
                <a:ea typeface="標楷體" panose="03000509000000000000" pitchFamily="65" charset="-120"/>
              </a:rPr>
              <a:t>教＃</a:t>
            </a:r>
            <a:r>
              <a:rPr lang="en-US" altLang="zh-TW" sz="2000" dirty="0">
                <a:solidFill>
                  <a:srgbClr val="FF0000"/>
                </a:solidFill>
                <a:latin typeface="標楷體" panose="03000509000000000000" pitchFamily="65" charset="-120"/>
                <a:ea typeface="標楷體" panose="03000509000000000000" pitchFamily="65" charset="-120"/>
              </a:rPr>
              <a:t>75</a:t>
            </a:r>
            <a:r>
              <a:rPr lang="en-US" altLang="zh-TW" sz="2000" dirty="0">
                <a:solidFill>
                  <a:srgbClr val="FF0000"/>
                </a:solidFill>
                <a:latin typeface="新細明體" panose="02020500000000000000" pitchFamily="18" charset="-120"/>
                <a:ea typeface="新細明體" panose="02020500000000000000" pitchFamily="18" charset="-120"/>
              </a:rPr>
              <a:t>Ⅱ</a:t>
            </a:r>
            <a:r>
              <a:rPr lang="zh-TW" altLang="en-US" sz="2000" dirty="0">
                <a:solidFill>
                  <a:srgbClr val="FF0000"/>
                </a:solidFill>
                <a:latin typeface="標楷體" panose="03000509000000000000" pitchFamily="65" charset="-120"/>
                <a:ea typeface="標楷體" panose="03000509000000000000" pitchFamily="65" charset="-120"/>
              </a:rPr>
              <a:t> </a:t>
            </a:r>
          </a:p>
        </p:txBody>
      </p:sp>
      <p:sp>
        <p:nvSpPr>
          <p:cNvPr id="10" name="AutoShape 6"/>
          <p:cNvSpPr>
            <a:spLocks noChangeArrowheads="1"/>
          </p:cNvSpPr>
          <p:nvPr/>
        </p:nvSpPr>
        <p:spPr bwMode="auto">
          <a:xfrm>
            <a:off x="263298" y="2276872"/>
            <a:ext cx="8568952" cy="2808312"/>
          </a:xfrm>
          <a:prstGeom prst="roundRect">
            <a:avLst>
              <a:gd name="adj" fmla="val 9106"/>
            </a:avLst>
          </a:prstGeom>
          <a:gradFill flip="none" rotWithShape="1">
            <a:gsLst>
              <a:gs pos="0">
                <a:schemeClr val="bg1">
                  <a:lumMod val="95000"/>
                </a:schemeClr>
              </a:gs>
              <a:gs pos="100000">
                <a:srgbClr val="92D050"/>
              </a:gs>
              <a:gs pos="100000">
                <a:srgbClr val="92D050"/>
              </a:gs>
            </a:gsLst>
            <a:lin ang="5400000" scaled="1"/>
            <a:tileRect/>
          </a:gradFill>
          <a:ln>
            <a:noFill/>
            <a:headEnd/>
            <a:tailEnd/>
          </a:ln>
        </p:spPr>
        <p:style>
          <a:lnRef idx="2">
            <a:schemeClr val="accent6">
              <a:shade val="50000"/>
            </a:schemeClr>
          </a:lnRef>
          <a:fillRef idx="1">
            <a:schemeClr val="accent6"/>
          </a:fillRef>
          <a:effectRef idx="0">
            <a:schemeClr val="accent6"/>
          </a:effectRef>
          <a:fontRef idx="minor">
            <a:schemeClr val="lt1"/>
          </a:fontRef>
        </p:style>
        <p:txBody>
          <a:bodyPr wrap="none" anchor="ctr"/>
          <a:lstStyle/>
          <a:p>
            <a:pPr marL="457200" indent="-457200">
              <a:lnSpc>
                <a:spcPts val="4000"/>
              </a:lnSpc>
              <a:buSzPct val="90000"/>
              <a:buFont typeface="Arial" panose="020B0604020202020204" pitchFamily="34" charset="0"/>
              <a:buChar char="•"/>
            </a:pPr>
            <a:r>
              <a:rPr lang="zh-TW" altLang="en-US" sz="3200" dirty="0">
                <a:solidFill>
                  <a:schemeClr val="tx1"/>
                </a:solidFill>
                <a:latin typeface="標楷體" panose="03000509000000000000" pitchFamily="65" charset="-120"/>
                <a:ea typeface="標楷體" panose="03000509000000000000" pitchFamily="65" charset="-120"/>
              </a:rPr>
              <a:t>死亡。</a:t>
            </a:r>
          </a:p>
          <a:p>
            <a:pPr marL="457200" indent="-457200">
              <a:lnSpc>
                <a:spcPts val="4000"/>
              </a:lnSpc>
              <a:buSzPct val="90000"/>
              <a:buFont typeface="Arial" panose="020B0604020202020204" pitchFamily="34" charset="0"/>
              <a:buChar char="•"/>
            </a:pPr>
            <a:r>
              <a:rPr lang="zh-TW" altLang="en-US" sz="3200" dirty="0">
                <a:solidFill>
                  <a:schemeClr val="tx1"/>
                </a:solidFill>
                <a:latin typeface="標楷體" panose="03000509000000000000" pitchFamily="65" charset="-120"/>
                <a:ea typeface="標楷體" panose="03000509000000000000" pitchFamily="65" charset="-120"/>
              </a:rPr>
              <a:t>褫奪公權終身。</a:t>
            </a:r>
          </a:p>
          <a:p>
            <a:pPr marL="457200" indent="-457200">
              <a:lnSpc>
                <a:spcPts val="4000"/>
              </a:lnSpc>
              <a:buSzPct val="90000"/>
              <a:buFont typeface="Arial" panose="020B0604020202020204" pitchFamily="34" charset="0"/>
              <a:buChar char="•"/>
            </a:pPr>
            <a:r>
              <a:rPr lang="zh-TW" altLang="en-US" sz="3200" dirty="0">
                <a:solidFill>
                  <a:schemeClr val="tx1"/>
                </a:solidFill>
                <a:latin typeface="標楷體" panose="03000509000000000000" pitchFamily="65" charset="-120"/>
                <a:ea typeface="標楷體" panose="03000509000000000000" pitchFamily="65" charset="-120"/>
              </a:rPr>
              <a:t>動員戡亂時期終止後，犯內亂罪、外患罪，</a:t>
            </a:r>
            <a:endParaRPr lang="en-US" altLang="zh-TW" sz="3200" dirty="0">
              <a:solidFill>
                <a:schemeClr val="tx1"/>
              </a:solidFill>
              <a:latin typeface="標楷體" panose="03000509000000000000" pitchFamily="65" charset="-120"/>
              <a:ea typeface="標楷體" panose="03000509000000000000" pitchFamily="65" charset="-120"/>
            </a:endParaRPr>
          </a:p>
          <a:p>
            <a:pPr>
              <a:lnSpc>
                <a:spcPts val="4000"/>
              </a:lnSpc>
              <a:buSzPct val="90000"/>
            </a:pPr>
            <a:r>
              <a:rPr lang="zh-TW" altLang="en-US" sz="3200" dirty="0">
                <a:solidFill>
                  <a:schemeClr val="tx1"/>
                </a:solidFill>
                <a:latin typeface="標楷體" panose="03000509000000000000" pitchFamily="65" charset="-120"/>
                <a:ea typeface="標楷體" panose="03000509000000000000" pitchFamily="65" charset="-120"/>
              </a:rPr>
              <a:t>  經判刑確定。</a:t>
            </a:r>
          </a:p>
          <a:p>
            <a:pPr marL="457200" indent="-457200">
              <a:lnSpc>
                <a:spcPts val="4000"/>
              </a:lnSpc>
              <a:buSzPct val="90000"/>
              <a:buFont typeface="Arial" panose="020B0604020202020204" pitchFamily="34" charset="0"/>
              <a:buChar char="•"/>
            </a:pPr>
            <a:r>
              <a:rPr lang="zh-TW" altLang="en-US" sz="3200" dirty="0">
                <a:solidFill>
                  <a:schemeClr val="tx1"/>
                </a:solidFill>
                <a:latin typeface="標楷體" panose="03000509000000000000" pitchFamily="65" charset="-120"/>
                <a:ea typeface="標楷體" panose="03000509000000000000" pitchFamily="65" charset="-120"/>
              </a:rPr>
              <a:t>喪失中華民國國籍。</a:t>
            </a:r>
            <a:endParaRPr lang="ko-KR" altLang="en-US" sz="3600" dirty="0">
              <a:solidFill>
                <a:schemeClr val="tx1"/>
              </a:solidFill>
              <a:latin typeface="標楷體" panose="03000509000000000000" pitchFamily="65" charset="-120"/>
            </a:endParaRPr>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3298" y="5310336"/>
            <a:ext cx="8568952" cy="4320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6771513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標題 1"/>
          <p:cNvSpPr>
            <a:spLocks noGrp="1"/>
          </p:cNvSpPr>
          <p:nvPr>
            <p:ph type="title"/>
          </p:nvPr>
        </p:nvSpPr>
        <p:spPr>
          <a:xfrm>
            <a:off x="390917" y="581506"/>
            <a:ext cx="8229600" cy="725470"/>
          </a:xfrm>
          <a:noFill/>
          <a:ln>
            <a:noFill/>
          </a:ln>
        </p:spPr>
        <p:style>
          <a:lnRef idx="1">
            <a:schemeClr val="accent3"/>
          </a:lnRef>
          <a:fillRef idx="1002">
            <a:schemeClr val="lt2"/>
          </a:fillRef>
          <a:effectRef idx="1">
            <a:schemeClr val="accent3"/>
          </a:effectRef>
          <a:fontRef idx="minor">
            <a:schemeClr val="dk1"/>
          </a:fontRef>
        </p:style>
        <p:txBody>
          <a:bodyPr>
            <a:normAutofit fontScale="90000"/>
          </a:bodyPr>
          <a:lstStyle/>
          <a:p>
            <a:r>
              <a:rPr lang="zh-TW" altLang="en-US" sz="4800" dirty="0">
                <a:solidFill>
                  <a:schemeClr val="tx1"/>
                </a:solidFill>
                <a:latin typeface="標楷體" panose="03000509000000000000" pitchFamily="65" charset="-120"/>
                <a:ea typeface="標楷體" panose="03000509000000000000" pitchFamily="65" charset="-120"/>
              </a:rPr>
              <a:t>校長及教師延長服務</a:t>
            </a:r>
            <a:r>
              <a:rPr lang="zh-TW" altLang="en-US" sz="2200" dirty="0">
                <a:solidFill>
                  <a:srgbClr val="FF0000"/>
                </a:solidFill>
                <a:latin typeface="標楷體" panose="03000509000000000000" pitchFamily="65" charset="-120"/>
                <a:ea typeface="標楷體" panose="03000509000000000000" pitchFamily="65" charset="-120"/>
              </a:rPr>
              <a:t>教</a:t>
            </a:r>
            <a:r>
              <a:rPr lang="en-US" altLang="zh-TW" sz="2200" dirty="0">
                <a:solidFill>
                  <a:srgbClr val="FF0000"/>
                </a:solidFill>
                <a:latin typeface="標楷體" panose="03000509000000000000" pitchFamily="65" charset="-120"/>
                <a:ea typeface="標楷體" panose="03000509000000000000" pitchFamily="65" charset="-120"/>
              </a:rPr>
              <a:t>#20</a:t>
            </a:r>
            <a:endParaRPr lang="zh-TW" altLang="en-US" sz="2200" dirty="0">
              <a:solidFill>
                <a:srgbClr val="FF0000"/>
              </a:solidFill>
              <a:latin typeface="標楷體" panose="03000509000000000000" pitchFamily="65" charset="-120"/>
              <a:ea typeface="標楷體" panose="03000509000000000000" pitchFamily="65" charset="-120"/>
            </a:endParaRPr>
          </a:p>
        </p:txBody>
      </p:sp>
      <p:sp>
        <p:nvSpPr>
          <p:cNvPr id="6" name="內容版面配置區 5"/>
          <p:cNvSpPr>
            <a:spLocks noGrp="1"/>
          </p:cNvSpPr>
          <p:nvPr>
            <p:ph sz="quarter" idx="13"/>
          </p:nvPr>
        </p:nvSpPr>
        <p:spPr>
          <a:xfrm>
            <a:off x="251520" y="1438196"/>
            <a:ext cx="8640960" cy="2502040"/>
          </a:xfrm>
          <a:gradFill flip="none" rotWithShape="1">
            <a:gsLst>
              <a:gs pos="0">
                <a:schemeClr val="bg1"/>
              </a:gs>
              <a:gs pos="100000">
                <a:schemeClr val="accent1"/>
              </a:gs>
            </a:gsLst>
            <a:lin ang="2700000" scaled="1"/>
            <a:tileRect/>
          </a:gradFill>
          <a:ln cap="flat">
            <a:noFill/>
          </a:ln>
        </p:spPr>
        <p:txBody>
          <a:bodyPr>
            <a:noAutofit/>
          </a:bodyPr>
          <a:lstStyle/>
          <a:p>
            <a:pPr>
              <a:lnSpc>
                <a:spcPts val="3100"/>
              </a:lnSpc>
              <a:spcBef>
                <a:spcPts val="0"/>
              </a:spcBef>
              <a:buClrTx/>
              <a:buFont typeface="Arial" panose="020B0604020202020204" pitchFamily="34" charset="0"/>
              <a:buChar char="•"/>
            </a:pPr>
            <a:r>
              <a:rPr lang="zh-TW" altLang="en-US" sz="2800" u="sng" dirty="0">
                <a:solidFill>
                  <a:schemeClr val="tx1"/>
                </a:solidFill>
                <a:latin typeface="標楷體" panose="03000509000000000000" pitchFamily="65" charset="-120"/>
              </a:rPr>
              <a:t>專科以上學校校長</a:t>
            </a:r>
            <a:endParaRPr lang="en-US" altLang="zh-TW" sz="2800" u="sng" dirty="0">
              <a:solidFill>
                <a:schemeClr val="tx1"/>
              </a:solidFill>
              <a:latin typeface="標楷體" panose="03000509000000000000" pitchFamily="65" charset="-120"/>
            </a:endParaRPr>
          </a:p>
          <a:p>
            <a:pPr marL="0" indent="0">
              <a:lnSpc>
                <a:spcPts val="3100"/>
              </a:lnSpc>
              <a:spcBef>
                <a:spcPts val="0"/>
              </a:spcBef>
              <a:buNone/>
            </a:pPr>
            <a:r>
              <a:rPr lang="zh-TW" altLang="en-US" sz="2800" dirty="0">
                <a:latin typeface="標楷體" panose="03000509000000000000" pitchFamily="65" charset="-120"/>
              </a:rPr>
              <a:t>  </a:t>
            </a:r>
            <a:r>
              <a:rPr lang="en-US" altLang="zh-TW" sz="2800" dirty="0">
                <a:solidFill>
                  <a:schemeClr val="tx1"/>
                </a:solidFill>
                <a:latin typeface="標楷體" panose="03000509000000000000" pitchFamily="65" charset="-120"/>
              </a:rPr>
              <a:t>1.</a:t>
            </a:r>
            <a:r>
              <a:rPr lang="zh-TW" altLang="en-US" sz="2800" dirty="0">
                <a:solidFill>
                  <a:schemeClr val="tx1"/>
                </a:solidFill>
                <a:latin typeface="標楷體" panose="03000509000000000000" pitchFamily="65" charset="-120"/>
              </a:rPr>
              <a:t>得任職至任期屆滿為止</a:t>
            </a:r>
            <a:endParaRPr lang="en-US" altLang="zh-TW" sz="2800" dirty="0">
              <a:solidFill>
                <a:schemeClr val="tx1"/>
              </a:solidFill>
              <a:latin typeface="標楷體" panose="03000509000000000000" pitchFamily="65" charset="-120"/>
            </a:endParaRPr>
          </a:p>
          <a:p>
            <a:pPr marL="0" indent="0">
              <a:lnSpc>
                <a:spcPts val="3100"/>
              </a:lnSpc>
              <a:spcBef>
                <a:spcPts val="0"/>
              </a:spcBef>
              <a:buNone/>
            </a:pPr>
            <a:r>
              <a:rPr lang="zh-TW" altLang="en-US" sz="2800" dirty="0">
                <a:solidFill>
                  <a:schemeClr val="tx1"/>
                </a:solidFill>
                <a:latin typeface="標楷體" panose="03000509000000000000" pitchFamily="65" charset="-120"/>
              </a:rPr>
              <a:t>  </a:t>
            </a:r>
            <a:r>
              <a:rPr lang="en-US" altLang="zh-TW" sz="2800" dirty="0">
                <a:solidFill>
                  <a:schemeClr val="tx1"/>
                </a:solidFill>
                <a:latin typeface="標楷體" panose="03000509000000000000" pitchFamily="65" charset="-120"/>
              </a:rPr>
              <a:t>2.</a:t>
            </a:r>
            <a:r>
              <a:rPr lang="zh-TW" altLang="en-US" sz="2800" dirty="0">
                <a:solidFill>
                  <a:schemeClr val="tx1"/>
                </a:solidFill>
                <a:latin typeface="標楷體" panose="03000509000000000000" pitchFamily="65" charset="-120"/>
              </a:rPr>
              <a:t>其任期屆滿而獲續聘者，得繼續服務至任期屆 </a:t>
            </a:r>
            <a:endParaRPr lang="en-US" altLang="zh-TW" sz="2800" dirty="0">
              <a:solidFill>
                <a:schemeClr val="tx1"/>
              </a:solidFill>
              <a:latin typeface="標楷體" panose="03000509000000000000" pitchFamily="65" charset="-120"/>
            </a:endParaRPr>
          </a:p>
          <a:p>
            <a:pPr marL="0" indent="0">
              <a:lnSpc>
                <a:spcPts val="3100"/>
              </a:lnSpc>
              <a:spcBef>
                <a:spcPts val="0"/>
              </a:spcBef>
              <a:buNone/>
            </a:pPr>
            <a:r>
              <a:rPr lang="en-US" altLang="zh-TW" sz="2800" dirty="0">
                <a:solidFill>
                  <a:schemeClr val="tx1"/>
                </a:solidFill>
                <a:latin typeface="標楷體" panose="03000509000000000000" pitchFamily="65" charset="-120"/>
              </a:rPr>
              <a:t>    </a:t>
            </a:r>
            <a:r>
              <a:rPr lang="zh-TW" altLang="en-US" sz="2800" dirty="0">
                <a:solidFill>
                  <a:schemeClr val="tx1"/>
                </a:solidFill>
                <a:latin typeface="標楷體" panose="03000509000000000000" pitchFamily="65" charset="-120"/>
              </a:rPr>
              <a:t>滿</a:t>
            </a:r>
            <a:r>
              <a:rPr lang="en-US" altLang="zh-TW" sz="2800" dirty="0">
                <a:solidFill>
                  <a:schemeClr val="tx1"/>
                </a:solidFill>
                <a:latin typeface="標楷體" panose="03000509000000000000" pitchFamily="65" charset="-120"/>
              </a:rPr>
              <a:t>(</a:t>
            </a:r>
            <a:r>
              <a:rPr lang="zh-TW" altLang="en-US" sz="2800" dirty="0">
                <a:solidFill>
                  <a:schemeClr val="tx1"/>
                </a:solidFill>
                <a:latin typeface="標楷體" panose="03000509000000000000" pitchFamily="65" charset="-120"/>
              </a:rPr>
              <a:t>不得逾</a:t>
            </a:r>
            <a:r>
              <a:rPr lang="en-US" altLang="zh-TW" sz="2800" dirty="0">
                <a:solidFill>
                  <a:schemeClr val="tx1"/>
                </a:solidFill>
                <a:latin typeface="標楷體" panose="03000509000000000000" pitchFamily="65" charset="-120"/>
              </a:rPr>
              <a:t>70</a:t>
            </a:r>
            <a:r>
              <a:rPr lang="zh-TW" altLang="en-US" sz="2800" dirty="0">
                <a:solidFill>
                  <a:schemeClr val="tx1"/>
                </a:solidFill>
                <a:latin typeface="標楷體" panose="03000509000000000000" pitchFamily="65" charset="-120"/>
              </a:rPr>
              <a:t>歲</a:t>
            </a:r>
            <a:r>
              <a:rPr lang="en-US" altLang="zh-TW" sz="2800" dirty="0">
                <a:solidFill>
                  <a:schemeClr val="tx1"/>
                </a:solidFill>
                <a:latin typeface="標楷體" panose="03000509000000000000" pitchFamily="65" charset="-120"/>
              </a:rPr>
              <a:t>)</a:t>
            </a:r>
          </a:p>
          <a:p>
            <a:pPr marL="0" indent="0">
              <a:lnSpc>
                <a:spcPts val="3100"/>
              </a:lnSpc>
              <a:spcBef>
                <a:spcPts val="0"/>
              </a:spcBef>
              <a:buNone/>
            </a:pPr>
            <a:r>
              <a:rPr lang="zh-TW" altLang="en-US" sz="2800" dirty="0">
                <a:solidFill>
                  <a:schemeClr val="tx1"/>
                </a:solidFill>
                <a:latin typeface="標楷體" panose="03000509000000000000" pitchFamily="65" charset="-120"/>
              </a:rPr>
              <a:t>  </a:t>
            </a:r>
            <a:r>
              <a:rPr lang="en-US" altLang="zh-TW" sz="2800" dirty="0">
                <a:solidFill>
                  <a:schemeClr val="tx1"/>
                </a:solidFill>
                <a:latin typeface="標楷體" panose="03000509000000000000" pitchFamily="65" charset="-120"/>
              </a:rPr>
              <a:t>3.</a:t>
            </a:r>
            <a:r>
              <a:rPr lang="zh-TW" altLang="en-US" sz="2800" dirty="0">
                <a:solidFill>
                  <a:schemeClr val="tx1"/>
                </a:solidFill>
                <a:latin typeface="標楷體" panose="03000509000000000000" pitchFamily="65" charset="-120"/>
              </a:rPr>
              <a:t>任期屆滿依規定回任教授、副教授者，延長服</a:t>
            </a:r>
            <a:endParaRPr lang="en-US" altLang="zh-TW" sz="2800" dirty="0">
              <a:solidFill>
                <a:schemeClr val="tx1"/>
              </a:solidFill>
              <a:latin typeface="標楷體" panose="03000509000000000000" pitchFamily="65" charset="-120"/>
            </a:endParaRPr>
          </a:p>
          <a:p>
            <a:pPr marL="0" indent="0">
              <a:lnSpc>
                <a:spcPts val="3100"/>
              </a:lnSpc>
              <a:spcBef>
                <a:spcPts val="0"/>
              </a:spcBef>
              <a:buNone/>
            </a:pPr>
            <a:r>
              <a:rPr lang="en-US" altLang="zh-TW" sz="2800" dirty="0">
                <a:solidFill>
                  <a:schemeClr val="tx1"/>
                </a:solidFill>
                <a:latin typeface="標楷體" panose="03000509000000000000" pitchFamily="65" charset="-120"/>
              </a:rPr>
              <a:t>    </a:t>
            </a:r>
            <a:r>
              <a:rPr lang="zh-TW" altLang="en-US" sz="2800" dirty="0">
                <a:solidFill>
                  <a:schemeClr val="tx1"/>
                </a:solidFill>
                <a:latin typeface="標楷體" panose="03000509000000000000" pitchFamily="65" charset="-120"/>
              </a:rPr>
              <a:t>務依教授、副教授規定辦理</a:t>
            </a:r>
          </a:p>
          <a:p>
            <a:pPr>
              <a:lnSpc>
                <a:spcPts val="3100"/>
              </a:lnSpc>
              <a:spcBef>
                <a:spcPts val="0"/>
              </a:spcBef>
            </a:pPr>
            <a:endParaRPr lang="zh-TW" altLang="en-US" sz="2800" dirty="0">
              <a:solidFill>
                <a:schemeClr val="tx1"/>
              </a:solidFill>
              <a:latin typeface="標楷體" panose="03000509000000000000" pitchFamily="65" charset="-120"/>
              <a:ea typeface="標楷體" panose="03000509000000000000" pitchFamily="65" charset="-120"/>
            </a:endParaRPr>
          </a:p>
        </p:txBody>
      </p:sp>
      <p:sp>
        <p:nvSpPr>
          <p:cNvPr id="4" name="AutoShape 6"/>
          <p:cNvSpPr txBox="1">
            <a:spLocks noChangeArrowheads="1"/>
          </p:cNvSpPr>
          <p:nvPr/>
        </p:nvSpPr>
        <p:spPr bwMode="auto">
          <a:xfrm>
            <a:off x="251520" y="3930752"/>
            <a:ext cx="8640960" cy="2882624"/>
          </a:xfrm>
          <a:prstGeom prst="roundRect">
            <a:avLst>
              <a:gd name="adj" fmla="val 9106"/>
            </a:avLst>
          </a:prstGeom>
          <a:gradFill>
            <a:gsLst>
              <a:gs pos="0">
                <a:schemeClr val="bg1"/>
              </a:gs>
              <a:gs pos="100000">
                <a:schemeClr val="accent1"/>
              </a:gs>
            </a:gsLst>
            <a:lin ang="2700000" scaled="1"/>
          </a:gradFill>
          <a:ln w="9525" cap="flat" cmpd="sng" algn="ctr">
            <a:noFill/>
            <a:prstDash val="solid"/>
            <a:headEnd/>
            <a:tailEnd/>
          </a:ln>
        </p:spPr>
        <p:style>
          <a:lnRef idx="1">
            <a:schemeClr val="accent5"/>
          </a:lnRef>
          <a:fillRef idx="2">
            <a:schemeClr val="accent5"/>
          </a:fillRef>
          <a:effectRef idx="1">
            <a:schemeClr val="accent5"/>
          </a:effectRef>
          <a:fontRef idx="minor">
            <a:schemeClr val="dk1"/>
          </a:fontRef>
        </p:style>
        <p:txBody>
          <a:bodyPr vert="horz" wrap="none" lIns="91440" tIns="45720" rIns="91440" bIns="45720" rtlCol="0" anchor="ctr">
            <a:noAutofit/>
          </a:bodyPr>
          <a:lst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dk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dk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dk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dk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dk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dk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dk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dk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dk1"/>
                </a:solidFill>
                <a:effectLst/>
                <a:latin typeface="+mn-lt"/>
                <a:ea typeface="+mn-ea"/>
                <a:cs typeface="+mn-cs"/>
              </a:defRPr>
            </a:lvl9pPr>
          </a:lstStyle>
          <a:p>
            <a:pPr>
              <a:lnSpc>
                <a:spcPts val="3100"/>
              </a:lnSpc>
              <a:spcBef>
                <a:spcPts val="0"/>
              </a:spcBef>
            </a:pPr>
            <a:r>
              <a:rPr lang="zh-TW" altLang="en-US" sz="2800" u="sng" dirty="0">
                <a:solidFill>
                  <a:schemeClr val="tx1"/>
                </a:solidFill>
                <a:latin typeface="標楷體" panose="03000509000000000000" pitchFamily="65" charset="-120"/>
                <a:ea typeface="標楷體" panose="03000509000000000000" pitchFamily="65" charset="-120"/>
              </a:rPr>
              <a:t>專科以上學校教授、副教授</a:t>
            </a:r>
            <a:endParaRPr lang="en-US" altLang="zh-TW" sz="2800" u="sng" dirty="0">
              <a:solidFill>
                <a:schemeClr val="tx1"/>
              </a:solidFill>
              <a:latin typeface="標楷體" panose="03000509000000000000" pitchFamily="65" charset="-120"/>
              <a:ea typeface="標楷體" panose="03000509000000000000" pitchFamily="65" charset="-120"/>
            </a:endParaRPr>
          </a:p>
          <a:p>
            <a:pPr marL="0" indent="0">
              <a:lnSpc>
                <a:spcPts val="3100"/>
              </a:lnSpc>
              <a:spcBef>
                <a:spcPts val="0"/>
              </a:spcBef>
              <a:buNone/>
            </a:pPr>
            <a:r>
              <a:rPr lang="zh-TW" altLang="en-US" sz="2800" dirty="0">
                <a:latin typeface="標楷體" panose="03000509000000000000" pitchFamily="65" charset="-120"/>
                <a:ea typeface="標楷體" panose="03000509000000000000" pitchFamily="65" charset="-120"/>
              </a:rPr>
              <a:t>  經學校基於教學需要，並徵得其同意繼續服務者，</a:t>
            </a:r>
            <a:endParaRPr lang="en-US" altLang="zh-TW" sz="2800" dirty="0">
              <a:latin typeface="標楷體" panose="03000509000000000000" pitchFamily="65" charset="-120"/>
              <a:ea typeface="標楷體" panose="03000509000000000000" pitchFamily="65" charset="-120"/>
            </a:endParaRPr>
          </a:p>
          <a:p>
            <a:pPr marL="0" indent="0">
              <a:lnSpc>
                <a:spcPts val="3100"/>
              </a:lnSpc>
              <a:spcBef>
                <a:spcPts val="0"/>
              </a:spcBef>
              <a:buNone/>
            </a:pPr>
            <a:r>
              <a:rPr lang="en-US" altLang="zh-TW" sz="2800" dirty="0">
                <a:latin typeface="標楷體" panose="03000509000000000000" pitchFamily="65" charset="-120"/>
                <a:ea typeface="標楷體" panose="03000509000000000000" pitchFamily="65" charset="-120"/>
              </a:rPr>
              <a:t>  </a:t>
            </a:r>
            <a:r>
              <a:rPr lang="zh-TW" altLang="en-US" sz="2800" dirty="0">
                <a:latin typeface="標楷體" panose="03000509000000000000" pitchFamily="65" charset="-120"/>
                <a:ea typeface="標楷體" panose="03000509000000000000" pitchFamily="65" charset="-120"/>
              </a:rPr>
              <a:t>至多延長至屆滿</a:t>
            </a:r>
            <a:r>
              <a:rPr lang="en-US" altLang="zh-TW" sz="2800" dirty="0">
                <a:latin typeface="標楷體" panose="03000509000000000000" pitchFamily="65" charset="-120"/>
                <a:ea typeface="標楷體" panose="03000509000000000000" pitchFamily="65" charset="-120"/>
              </a:rPr>
              <a:t>70</a:t>
            </a:r>
            <a:r>
              <a:rPr lang="zh-TW" altLang="en-US" sz="2800" dirty="0">
                <a:latin typeface="標楷體" panose="03000509000000000000" pitchFamily="65" charset="-120"/>
                <a:ea typeface="標楷體" panose="03000509000000000000" pitchFamily="65" charset="-120"/>
              </a:rPr>
              <a:t>歲當學期為止</a:t>
            </a:r>
          </a:p>
          <a:p>
            <a:pPr>
              <a:lnSpc>
                <a:spcPts val="3100"/>
              </a:lnSpc>
              <a:spcBef>
                <a:spcPts val="0"/>
              </a:spcBef>
            </a:pPr>
            <a:r>
              <a:rPr lang="zh-TW" altLang="en-US" sz="2800" dirty="0">
                <a:latin typeface="標楷體" panose="03000509000000000000" pitchFamily="65" charset="-120"/>
                <a:ea typeface="標楷體" panose="03000509000000000000" pitchFamily="65" charset="-120"/>
              </a:rPr>
              <a:t>經核准延服者</a:t>
            </a:r>
            <a:r>
              <a:rPr lang="zh-TW" altLang="en-US" sz="2800" dirty="0">
                <a:solidFill>
                  <a:srgbClr val="FF0000"/>
                </a:solidFill>
                <a:latin typeface="標楷體" panose="03000509000000000000" pitchFamily="65" charset="-120"/>
                <a:ea typeface="標楷體" panose="03000509000000000000" pitchFamily="65" charset="-120"/>
              </a:rPr>
              <a:t>依其服務年資擇領一次退或月退</a:t>
            </a:r>
            <a:endParaRPr lang="en-US" altLang="zh-TW" sz="2800" dirty="0">
              <a:solidFill>
                <a:srgbClr val="FF0000"/>
              </a:solidFill>
              <a:latin typeface="標楷體" panose="03000509000000000000" pitchFamily="65" charset="-120"/>
              <a:ea typeface="標楷體" panose="03000509000000000000" pitchFamily="65" charset="-120"/>
            </a:endParaRPr>
          </a:p>
          <a:p>
            <a:pPr>
              <a:lnSpc>
                <a:spcPts val="3100"/>
              </a:lnSpc>
              <a:spcBef>
                <a:spcPts val="0"/>
              </a:spcBef>
            </a:pPr>
            <a:r>
              <a:rPr lang="zh-TW" altLang="en-US" sz="2800" dirty="0">
                <a:latin typeface="標楷體" panose="03000509000000000000" pitchFamily="65" charset="-120"/>
                <a:ea typeface="標楷體" panose="03000509000000000000" pitchFamily="65" charset="-120"/>
              </a:rPr>
              <a:t>學校基於教學需要，經校級教評會審議得予符合條</a:t>
            </a:r>
            <a:endParaRPr lang="en-US" altLang="zh-TW" sz="2800" dirty="0">
              <a:latin typeface="標楷體" panose="03000509000000000000" pitchFamily="65" charset="-120"/>
              <a:ea typeface="標楷體" panose="03000509000000000000" pitchFamily="65" charset="-120"/>
            </a:endParaRPr>
          </a:p>
          <a:p>
            <a:pPr marL="0" indent="0">
              <a:lnSpc>
                <a:spcPts val="3100"/>
              </a:lnSpc>
              <a:spcBef>
                <a:spcPts val="0"/>
              </a:spcBef>
              <a:buNone/>
            </a:pPr>
            <a:r>
              <a:rPr lang="zh-TW" altLang="en-US" sz="2800" dirty="0">
                <a:latin typeface="標楷體" panose="03000509000000000000" pitchFamily="65" charset="-120"/>
                <a:ea typeface="標楷體" panose="03000509000000000000" pitchFamily="65" charset="-120"/>
              </a:rPr>
              <a:t>  件之教師辦理延長服務，並至退撫平台登錄延服資</a:t>
            </a:r>
            <a:endParaRPr lang="en-US" altLang="zh-TW" sz="2800" dirty="0">
              <a:latin typeface="標楷體" panose="03000509000000000000" pitchFamily="65" charset="-120"/>
              <a:ea typeface="標楷體" panose="03000509000000000000" pitchFamily="65" charset="-120"/>
            </a:endParaRPr>
          </a:p>
          <a:p>
            <a:pPr marL="0" indent="0">
              <a:lnSpc>
                <a:spcPts val="3100"/>
              </a:lnSpc>
              <a:spcBef>
                <a:spcPts val="0"/>
              </a:spcBef>
              <a:buNone/>
            </a:pPr>
            <a:r>
              <a:rPr lang="zh-TW" altLang="en-US" sz="2800" dirty="0">
                <a:latin typeface="標楷體" panose="03000509000000000000" pitchFamily="65" charset="-120"/>
                <a:ea typeface="標楷體" panose="03000509000000000000" pitchFamily="65" charset="-120"/>
              </a:rPr>
              <a:t>  料，無須報教育部審查</a:t>
            </a:r>
            <a:r>
              <a:rPr lang="en-US" altLang="zh-TW" sz="2800" dirty="0">
                <a:latin typeface="標楷體" panose="03000509000000000000" pitchFamily="65" charset="-120"/>
                <a:ea typeface="標楷體" panose="03000509000000000000" pitchFamily="65" charset="-120"/>
              </a:rPr>
              <a:t>(</a:t>
            </a:r>
            <a:r>
              <a:rPr lang="zh-TW" altLang="en-US" sz="2800" dirty="0">
                <a:solidFill>
                  <a:srgbClr val="FF0000"/>
                </a:solidFill>
                <a:latin typeface="標楷體" panose="03000509000000000000" pitchFamily="65" charset="-120"/>
                <a:ea typeface="標楷體" panose="03000509000000000000" pitchFamily="65" charset="-120"/>
              </a:rPr>
              <a:t>延服辦法</a:t>
            </a:r>
            <a:r>
              <a:rPr lang="en-US" altLang="zh-TW" sz="2800" dirty="0">
                <a:latin typeface="標楷體" panose="03000509000000000000" pitchFamily="65" charset="-120"/>
                <a:ea typeface="標楷體" panose="03000509000000000000" pitchFamily="65" charset="-120"/>
              </a:rPr>
              <a:t>)</a:t>
            </a:r>
            <a:endParaRPr lang="zh-TW" altLang="en-US" sz="2800" dirty="0">
              <a:latin typeface="標楷體" panose="03000509000000000000" pitchFamily="65" charset="-120"/>
              <a:ea typeface="標楷體" panose="03000509000000000000" pitchFamily="65" charset="-120"/>
            </a:endParaRPr>
          </a:p>
        </p:txBody>
      </p:sp>
      <p:pic>
        <p:nvPicPr>
          <p:cNvPr id="7" name="圖片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9512" y="188640"/>
            <a:ext cx="792088" cy="792088"/>
          </a:xfrm>
          <a:prstGeom prst="rect">
            <a:avLst/>
          </a:prstGeom>
        </p:spPr>
      </p:pic>
    </p:spTree>
    <p:extLst>
      <p:ext uri="{BB962C8B-B14F-4D97-AF65-F5344CB8AC3E}">
        <p14:creationId xmlns:p14="http://schemas.microsoft.com/office/powerpoint/2010/main" val="955312703"/>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標題 1"/>
          <p:cNvSpPr>
            <a:spLocks noGrp="1"/>
          </p:cNvSpPr>
          <p:nvPr>
            <p:ph type="title"/>
          </p:nvPr>
        </p:nvSpPr>
        <p:spPr>
          <a:xfrm>
            <a:off x="631252" y="260648"/>
            <a:ext cx="8229600" cy="1656184"/>
          </a:xfrm>
          <a:noFill/>
          <a:ln>
            <a:noFill/>
          </a:ln>
        </p:spPr>
        <p:style>
          <a:lnRef idx="1">
            <a:schemeClr val="accent3"/>
          </a:lnRef>
          <a:fillRef idx="1002">
            <a:schemeClr val="lt2"/>
          </a:fillRef>
          <a:effectRef idx="1">
            <a:schemeClr val="accent3"/>
          </a:effectRef>
          <a:fontRef idx="minor">
            <a:schemeClr val="dk1"/>
          </a:fontRef>
        </p:style>
        <p:txBody>
          <a:bodyPr>
            <a:normAutofit/>
          </a:bodyPr>
          <a:lstStyle/>
          <a:p>
            <a:r>
              <a:rPr lang="zh-TW" altLang="en-US" sz="4000" b="1" dirty="0">
                <a:solidFill>
                  <a:schemeClr val="tx1"/>
                </a:solidFill>
                <a:latin typeface="+mn-ea"/>
              </a:rPr>
              <a:t>停止領受月退休金之權利至</a:t>
            </a:r>
            <a:r>
              <a:rPr lang="en-US" altLang="zh-TW" sz="4000" b="1" dirty="0">
                <a:solidFill>
                  <a:schemeClr val="tx1"/>
                </a:solidFill>
                <a:latin typeface="+mn-ea"/>
              </a:rPr>
              <a:t/>
            </a:r>
            <a:br>
              <a:rPr lang="en-US" altLang="zh-TW" sz="4000" b="1" dirty="0">
                <a:solidFill>
                  <a:schemeClr val="tx1"/>
                </a:solidFill>
                <a:latin typeface="+mn-ea"/>
              </a:rPr>
            </a:br>
            <a:r>
              <a:rPr lang="zh-TW" altLang="en-US" sz="4000" b="1" dirty="0">
                <a:solidFill>
                  <a:schemeClr val="tx1"/>
                </a:solidFill>
                <a:latin typeface="+mn-ea"/>
              </a:rPr>
              <a:t>原因消滅時恢復 </a:t>
            </a:r>
            <a:r>
              <a:rPr lang="en-US" altLang="zh-TW" sz="2800" b="1" dirty="0">
                <a:solidFill>
                  <a:schemeClr val="tx1"/>
                </a:solidFill>
                <a:latin typeface="+mn-ea"/>
              </a:rPr>
              <a:t>(</a:t>
            </a:r>
            <a:r>
              <a:rPr lang="zh-TW" altLang="en-US" sz="2800" b="1" dirty="0">
                <a:solidFill>
                  <a:schemeClr val="tx1"/>
                </a:solidFill>
                <a:latin typeface="+mn-ea"/>
              </a:rPr>
              <a:t>一</a:t>
            </a:r>
            <a:r>
              <a:rPr lang="en-US" altLang="zh-TW" sz="2800" b="1" dirty="0">
                <a:solidFill>
                  <a:schemeClr val="tx1"/>
                </a:solidFill>
                <a:latin typeface="+mn-ea"/>
              </a:rPr>
              <a:t>)</a:t>
            </a:r>
            <a:r>
              <a:rPr lang="zh-TW" altLang="en-US" sz="2000" b="1" dirty="0">
                <a:solidFill>
                  <a:srgbClr val="5217A9"/>
                </a:solidFill>
                <a:latin typeface="+mn-ea"/>
              </a:rPr>
              <a:t> </a:t>
            </a:r>
            <a:r>
              <a:rPr lang="zh-TW" altLang="en-US" sz="2000" dirty="0">
                <a:solidFill>
                  <a:srgbClr val="FF0000"/>
                </a:solidFill>
                <a:latin typeface="+mn-ea"/>
              </a:rPr>
              <a:t>教＃</a:t>
            </a:r>
            <a:r>
              <a:rPr lang="en-US" altLang="zh-TW" sz="2000" dirty="0">
                <a:solidFill>
                  <a:srgbClr val="FF0000"/>
                </a:solidFill>
                <a:latin typeface="+mn-ea"/>
              </a:rPr>
              <a:t>76</a:t>
            </a:r>
            <a:r>
              <a:rPr lang="zh-TW" altLang="en-US" sz="2000" dirty="0">
                <a:solidFill>
                  <a:srgbClr val="FF0000"/>
                </a:solidFill>
                <a:latin typeface="+mn-ea"/>
              </a:rPr>
              <a:t>條</a:t>
            </a:r>
            <a:r>
              <a:rPr lang="en-US" altLang="zh-TW" sz="2000" dirty="0">
                <a:solidFill>
                  <a:srgbClr val="FF0000"/>
                </a:solidFill>
                <a:latin typeface="+mn-ea"/>
              </a:rPr>
              <a:t>Ⅰ</a:t>
            </a:r>
            <a:r>
              <a:rPr lang="zh-TW" altLang="en-US" sz="2000" dirty="0">
                <a:solidFill>
                  <a:srgbClr val="FF0000"/>
                </a:solidFill>
                <a:latin typeface="+mn-ea"/>
              </a:rPr>
              <a:t>、</a:t>
            </a:r>
            <a:r>
              <a:rPr lang="en-US" altLang="zh-TW" sz="2000" dirty="0">
                <a:solidFill>
                  <a:srgbClr val="FF0000"/>
                </a:solidFill>
                <a:latin typeface="+mn-ea"/>
              </a:rPr>
              <a:t>Ⅱ</a:t>
            </a:r>
            <a:endParaRPr lang="zh-TW" altLang="en-US" sz="2000" dirty="0">
              <a:solidFill>
                <a:srgbClr val="FF0000"/>
              </a:solidFill>
              <a:latin typeface="+mn-ea"/>
            </a:endParaRPr>
          </a:p>
        </p:txBody>
      </p:sp>
      <p:sp>
        <p:nvSpPr>
          <p:cNvPr id="10" name="AutoShape 6"/>
          <p:cNvSpPr>
            <a:spLocks noChangeArrowheads="1"/>
          </p:cNvSpPr>
          <p:nvPr/>
        </p:nvSpPr>
        <p:spPr bwMode="auto">
          <a:xfrm>
            <a:off x="467544" y="2132856"/>
            <a:ext cx="8447085" cy="3794235"/>
          </a:xfrm>
          <a:prstGeom prst="roundRect">
            <a:avLst>
              <a:gd name="adj" fmla="val 9106"/>
            </a:avLst>
          </a:prstGeom>
          <a:gradFill>
            <a:gsLst>
              <a:gs pos="0">
                <a:schemeClr val="bg1">
                  <a:lumMod val="95000"/>
                </a:schemeClr>
              </a:gs>
              <a:gs pos="100000">
                <a:srgbClr val="92D050"/>
              </a:gs>
              <a:gs pos="100000">
                <a:srgbClr val="92D050"/>
              </a:gs>
            </a:gsLst>
            <a:lin ang="5400000" scaled="1"/>
          </a:gradFill>
          <a:ln>
            <a:noFill/>
            <a:headEnd/>
            <a:tailEnd/>
          </a:ln>
        </p:spPr>
        <p:style>
          <a:lnRef idx="2">
            <a:schemeClr val="accent6">
              <a:shade val="50000"/>
            </a:schemeClr>
          </a:lnRef>
          <a:fillRef idx="1">
            <a:schemeClr val="accent6"/>
          </a:fillRef>
          <a:effectRef idx="0">
            <a:schemeClr val="accent6"/>
          </a:effectRef>
          <a:fontRef idx="minor">
            <a:schemeClr val="lt1"/>
          </a:fontRef>
        </p:style>
        <p:txBody>
          <a:bodyPr wrap="none" anchor="ctr"/>
          <a:lstStyle/>
          <a:p>
            <a:pPr marL="457200" indent="-457200">
              <a:buSzPct val="90000"/>
              <a:buFont typeface="Arial" panose="020B0604020202020204" pitchFamily="34" charset="0"/>
              <a:buChar char="•"/>
            </a:pPr>
            <a:r>
              <a:rPr lang="zh-TW" altLang="en-US" sz="3200" dirty="0">
                <a:solidFill>
                  <a:schemeClr val="tx1"/>
                </a:solidFill>
                <a:latin typeface="+mn-ea"/>
              </a:rPr>
              <a:t>卸任總統、副總統領有禮遇金期間。</a:t>
            </a:r>
            <a:endParaRPr lang="en-US" altLang="zh-TW" sz="3200" dirty="0">
              <a:solidFill>
                <a:schemeClr val="tx1"/>
              </a:solidFill>
              <a:latin typeface="+mn-ea"/>
            </a:endParaRPr>
          </a:p>
          <a:p>
            <a:pPr marL="457200" indent="-457200">
              <a:buSzPct val="90000"/>
              <a:buFont typeface="Arial" panose="020B0604020202020204" pitchFamily="34" charset="0"/>
              <a:buChar char="•"/>
            </a:pPr>
            <a:r>
              <a:rPr lang="zh-TW" altLang="en-US" sz="3200" dirty="0">
                <a:solidFill>
                  <a:schemeClr val="tx1"/>
                </a:solidFill>
                <a:latin typeface="+mn-ea"/>
              </a:rPr>
              <a:t>犯貪污治罪條例或刑法瀆職罪章之罪，經判</a:t>
            </a:r>
            <a:endParaRPr lang="en-US" altLang="zh-TW" sz="3200" dirty="0">
              <a:solidFill>
                <a:schemeClr val="tx1"/>
              </a:solidFill>
              <a:latin typeface="+mn-ea"/>
            </a:endParaRPr>
          </a:p>
          <a:p>
            <a:pPr>
              <a:buSzPct val="90000"/>
            </a:pPr>
            <a:r>
              <a:rPr lang="en-US" altLang="zh-TW" sz="3200" dirty="0">
                <a:solidFill>
                  <a:schemeClr val="tx1"/>
                </a:solidFill>
                <a:latin typeface="+mn-ea"/>
              </a:rPr>
              <a:t> </a:t>
            </a:r>
            <a:r>
              <a:rPr lang="zh-TW" altLang="en-US" sz="3200" dirty="0">
                <a:solidFill>
                  <a:schemeClr val="tx1"/>
                </a:solidFill>
                <a:latin typeface="+mn-ea"/>
              </a:rPr>
              <a:t> 刑確定而入監服刑期間。</a:t>
            </a:r>
          </a:p>
          <a:p>
            <a:pPr marL="457200" indent="-457200">
              <a:buSzPct val="90000"/>
              <a:buFont typeface="Arial" panose="020B0604020202020204" pitchFamily="34" charset="0"/>
              <a:buChar char="•"/>
            </a:pPr>
            <a:r>
              <a:rPr lang="zh-TW" altLang="en-US" sz="3200" dirty="0">
                <a:solidFill>
                  <a:schemeClr val="tx1"/>
                </a:solidFill>
                <a:latin typeface="+mn-ea"/>
              </a:rPr>
              <a:t>褫奪公權，尚未復權。</a:t>
            </a:r>
          </a:p>
          <a:p>
            <a:pPr marL="457200" indent="-457200">
              <a:buSzPct val="90000"/>
              <a:buFont typeface="Arial" panose="020B0604020202020204" pitchFamily="34" charset="0"/>
              <a:buChar char="•"/>
            </a:pPr>
            <a:r>
              <a:rPr lang="zh-TW" altLang="en-US" sz="3200" dirty="0">
                <a:solidFill>
                  <a:schemeClr val="tx1"/>
                </a:solidFill>
                <a:latin typeface="+mn-ea"/>
              </a:rPr>
              <a:t>因案被通緝期間。</a:t>
            </a:r>
          </a:p>
          <a:p>
            <a:pPr marL="457200" indent="-457200">
              <a:buSzPct val="90000"/>
              <a:buFont typeface="Arial" panose="020B0604020202020204" pitchFamily="34" charset="0"/>
              <a:buChar char="•"/>
            </a:pPr>
            <a:r>
              <a:rPr lang="zh-TW" altLang="en-US" sz="3200" dirty="0">
                <a:solidFill>
                  <a:schemeClr val="tx1"/>
                </a:solidFill>
                <a:latin typeface="+mn-ea"/>
              </a:rPr>
              <a:t>其他法律有特別規定。</a:t>
            </a:r>
          </a:p>
          <a:p>
            <a:pPr>
              <a:buSzPct val="90000"/>
            </a:pPr>
            <a:r>
              <a:rPr lang="zh-TW" altLang="en-US" sz="2000" b="1" dirty="0">
                <a:solidFill>
                  <a:schemeClr val="tx1"/>
                </a:solidFill>
                <a:latin typeface="+mn-ea"/>
              </a:rPr>
              <a:t>領受月撫卹金或遺屬年金之遺族有前項各款情形之一者，停止領受月撫卹</a:t>
            </a:r>
          </a:p>
          <a:p>
            <a:pPr>
              <a:buSzPct val="90000"/>
            </a:pPr>
            <a:r>
              <a:rPr lang="zh-TW" altLang="en-US" sz="2000" b="1" dirty="0">
                <a:solidFill>
                  <a:schemeClr val="tx1"/>
                </a:solidFill>
                <a:latin typeface="+mn-ea"/>
              </a:rPr>
              <a:t>金或遺屬年金之權利，至原因消滅時恢復。</a:t>
            </a:r>
            <a:endParaRPr lang="ko-KR" altLang="en-US" sz="2000" b="1" dirty="0">
              <a:solidFill>
                <a:schemeClr val="tx1"/>
              </a:solidFill>
              <a:latin typeface="+mn-ea"/>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1560" y="6021288"/>
            <a:ext cx="7992888" cy="5760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27279275"/>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標題 1"/>
          <p:cNvSpPr>
            <a:spLocks noGrp="1"/>
          </p:cNvSpPr>
          <p:nvPr>
            <p:ph type="title"/>
          </p:nvPr>
        </p:nvSpPr>
        <p:spPr>
          <a:xfrm>
            <a:off x="617806" y="116632"/>
            <a:ext cx="8229600" cy="1836204"/>
          </a:xfrm>
          <a:noFill/>
          <a:ln>
            <a:noFill/>
          </a:ln>
        </p:spPr>
        <p:style>
          <a:lnRef idx="1">
            <a:schemeClr val="accent3"/>
          </a:lnRef>
          <a:fillRef idx="1002">
            <a:schemeClr val="lt2"/>
          </a:fillRef>
          <a:effectRef idx="1">
            <a:schemeClr val="accent3"/>
          </a:effectRef>
          <a:fontRef idx="minor">
            <a:schemeClr val="dk1"/>
          </a:fontRef>
        </p:style>
        <p:txBody>
          <a:bodyPr>
            <a:normAutofit/>
          </a:bodyPr>
          <a:lstStyle/>
          <a:p>
            <a:r>
              <a:rPr lang="zh-TW" altLang="en-US" sz="4800" b="1" dirty="0">
                <a:solidFill>
                  <a:schemeClr val="tx1"/>
                </a:solidFill>
                <a:latin typeface="標楷體" panose="03000509000000000000" pitchFamily="65" charset="-120"/>
                <a:ea typeface="標楷體" panose="03000509000000000000" pitchFamily="65" charset="-120"/>
              </a:rPr>
              <a:t>停止領受月退休金之權利至</a:t>
            </a:r>
            <a:r>
              <a:rPr lang="en-US" altLang="zh-TW" sz="4800" b="1" dirty="0">
                <a:solidFill>
                  <a:schemeClr val="tx1"/>
                </a:solidFill>
                <a:latin typeface="標楷體" panose="03000509000000000000" pitchFamily="65" charset="-120"/>
                <a:ea typeface="標楷體" panose="03000509000000000000" pitchFamily="65" charset="-120"/>
              </a:rPr>
              <a:t/>
            </a:r>
            <a:br>
              <a:rPr lang="en-US" altLang="zh-TW" sz="4800" b="1" dirty="0">
                <a:solidFill>
                  <a:schemeClr val="tx1"/>
                </a:solidFill>
                <a:latin typeface="標楷體" panose="03000509000000000000" pitchFamily="65" charset="-120"/>
                <a:ea typeface="標楷體" panose="03000509000000000000" pitchFamily="65" charset="-120"/>
              </a:rPr>
            </a:br>
            <a:r>
              <a:rPr lang="zh-TW" altLang="en-US" sz="4800" b="1" dirty="0">
                <a:solidFill>
                  <a:schemeClr val="tx1"/>
                </a:solidFill>
                <a:latin typeface="標楷體" panose="03000509000000000000" pitchFamily="65" charset="-120"/>
                <a:ea typeface="標楷體" panose="03000509000000000000" pitchFamily="65" charset="-120"/>
              </a:rPr>
              <a:t>原因消滅時恢復</a:t>
            </a:r>
            <a:r>
              <a:rPr lang="zh-TW" altLang="en-US" sz="2000" b="1" dirty="0">
                <a:solidFill>
                  <a:schemeClr val="tx1"/>
                </a:solidFill>
                <a:latin typeface="標楷體" panose="03000509000000000000" pitchFamily="65" charset="-120"/>
                <a:ea typeface="標楷體" panose="03000509000000000000" pitchFamily="65" charset="-120"/>
              </a:rPr>
              <a:t> </a:t>
            </a:r>
            <a:r>
              <a:rPr lang="en-US" altLang="zh-TW" sz="2800" b="1" dirty="0">
                <a:solidFill>
                  <a:schemeClr val="tx1"/>
                </a:solidFill>
                <a:latin typeface="標楷體" panose="03000509000000000000" pitchFamily="65" charset="-120"/>
                <a:ea typeface="標楷體" panose="03000509000000000000" pitchFamily="65" charset="-120"/>
              </a:rPr>
              <a:t>(</a:t>
            </a:r>
            <a:r>
              <a:rPr lang="zh-TW" altLang="en-US" sz="2800" b="1" dirty="0">
                <a:solidFill>
                  <a:schemeClr val="tx1"/>
                </a:solidFill>
                <a:latin typeface="標楷體" panose="03000509000000000000" pitchFamily="65" charset="-120"/>
                <a:ea typeface="標楷體" panose="03000509000000000000" pitchFamily="65" charset="-120"/>
              </a:rPr>
              <a:t>二</a:t>
            </a:r>
            <a:r>
              <a:rPr lang="en-US" altLang="zh-TW" sz="2800" b="1" dirty="0">
                <a:solidFill>
                  <a:schemeClr val="tx1"/>
                </a:solidFill>
                <a:latin typeface="標楷體" panose="03000509000000000000" pitchFamily="65" charset="-120"/>
                <a:ea typeface="標楷體" panose="03000509000000000000" pitchFamily="65" charset="-120"/>
              </a:rPr>
              <a:t>)</a:t>
            </a:r>
            <a:r>
              <a:rPr lang="zh-TW" altLang="en-US" sz="2000" dirty="0">
                <a:solidFill>
                  <a:srgbClr val="FF0000"/>
                </a:solidFill>
                <a:latin typeface="標楷體" panose="03000509000000000000" pitchFamily="65" charset="-120"/>
                <a:ea typeface="標楷體" panose="03000509000000000000" pitchFamily="65" charset="-120"/>
              </a:rPr>
              <a:t>教＃</a:t>
            </a:r>
            <a:r>
              <a:rPr lang="en-US" altLang="zh-TW" sz="2000" dirty="0">
                <a:solidFill>
                  <a:srgbClr val="FF0000"/>
                </a:solidFill>
                <a:latin typeface="標楷體" panose="03000509000000000000" pitchFamily="65" charset="-120"/>
                <a:ea typeface="標楷體" panose="03000509000000000000" pitchFamily="65" charset="-120"/>
              </a:rPr>
              <a:t>77</a:t>
            </a:r>
            <a:r>
              <a:rPr lang="zh-TW" altLang="en-US" sz="2000" dirty="0">
                <a:solidFill>
                  <a:srgbClr val="FF0000"/>
                </a:solidFill>
                <a:latin typeface="標楷體" panose="03000509000000000000" pitchFamily="65" charset="-120"/>
                <a:ea typeface="標楷體" panose="03000509000000000000" pitchFamily="65" charset="-120"/>
              </a:rPr>
              <a:t>、教細＃</a:t>
            </a:r>
            <a:r>
              <a:rPr lang="en-US" altLang="zh-TW" sz="2000" dirty="0">
                <a:solidFill>
                  <a:srgbClr val="FF0000"/>
                </a:solidFill>
                <a:latin typeface="標楷體" panose="03000509000000000000" pitchFamily="65" charset="-120"/>
                <a:ea typeface="標楷體" panose="03000509000000000000" pitchFamily="65" charset="-120"/>
              </a:rPr>
              <a:t>109</a:t>
            </a:r>
            <a:endParaRPr lang="zh-TW" altLang="en-US" sz="2000" dirty="0">
              <a:solidFill>
                <a:srgbClr val="FF0000"/>
              </a:solidFill>
              <a:latin typeface="標楷體" panose="03000509000000000000" pitchFamily="65" charset="-120"/>
              <a:ea typeface="標楷體" panose="03000509000000000000" pitchFamily="65" charset="-120"/>
            </a:endParaRPr>
          </a:p>
        </p:txBody>
      </p:sp>
      <p:sp>
        <p:nvSpPr>
          <p:cNvPr id="10" name="AutoShape 6"/>
          <p:cNvSpPr>
            <a:spLocks noChangeArrowheads="1"/>
          </p:cNvSpPr>
          <p:nvPr/>
        </p:nvSpPr>
        <p:spPr bwMode="auto">
          <a:xfrm>
            <a:off x="251520" y="2060848"/>
            <a:ext cx="8696607" cy="4520617"/>
          </a:xfrm>
          <a:prstGeom prst="roundRect">
            <a:avLst>
              <a:gd name="adj" fmla="val 9106"/>
            </a:avLst>
          </a:prstGeom>
          <a:gradFill>
            <a:gsLst>
              <a:gs pos="0">
                <a:schemeClr val="bg1">
                  <a:lumMod val="95000"/>
                </a:schemeClr>
              </a:gs>
              <a:gs pos="100000">
                <a:srgbClr val="92D050"/>
              </a:gs>
              <a:gs pos="100000">
                <a:srgbClr val="92D050"/>
              </a:gs>
            </a:gsLst>
            <a:lin ang="5400000" scaled="1"/>
          </a:gradFill>
          <a:ln>
            <a:noFill/>
            <a:headEnd/>
            <a:tailEnd/>
          </a:ln>
        </p:spPr>
        <p:style>
          <a:lnRef idx="3">
            <a:schemeClr val="lt1"/>
          </a:lnRef>
          <a:fillRef idx="1">
            <a:schemeClr val="accent6"/>
          </a:fillRef>
          <a:effectRef idx="1">
            <a:schemeClr val="accent6"/>
          </a:effectRef>
          <a:fontRef idx="minor">
            <a:schemeClr val="lt1"/>
          </a:fontRef>
        </p:style>
        <p:txBody>
          <a:bodyPr wrap="none" anchor="ctr"/>
          <a:lstStyle/>
          <a:p>
            <a:pPr marL="342900" indent="-342900">
              <a:lnSpc>
                <a:spcPts val="2800"/>
              </a:lnSpc>
              <a:buSzPct val="90000"/>
              <a:buFont typeface="Arial" panose="020B0604020202020204" pitchFamily="34" charset="0"/>
              <a:buChar char="•"/>
            </a:pPr>
            <a:r>
              <a:rPr lang="zh-TW" altLang="en-US" sz="2000" dirty="0">
                <a:solidFill>
                  <a:schemeClr val="tx1"/>
                </a:solidFill>
                <a:latin typeface="標楷體" panose="03000509000000000000" pitchFamily="65" charset="-120"/>
                <a:ea typeface="標楷體" panose="03000509000000000000" pitchFamily="65" charset="-120"/>
              </a:rPr>
              <a:t>再任由政府編列預算支給俸（薪）給、待遇或公費（以下簡稱薪酬）</a:t>
            </a:r>
            <a:endParaRPr lang="en-US" altLang="zh-TW" sz="2000" dirty="0">
              <a:solidFill>
                <a:schemeClr val="tx1"/>
              </a:solidFill>
              <a:latin typeface="標楷體" panose="03000509000000000000" pitchFamily="65" charset="-120"/>
              <a:ea typeface="標楷體" panose="03000509000000000000" pitchFamily="65" charset="-120"/>
            </a:endParaRPr>
          </a:p>
          <a:p>
            <a:pPr>
              <a:lnSpc>
                <a:spcPts val="2800"/>
              </a:lnSpc>
              <a:buSzPct val="90000"/>
            </a:pPr>
            <a:r>
              <a:rPr lang="zh-TW" altLang="en-US" sz="2000" dirty="0">
                <a:solidFill>
                  <a:schemeClr val="tx1"/>
                </a:solidFill>
                <a:latin typeface="標楷體" panose="03000509000000000000" pitchFamily="65" charset="-120"/>
                <a:ea typeface="標楷體" panose="03000509000000000000" pitchFamily="65" charset="-120"/>
              </a:rPr>
              <a:t>   之機關（構）學校或團體之職務且每月支領薪酬總額超過法定基本工資。</a:t>
            </a:r>
          </a:p>
          <a:p>
            <a:pPr marL="342900" indent="-342900">
              <a:lnSpc>
                <a:spcPts val="2800"/>
              </a:lnSpc>
              <a:buSzPct val="90000"/>
              <a:buFont typeface="Arial" panose="020B0604020202020204" pitchFamily="34" charset="0"/>
              <a:buChar char="•"/>
            </a:pPr>
            <a:r>
              <a:rPr lang="zh-TW" altLang="en-US" sz="2000" dirty="0">
                <a:solidFill>
                  <a:schemeClr val="tx1"/>
                </a:solidFill>
                <a:latin typeface="標楷體" panose="03000509000000000000" pitchFamily="65" charset="-120"/>
                <a:ea typeface="標楷體" panose="03000509000000000000" pitchFamily="65" charset="-120"/>
              </a:rPr>
              <a:t>再任下列職務且每月支領薪酬總額超過法定基本工資：</a:t>
            </a:r>
          </a:p>
          <a:p>
            <a:pPr>
              <a:lnSpc>
                <a:spcPts val="2800"/>
              </a:lnSpc>
              <a:buSzPct val="90000"/>
            </a:pPr>
            <a:r>
              <a:rPr lang="zh-TW" altLang="en-US" dirty="0">
                <a:solidFill>
                  <a:schemeClr val="tx1"/>
                </a:solidFill>
                <a:latin typeface="標楷體" panose="03000509000000000000" pitchFamily="65" charset="-120"/>
                <a:ea typeface="標楷體" panose="03000509000000000000" pitchFamily="65" charset="-120"/>
              </a:rPr>
              <a:t>  </a:t>
            </a:r>
            <a:r>
              <a:rPr lang="en-US" altLang="zh-TW" dirty="0">
                <a:solidFill>
                  <a:schemeClr val="tx1"/>
                </a:solidFill>
                <a:latin typeface="標楷體" panose="03000509000000000000" pitchFamily="65" charset="-120"/>
                <a:ea typeface="標楷體" panose="03000509000000000000" pitchFamily="65" charset="-120"/>
              </a:rPr>
              <a:t>(</a:t>
            </a:r>
            <a:r>
              <a:rPr lang="zh-TW" altLang="en-US" dirty="0">
                <a:solidFill>
                  <a:schemeClr val="tx1"/>
                </a:solidFill>
                <a:latin typeface="標楷體" panose="03000509000000000000" pitchFamily="65" charset="-120"/>
                <a:ea typeface="標楷體" panose="03000509000000000000" pitchFamily="65" charset="-120"/>
              </a:rPr>
              <a:t>一）行政法人或公法人之職務。</a:t>
            </a:r>
          </a:p>
          <a:p>
            <a:pPr>
              <a:lnSpc>
                <a:spcPts val="2800"/>
              </a:lnSpc>
              <a:buSzPct val="90000"/>
            </a:pPr>
            <a:r>
              <a:rPr lang="zh-TW" altLang="en-US" dirty="0">
                <a:solidFill>
                  <a:schemeClr val="tx1"/>
                </a:solidFill>
                <a:latin typeface="標楷體" panose="03000509000000000000" pitchFamily="65" charset="-120"/>
                <a:ea typeface="標楷體" panose="03000509000000000000" pitchFamily="65" charset="-120"/>
              </a:rPr>
              <a:t>  </a:t>
            </a:r>
            <a:r>
              <a:rPr lang="en-US" altLang="zh-TW" dirty="0">
                <a:solidFill>
                  <a:schemeClr val="tx1"/>
                </a:solidFill>
                <a:latin typeface="標楷體" panose="03000509000000000000" pitchFamily="65" charset="-120"/>
                <a:ea typeface="標楷體" panose="03000509000000000000" pitchFamily="65" charset="-120"/>
              </a:rPr>
              <a:t>(</a:t>
            </a:r>
            <a:r>
              <a:rPr lang="zh-TW" altLang="en-US" dirty="0">
                <a:solidFill>
                  <a:schemeClr val="tx1"/>
                </a:solidFill>
                <a:latin typeface="標楷體" panose="03000509000000000000" pitchFamily="65" charset="-120"/>
                <a:ea typeface="標楷體" panose="03000509000000000000" pitchFamily="65" charset="-120"/>
              </a:rPr>
              <a:t>二）由政府原始捐助（贈）或捐助（贈）經費，累計達財產總額百分</a:t>
            </a:r>
            <a:endParaRPr lang="en-US" altLang="zh-TW" dirty="0">
              <a:solidFill>
                <a:schemeClr val="tx1"/>
              </a:solidFill>
              <a:latin typeface="標楷體" panose="03000509000000000000" pitchFamily="65" charset="-120"/>
              <a:ea typeface="標楷體" panose="03000509000000000000" pitchFamily="65" charset="-120"/>
            </a:endParaRPr>
          </a:p>
          <a:p>
            <a:pPr>
              <a:lnSpc>
                <a:spcPts val="2800"/>
              </a:lnSpc>
              <a:buSzPct val="90000"/>
            </a:pPr>
            <a:r>
              <a:rPr lang="en-US" altLang="zh-TW" dirty="0">
                <a:solidFill>
                  <a:schemeClr val="tx1"/>
                </a:solidFill>
                <a:latin typeface="標楷體" panose="03000509000000000000" pitchFamily="65" charset="-120"/>
                <a:ea typeface="標楷體" panose="03000509000000000000" pitchFamily="65" charset="-120"/>
              </a:rPr>
              <a:t>       </a:t>
            </a:r>
            <a:r>
              <a:rPr lang="zh-TW" altLang="en-US" dirty="0">
                <a:solidFill>
                  <a:schemeClr val="tx1"/>
                </a:solidFill>
                <a:latin typeface="標楷體" panose="03000509000000000000" pitchFamily="65" charset="-120"/>
                <a:ea typeface="標楷體" panose="03000509000000000000" pitchFamily="65" charset="-120"/>
              </a:rPr>
              <a:t>之二十以上之財團法人之職務。</a:t>
            </a:r>
          </a:p>
          <a:p>
            <a:pPr>
              <a:lnSpc>
                <a:spcPts val="2800"/>
              </a:lnSpc>
              <a:buSzPct val="90000"/>
            </a:pPr>
            <a:r>
              <a:rPr lang="zh-TW" altLang="en-US" dirty="0">
                <a:solidFill>
                  <a:schemeClr val="tx1"/>
                </a:solidFill>
                <a:latin typeface="標楷體" panose="03000509000000000000" pitchFamily="65" charset="-120"/>
                <a:ea typeface="標楷體" panose="03000509000000000000" pitchFamily="65" charset="-120"/>
              </a:rPr>
              <a:t> （三）由政府及其所屬營業基金、非營業基金轉投資，且其轉投資金額</a:t>
            </a:r>
            <a:endParaRPr lang="en-US" altLang="zh-TW" dirty="0">
              <a:solidFill>
                <a:schemeClr val="tx1"/>
              </a:solidFill>
              <a:latin typeface="標楷體" panose="03000509000000000000" pitchFamily="65" charset="-120"/>
              <a:ea typeface="標楷體" panose="03000509000000000000" pitchFamily="65" charset="-120"/>
            </a:endParaRPr>
          </a:p>
          <a:p>
            <a:pPr>
              <a:lnSpc>
                <a:spcPts val="2800"/>
              </a:lnSpc>
              <a:buSzPct val="90000"/>
            </a:pPr>
            <a:r>
              <a:rPr lang="en-US" altLang="zh-TW" dirty="0">
                <a:solidFill>
                  <a:schemeClr val="tx1"/>
                </a:solidFill>
                <a:latin typeface="標楷體" panose="03000509000000000000" pitchFamily="65" charset="-120"/>
                <a:ea typeface="標楷體" panose="03000509000000000000" pitchFamily="65" charset="-120"/>
              </a:rPr>
              <a:t>       </a:t>
            </a:r>
            <a:r>
              <a:rPr lang="zh-TW" altLang="en-US" dirty="0">
                <a:solidFill>
                  <a:schemeClr val="tx1"/>
                </a:solidFill>
                <a:latin typeface="標楷體" panose="03000509000000000000" pitchFamily="65" charset="-120"/>
                <a:ea typeface="標楷體" panose="03000509000000000000" pitchFamily="65" charset="-120"/>
              </a:rPr>
              <a:t>累計占該事業資本額百分之二十以上事業之職務。</a:t>
            </a:r>
          </a:p>
          <a:p>
            <a:pPr>
              <a:lnSpc>
                <a:spcPts val="2800"/>
              </a:lnSpc>
              <a:buSzPct val="90000"/>
            </a:pPr>
            <a:r>
              <a:rPr lang="zh-TW" altLang="en-US" dirty="0">
                <a:solidFill>
                  <a:schemeClr val="tx1"/>
                </a:solidFill>
                <a:latin typeface="標楷體" panose="03000509000000000000" pitchFamily="65" charset="-120"/>
                <a:ea typeface="標楷體" panose="03000509000000000000" pitchFamily="65" charset="-120"/>
              </a:rPr>
              <a:t> （四）受政府直接或間接控制其人事、財務或業務之下列團體或機構之</a:t>
            </a:r>
            <a:endParaRPr lang="en-US" altLang="zh-TW" dirty="0">
              <a:solidFill>
                <a:schemeClr val="tx1"/>
              </a:solidFill>
              <a:latin typeface="標楷體" panose="03000509000000000000" pitchFamily="65" charset="-120"/>
              <a:ea typeface="標楷體" panose="03000509000000000000" pitchFamily="65" charset="-120"/>
            </a:endParaRPr>
          </a:p>
          <a:p>
            <a:pPr>
              <a:lnSpc>
                <a:spcPts val="2800"/>
              </a:lnSpc>
              <a:buSzPct val="90000"/>
            </a:pPr>
            <a:r>
              <a:rPr lang="en-US" altLang="zh-TW" dirty="0">
                <a:solidFill>
                  <a:schemeClr val="tx1"/>
                </a:solidFill>
                <a:latin typeface="標楷體" panose="03000509000000000000" pitchFamily="65" charset="-120"/>
                <a:ea typeface="標楷體" panose="03000509000000000000" pitchFamily="65" charset="-120"/>
              </a:rPr>
              <a:t>       </a:t>
            </a:r>
            <a:r>
              <a:rPr lang="zh-TW" altLang="en-US" dirty="0">
                <a:solidFill>
                  <a:schemeClr val="tx1"/>
                </a:solidFill>
                <a:latin typeface="標楷體" panose="03000509000000000000" pitchFamily="65" charset="-120"/>
                <a:ea typeface="標楷體" panose="03000509000000000000" pitchFamily="65" charset="-120"/>
              </a:rPr>
              <a:t>職務：</a:t>
            </a:r>
            <a:r>
              <a:rPr lang="en-US" altLang="zh-TW" dirty="0">
                <a:solidFill>
                  <a:schemeClr val="tx1"/>
                </a:solidFill>
                <a:latin typeface="標楷體" panose="03000509000000000000" pitchFamily="65" charset="-120"/>
                <a:ea typeface="標楷體" panose="03000509000000000000" pitchFamily="65" charset="-120"/>
              </a:rPr>
              <a:t>1.</a:t>
            </a:r>
            <a:r>
              <a:rPr lang="zh-TW" altLang="en-US" dirty="0">
                <a:solidFill>
                  <a:schemeClr val="tx1"/>
                </a:solidFill>
                <a:latin typeface="標楷體" panose="03000509000000000000" pitchFamily="65" charset="-120"/>
                <a:ea typeface="標楷體" panose="03000509000000000000" pitchFamily="65" charset="-120"/>
              </a:rPr>
              <a:t>財團法人及其所屬團體或機構。</a:t>
            </a:r>
            <a:endParaRPr lang="en-US" altLang="zh-TW" dirty="0">
              <a:solidFill>
                <a:schemeClr val="tx1"/>
              </a:solidFill>
              <a:latin typeface="標楷體" panose="03000509000000000000" pitchFamily="65" charset="-120"/>
              <a:ea typeface="標楷體" panose="03000509000000000000" pitchFamily="65" charset="-120"/>
            </a:endParaRPr>
          </a:p>
          <a:p>
            <a:pPr>
              <a:lnSpc>
                <a:spcPts val="2800"/>
              </a:lnSpc>
              <a:buSzPct val="90000"/>
            </a:pPr>
            <a:r>
              <a:rPr lang="en-US" altLang="zh-TW" dirty="0">
                <a:solidFill>
                  <a:schemeClr val="tx1"/>
                </a:solidFill>
                <a:latin typeface="標楷體" panose="03000509000000000000" pitchFamily="65" charset="-120"/>
                <a:ea typeface="標楷體" panose="03000509000000000000" pitchFamily="65" charset="-120"/>
              </a:rPr>
              <a:t>             2.</a:t>
            </a:r>
            <a:r>
              <a:rPr lang="zh-TW" altLang="en-US" dirty="0">
                <a:solidFill>
                  <a:schemeClr val="tx1"/>
                </a:solidFill>
                <a:latin typeface="標楷體" panose="03000509000000000000" pitchFamily="65" charset="-120"/>
                <a:ea typeface="標楷體" panose="03000509000000000000" pitchFamily="65" charset="-120"/>
              </a:rPr>
              <a:t>事業機構及其所屬團體或機構</a:t>
            </a:r>
            <a:r>
              <a:rPr lang="zh-TW" altLang="en-US" b="1" dirty="0">
                <a:solidFill>
                  <a:schemeClr val="tx1"/>
                </a:solidFill>
                <a:latin typeface="標楷體" panose="03000509000000000000" pitchFamily="65" charset="-120"/>
                <a:ea typeface="標楷體" panose="03000509000000000000" pitchFamily="65" charset="-120"/>
              </a:rPr>
              <a:t>。</a:t>
            </a:r>
          </a:p>
        </p:txBody>
      </p:sp>
    </p:spTree>
    <p:extLst>
      <p:ext uri="{BB962C8B-B14F-4D97-AF65-F5344CB8AC3E}">
        <p14:creationId xmlns:p14="http://schemas.microsoft.com/office/powerpoint/2010/main" val="312381425"/>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標題 1"/>
          <p:cNvSpPr>
            <a:spLocks noGrp="1"/>
          </p:cNvSpPr>
          <p:nvPr>
            <p:ph type="title"/>
          </p:nvPr>
        </p:nvSpPr>
        <p:spPr>
          <a:xfrm>
            <a:off x="590872" y="188640"/>
            <a:ext cx="8229600" cy="1728192"/>
          </a:xfrm>
          <a:noFill/>
          <a:ln>
            <a:noFill/>
          </a:ln>
        </p:spPr>
        <p:style>
          <a:lnRef idx="1">
            <a:schemeClr val="accent3"/>
          </a:lnRef>
          <a:fillRef idx="1002">
            <a:schemeClr val="lt2"/>
          </a:fillRef>
          <a:effectRef idx="1">
            <a:schemeClr val="accent3"/>
          </a:effectRef>
          <a:fontRef idx="minor">
            <a:schemeClr val="dk1"/>
          </a:fontRef>
        </p:style>
        <p:txBody>
          <a:bodyPr>
            <a:normAutofit/>
          </a:bodyPr>
          <a:lstStyle/>
          <a:p>
            <a:r>
              <a:rPr lang="zh-TW" altLang="en-US" sz="4800" b="1" dirty="0">
                <a:solidFill>
                  <a:schemeClr val="tx1"/>
                </a:solidFill>
                <a:latin typeface="標楷體" panose="03000509000000000000" pitchFamily="65" charset="-120"/>
                <a:ea typeface="標楷體" panose="03000509000000000000" pitchFamily="65" charset="-120"/>
              </a:rPr>
              <a:t>停止領受月退休金之權利至</a:t>
            </a:r>
            <a:r>
              <a:rPr lang="en-US" altLang="zh-TW" sz="4800" b="1" dirty="0">
                <a:solidFill>
                  <a:schemeClr val="tx1"/>
                </a:solidFill>
                <a:latin typeface="標楷體" panose="03000509000000000000" pitchFamily="65" charset="-120"/>
                <a:ea typeface="標楷體" panose="03000509000000000000" pitchFamily="65" charset="-120"/>
              </a:rPr>
              <a:t/>
            </a:r>
            <a:br>
              <a:rPr lang="en-US" altLang="zh-TW" sz="4800" b="1" dirty="0">
                <a:solidFill>
                  <a:schemeClr val="tx1"/>
                </a:solidFill>
                <a:latin typeface="標楷體" panose="03000509000000000000" pitchFamily="65" charset="-120"/>
                <a:ea typeface="標楷體" panose="03000509000000000000" pitchFamily="65" charset="-120"/>
              </a:rPr>
            </a:br>
            <a:r>
              <a:rPr lang="zh-TW" altLang="en-US" sz="4800" b="1" dirty="0">
                <a:solidFill>
                  <a:schemeClr val="tx1"/>
                </a:solidFill>
                <a:latin typeface="標楷體" panose="03000509000000000000" pitchFamily="65" charset="-120"/>
                <a:ea typeface="標楷體" panose="03000509000000000000" pitchFamily="65" charset="-120"/>
              </a:rPr>
              <a:t>原因消滅時恢復 </a:t>
            </a:r>
            <a:r>
              <a:rPr lang="en-US" altLang="zh-TW" sz="4800" b="1" dirty="0">
                <a:solidFill>
                  <a:schemeClr val="tx1"/>
                </a:solidFill>
                <a:latin typeface="標楷體" panose="03000509000000000000" pitchFamily="65" charset="-120"/>
                <a:ea typeface="標楷體" panose="03000509000000000000" pitchFamily="65" charset="-120"/>
              </a:rPr>
              <a:t>(</a:t>
            </a:r>
            <a:r>
              <a:rPr lang="zh-TW" altLang="en-US" sz="4800" b="1" dirty="0">
                <a:solidFill>
                  <a:schemeClr val="tx1"/>
                </a:solidFill>
                <a:latin typeface="標楷體" panose="03000509000000000000" pitchFamily="65" charset="-120"/>
                <a:ea typeface="標楷體" panose="03000509000000000000" pitchFamily="65" charset="-120"/>
              </a:rPr>
              <a:t>三</a:t>
            </a:r>
            <a:r>
              <a:rPr lang="en-US" altLang="zh-TW" sz="4800" b="1" dirty="0">
                <a:solidFill>
                  <a:schemeClr val="tx1"/>
                </a:solidFill>
                <a:latin typeface="標楷體" panose="03000509000000000000" pitchFamily="65" charset="-120"/>
                <a:ea typeface="標楷體" panose="03000509000000000000" pitchFamily="65" charset="-120"/>
              </a:rPr>
              <a:t>)</a:t>
            </a:r>
            <a:r>
              <a:rPr lang="zh-TW" altLang="en-US" sz="2000" dirty="0">
                <a:solidFill>
                  <a:srgbClr val="FF0000"/>
                </a:solidFill>
                <a:latin typeface="標楷體" panose="03000509000000000000" pitchFamily="65" charset="-120"/>
                <a:ea typeface="標楷體" panose="03000509000000000000" pitchFamily="65" charset="-120"/>
              </a:rPr>
              <a:t>教＃</a:t>
            </a:r>
            <a:r>
              <a:rPr lang="en-US" altLang="zh-TW" sz="2000" dirty="0">
                <a:solidFill>
                  <a:srgbClr val="FF0000"/>
                </a:solidFill>
                <a:latin typeface="標楷體" panose="03000509000000000000" pitchFamily="65" charset="-120"/>
                <a:ea typeface="標楷體" panose="03000509000000000000" pitchFamily="65" charset="-120"/>
              </a:rPr>
              <a:t>77</a:t>
            </a:r>
            <a:endParaRPr lang="zh-TW" altLang="en-US" sz="2000" dirty="0">
              <a:solidFill>
                <a:srgbClr val="FF0000"/>
              </a:solidFill>
              <a:latin typeface="標楷體" panose="03000509000000000000" pitchFamily="65" charset="-120"/>
              <a:ea typeface="標楷體" panose="03000509000000000000" pitchFamily="65" charset="-120"/>
            </a:endParaRPr>
          </a:p>
        </p:txBody>
      </p:sp>
      <p:sp>
        <p:nvSpPr>
          <p:cNvPr id="10" name="AutoShape 6"/>
          <p:cNvSpPr>
            <a:spLocks noChangeArrowheads="1"/>
          </p:cNvSpPr>
          <p:nvPr/>
        </p:nvSpPr>
        <p:spPr bwMode="auto">
          <a:xfrm>
            <a:off x="179512" y="2060848"/>
            <a:ext cx="8784976" cy="4285916"/>
          </a:xfrm>
          <a:prstGeom prst="roundRect">
            <a:avLst>
              <a:gd name="adj" fmla="val 9106"/>
            </a:avLst>
          </a:prstGeom>
          <a:gradFill>
            <a:gsLst>
              <a:gs pos="0">
                <a:schemeClr val="bg1">
                  <a:lumMod val="95000"/>
                </a:schemeClr>
              </a:gs>
              <a:gs pos="100000">
                <a:srgbClr val="92D050"/>
              </a:gs>
              <a:gs pos="100000">
                <a:srgbClr val="92D050"/>
              </a:gs>
            </a:gsLst>
            <a:lin ang="5400000" scaled="1"/>
          </a:gradFill>
          <a:ln>
            <a:headEnd/>
            <a:tailEnd/>
          </a:ln>
        </p:spPr>
        <p:style>
          <a:lnRef idx="3">
            <a:schemeClr val="lt1"/>
          </a:lnRef>
          <a:fillRef idx="1">
            <a:schemeClr val="accent6"/>
          </a:fillRef>
          <a:effectRef idx="1">
            <a:schemeClr val="accent6"/>
          </a:effectRef>
          <a:fontRef idx="minor">
            <a:schemeClr val="lt1"/>
          </a:fontRef>
        </p:style>
        <p:txBody>
          <a:bodyPr wrap="none" anchor="ctr"/>
          <a:lstStyle/>
          <a:p>
            <a:pPr>
              <a:lnSpc>
                <a:spcPts val="4000"/>
              </a:lnSpc>
              <a:buSzPct val="90000"/>
            </a:pPr>
            <a:endParaRPr lang="en-US" altLang="zh-TW" sz="1800" dirty="0">
              <a:solidFill>
                <a:srgbClr val="FF0000"/>
              </a:solidFill>
              <a:latin typeface="標楷體" panose="03000509000000000000" pitchFamily="65" charset="-120"/>
              <a:ea typeface="標楷體" panose="03000509000000000000" pitchFamily="65" charset="-120"/>
            </a:endParaRPr>
          </a:p>
          <a:p>
            <a:pPr>
              <a:lnSpc>
                <a:spcPts val="4000"/>
              </a:lnSpc>
              <a:buSzPct val="90000"/>
            </a:pPr>
            <a:r>
              <a:rPr lang="zh-TW" altLang="en-US" sz="3200" dirty="0">
                <a:solidFill>
                  <a:schemeClr val="tx1"/>
                </a:solidFill>
                <a:latin typeface="標楷體" panose="03000509000000000000" pitchFamily="65" charset="-120"/>
                <a:ea typeface="標楷體" panose="03000509000000000000" pitchFamily="65" charset="-120"/>
              </a:rPr>
              <a:t>再任私立學校職務</a:t>
            </a:r>
            <a:endParaRPr lang="en-US" altLang="zh-TW" sz="3200" dirty="0">
              <a:solidFill>
                <a:schemeClr val="tx1"/>
              </a:solidFill>
              <a:latin typeface="標楷體" panose="03000509000000000000" pitchFamily="65" charset="-120"/>
              <a:ea typeface="標楷體" panose="03000509000000000000" pitchFamily="65" charset="-120"/>
            </a:endParaRPr>
          </a:p>
          <a:p>
            <a:pPr>
              <a:lnSpc>
                <a:spcPts val="4000"/>
              </a:lnSpc>
              <a:buSzPct val="90000"/>
            </a:pPr>
            <a:r>
              <a:rPr lang="zh-TW" altLang="en-US" sz="3200" dirty="0">
                <a:solidFill>
                  <a:schemeClr val="tx1"/>
                </a:solidFill>
                <a:latin typeface="標楷體" panose="03000509000000000000" pitchFamily="65" charset="-120"/>
                <a:ea typeface="標楷體" panose="03000509000000000000" pitchFamily="65" charset="-120"/>
              </a:rPr>
              <a:t>且每月支領薪酬總額超過法定基本工資</a:t>
            </a:r>
            <a:endParaRPr lang="en-US" altLang="zh-TW" sz="3200" dirty="0">
              <a:solidFill>
                <a:schemeClr val="tx1"/>
              </a:solidFill>
              <a:latin typeface="標楷體" panose="03000509000000000000" pitchFamily="65" charset="-120"/>
              <a:ea typeface="標楷體" panose="03000509000000000000" pitchFamily="65" charset="-120"/>
            </a:endParaRPr>
          </a:p>
          <a:p>
            <a:pPr>
              <a:lnSpc>
                <a:spcPts val="4000"/>
              </a:lnSpc>
              <a:buSzPct val="90000"/>
            </a:pPr>
            <a:r>
              <a:rPr lang="zh-TW" altLang="en-US" sz="3200" dirty="0">
                <a:solidFill>
                  <a:schemeClr val="tx1"/>
                </a:solidFill>
                <a:latin typeface="標楷體" panose="03000509000000000000" pitchFamily="65" charset="-120"/>
                <a:ea typeface="標楷體" panose="03000509000000000000" pitchFamily="65" charset="-120"/>
              </a:rPr>
              <a:t>發放或支給機關查知退休教職員再於第一項所</a:t>
            </a:r>
            <a:endParaRPr lang="en-US" altLang="zh-TW" sz="3200" dirty="0">
              <a:solidFill>
                <a:schemeClr val="tx1"/>
              </a:solidFill>
              <a:latin typeface="標楷體" panose="03000509000000000000" pitchFamily="65" charset="-120"/>
              <a:ea typeface="標楷體" panose="03000509000000000000" pitchFamily="65" charset="-120"/>
            </a:endParaRPr>
          </a:p>
          <a:p>
            <a:pPr>
              <a:lnSpc>
                <a:spcPts val="4000"/>
              </a:lnSpc>
              <a:buSzPct val="90000"/>
            </a:pPr>
            <a:r>
              <a:rPr lang="zh-TW" altLang="en-US" sz="3200" dirty="0">
                <a:solidFill>
                  <a:schemeClr val="tx1"/>
                </a:solidFill>
                <a:latin typeface="標楷體" panose="03000509000000000000" pitchFamily="65" charset="-120"/>
                <a:ea typeface="標楷體" panose="03000509000000000000" pitchFamily="65" charset="-120"/>
              </a:rPr>
              <a:t>定機關（構）、學校、團體及法人參加保險時，</a:t>
            </a:r>
            <a:endParaRPr lang="en-US" altLang="zh-TW" sz="3200" dirty="0">
              <a:solidFill>
                <a:schemeClr val="tx1"/>
              </a:solidFill>
              <a:latin typeface="標楷體" panose="03000509000000000000" pitchFamily="65" charset="-120"/>
              <a:ea typeface="標楷體" panose="03000509000000000000" pitchFamily="65" charset="-120"/>
            </a:endParaRPr>
          </a:p>
          <a:p>
            <a:pPr>
              <a:lnSpc>
                <a:spcPts val="4000"/>
              </a:lnSpc>
              <a:buSzPct val="90000"/>
            </a:pPr>
            <a:r>
              <a:rPr lang="zh-TW" altLang="en-US" sz="3200" dirty="0">
                <a:solidFill>
                  <a:schemeClr val="tx1"/>
                </a:solidFill>
                <a:latin typeface="標楷體" panose="03000509000000000000" pitchFamily="65" charset="-120"/>
                <a:ea typeface="標楷體" panose="03000509000000000000" pitchFamily="65" charset="-120"/>
              </a:rPr>
              <a:t>得先暫停發給其月退休金，俟該退休教職員</a:t>
            </a:r>
            <a:endParaRPr lang="en-US" altLang="zh-TW" sz="3200" dirty="0">
              <a:solidFill>
                <a:schemeClr val="tx1"/>
              </a:solidFill>
              <a:latin typeface="標楷體" panose="03000509000000000000" pitchFamily="65" charset="-120"/>
              <a:ea typeface="標楷體" panose="03000509000000000000" pitchFamily="65" charset="-120"/>
            </a:endParaRPr>
          </a:p>
          <a:p>
            <a:pPr>
              <a:lnSpc>
                <a:spcPts val="4000"/>
              </a:lnSpc>
              <a:buSzPct val="90000"/>
            </a:pPr>
            <a:r>
              <a:rPr lang="zh-TW" altLang="en-US" sz="3200" dirty="0">
                <a:solidFill>
                  <a:schemeClr val="tx1"/>
                </a:solidFill>
                <a:latin typeface="標楷體" panose="03000509000000000000" pitchFamily="65" charset="-120"/>
                <a:ea typeface="標楷體" panose="03000509000000000000" pitchFamily="65" charset="-120"/>
              </a:rPr>
              <a:t>檢具其每月支領薪酬總額未超過法定基本工資</a:t>
            </a:r>
            <a:endParaRPr lang="en-US" altLang="zh-TW" sz="3200" dirty="0">
              <a:solidFill>
                <a:schemeClr val="tx1"/>
              </a:solidFill>
              <a:latin typeface="標楷體" panose="03000509000000000000" pitchFamily="65" charset="-120"/>
              <a:ea typeface="標楷體" panose="03000509000000000000" pitchFamily="65" charset="-120"/>
            </a:endParaRPr>
          </a:p>
          <a:p>
            <a:pPr>
              <a:lnSpc>
                <a:spcPts val="4000"/>
              </a:lnSpc>
              <a:buSzPct val="90000"/>
            </a:pPr>
            <a:r>
              <a:rPr lang="zh-TW" altLang="en-US" sz="3200" dirty="0">
                <a:solidFill>
                  <a:schemeClr val="tx1"/>
                </a:solidFill>
                <a:latin typeface="標楷體" panose="03000509000000000000" pitchFamily="65" charset="-120"/>
                <a:ea typeface="標楷體" panose="03000509000000000000" pitchFamily="65" charset="-120"/>
              </a:rPr>
              <a:t>之相關證明申復後，再予恢復發給並補發</a:t>
            </a:r>
            <a:endParaRPr lang="en-US" altLang="zh-TW" sz="3200" dirty="0">
              <a:solidFill>
                <a:schemeClr val="tx1"/>
              </a:solidFill>
              <a:latin typeface="標楷體" panose="03000509000000000000" pitchFamily="65" charset="-120"/>
              <a:ea typeface="標楷體" panose="03000509000000000000" pitchFamily="65" charset="-120"/>
            </a:endParaRPr>
          </a:p>
          <a:p>
            <a:pPr>
              <a:lnSpc>
                <a:spcPts val="4000"/>
              </a:lnSpc>
              <a:buSzPct val="90000"/>
            </a:pPr>
            <a:r>
              <a:rPr lang="zh-TW" altLang="en-US" sz="3200" dirty="0">
                <a:solidFill>
                  <a:schemeClr val="tx1"/>
                </a:solidFill>
                <a:latin typeface="標楷體" panose="03000509000000000000" pitchFamily="65" charset="-120"/>
                <a:ea typeface="標楷體" panose="03000509000000000000" pitchFamily="65" charset="-120"/>
              </a:rPr>
              <a:t>其經停發之月退休金。</a:t>
            </a:r>
          </a:p>
          <a:p>
            <a:pPr>
              <a:lnSpc>
                <a:spcPts val="4000"/>
              </a:lnSpc>
              <a:buSzPct val="90000"/>
            </a:pPr>
            <a:endParaRPr lang="ko-KR" altLang="en-US" sz="1200" b="1" dirty="0">
              <a:solidFill>
                <a:srgbClr val="002060"/>
              </a:solidFill>
              <a:latin typeface="標楷體" panose="03000509000000000000" pitchFamily="65" charset="-120"/>
            </a:endParaRPr>
          </a:p>
        </p:txBody>
      </p:sp>
    </p:spTree>
    <p:extLst>
      <p:ext uri="{BB962C8B-B14F-4D97-AF65-F5344CB8AC3E}">
        <p14:creationId xmlns:p14="http://schemas.microsoft.com/office/powerpoint/2010/main" val="3869349758"/>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標題 1"/>
          <p:cNvSpPr>
            <a:spLocks noGrp="1"/>
          </p:cNvSpPr>
          <p:nvPr>
            <p:ph type="title"/>
          </p:nvPr>
        </p:nvSpPr>
        <p:spPr>
          <a:xfrm>
            <a:off x="482129" y="116632"/>
            <a:ext cx="8229600" cy="1368152"/>
          </a:xfrm>
          <a:noFill/>
          <a:ln>
            <a:noFill/>
          </a:ln>
        </p:spPr>
        <p:style>
          <a:lnRef idx="1">
            <a:schemeClr val="accent3"/>
          </a:lnRef>
          <a:fillRef idx="1002">
            <a:schemeClr val="lt2"/>
          </a:fillRef>
          <a:effectRef idx="1">
            <a:schemeClr val="accent3"/>
          </a:effectRef>
          <a:fontRef idx="minor">
            <a:schemeClr val="dk1"/>
          </a:fontRef>
        </p:style>
        <p:txBody>
          <a:bodyPr>
            <a:normAutofit/>
          </a:bodyPr>
          <a:lstStyle/>
          <a:p>
            <a:r>
              <a:rPr lang="zh-TW" altLang="en-US" sz="4800" b="1" dirty="0">
                <a:solidFill>
                  <a:schemeClr val="tx1"/>
                </a:solidFill>
                <a:latin typeface="標楷體" panose="03000509000000000000" pitchFamily="65" charset="-120"/>
                <a:ea typeface="標楷體" panose="03000509000000000000" pitchFamily="65" charset="-120"/>
              </a:rPr>
              <a:t>停止領受月退休金之除外</a:t>
            </a:r>
            <a:r>
              <a:rPr lang="en-US" altLang="zh-TW" sz="2000" b="1" dirty="0">
                <a:solidFill>
                  <a:srgbClr val="5217A9"/>
                </a:solidFill>
                <a:latin typeface="標楷體" panose="03000509000000000000" pitchFamily="65" charset="-120"/>
                <a:ea typeface="標楷體" panose="03000509000000000000" pitchFamily="65" charset="-120"/>
              </a:rPr>
              <a:t/>
            </a:r>
            <a:br>
              <a:rPr lang="en-US" altLang="zh-TW" sz="2000" b="1" dirty="0">
                <a:solidFill>
                  <a:srgbClr val="5217A9"/>
                </a:solidFill>
                <a:latin typeface="標楷體" panose="03000509000000000000" pitchFamily="65" charset="-120"/>
                <a:ea typeface="標楷體" panose="03000509000000000000" pitchFamily="65" charset="-120"/>
              </a:rPr>
            </a:br>
            <a:r>
              <a:rPr lang="zh-TW" altLang="en-US" sz="2000" dirty="0">
                <a:solidFill>
                  <a:srgbClr val="FF0000"/>
                </a:solidFill>
                <a:latin typeface="標楷體" panose="03000509000000000000" pitchFamily="65" charset="-120"/>
                <a:ea typeface="標楷體" panose="03000509000000000000" pitchFamily="65" charset="-120"/>
              </a:rPr>
              <a:t>教＃</a:t>
            </a:r>
            <a:r>
              <a:rPr lang="en-US" altLang="zh-TW" sz="2000" dirty="0">
                <a:solidFill>
                  <a:srgbClr val="FF0000"/>
                </a:solidFill>
                <a:latin typeface="標楷體" panose="03000509000000000000" pitchFamily="65" charset="-120"/>
                <a:ea typeface="標楷體" panose="03000509000000000000" pitchFamily="65" charset="-120"/>
              </a:rPr>
              <a:t>78</a:t>
            </a:r>
            <a:endParaRPr lang="zh-TW" altLang="en-US" sz="2000" dirty="0">
              <a:solidFill>
                <a:srgbClr val="FF0000"/>
              </a:solidFill>
              <a:latin typeface="標楷體" panose="03000509000000000000" pitchFamily="65" charset="-120"/>
              <a:ea typeface="標楷體" panose="03000509000000000000" pitchFamily="65" charset="-120"/>
            </a:endParaRPr>
          </a:p>
        </p:txBody>
      </p:sp>
      <p:sp>
        <p:nvSpPr>
          <p:cNvPr id="10" name="AutoShape 6"/>
          <p:cNvSpPr>
            <a:spLocks noChangeArrowheads="1"/>
          </p:cNvSpPr>
          <p:nvPr/>
        </p:nvSpPr>
        <p:spPr bwMode="auto">
          <a:xfrm>
            <a:off x="107504" y="2060848"/>
            <a:ext cx="8856984" cy="4176464"/>
          </a:xfrm>
          <a:prstGeom prst="roundRect">
            <a:avLst>
              <a:gd name="adj" fmla="val 9106"/>
            </a:avLst>
          </a:prstGeom>
          <a:gradFill>
            <a:gsLst>
              <a:gs pos="0">
                <a:schemeClr val="bg1">
                  <a:lumMod val="95000"/>
                </a:schemeClr>
              </a:gs>
              <a:gs pos="100000">
                <a:srgbClr val="92D050"/>
              </a:gs>
              <a:gs pos="100000">
                <a:srgbClr val="92D050"/>
              </a:gs>
            </a:gsLst>
            <a:lin ang="5400000" scaled="1"/>
          </a:gradFill>
          <a:ln>
            <a:noFill/>
            <a:headEnd/>
            <a:tailEnd/>
          </a:ln>
        </p:spPr>
        <p:style>
          <a:lnRef idx="3">
            <a:schemeClr val="lt1"/>
          </a:lnRef>
          <a:fillRef idx="1">
            <a:schemeClr val="accent6"/>
          </a:fillRef>
          <a:effectRef idx="1">
            <a:schemeClr val="accent6"/>
          </a:effectRef>
          <a:fontRef idx="minor">
            <a:schemeClr val="lt1"/>
          </a:fontRef>
        </p:style>
        <p:txBody>
          <a:bodyPr wrap="none" anchor="ctr"/>
          <a:lstStyle/>
          <a:p>
            <a:pPr>
              <a:lnSpc>
                <a:spcPts val="4000"/>
              </a:lnSpc>
              <a:buSzPct val="90000"/>
            </a:pPr>
            <a:r>
              <a:rPr lang="zh-TW" altLang="en-US" sz="3200" dirty="0">
                <a:solidFill>
                  <a:schemeClr val="tx1"/>
                </a:solidFill>
                <a:latin typeface="標楷體" panose="03000509000000000000" pitchFamily="65" charset="-120"/>
                <a:ea typeface="標楷體" panose="03000509000000000000" pitchFamily="65" charset="-120"/>
              </a:rPr>
              <a:t>受聘（僱）執行政府因應緊急</a:t>
            </a:r>
            <a:endParaRPr lang="en-US" altLang="zh-TW" sz="3200" dirty="0">
              <a:solidFill>
                <a:schemeClr val="tx1"/>
              </a:solidFill>
              <a:latin typeface="標楷體" panose="03000509000000000000" pitchFamily="65" charset="-120"/>
              <a:ea typeface="標楷體" panose="03000509000000000000" pitchFamily="65" charset="-120"/>
            </a:endParaRPr>
          </a:p>
          <a:p>
            <a:pPr>
              <a:lnSpc>
                <a:spcPts val="4000"/>
              </a:lnSpc>
              <a:buSzPct val="90000"/>
            </a:pPr>
            <a:r>
              <a:rPr lang="zh-TW" altLang="en-US" sz="3200" dirty="0">
                <a:solidFill>
                  <a:schemeClr val="tx1"/>
                </a:solidFill>
                <a:latin typeface="標楷體" panose="03000509000000000000" pitchFamily="65" charset="-120"/>
                <a:ea typeface="標楷體" panose="03000509000000000000" pitchFamily="65" charset="-120"/>
              </a:rPr>
              <a:t>或危難事故之救災或救難職務。</a:t>
            </a:r>
          </a:p>
          <a:p>
            <a:pPr>
              <a:lnSpc>
                <a:spcPts val="4000"/>
              </a:lnSpc>
              <a:buSzPct val="90000"/>
            </a:pPr>
            <a:r>
              <a:rPr lang="zh-TW" altLang="en-US" sz="3200" dirty="0">
                <a:solidFill>
                  <a:schemeClr val="tx1"/>
                </a:solidFill>
                <a:latin typeface="標楷體" panose="03000509000000000000" pitchFamily="65" charset="-120"/>
                <a:ea typeface="標楷體" panose="03000509000000000000" pitchFamily="65" charset="-120"/>
              </a:rPr>
              <a:t>受聘（僱）擔任山地、離島或其他偏遠地區</a:t>
            </a:r>
            <a:endParaRPr lang="en-US" altLang="zh-TW" sz="3200" dirty="0">
              <a:solidFill>
                <a:schemeClr val="tx1"/>
              </a:solidFill>
              <a:latin typeface="標楷體" panose="03000509000000000000" pitchFamily="65" charset="-120"/>
              <a:ea typeface="標楷體" panose="03000509000000000000" pitchFamily="65" charset="-120"/>
            </a:endParaRPr>
          </a:p>
          <a:p>
            <a:pPr>
              <a:lnSpc>
                <a:spcPts val="4000"/>
              </a:lnSpc>
              <a:buSzPct val="90000"/>
            </a:pPr>
            <a:r>
              <a:rPr lang="zh-TW" altLang="en-US" sz="3200" dirty="0">
                <a:solidFill>
                  <a:schemeClr val="tx1"/>
                </a:solidFill>
                <a:latin typeface="標楷體" panose="03000509000000000000" pitchFamily="65" charset="-120"/>
                <a:ea typeface="標楷體" panose="03000509000000000000" pitchFamily="65" charset="-120"/>
              </a:rPr>
              <a:t>之公立醫療機關（構），從事基層醫療照護職務</a:t>
            </a:r>
            <a:endParaRPr lang="ko-KR" altLang="en-US" sz="1200" b="1" dirty="0">
              <a:solidFill>
                <a:schemeClr val="tx1"/>
              </a:solidFill>
              <a:latin typeface="標楷體" panose="03000509000000000000" pitchFamily="65" charset="-120"/>
            </a:endParaRPr>
          </a:p>
        </p:txBody>
      </p:sp>
    </p:spTree>
    <p:extLst>
      <p:ext uri="{BB962C8B-B14F-4D97-AF65-F5344CB8AC3E}">
        <p14:creationId xmlns:p14="http://schemas.microsoft.com/office/powerpoint/2010/main" val="2328486986"/>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632884" y="836712"/>
            <a:ext cx="7971564" cy="54726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標題 1"/>
          <p:cNvSpPr>
            <a:spLocks noGrp="1"/>
          </p:cNvSpPr>
          <p:nvPr>
            <p:ph type="title"/>
          </p:nvPr>
        </p:nvSpPr>
        <p:spPr>
          <a:xfrm>
            <a:off x="832048" y="260648"/>
            <a:ext cx="7772400" cy="504056"/>
          </a:xfrm>
        </p:spPr>
        <p:txBody>
          <a:bodyPr>
            <a:normAutofit/>
          </a:bodyPr>
          <a:lstStyle/>
          <a:p>
            <a:r>
              <a:rPr lang="zh-TW" altLang="en-US" sz="2000" dirty="0">
                <a:solidFill>
                  <a:schemeClr val="tx1"/>
                </a:solidFill>
              </a:rPr>
              <a:t>參閱銓敘部～</a:t>
            </a:r>
          </a:p>
        </p:txBody>
      </p:sp>
    </p:spTree>
    <p:extLst>
      <p:ext uri="{BB962C8B-B14F-4D97-AF65-F5344CB8AC3E}">
        <p14:creationId xmlns:p14="http://schemas.microsoft.com/office/powerpoint/2010/main" val="282471339"/>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標題 1"/>
          <p:cNvSpPr>
            <a:spLocks noGrp="1"/>
          </p:cNvSpPr>
          <p:nvPr>
            <p:ph type="title"/>
          </p:nvPr>
        </p:nvSpPr>
        <p:spPr>
          <a:xfrm>
            <a:off x="827584" y="116632"/>
            <a:ext cx="8229600" cy="1728192"/>
          </a:xfrm>
          <a:noFill/>
          <a:ln>
            <a:noFill/>
          </a:ln>
        </p:spPr>
        <p:style>
          <a:lnRef idx="1">
            <a:schemeClr val="accent3"/>
          </a:lnRef>
          <a:fillRef idx="1002">
            <a:schemeClr val="lt2"/>
          </a:fillRef>
          <a:effectRef idx="1">
            <a:schemeClr val="accent3"/>
          </a:effectRef>
          <a:fontRef idx="minor">
            <a:schemeClr val="dk1"/>
          </a:fontRef>
        </p:style>
        <p:txBody>
          <a:bodyPr>
            <a:normAutofit/>
          </a:bodyPr>
          <a:lstStyle/>
          <a:p>
            <a:pPr algn="l"/>
            <a:r>
              <a:rPr lang="zh-TW" altLang="zh-TW" sz="2800" b="1" kern="100" dirty="0">
                <a:solidFill>
                  <a:schemeClr val="tx1"/>
                </a:solidFill>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cs typeface="Times New Roman"/>
              </a:rPr>
              <a:t>公立學校教職員退休資遣撫卹條例施行細則第</a:t>
            </a:r>
            <a:r>
              <a:rPr lang="en-US" altLang="zh-TW" sz="2800" b="1" kern="100" dirty="0">
                <a:solidFill>
                  <a:schemeClr val="tx1"/>
                </a:solidFill>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cs typeface="Times New Roman"/>
              </a:rPr>
              <a:t>109</a:t>
            </a:r>
            <a:r>
              <a:rPr lang="zh-TW" altLang="zh-TW" sz="2800" b="1" kern="100" dirty="0">
                <a:solidFill>
                  <a:schemeClr val="tx1"/>
                </a:solidFill>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cs typeface="Times New Roman"/>
              </a:rPr>
              <a:t>條</a:t>
            </a:r>
            <a:r>
              <a:rPr lang="en-US" altLang="zh-TW" sz="2800" b="1" kern="100" dirty="0">
                <a:solidFill>
                  <a:schemeClr val="tx1"/>
                </a:solidFill>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cs typeface="Times New Roman"/>
              </a:rPr>
              <a:t/>
            </a:r>
            <a:br>
              <a:rPr lang="en-US" altLang="zh-TW" sz="2800" b="1" kern="100" dirty="0">
                <a:solidFill>
                  <a:schemeClr val="tx1"/>
                </a:solidFill>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cs typeface="Times New Roman"/>
              </a:rPr>
            </a:br>
            <a:r>
              <a:rPr lang="zh-TW" altLang="en-US" sz="2800" b="1" kern="100" dirty="0">
                <a:solidFill>
                  <a:schemeClr val="tx1"/>
                </a:solidFill>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cs typeface="Times New Roman"/>
              </a:rPr>
              <a:t>本條例第七十七條第一項第一款所稱職務，指符合下列條件之職務：</a:t>
            </a:r>
            <a:endParaRPr lang="zh-TW" altLang="en-US" sz="2800" dirty="0">
              <a:solidFill>
                <a:schemeClr val="tx1"/>
              </a:solidFill>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endParaRPr>
          </a:p>
        </p:txBody>
      </p:sp>
      <p:graphicFrame>
        <p:nvGraphicFramePr>
          <p:cNvPr id="6" name="資料庫圖表 5"/>
          <p:cNvGraphicFramePr/>
          <p:nvPr>
            <p:extLst>
              <p:ext uri="{D42A27DB-BD31-4B8C-83A1-F6EECF244321}">
                <p14:modId xmlns:p14="http://schemas.microsoft.com/office/powerpoint/2010/main" val="3362608164"/>
              </p:ext>
            </p:extLst>
          </p:nvPr>
        </p:nvGraphicFramePr>
        <p:xfrm>
          <a:off x="395536" y="2132856"/>
          <a:ext cx="8424936" cy="381642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761603697"/>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資料庫圖表 3"/>
          <p:cNvGraphicFramePr/>
          <p:nvPr>
            <p:extLst>
              <p:ext uri="{D42A27DB-BD31-4B8C-83A1-F6EECF244321}">
                <p14:modId xmlns:p14="http://schemas.microsoft.com/office/powerpoint/2010/main" val="2122635919"/>
              </p:ext>
            </p:extLst>
          </p:nvPr>
        </p:nvGraphicFramePr>
        <p:xfrm>
          <a:off x="755576" y="476672"/>
          <a:ext cx="8229600" cy="1143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5" name="內容版面配置區 4"/>
          <p:cNvGraphicFramePr>
            <a:graphicFrameLocks noGrp="1"/>
          </p:cNvGraphicFramePr>
          <p:nvPr>
            <p:ph idx="1"/>
            <p:extLst>
              <p:ext uri="{D42A27DB-BD31-4B8C-83A1-F6EECF244321}">
                <p14:modId xmlns:p14="http://schemas.microsoft.com/office/powerpoint/2010/main" val="286151672"/>
              </p:ext>
            </p:extLst>
          </p:nvPr>
        </p:nvGraphicFramePr>
        <p:xfrm>
          <a:off x="867568" y="1619672"/>
          <a:ext cx="7808887" cy="4761656"/>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2839185150"/>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資料庫圖表 2"/>
          <p:cNvGraphicFramePr/>
          <p:nvPr>
            <p:extLst>
              <p:ext uri="{D42A27DB-BD31-4B8C-83A1-F6EECF244321}">
                <p14:modId xmlns:p14="http://schemas.microsoft.com/office/powerpoint/2010/main" val="1403793552"/>
              </p:ext>
            </p:extLst>
          </p:nvPr>
        </p:nvGraphicFramePr>
        <p:xfrm>
          <a:off x="611560" y="476672"/>
          <a:ext cx="8229600" cy="1143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4" name="內容版面配置區 3"/>
          <p:cNvGraphicFramePr>
            <a:graphicFrameLocks noGrp="1"/>
          </p:cNvGraphicFramePr>
          <p:nvPr>
            <p:ph idx="1"/>
            <p:extLst>
              <p:ext uri="{D42A27DB-BD31-4B8C-83A1-F6EECF244321}">
                <p14:modId xmlns:p14="http://schemas.microsoft.com/office/powerpoint/2010/main" val="3418586462"/>
              </p:ext>
            </p:extLst>
          </p:nvPr>
        </p:nvGraphicFramePr>
        <p:xfrm>
          <a:off x="971600" y="2132856"/>
          <a:ext cx="7408862" cy="3633267"/>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1624274768"/>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標題 6"/>
          <p:cNvSpPr>
            <a:spLocks noGrp="1"/>
          </p:cNvSpPr>
          <p:nvPr>
            <p:ph type="title"/>
          </p:nvPr>
        </p:nvSpPr>
        <p:spPr>
          <a:xfrm>
            <a:off x="685332" y="2276872"/>
            <a:ext cx="7773338" cy="1153142"/>
          </a:xfrm>
          <a:noFill/>
          <a:ln>
            <a:noFill/>
          </a:ln>
        </p:spPr>
        <p:style>
          <a:lnRef idx="3">
            <a:schemeClr val="lt1"/>
          </a:lnRef>
          <a:fillRef idx="1">
            <a:schemeClr val="accent1"/>
          </a:fillRef>
          <a:effectRef idx="1">
            <a:schemeClr val="accent1"/>
          </a:effectRef>
          <a:fontRef idx="minor">
            <a:schemeClr val="lt1"/>
          </a:fontRef>
        </p:style>
        <p:txBody>
          <a:bodyPr>
            <a:normAutofit/>
          </a:bodyPr>
          <a:lstStyle/>
          <a:p>
            <a:pPr algn="ctr"/>
            <a:r>
              <a:rPr lang="zh-TW" altLang="en-US" sz="4800" dirty="0">
                <a:solidFill>
                  <a:schemeClr val="tx1"/>
                </a:solidFill>
                <a:latin typeface="標楷體" panose="03000509000000000000" pitchFamily="65" charset="-120"/>
                <a:ea typeface="標楷體" panose="03000509000000000000" pitchFamily="65" charset="-120"/>
              </a:rPr>
              <a:t>常用問答集</a:t>
            </a:r>
          </a:p>
        </p:txBody>
      </p:sp>
      <p:sp>
        <p:nvSpPr>
          <p:cNvPr id="8" name="矩形 7"/>
          <p:cNvSpPr/>
          <p:nvPr/>
        </p:nvSpPr>
        <p:spPr>
          <a:xfrm>
            <a:off x="2286001" y="3415670"/>
            <a:ext cx="4572000" cy="923330"/>
          </a:xfrm>
          <a:prstGeom prst="rect">
            <a:avLst/>
          </a:prstGeom>
        </p:spPr>
        <p:txBody>
          <a:bodyPr wrap="square">
            <a:spAutoFit/>
          </a:bodyPr>
          <a:lstStyle/>
          <a:p>
            <a:pPr algn="ctr"/>
            <a:r>
              <a:rPr lang="en-US" altLang="zh-TW" sz="5400" dirty="0">
                <a:solidFill>
                  <a:schemeClr val="tx1"/>
                </a:solidFill>
                <a:latin typeface="標楷體" panose="03000509000000000000" pitchFamily="65" charset="-120"/>
              </a:rPr>
              <a:t>Q&amp;A</a:t>
            </a:r>
            <a:endParaRPr lang="zh-TW" altLang="en-US" sz="5400" dirty="0">
              <a:solidFill>
                <a:schemeClr val="tx1"/>
              </a:solidFill>
              <a:latin typeface="標楷體" panose="03000509000000000000" pitchFamily="65" charset="-120"/>
            </a:endParaRPr>
          </a:p>
        </p:txBody>
      </p:sp>
    </p:spTree>
    <p:extLst>
      <p:ext uri="{BB962C8B-B14F-4D97-AF65-F5344CB8AC3E}">
        <p14:creationId xmlns:p14="http://schemas.microsoft.com/office/powerpoint/2010/main" val="5816734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323528" y="2204864"/>
            <a:ext cx="8640960" cy="3623997"/>
          </a:xfrm>
          <a:prstGeom prst="rect">
            <a:avLst/>
          </a:prstGeom>
          <a:gradFill flip="none" rotWithShape="1">
            <a:gsLst>
              <a:gs pos="0">
                <a:schemeClr val="bg1"/>
              </a:gs>
              <a:gs pos="100000">
                <a:schemeClr val="accent1"/>
              </a:gs>
              <a:gs pos="100000">
                <a:schemeClr val="accent1">
                  <a:tint val="15000"/>
                  <a:satMod val="350000"/>
                </a:schemeClr>
              </a:gs>
            </a:gsLst>
            <a:lin ang="2700000" scaled="1"/>
            <a:tileRect/>
          </a:gradFill>
          <a:ln>
            <a:noFill/>
          </a:ln>
          <a:effectLst/>
          <a:extLst/>
        </p:spPr>
      </p:pic>
      <p:sp>
        <p:nvSpPr>
          <p:cNvPr id="5" name="標題 1"/>
          <p:cNvSpPr>
            <a:spLocks noGrp="1"/>
          </p:cNvSpPr>
          <p:nvPr>
            <p:ph type="title"/>
          </p:nvPr>
        </p:nvSpPr>
        <p:spPr>
          <a:xfrm>
            <a:off x="827584" y="367099"/>
            <a:ext cx="8424936" cy="1080120"/>
          </a:xfrm>
          <a:noFill/>
          <a:ln>
            <a:noFill/>
          </a:ln>
        </p:spPr>
        <p:style>
          <a:lnRef idx="1">
            <a:schemeClr val="accent3"/>
          </a:lnRef>
          <a:fillRef idx="1002">
            <a:schemeClr val="lt2"/>
          </a:fillRef>
          <a:effectRef idx="1">
            <a:schemeClr val="accent3"/>
          </a:effectRef>
          <a:fontRef idx="minor">
            <a:schemeClr val="dk1"/>
          </a:fontRef>
        </p:style>
        <p:txBody>
          <a:bodyPr>
            <a:normAutofit/>
          </a:bodyPr>
          <a:lstStyle/>
          <a:p>
            <a:pPr algn="l"/>
            <a:r>
              <a:rPr lang="en-US" altLang="zh-TW" sz="3200" dirty="0">
                <a:solidFill>
                  <a:schemeClr val="tx1"/>
                </a:solidFill>
                <a:latin typeface="標楷體" panose="03000509000000000000" pitchFamily="65" charset="-120"/>
                <a:ea typeface="標楷體" panose="03000509000000000000" pitchFamily="65" charset="-120"/>
              </a:rPr>
              <a:t>Q1</a:t>
            </a:r>
            <a:r>
              <a:rPr lang="zh-TW" altLang="en-US" sz="3200" dirty="0">
                <a:solidFill>
                  <a:schemeClr val="tx1"/>
                </a:solidFill>
                <a:latin typeface="標楷體" panose="03000509000000000000" pitchFamily="65" charset="-120"/>
                <a:ea typeface="標楷體" panose="03000509000000000000" pitchFamily="65" charset="-120"/>
              </a:rPr>
              <a:t>：</a:t>
            </a:r>
            <a:r>
              <a:rPr lang="zh-TW" altLang="en-US" sz="2800" dirty="0">
                <a:solidFill>
                  <a:schemeClr val="tx1"/>
                </a:solidFill>
                <a:latin typeface="標楷體" panose="03000509000000000000" pitchFamily="65" charset="-120"/>
                <a:ea typeface="標楷體" panose="03000509000000000000" pitchFamily="65" charset="-120"/>
              </a:rPr>
              <a:t>行蹤不明或無法聯繫之暫停如何處理</a:t>
            </a:r>
            <a:r>
              <a:rPr lang="en-US" altLang="zh-TW" sz="2800" dirty="0">
                <a:solidFill>
                  <a:schemeClr val="tx1"/>
                </a:solidFill>
                <a:latin typeface="標楷體" panose="03000509000000000000" pitchFamily="65" charset="-120"/>
                <a:ea typeface="標楷體" panose="03000509000000000000" pitchFamily="65" charset="-120"/>
              </a:rPr>
              <a:t>?</a:t>
            </a:r>
            <a:endParaRPr lang="zh-TW" altLang="en-US" sz="2800" dirty="0">
              <a:solidFill>
                <a:schemeClr val="tx1"/>
              </a:solidFill>
              <a:latin typeface="標楷體" panose="03000509000000000000" pitchFamily="65" charset="-120"/>
              <a:ea typeface="標楷體" panose="03000509000000000000" pitchFamily="65" charset="-120"/>
            </a:endParaRPr>
          </a:p>
        </p:txBody>
      </p:sp>
      <p:sp>
        <p:nvSpPr>
          <p:cNvPr id="4" name="Rectangle 3"/>
          <p:cNvSpPr>
            <a:spLocks noChangeArrowheads="1"/>
          </p:cNvSpPr>
          <p:nvPr/>
        </p:nvSpPr>
        <p:spPr bwMode="auto">
          <a:xfrm>
            <a:off x="0" y="90100"/>
            <a:ext cx="65" cy="276999"/>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zh-TW" altLang="zh-TW" sz="1800" b="0" i="0" u="none" strike="noStrike" cap="none" normalizeH="0" baseline="0" dirty="0">
              <a:ln>
                <a:noFill/>
              </a:ln>
              <a:solidFill>
                <a:schemeClr val="tx1"/>
              </a:solidFill>
              <a:effectLst/>
              <a:latin typeface="Arial" panose="020B0604020202020204" pitchFamily="34" charset="0"/>
            </a:endParaRPr>
          </a:p>
        </p:txBody>
      </p:sp>
      <p:sp>
        <p:nvSpPr>
          <p:cNvPr id="7" name="Rectangle 4"/>
          <p:cNvSpPr>
            <a:spLocks noChangeArrowheads="1"/>
          </p:cNvSpPr>
          <p:nvPr/>
        </p:nvSpPr>
        <p:spPr bwMode="auto">
          <a:xfrm>
            <a:off x="0" y="90100"/>
            <a:ext cx="65" cy="276999"/>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zh-TW" altLang="zh-TW"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0599355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標題 1"/>
          <p:cNvSpPr>
            <a:spLocks noGrp="1"/>
          </p:cNvSpPr>
          <p:nvPr>
            <p:ph type="title"/>
          </p:nvPr>
        </p:nvSpPr>
        <p:spPr>
          <a:xfrm>
            <a:off x="827584" y="476672"/>
            <a:ext cx="7773338" cy="1080120"/>
          </a:xfrm>
          <a:noFill/>
          <a:ln>
            <a:noFill/>
          </a:ln>
        </p:spPr>
        <p:style>
          <a:lnRef idx="1">
            <a:schemeClr val="accent3"/>
          </a:lnRef>
          <a:fillRef idx="1002">
            <a:schemeClr val="lt2"/>
          </a:fillRef>
          <a:effectRef idx="1">
            <a:schemeClr val="accent3"/>
          </a:effectRef>
          <a:fontRef idx="minor">
            <a:schemeClr val="dk1"/>
          </a:fontRef>
        </p:style>
        <p:txBody>
          <a:bodyPr>
            <a:normAutofit/>
          </a:bodyPr>
          <a:lstStyle/>
          <a:p>
            <a:r>
              <a:rPr lang="zh-TW" altLang="en-US" sz="4800" dirty="0">
                <a:solidFill>
                  <a:schemeClr val="tx1"/>
                </a:solidFill>
                <a:latin typeface="+mj-ea"/>
                <a:ea typeface="+mj-ea"/>
              </a:rPr>
              <a:t>不予受理退休案規定</a:t>
            </a:r>
            <a:r>
              <a:rPr lang="zh-TW" altLang="en-US" sz="2000" dirty="0">
                <a:solidFill>
                  <a:srgbClr val="FF0000"/>
                </a:solidFill>
                <a:latin typeface="標楷體" panose="03000509000000000000" pitchFamily="65" charset="-120"/>
                <a:ea typeface="標楷體" panose="03000509000000000000" pitchFamily="65" charset="-120"/>
              </a:rPr>
              <a:t>教</a:t>
            </a:r>
            <a:r>
              <a:rPr lang="en-US" altLang="zh-TW" sz="2000" dirty="0">
                <a:solidFill>
                  <a:srgbClr val="FF0000"/>
                </a:solidFill>
                <a:latin typeface="標楷體" panose="03000509000000000000" pitchFamily="65" charset="-120"/>
                <a:ea typeface="標楷體" panose="03000509000000000000" pitchFamily="65" charset="-120"/>
              </a:rPr>
              <a:t>#25</a:t>
            </a:r>
            <a:endParaRPr lang="zh-TW" altLang="en-US" sz="2000" dirty="0">
              <a:solidFill>
                <a:srgbClr val="FF0000"/>
              </a:solidFill>
              <a:latin typeface="標楷體" panose="03000509000000000000" pitchFamily="65" charset="-120"/>
              <a:ea typeface="標楷體" panose="03000509000000000000" pitchFamily="65" charset="-120"/>
            </a:endParaRPr>
          </a:p>
        </p:txBody>
      </p:sp>
      <p:sp>
        <p:nvSpPr>
          <p:cNvPr id="6" name="內容版面配置區 5"/>
          <p:cNvSpPr>
            <a:spLocks noGrp="1"/>
          </p:cNvSpPr>
          <p:nvPr>
            <p:ph sz="quarter" idx="13"/>
          </p:nvPr>
        </p:nvSpPr>
        <p:spPr>
          <a:xfrm>
            <a:off x="179512" y="1700807"/>
            <a:ext cx="8754271" cy="5112569"/>
          </a:xfrm>
          <a:gradFill>
            <a:gsLst>
              <a:gs pos="0">
                <a:schemeClr val="bg1"/>
              </a:gs>
              <a:gs pos="100000">
                <a:schemeClr val="accent1"/>
              </a:gs>
            </a:gsLst>
            <a:lin ang="2700000" scaled="1"/>
          </a:gradFill>
          <a:ln>
            <a:noFill/>
          </a:ln>
        </p:spPr>
        <p:style>
          <a:lnRef idx="1">
            <a:schemeClr val="accent3"/>
          </a:lnRef>
          <a:fillRef idx="3">
            <a:schemeClr val="accent3"/>
          </a:fillRef>
          <a:effectRef idx="2">
            <a:schemeClr val="accent3"/>
          </a:effectRef>
          <a:fontRef idx="minor">
            <a:schemeClr val="lt1"/>
          </a:fontRef>
        </p:style>
        <p:txBody>
          <a:bodyPr>
            <a:noAutofit/>
          </a:bodyPr>
          <a:lstStyle/>
          <a:p>
            <a:pPr marL="0" indent="0">
              <a:lnSpc>
                <a:spcPts val="3000"/>
              </a:lnSpc>
              <a:buNone/>
            </a:pPr>
            <a:r>
              <a:rPr lang="en-US" altLang="zh-TW" sz="2800" dirty="0">
                <a:solidFill>
                  <a:schemeClr val="tx1"/>
                </a:solidFill>
                <a:latin typeface="+mj-ea"/>
                <a:ea typeface="+mj-ea"/>
              </a:rPr>
              <a:t>1.</a:t>
            </a:r>
            <a:r>
              <a:rPr lang="zh-TW" altLang="zh-TW" sz="2800" dirty="0">
                <a:solidFill>
                  <a:schemeClr val="tx1"/>
                </a:solidFill>
                <a:latin typeface="+mj-ea"/>
                <a:ea typeface="+mj-ea"/>
              </a:rPr>
              <a:t>留職停薪期間</a:t>
            </a:r>
            <a:r>
              <a:rPr lang="en-US" altLang="zh-TW" sz="2000" dirty="0">
                <a:solidFill>
                  <a:srgbClr val="FF0000"/>
                </a:solidFill>
                <a:latin typeface="+mj-ea"/>
                <a:ea typeface="+mj-ea"/>
              </a:rPr>
              <a:t>(</a:t>
            </a:r>
            <a:r>
              <a:rPr lang="zh-TW" altLang="en-US" sz="2000" dirty="0">
                <a:solidFill>
                  <a:srgbClr val="FF0000"/>
                </a:solidFill>
                <a:latin typeface="+mj-ea"/>
                <a:ea typeface="+mj-ea"/>
              </a:rPr>
              <a:t>教</a:t>
            </a:r>
            <a:r>
              <a:rPr lang="en-US" altLang="zh-TW" sz="2000" dirty="0">
                <a:solidFill>
                  <a:srgbClr val="FF0000"/>
                </a:solidFill>
                <a:latin typeface="+mj-ea"/>
                <a:ea typeface="+mj-ea"/>
              </a:rPr>
              <a:t>#20</a:t>
            </a:r>
            <a:r>
              <a:rPr lang="zh-TW" altLang="en-US" sz="2000" dirty="0">
                <a:solidFill>
                  <a:srgbClr val="FF0000"/>
                </a:solidFill>
                <a:latin typeface="+mj-ea"/>
                <a:ea typeface="+mj-ea"/>
              </a:rPr>
              <a:t>例外</a:t>
            </a:r>
            <a:r>
              <a:rPr lang="en-US" altLang="zh-TW" sz="2000" dirty="0">
                <a:solidFill>
                  <a:srgbClr val="FF0000"/>
                </a:solidFill>
                <a:latin typeface="+mj-ea"/>
                <a:ea typeface="+mj-ea"/>
              </a:rPr>
              <a:t>)</a:t>
            </a:r>
            <a:r>
              <a:rPr lang="zh-TW" altLang="en-US" sz="2000" dirty="0">
                <a:solidFill>
                  <a:srgbClr val="FF0000"/>
                </a:solidFill>
                <a:latin typeface="+mj-ea"/>
                <a:ea typeface="+mj-ea"/>
              </a:rPr>
              <a:t> </a:t>
            </a:r>
            <a:endParaRPr lang="en-US" altLang="zh-TW" sz="2000" dirty="0">
              <a:solidFill>
                <a:srgbClr val="FF0000"/>
              </a:solidFill>
              <a:latin typeface="+mj-ea"/>
              <a:ea typeface="+mj-ea"/>
            </a:endParaRPr>
          </a:p>
          <a:p>
            <a:pPr marL="0" indent="0">
              <a:lnSpc>
                <a:spcPts val="3000"/>
              </a:lnSpc>
              <a:buNone/>
            </a:pPr>
            <a:r>
              <a:rPr lang="en-US" altLang="zh-TW" sz="2800" dirty="0">
                <a:solidFill>
                  <a:schemeClr val="tx1"/>
                </a:solidFill>
                <a:latin typeface="+mj-ea"/>
                <a:ea typeface="+mj-ea"/>
              </a:rPr>
              <a:t>2.</a:t>
            </a:r>
            <a:r>
              <a:rPr lang="zh-TW" altLang="zh-TW" sz="2800" dirty="0">
                <a:solidFill>
                  <a:schemeClr val="tx1"/>
                </a:solidFill>
                <a:latin typeface="+mj-ea"/>
                <a:ea typeface="+mj-ea"/>
              </a:rPr>
              <a:t>停職</a:t>
            </a:r>
            <a:r>
              <a:rPr lang="en-US" altLang="zh-TW" sz="2800" dirty="0">
                <a:solidFill>
                  <a:schemeClr val="tx1"/>
                </a:solidFill>
                <a:latin typeface="+mj-ea"/>
                <a:ea typeface="+mj-ea"/>
              </a:rPr>
              <a:t>(</a:t>
            </a:r>
            <a:r>
              <a:rPr lang="zh-TW" altLang="zh-TW" sz="2800" dirty="0">
                <a:solidFill>
                  <a:schemeClr val="tx1"/>
                </a:solidFill>
                <a:latin typeface="+mj-ea"/>
                <a:ea typeface="+mj-ea"/>
              </a:rPr>
              <a:t>聘</a:t>
            </a:r>
            <a:r>
              <a:rPr lang="en-US" altLang="zh-TW" sz="2800" dirty="0">
                <a:solidFill>
                  <a:schemeClr val="tx1"/>
                </a:solidFill>
                <a:latin typeface="+mj-ea"/>
                <a:ea typeface="+mj-ea"/>
              </a:rPr>
              <a:t>)</a:t>
            </a:r>
            <a:r>
              <a:rPr lang="zh-TW" altLang="zh-TW" sz="2800" dirty="0">
                <a:solidFill>
                  <a:schemeClr val="tx1"/>
                </a:solidFill>
                <a:latin typeface="+mj-ea"/>
                <a:ea typeface="+mj-ea"/>
              </a:rPr>
              <a:t>期間</a:t>
            </a:r>
            <a:r>
              <a:rPr lang="zh-TW" altLang="en-US" sz="2800" dirty="0">
                <a:solidFill>
                  <a:schemeClr val="tx1"/>
                </a:solidFill>
                <a:latin typeface="+mj-ea"/>
                <a:ea typeface="+mj-ea"/>
              </a:rPr>
              <a:t> </a:t>
            </a:r>
            <a:endParaRPr lang="en-US" altLang="zh-TW" sz="2800" dirty="0">
              <a:solidFill>
                <a:schemeClr val="tx1"/>
              </a:solidFill>
              <a:latin typeface="+mj-ea"/>
              <a:ea typeface="+mj-ea"/>
            </a:endParaRPr>
          </a:p>
          <a:p>
            <a:pPr marL="0" indent="0">
              <a:lnSpc>
                <a:spcPts val="3000"/>
              </a:lnSpc>
              <a:buNone/>
            </a:pPr>
            <a:r>
              <a:rPr lang="en-US" altLang="zh-TW" sz="2800" dirty="0">
                <a:solidFill>
                  <a:schemeClr val="tx1"/>
                </a:solidFill>
                <a:latin typeface="+mj-ea"/>
                <a:ea typeface="+mj-ea"/>
              </a:rPr>
              <a:t>3.</a:t>
            </a:r>
            <a:r>
              <a:rPr lang="zh-TW" altLang="zh-TW" sz="2800" dirty="0">
                <a:solidFill>
                  <a:schemeClr val="tx1"/>
                </a:solidFill>
                <a:latin typeface="+mj-ea"/>
                <a:ea typeface="+mj-ea"/>
              </a:rPr>
              <a:t>休職期間</a:t>
            </a:r>
            <a:endParaRPr lang="en-US" altLang="zh-TW" sz="2800" dirty="0">
              <a:solidFill>
                <a:schemeClr val="tx1"/>
              </a:solidFill>
              <a:latin typeface="+mj-ea"/>
              <a:ea typeface="+mj-ea"/>
            </a:endParaRPr>
          </a:p>
          <a:p>
            <a:pPr marL="0" indent="0">
              <a:lnSpc>
                <a:spcPts val="3000"/>
              </a:lnSpc>
              <a:buNone/>
            </a:pPr>
            <a:r>
              <a:rPr lang="en-US" altLang="zh-TW" sz="2800" dirty="0">
                <a:solidFill>
                  <a:schemeClr val="tx1"/>
                </a:solidFill>
                <a:latin typeface="+mj-ea"/>
                <a:ea typeface="+mj-ea"/>
              </a:rPr>
              <a:t>4.</a:t>
            </a:r>
            <a:r>
              <a:rPr lang="zh-TW" altLang="zh-TW" sz="2800" dirty="0">
                <a:solidFill>
                  <a:schemeClr val="tx1"/>
                </a:solidFill>
                <a:latin typeface="+mj-ea"/>
                <a:ea typeface="+mj-ea"/>
              </a:rPr>
              <a:t>動員戡亂時期終止後，涉嫌內亂罪或外患罪而有尚</a:t>
            </a:r>
            <a:r>
              <a:rPr lang="zh-TW" altLang="en-US" sz="2800" dirty="0">
                <a:solidFill>
                  <a:schemeClr val="tx1"/>
                </a:solidFill>
                <a:latin typeface="+mj-ea"/>
                <a:ea typeface="+mj-ea"/>
              </a:rPr>
              <a:t> </a:t>
            </a:r>
            <a:endParaRPr lang="en-US" altLang="zh-TW" sz="2800" dirty="0">
              <a:solidFill>
                <a:schemeClr val="tx1"/>
              </a:solidFill>
              <a:latin typeface="+mj-ea"/>
              <a:ea typeface="+mj-ea"/>
            </a:endParaRPr>
          </a:p>
          <a:p>
            <a:pPr marL="0" indent="0">
              <a:lnSpc>
                <a:spcPts val="3000"/>
              </a:lnSpc>
              <a:buNone/>
            </a:pPr>
            <a:r>
              <a:rPr lang="zh-TW" altLang="en-US" sz="2800" dirty="0">
                <a:solidFill>
                  <a:schemeClr val="tx1"/>
                </a:solidFill>
                <a:latin typeface="+mj-ea"/>
                <a:ea typeface="+mj-ea"/>
              </a:rPr>
              <a:t>   </a:t>
            </a:r>
            <a:r>
              <a:rPr lang="zh-TW" altLang="zh-TW" sz="2800" dirty="0">
                <a:solidFill>
                  <a:schemeClr val="tx1"/>
                </a:solidFill>
                <a:latin typeface="+mj-ea"/>
                <a:ea typeface="+mj-ea"/>
              </a:rPr>
              <a:t>未判決確定</a:t>
            </a:r>
            <a:r>
              <a:rPr lang="en-US" altLang="zh-TW" sz="2800" dirty="0">
                <a:solidFill>
                  <a:schemeClr val="tx1"/>
                </a:solidFill>
                <a:latin typeface="+mj-ea"/>
                <a:ea typeface="+mj-ea"/>
              </a:rPr>
              <a:t>…</a:t>
            </a:r>
            <a:r>
              <a:rPr lang="zh-TW" altLang="en-US" sz="2800" dirty="0">
                <a:solidFill>
                  <a:schemeClr val="tx1"/>
                </a:solidFill>
                <a:latin typeface="+mj-ea"/>
                <a:ea typeface="+mj-ea"/>
              </a:rPr>
              <a:t>等</a:t>
            </a:r>
            <a:endParaRPr lang="en-US" altLang="zh-TW" sz="2800" dirty="0">
              <a:solidFill>
                <a:schemeClr val="tx1"/>
              </a:solidFill>
              <a:latin typeface="+mj-ea"/>
              <a:ea typeface="+mj-ea"/>
            </a:endParaRPr>
          </a:p>
          <a:p>
            <a:pPr marL="0" indent="0">
              <a:lnSpc>
                <a:spcPts val="3000"/>
              </a:lnSpc>
              <a:buNone/>
            </a:pPr>
            <a:r>
              <a:rPr lang="en-US" altLang="zh-TW" sz="2800" dirty="0">
                <a:solidFill>
                  <a:schemeClr val="tx1"/>
                </a:solidFill>
                <a:latin typeface="+mj-ea"/>
                <a:ea typeface="+mj-ea"/>
              </a:rPr>
              <a:t>5.</a:t>
            </a:r>
            <a:r>
              <a:rPr lang="zh-TW" altLang="zh-TW" sz="2800" dirty="0">
                <a:solidFill>
                  <a:schemeClr val="tx1"/>
                </a:solidFill>
                <a:latin typeface="+mj-ea"/>
                <a:ea typeface="+mj-ea"/>
              </a:rPr>
              <a:t>涉嫌貪污治罪條例或刑法瀆職罪章之罪，且經法院</a:t>
            </a:r>
            <a:endParaRPr lang="en-US" altLang="zh-TW" sz="2800" dirty="0">
              <a:solidFill>
                <a:schemeClr val="tx1"/>
              </a:solidFill>
              <a:latin typeface="+mj-ea"/>
              <a:ea typeface="+mj-ea"/>
            </a:endParaRPr>
          </a:p>
          <a:p>
            <a:pPr marL="0" indent="0">
              <a:lnSpc>
                <a:spcPts val="3000"/>
              </a:lnSpc>
              <a:buNone/>
            </a:pPr>
            <a:r>
              <a:rPr lang="zh-TW" altLang="en-US" sz="2800" dirty="0">
                <a:solidFill>
                  <a:schemeClr val="tx1"/>
                </a:solidFill>
                <a:latin typeface="+mj-ea"/>
                <a:ea typeface="+mj-ea"/>
              </a:rPr>
              <a:t>   </a:t>
            </a:r>
            <a:r>
              <a:rPr lang="zh-TW" altLang="zh-TW" sz="2800" dirty="0">
                <a:solidFill>
                  <a:schemeClr val="tx1"/>
                </a:solidFill>
                <a:latin typeface="+mj-ea"/>
                <a:ea typeface="+mj-ea"/>
              </a:rPr>
              <a:t>判處有期徒刑以上之刑，尚未確定</a:t>
            </a:r>
            <a:endParaRPr lang="en-US" altLang="zh-TW" sz="2800" dirty="0">
              <a:solidFill>
                <a:schemeClr val="tx1"/>
              </a:solidFill>
              <a:latin typeface="+mj-ea"/>
              <a:ea typeface="+mj-ea"/>
            </a:endParaRPr>
          </a:p>
          <a:p>
            <a:pPr marL="0" indent="0">
              <a:lnSpc>
                <a:spcPts val="3000"/>
              </a:lnSpc>
              <a:buNone/>
            </a:pPr>
            <a:r>
              <a:rPr lang="en-US" altLang="zh-TW" sz="2800" dirty="0">
                <a:solidFill>
                  <a:schemeClr val="tx1"/>
                </a:solidFill>
                <a:latin typeface="+mj-ea"/>
                <a:ea typeface="+mj-ea"/>
              </a:rPr>
              <a:t>6.</a:t>
            </a:r>
            <a:r>
              <a:rPr lang="zh-TW" altLang="zh-TW" sz="2800" dirty="0">
                <a:solidFill>
                  <a:schemeClr val="tx1"/>
                </a:solidFill>
                <a:latin typeface="+mj-ea"/>
                <a:ea typeface="+mj-ea"/>
              </a:rPr>
              <a:t>因案經權責機關依法移送懲戒或送請監察院審查中，</a:t>
            </a:r>
            <a:endParaRPr lang="en-US" altLang="zh-TW" sz="2800" dirty="0">
              <a:solidFill>
                <a:schemeClr val="tx1"/>
              </a:solidFill>
              <a:latin typeface="+mj-ea"/>
              <a:ea typeface="+mj-ea"/>
            </a:endParaRPr>
          </a:p>
          <a:p>
            <a:pPr marL="0" indent="0">
              <a:lnSpc>
                <a:spcPts val="3000"/>
              </a:lnSpc>
              <a:buNone/>
            </a:pPr>
            <a:r>
              <a:rPr lang="zh-TW" altLang="en-US" sz="2800" dirty="0">
                <a:solidFill>
                  <a:schemeClr val="tx1"/>
                </a:solidFill>
                <a:latin typeface="+mj-ea"/>
                <a:ea typeface="+mj-ea"/>
              </a:rPr>
              <a:t>   </a:t>
            </a:r>
            <a:r>
              <a:rPr lang="zh-TW" altLang="zh-TW" sz="2800" dirty="0">
                <a:solidFill>
                  <a:schemeClr val="tx1"/>
                </a:solidFill>
                <a:latin typeface="+mj-ea"/>
                <a:ea typeface="+mj-ea"/>
              </a:rPr>
              <a:t>或已經權責機關依法為懲戒判決但尚未發生效力</a:t>
            </a:r>
            <a:endParaRPr lang="en-US" altLang="zh-TW" sz="2800" dirty="0">
              <a:solidFill>
                <a:schemeClr val="tx1"/>
              </a:solidFill>
              <a:latin typeface="+mj-ea"/>
              <a:ea typeface="+mj-ea"/>
            </a:endParaRPr>
          </a:p>
          <a:p>
            <a:pPr marL="0" indent="0">
              <a:lnSpc>
                <a:spcPts val="3000"/>
              </a:lnSpc>
              <a:buNone/>
            </a:pPr>
            <a:r>
              <a:rPr lang="en-US" altLang="zh-TW" sz="2800" dirty="0">
                <a:solidFill>
                  <a:schemeClr val="tx1"/>
                </a:solidFill>
                <a:latin typeface="+mj-ea"/>
                <a:ea typeface="+mj-ea"/>
              </a:rPr>
              <a:t>7.</a:t>
            </a:r>
            <a:r>
              <a:rPr lang="zh-TW" altLang="zh-TW" sz="2800" dirty="0">
                <a:solidFill>
                  <a:schemeClr val="tx1"/>
                </a:solidFill>
                <a:latin typeface="+mj-ea"/>
                <a:ea typeface="+mj-ea"/>
              </a:rPr>
              <a:t>其他法律有特別規定</a:t>
            </a:r>
            <a:endParaRPr lang="en-US" altLang="zh-TW" sz="2800" dirty="0">
              <a:solidFill>
                <a:schemeClr val="tx1"/>
              </a:solidFill>
              <a:latin typeface="+mj-ea"/>
              <a:ea typeface="+mj-ea"/>
            </a:endParaRPr>
          </a:p>
          <a:p>
            <a:pPr marL="0" indent="0">
              <a:lnSpc>
                <a:spcPts val="3000"/>
              </a:lnSpc>
              <a:buNone/>
            </a:pPr>
            <a:r>
              <a:rPr lang="en-US" altLang="zh-TW" sz="2800" dirty="0">
                <a:solidFill>
                  <a:schemeClr val="tx1"/>
                </a:solidFill>
                <a:latin typeface="+mj-ea"/>
                <a:ea typeface="+mj-ea"/>
              </a:rPr>
              <a:t>8.</a:t>
            </a:r>
            <a:r>
              <a:rPr lang="zh-TW" altLang="zh-TW" sz="2800" dirty="0">
                <a:solidFill>
                  <a:schemeClr val="tx1"/>
                </a:solidFill>
                <a:latin typeface="+mj-ea"/>
                <a:ea typeface="+mj-ea"/>
              </a:rPr>
              <a:t>學校或主管機關依法辦</a:t>
            </a:r>
            <a:r>
              <a:rPr lang="zh-TW" altLang="en-US" sz="2800" dirty="0">
                <a:solidFill>
                  <a:schemeClr val="tx1"/>
                </a:solidFill>
                <a:latin typeface="+mj-ea"/>
                <a:ea typeface="+mj-ea"/>
              </a:rPr>
              <a:t>理其</a:t>
            </a:r>
            <a:r>
              <a:rPr lang="zh-TW" altLang="zh-TW" sz="2800" dirty="0">
                <a:solidFill>
                  <a:schemeClr val="tx1"/>
                </a:solidFill>
                <a:latin typeface="+mj-ea"/>
                <a:ea typeface="+mj-ea"/>
              </a:rPr>
              <a:t>停聘、解聘或</a:t>
            </a:r>
            <a:r>
              <a:rPr lang="zh-TW" altLang="en-US" sz="2800" dirty="0">
                <a:solidFill>
                  <a:schemeClr val="tx1"/>
                </a:solidFill>
                <a:latin typeface="+mj-ea"/>
                <a:ea typeface="+mj-ea"/>
              </a:rPr>
              <a:t>不</a:t>
            </a:r>
            <a:r>
              <a:rPr lang="zh-TW" altLang="zh-TW" sz="2800" dirty="0">
                <a:solidFill>
                  <a:schemeClr val="tx1"/>
                </a:solidFill>
                <a:latin typeface="+mj-ea"/>
                <a:ea typeface="+mj-ea"/>
              </a:rPr>
              <a:t>續聘期間</a:t>
            </a:r>
            <a:endParaRPr lang="zh-TW" altLang="en-US" sz="2400" dirty="0">
              <a:solidFill>
                <a:schemeClr val="tx1"/>
              </a:solidFill>
              <a:latin typeface="+mj-ea"/>
              <a:ea typeface="+mj-ea"/>
            </a:endParaRPr>
          </a:p>
        </p:txBody>
      </p:sp>
      <p:pic>
        <p:nvPicPr>
          <p:cNvPr id="4" name="圖片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9512" y="188640"/>
            <a:ext cx="792088" cy="792088"/>
          </a:xfrm>
          <a:prstGeom prst="rect">
            <a:avLst/>
          </a:prstGeom>
        </p:spPr>
      </p:pic>
    </p:spTree>
    <p:extLst>
      <p:ext uri="{BB962C8B-B14F-4D97-AF65-F5344CB8AC3E}">
        <p14:creationId xmlns:p14="http://schemas.microsoft.com/office/powerpoint/2010/main" val="2685167193"/>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a:xfrm>
            <a:off x="467544" y="1879847"/>
            <a:ext cx="8291264" cy="4572000"/>
          </a:xfrm>
        </p:spPr>
        <p:txBody>
          <a:bodyPr>
            <a:normAutofit lnSpcReduction="10000"/>
          </a:bodyPr>
          <a:lstStyle/>
          <a:p>
            <a:pPr marL="0" lvl="0" indent="0">
              <a:buNone/>
            </a:pPr>
            <a:r>
              <a:rPr lang="zh-TW" altLang="zh-TW" sz="2400" dirty="0">
                <a:solidFill>
                  <a:schemeClr val="tx1"/>
                </a:solidFill>
                <a:latin typeface="標楷體" panose="03000509000000000000" pitchFamily="65" charset="-120"/>
                <a:ea typeface="標楷體" panose="03000509000000000000" pitchFamily="65" charset="-120"/>
              </a:rPr>
              <a:t>銓敘部</a:t>
            </a:r>
            <a:r>
              <a:rPr lang="en-US" altLang="zh-TW" sz="2400" dirty="0">
                <a:solidFill>
                  <a:schemeClr val="tx1"/>
                </a:solidFill>
                <a:latin typeface="標楷體" panose="03000509000000000000" pitchFamily="65" charset="-120"/>
                <a:ea typeface="標楷體" panose="03000509000000000000" pitchFamily="65" charset="-120"/>
              </a:rPr>
              <a:t>106.7.31</a:t>
            </a:r>
            <a:r>
              <a:rPr lang="zh-TW" altLang="zh-TW" sz="2400" dirty="0">
                <a:solidFill>
                  <a:schemeClr val="tx1"/>
                </a:solidFill>
                <a:latin typeface="標楷體" panose="03000509000000000000" pitchFamily="65" charset="-120"/>
                <a:ea typeface="標楷體" panose="03000509000000000000" pitchFamily="65" charset="-120"/>
              </a:rPr>
              <a:t>函規定：</a:t>
            </a:r>
            <a:endParaRPr lang="en-US" altLang="zh-TW" sz="2400" dirty="0">
              <a:solidFill>
                <a:schemeClr val="tx1"/>
              </a:solidFill>
              <a:latin typeface="標楷體" panose="03000509000000000000" pitchFamily="65" charset="-120"/>
              <a:ea typeface="標楷體" panose="03000509000000000000" pitchFamily="65" charset="-120"/>
            </a:endParaRPr>
          </a:p>
          <a:p>
            <a:pPr marL="0" lvl="0" indent="0">
              <a:buNone/>
            </a:pPr>
            <a:r>
              <a:rPr lang="zh-TW" altLang="zh-TW" sz="2400" dirty="0">
                <a:solidFill>
                  <a:schemeClr val="tx1"/>
                </a:solidFill>
                <a:latin typeface="標楷體" panose="03000509000000000000" pitchFamily="65" charset="-120"/>
                <a:ea typeface="標楷體" panose="03000509000000000000" pitchFamily="65" charset="-120"/>
              </a:rPr>
              <a:t>赴大陸地區長期居住：依兩岸條例施行細則第</a:t>
            </a:r>
            <a:r>
              <a:rPr lang="en-US" altLang="zh-TW" sz="2400" dirty="0">
                <a:solidFill>
                  <a:schemeClr val="tx1"/>
                </a:solidFill>
                <a:latin typeface="標楷體" panose="03000509000000000000" pitchFamily="65" charset="-120"/>
                <a:ea typeface="標楷體" panose="03000509000000000000" pitchFamily="65" charset="-120"/>
              </a:rPr>
              <a:t>26</a:t>
            </a:r>
            <a:r>
              <a:rPr lang="zh-TW" altLang="zh-TW" sz="2400" dirty="0">
                <a:solidFill>
                  <a:schemeClr val="tx1"/>
                </a:solidFill>
                <a:latin typeface="標楷體" panose="03000509000000000000" pitchFamily="65" charset="-120"/>
                <a:ea typeface="標楷體" panose="03000509000000000000" pitchFamily="65" charset="-120"/>
              </a:rPr>
              <a:t>條規定，</a:t>
            </a:r>
            <a:r>
              <a:rPr lang="zh-TW" altLang="zh-TW" sz="2400" dirty="0">
                <a:solidFill>
                  <a:srgbClr val="FF0000"/>
                </a:solidFill>
                <a:latin typeface="標楷體" panose="03000509000000000000" pitchFamily="65" charset="-120"/>
                <a:ea typeface="標楷體" panose="03000509000000000000" pitchFamily="65" charset="-120"/>
              </a:rPr>
              <a:t>指赴大陸地區居、停留，</a:t>
            </a:r>
            <a:r>
              <a:rPr lang="en-US" altLang="zh-TW" sz="2400" dirty="0">
                <a:solidFill>
                  <a:srgbClr val="FF0000"/>
                </a:solidFill>
                <a:latin typeface="標楷體" panose="03000509000000000000" pitchFamily="65" charset="-120"/>
                <a:ea typeface="標楷體" panose="03000509000000000000" pitchFamily="65" charset="-120"/>
              </a:rPr>
              <a:t>1</a:t>
            </a:r>
            <a:r>
              <a:rPr lang="zh-TW" altLang="zh-TW" sz="2400" dirty="0">
                <a:solidFill>
                  <a:srgbClr val="FF0000"/>
                </a:solidFill>
                <a:latin typeface="標楷體" panose="03000509000000000000" pitchFamily="65" charset="-120"/>
                <a:ea typeface="標楷體" panose="03000509000000000000" pitchFamily="65" charset="-120"/>
              </a:rPr>
              <a:t>年內合計逾</a:t>
            </a:r>
            <a:r>
              <a:rPr lang="en-US" altLang="zh-TW" sz="2400" dirty="0">
                <a:solidFill>
                  <a:srgbClr val="FF0000"/>
                </a:solidFill>
                <a:latin typeface="標楷體" panose="03000509000000000000" pitchFamily="65" charset="-120"/>
                <a:ea typeface="標楷體" panose="03000509000000000000" pitchFamily="65" charset="-120"/>
              </a:rPr>
              <a:t>183</a:t>
            </a:r>
            <a:r>
              <a:rPr lang="zh-TW" altLang="zh-TW" sz="2400" dirty="0">
                <a:solidFill>
                  <a:srgbClr val="FF0000"/>
                </a:solidFill>
                <a:latin typeface="標楷體" panose="03000509000000000000" pitchFamily="65" charset="-120"/>
                <a:ea typeface="標楷體" panose="03000509000000000000" pitchFamily="65" charset="-120"/>
              </a:rPr>
              <a:t>日。</a:t>
            </a:r>
            <a:endParaRPr lang="en-US" altLang="zh-TW" sz="2400" dirty="0">
              <a:solidFill>
                <a:srgbClr val="FF0000"/>
              </a:solidFill>
              <a:latin typeface="標楷體" panose="03000509000000000000" pitchFamily="65" charset="-120"/>
              <a:ea typeface="標楷體" panose="03000509000000000000" pitchFamily="65" charset="-120"/>
            </a:endParaRPr>
          </a:p>
          <a:p>
            <a:pPr marL="0" lvl="0" indent="0">
              <a:buNone/>
            </a:pPr>
            <a:r>
              <a:rPr lang="zh-TW" altLang="zh-TW" sz="2400" dirty="0">
                <a:solidFill>
                  <a:schemeClr val="tx1"/>
                </a:solidFill>
                <a:latin typeface="標楷體" panose="03000509000000000000" pitchFamily="65" charset="-120"/>
                <a:ea typeface="標楷體" panose="03000509000000000000" pitchFamily="65" charset="-120"/>
              </a:rPr>
              <a:t>但有下列情形之一並提出證明者，得不計入：</a:t>
            </a:r>
            <a:endParaRPr lang="en-US" altLang="zh-TW" sz="2400" dirty="0">
              <a:solidFill>
                <a:schemeClr val="tx1"/>
              </a:solidFill>
              <a:latin typeface="標楷體" panose="03000509000000000000" pitchFamily="65" charset="-120"/>
              <a:ea typeface="標楷體" panose="03000509000000000000" pitchFamily="65" charset="-120"/>
            </a:endParaRPr>
          </a:p>
          <a:p>
            <a:pPr lvl="0">
              <a:buClrTx/>
              <a:buFont typeface="Arial" panose="020B0604020202020204" pitchFamily="34" charset="0"/>
              <a:buChar char="•"/>
            </a:pPr>
            <a:r>
              <a:rPr lang="en-US" altLang="zh-TW" dirty="0">
                <a:solidFill>
                  <a:schemeClr val="tx1"/>
                </a:solidFill>
                <a:latin typeface="標楷體" panose="03000509000000000000" pitchFamily="65" charset="-120"/>
                <a:ea typeface="標楷體" panose="03000509000000000000" pitchFamily="65" charset="-120"/>
              </a:rPr>
              <a:t>1.</a:t>
            </a:r>
            <a:r>
              <a:rPr lang="zh-TW" altLang="zh-TW" dirty="0">
                <a:solidFill>
                  <a:schemeClr val="tx1"/>
                </a:solidFill>
                <a:latin typeface="標楷體" panose="03000509000000000000" pitchFamily="65" charset="-120"/>
                <a:ea typeface="標楷體" panose="03000509000000000000" pitchFamily="65" charset="-120"/>
              </a:rPr>
              <a:t>受拘禁或留置。</a:t>
            </a:r>
            <a:endParaRPr lang="en-US" altLang="zh-TW" dirty="0">
              <a:solidFill>
                <a:schemeClr val="tx1"/>
              </a:solidFill>
              <a:latin typeface="標楷體" panose="03000509000000000000" pitchFamily="65" charset="-120"/>
              <a:ea typeface="標楷體" panose="03000509000000000000" pitchFamily="65" charset="-120"/>
            </a:endParaRPr>
          </a:p>
          <a:p>
            <a:pPr lvl="0">
              <a:buClrTx/>
              <a:buFont typeface="Arial" panose="020B0604020202020204" pitchFamily="34" charset="0"/>
              <a:buChar char="•"/>
            </a:pPr>
            <a:r>
              <a:rPr lang="en-US" altLang="zh-TW" dirty="0">
                <a:solidFill>
                  <a:schemeClr val="tx1"/>
                </a:solidFill>
                <a:latin typeface="標楷體" panose="03000509000000000000" pitchFamily="65" charset="-120"/>
                <a:ea typeface="標楷體" panose="03000509000000000000" pitchFamily="65" charset="-120"/>
              </a:rPr>
              <a:t>2.</a:t>
            </a:r>
            <a:r>
              <a:rPr lang="zh-TW" altLang="zh-TW" dirty="0">
                <a:solidFill>
                  <a:schemeClr val="tx1"/>
                </a:solidFill>
                <a:latin typeface="標楷體" panose="03000509000000000000" pitchFamily="65" charset="-120"/>
                <a:ea typeface="標楷體" panose="03000509000000000000" pitchFamily="65" charset="-120"/>
              </a:rPr>
              <a:t>懷胎</a:t>
            </a:r>
            <a:r>
              <a:rPr lang="en-US" altLang="zh-TW" dirty="0">
                <a:solidFill>
                  <a:schemeClr val="tx1"/>
                </a:solidFill>
                <a:latin typeface="標楷體" panose="03000509000000000000" pitchFamily="65" charset="-120"/>
                <a:ea typeface="標楷體" panose="03000509000000000000" pitchFamily="65" charset="-120"/>
              </a:rPr>
              <a:t>7</a:t>
            </a:r>
            <a:r>
              <a:rPr lang="zh-TW" altLang="zh-TW" dirty="0">
                <a:solidFill>
                  <a:schemeClr val="tx1"/>
                </a:solidFill>
                <a:latin typeface="標楷體" panose="03000509000000000000" pitchFamily="65" charset="-120"/>
                <a:ea typeface="標楷體" panose="03000509000000000000" pitchFamily="65" charset="-120"/>
              </a:rPr>
              <a:t>月以上或生產、流產，且自事由發生之日起未逾</a:t>
            </a:r>
            <a:r>
              <a:rPr lang="en-US" altLang="zh-TW" dirty="0">
                <a:solidFill>
                  <a:schemeClr val="tx1"/>
                </a:solidFill>
                <a:latin typeface="標楷體" panose="03000509000000000000" pitchFamily="65" charset="-120"/>
                <a:ea typeface="標楷體" panose="03000509000000000000" pitchFamily="65" charset="-120"/>
              </a:rPr>
              <a:t>2</a:t>
            </a:r>
            <a:r>
              <a:rPr lang="zh-TW" altLang="zh-TW" dirty="0">
                <a:solidFill>
                  <a:schemeClr val="tx1"/>
                </a:solidFill>
                <a:latin typeface="標楷體" panose="03000509000000000000" pitchFamily="65" charset="-120"/>
                <a:ea typeface="標楷體" panose="03000509000000000000" pitchFamily="65" charset="-120"/>
              </a:rPr>
              <a:t>個月。</a:t>
            </a:r>
            <a:endParaRPr lang="en-US" altLang="zh-TW" dirty="0">
              <a:solidFill>
                <a:schemeClr val="tx1"/>
              </a:solidFill>
              <a:latin typeface="標楷體" panose="03000509000000000000" pitchFamily="65" charset="-120"/>
              <a:ea typeface="標楷體" panose="03000509000000000000" pitchFamily="65" charset="-120"/>
            </a:endParaRPr>
          </a:p>
          <a:p>
            <a:pPr lvl="0">
              <a:buClrTx/>
              <a:buFont typeface="Arial" panose="020B0604020202020204" pitchFamily="34" charset="0"/>
              <a:buChar char="•"/>
            </a:pPr>
            <a:r>
              <a:rPr lang="en-US" altLang="zh-TW" dirty="0">
                <a:solidFill>
                  <a:schemeClr val="tx1"/>
                </a:solidFill>
                <a:latin typeface="標楷體" panose="03000509000000000000" pitchFamily="65" charset="-120"/>
                <a:ea typeface="標楷體" panose="03000509000000000000" pitchFamily="65" charset="-120"/>
              </a:rPr>
              <a:t>3.</a:t>
            </a:r>
            <a:r>
              <a:rPr lang="zh-TW" altLang="zh-TW" dirty="0">
                <a:solidFill>
                  <a:schemeClr val="tx1"/>
                </a:solidFill>
                <a:latin typeface="標楷體" panose="03000509000000000000" pitchFamily="65" charset="-120"/>
                <a:ea typeface="標楷體" panose="03000509000000000000" pitchFamily="65" charset="-120"/>
              </a:rPr>
              <a:t>配偶、二親等內之血親、繼父母、配偶之父母、或子女之配偶在大陸地區死亡，且自事由發生之日起未逾</a:t>
            </a:r>
            <a:r>
              <a:rPr lang="en-US" altLang="zh-TW" dirty="0">
                <a:solidFill>
                  <a:schemeClr val="tx1"/>
                </a:solidFill>
                <a:latin typeface="標楷體" panose="03000509000000000000" pitchFamily="65" charset="-120"/>
                <a:ea typeface="標楷體" panose="03000509000000000000" pitchFamily="65" charset="-120"/>
              </a:rPr>
              <a:t>2</a:t>
            </a:r>
            <a:r>
              <a:rPr lang="zh-TW" altLang="zh-TW" dirty="0">
                <a:solidFill>
                  <a:schemeClr val="tx1"/>
                </a:solidFill>
                <a:latin typeface="標楷體" panose="03000509000000000000" pitchFamily="65" charset="-120"/>
                <a:ea typeface="標楷體" panose="03000509000000000000" pitchFamily="65" charset="-120"/>
              </a:rPr>
              <a:t>個月。</a:t>
            </a:r>
            <a:endParaRPr lang="en-US" altLang="zh-TW" dirty="0">
              <a:solidFill>
                <a:schemeClr val="tx1"/>
              </a:solidFill>
              <a:latin typeface="標楷體" panose="03000509000000000000" pitchFamily="65" charset="-120"/>
              <a:ea typeface="標楷體" panose="03000509000000000000" pitchFamily="65" charset="-120"/>
            </a:endParaRPr>
          </a:p>
          <a:p>
            <a:pPr>
              <a:buClrTx/>
              <a:buFont typeface="Arial" panose="020B0604020202020204" pitchFamily="34" charset="0"/>
              <a:buChar char="•"/>
            </a:pPr>
            <a:r>
              <a:rPr lang="en-US" altLang="zh-TW" dirty="0">
                <a:solidFill>
                  <a:schemeClr val="tx1"/>
                </a:solidFill>
                <a:latin typeface="標楷體" panose="03000509000000000000" pitchFamily="65" charset="-120"/>
                <a:ea typeface="標楷體" panose="03000509000000000000" pitchFamily="65" charset="-120"/>
              </a:rPr>
              <a:t>4.</a:t>
            </a:r>
            <a:r>
              <a:rPr lang="zh-TW" altLang="zh-TW" dirty="0">
                <a:solidFill>
                  <a:schemeClr val="tx1"/>
                </a:solidFill>
                <a:latin typeface="標楷體" panose="03000509000000000000" pitchFamily="65" charset="-120"/>
                <a:ea typeface="標楷體" panose="03000509000000000000" pitchFamily="65" charset="-120"/>
              </a:rPr>
              <a:t>遇天災或其他不可避免事變，且自事由發生之日起未逾</a:t>
            </a:r>
            <a:r>
              <a:rPr lang="en-US" altLang="zh-TW" dirty="0">
                <a:solidFill>
                  <a:schemeClr val="tx1"/>
                </a:solidFill>
                <a:latin typeface="標楷體" panose="03000509000000000000" pitchFamily="65" charset="-120"/>
                <a:ea typeface="標楷體" panose="03000509000000000000" pitchFamily="65" charset="-120"/>
              </a:rPr>
              <a:t>1</a:t>
            </a:r>
            <a:r>
              <a:rPr lang="zh-TW" altLang="zh-TW" dirty="0">
                <a:solidFill>
                  <a:schemeClr val="tx1"/>
                </a:solidFill>
                <a:latin typeface="標楷體" panose="03000509000000000000" pitchFamily="65" charset="-120"/>
                <a:ea typeface="標楷體" panose="03000509000000000000" pitchFamily="65" charset="-120"/>
              </a:rPr>
              <a:t>個月。</a:t>
            </a:r>
            <a:endParaRPr lang="en-US" altLang="zh-TW" dirty="0">
              <a:solidFill>
                <a:schemeClr val="tx1"/>
              </a:solidFill>
              <a:latin typeface="標楷體" panose="03000509000000000000" pitchFamily="65" charset="-120"/>
              <a:ea typeface="標楷體" panose="03000509000000000000" pitchFamily="65" charset="-120"/>
            </a:endParaRPr>
          </a:p>
          <a:p>
            <a:pPr lvl="0">
              <a:buClrTx/>
              <a:buFont typeface="Arial" panose="020B0604020202020204" pitchFamily="34" charset="0"/>
              <a:buChar char="•"/>
            </a:pPr>
            <a:r>
              <a:rPr lang="en-US" altLang="zh-TW" dirty="0">
                <a:solidFill>
                  <a:schemeClr val="tx1"/>
                </a:solidFill>
                <a:latin typeface="標楷體" panose="03000509000000000000" pitchFamily="65" charset="-120"/>
                <a:ea typeface="標楷體" panose="03000509000000000000" pitchFamily="65" charset="-120"/>
              </a:rPr>
              <a:t>5.</a:t>
            </a:r>
            <a:r>
              <a:rPr lang="zh-TW" altLang="zh-TW" dirty="0">
                <a:solidFill>
                  <a:schemeClr val="tx1"/>
                </a:solidFill>
                <a:latin typeface="標楷體" panose="03000509000000000000" pitchFamily="65" charset="-120"/>
                <a:ea typeface="標楷體" panose="03000509000000000000" pitchFamily="65" charset="-120"/>
              </a:rPr>
              <a:t>其他經主管機關審酌認定之特殊情事。</a:t>
            </a:r>
          </a:p>
          <a:p>
            <a:pPr lvl="0"/>
            <a:endParaRPr lang="zh-TW" altLang="zh-TW" sz="2400" dirty="0"/>
          </a:p>
          <a:p>
            <a:pPr lvl="0"/>
            <a:endParaRPr lang="zh-TW" altLang="zh-TW" dirty="0"/>
          </a:p>
          <a:p>
            <a:pPr lvl="0"/>
            <a:endParaRPr lang="zh-TW" altLang="zh-TW" dirty="0"/>
          </a:p>
          <a:p>
            <a:pPr lvl="0"/>
            <a:endParaRPr lang="zh-TW" altLang="zh-TW" dirty="0"/>
          </a:p>
          <a:p>
            <a:pPr lvl="0"/>
            <a:endParaRPr lang="zh-TW" altLang="zh-TW" dirty="0"/>
          </a:p>
          <a:p>
            <a:pPr lvl="0"/>
            <a:endParaRPr lang="zh-TW" altLang="zh-TW" dirty="0"/>
          </a:p>
          <a:p>
            <a:endParaRPr lang="zh-TW" altLang="en-US" dirty="0"/>
          </a:p>
        </p:txBody>
      </p:sp>
      <p:sp>
        <p:nvSpPr>
          <p:cNvPr id="5" name="標題 1"/>
          <p:cNvSpPr>
            <a:spLocks noGrp="1"/>
          </p:cNvSpPr>
          <p:nvPr>
            <p:ph type="title"/>
          </p:nvPr>
        </p:nvSpPr>
        <p:spPr>
          <a:xfrm>
            <a:off x="301427" y="476672"/>
            <a:ext cx="8424936" cy="1080120"/>
          </a:xfrm>
          <a:noFill/>
          <a:ln>
            <a:noFill/>
          </a:ln>
        </p:spPr>
        <p:style>
          <a:lnRef idx="1">
            <a:schemeClr val="accent3"/>
          </a:lnRef>
          <a:fillRef idx="1002">
            <a:schemeClr val="lt2"/>
          </a:fillRef>
          <a:effectRef idx="1">
            <a:schemeClr val="accent3"/>
          </a:effectRef>
          <a:fontRef idx="minor">
            <a:schemeClr val="dk1"/>
          </a:fontRef>
        </p:style>
        <p:txBody>
          <a:bodyPr>
            <a:normAutofit/>
          </a:bodyPr>
          <a:lstStyle/>
          <a:p>
            <a:r>
              <a:rPr lang="en-US" altLang="zh-TW" sz="3600" dirty="0">
                <a:solidFill>
                  <a:schemeClr val="tx1"/>
                </a:solidFill>
                <a:latin typeface="標楷體" panose="03000509000000000000" pitchFamily="65" charset="-120"/>
                <a:ea typeface="標楷體" panose="03000509000000000000" pitchFamily="65" charset="-120"/>
              </a:rPr>
              <a:t>Q2</a:t>
            </a:r>
            <a:r>
              <a:rPr lang="zh-TW" altLang="en-US" sz="3600" dirty="0">
                <a:solidFill>
                  <a:schemeClr val="tx1"/>
                </a:solidFill>
                <a:latin typeface="標楷體" panose="03000509000000000000" pitchFamily="65" charset="-120"/>
                <a:ea typeface="標楷體" panose="03000509000000000000" pitchFamily="65" charset="-120"/>
              </a:rPr>
              <a:t>：</a:t>
            </a:r>
            <a:r>
              <a:rPr lang="zh-TW" altLang="en-US" sz="3200" dirty="0">
                <a:solidFill>
                  <a:schemeClr val="tx1"/>
                </a:solidFill>
                <a:latin typeface="標楷體" panose="03000509000000000000" pitchFamily="65" charset="-120"/>
                <a:ea typeface="標楷體" panose="03000509000000000000" pitchFamily="65" charset="-120"/>
              </a:rPr>
              <a:t>赴</a:t>
            </a:r>
            <a:r>
              <a:rPr lang="zh-TW" altLang="en-US" sz="3200" dirty="0">
                <a:latin typeface="標楷體" panose="03000509000000000000" pitchFamily="65" charset="-120"/>
                <a:ea typeface="標楷體" panose="03000509000000000000" pitchFamily="65" charset="-120"/>
              </a:rPr>
              <a:t>大陸地區長期居住如何認定</a:t>
            </a:r>
            <a:r>
              <a:rPr lang="en-US" altLang="zh-TW" sz="3200" dirty="0">
                <a:latin typeface="標楷體" panose="03000509000000000000" pitchFamily="65" charset="-120"/>
                <a:ea typeface="標楷體" panose="03000509000000000000" pitchFamily="65" charset="-120"/>
              </a:rPr>
              <a:t>?</a:t>
            </a:r>
            <a:endParaRPr lang="zh-TW" altLang="en-US" sz="3200" dirty="0">
              <a:solidFill>
                <a:srgbClr val="7030A0"/>
              </a:solidFill>
              <a:latin typeface="標楷體" panose="03000509000000000000" pitchFamily="65" charset="-120"/>
              <a:ea typeface="標楷體" panose="03000509000000000000" pitchFamily="65" charset="-120"/>
            </a:endParaRPr>
          </a:p>
        </p:txBody>
      </p:sp>
      <p:sp>
        <p:nvSpPr>
          <p:cNvPr id="4" name="Rectangle 3"/>
          <p:cNvSpPr>
            <a:spLocks noChangeArrowheads="1"/>
          </p:cNvSpPr>
          <p:nvPr/>
        </p:nvSpPr>
        <p:spPr bwMode="auto">
          <a:xfrm>
            <a:off x="0" y="90100"/>
            <a:ext cx="65" cy="276999"/>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zh-TW" altLang="zh-TW" sz="1800" b="0" i="0" u="none" strike="noStrike" cap="none" normalizeH="0" baseline="0" dirty="0">
              <a:ln>
                <a:noFill/>
              </a:ln>
              <a:solidFill>
                <a:schemeClr val="tx1"/>
              </a:solidFill>
              <a:effectLst/>
              <a:latin typeface="Arial" panose="020B0604020202020204" pitchFamily="34" charset="0"/>
            </a:endParaRPr>
          </a:p>
        </p:txBody>
      </p:sp>
      <p:sp>
        <p:nvSpPr>
          <p:cNvPr id="7" name="Rectangle 4"/>
          <p:cNvSpPr>
            <a:spLocks noChangeArrowheads="1"/>
          </p:cNvSpPr>
          <p:nvPr/>
        </p:nvSpPr>
        <p:spPr bwMode="auto">
          <a:xfrm>
            <a:off x="0" y="90100"/>
            <a:ext cx="65" cy="276999"/>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zh-TW" altLang="zh-TW"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485432034"/>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a:xfrm>
            <a:off x="467544" y="1988840"/>
            <a:ext cx="8291264" cy="4320480"/>
          </a:xfrm>
          <a:gradFill>
            <a:gsLst>
              <a:gs pos="0">
                <a:schemeClr val="bg1"/>
              </a:gs>
              <a:gs pos="100000">
                <a:schemeClr val="accent1"/>
              </a:gs>
              <a:gs pos="100000">
                <a:schemeClr val="accent1">
                  <a:tint val="15000"/>
                  <a:satMod val="350000"/>
                </a:schemeClr>
              </a:gs>
            </a:gsLst>
            <a:lin ang="2700000" scaled="1"/>
          </a:gradFill>
        </p:spPr>
        <p:txBody>
          <a:bodyPr>
            <a:normAutofit/>
          </a:bodyPr>
          <a:lstStyle/>
          <a:p>
            <a:pPr marL="0" lvl="0" indent="0">
              <a:buNone/>
            </a:pPr>
            <a:r>
              <a:rPr lang="zh-TW" altLang="en-US" sz="2200" b="1" dirty="0">
                <a:solidFill>
                  <a:srgbClr val="FF0000"/>
                </a:solidFill>
                <a:latin typeface="標楷體" panose="03000509000000000000" pitchFamily="65" charset="-120"/>
                <a:ea typeface="標楷體" panose="03000509000000000000" pitchFamily="65" charset="-120"/>
              </a:rPr>
              <a:t>公立學校教職員退休資遣撫卹條例第</a:t>
            </a:r>
            <a:r>
              <a:rPr lang="en-US" altLang="zh-TW" sz="2200" b="1" dirty="0">
                <a:solidFill>
                  <a:srgbClr val="FF0000"/>
                </a:solidFill>
                <a:latin typeface="標楷體" panose="03000509000000000000" pitchFamily="65" charset="-120"/>
                <a:ea typeface="標楷體" panose="03000509000000000000" pitchFamily="65" charset="-120"/>
              </a:rPr>
              <a:t>72</a:t>
            </a:r>
            <a:r>
              <a:rPr lang="zh-TW" altLang="en-US" sz="2200" b="1" dirty="0">
                <a:solidFill>
                  <a:srgbClr val="FF0000"/>
                </a:solidFill>
                <a:latin typeface="標楷體" panose="03000509000000000000" pitchFamily="65" charset="-120"/>
                <a:ea typeface="標楷體" panose="03000509000000000000" pitchFamily="65" charset="-120"/>
              </a:rPr>
              <a:t>條規定</a:t>
            </a:r>
          </a:p>
          <a:p>
            <a:pPr marL="0" lvl="0" indent="0">
              <a:buNone/>
            </a:pPr>
            <a:r>
              <a:rPr lang="zh-TW" altLang="en-US" sz="2200" b="1" dirty="0">
                <a:solidFill>
                  <a:schemeClr val="tx1"/>
                </a:solidFill>
                <a:latin typeface="標楷體" panose="03000509000000000000" pitchFamily="65" charset="-120"/>
                <a:ea typeface="標楷體" panose="03000509000000000000" pitchFamily="65" charset="-120"/>
              </a:rPr>
              <a:t>支領或兼領月退休金之退休教職員或支領月撫卹金、遺屬年金之遺族赴大陸地區長期居住，而未在大陸地區設有戶籍或領用大陸地區護照者，發放機關應於其居住大陸地區期間，暫停發給退休金、撫卹金或遺屬年金，俟其</a:t>
            </a:r>
            <a:r>
              <a:rPr lang="zh-TW" altLang="en-US" sz="2200" b="1" dirty="0">
                <a:solidFill>
                  <a:srgbClr val="FF0000"/>
                </a:solidFill>
                <a:latin typeface="標楷體" panose="03000509000000000000" pitchFamily="65" charset="-120"/>
                <a:ea typeface="標楷體" panose="03000509000000000000" pitchFamily="65" charset="-120"/>
              </a:rPr>
              <a:t>親自</a:t>
            </a:r>
            <a:r>
              <a:rPr lang="zh-TW" altLang="en-US" sz="2200" b="1" dirty="0">
                <a:solidFill>
                  <a:schemeClr val="tx1"/>
                </a:solidFill>
                <a:latin typeface="標楷體" panose="03000509000000000000" pitchFamily="65" charset="-120"/>
                <a:ea typeface="標楷體" panose="03000509000000000000" pitchFamily="65" charset="-120"/>
              </a:rPr>
              <a:t>依規定申請改領一次退休金或回臺居住時，再依相關規定補發。</a:t>
            </a:r>
            <a:endParaRPr lang="en-US" altLang="zh-TW" sz="2200" b="1" dirty="0">
              <a:solidFill>
                <a:schemeClr val="tx1"/>
              </a:solidFill>
              <a:latin typeface="標楷體" panose="03000509000000000000" pitchFamily="65" charset="-120"/>
              <a:ea typeface="標楷體" panose="03000509000000000000" pitchFamily="65" charset="-120"/>
            </a:endParaRPr>
          </a:p>
          <a:p>
            <a:pPr marL="0" lvl="0" indent="0">
              <a:buNone/>
            </a:pPr>
            <a:r>
              <a:rPr lang="zh-TW" altLang="en-US" sz="2200" b="1" dirty="0">
                <a:solidFill>
                  <a:srgbClr val="FF0000"/>
                </a:solidFill>
                <a:latin typeface="標楷體" panose="03000509000000000000" pitchFamily="65" charset="-120"/>
                <a:ea typeface="標楷體" panose="03000509000000000000" pitchFamily="65" charset="-120"/>
              </a:rPr>
              <a:t>教育部</a:t>
            </a:r>
            <a:r>
              <a:rPr lang="en-US" altLang="zh-TW" sz="2200" b="1" dirty="0">
                <a:solidFill>
                  <a:srgbClr val="FF0000"/>
                </a:solidFill>
                <a:latin typeface="標楷體" panose="03000509000000000000" pitchFamily="65" charset="-120"/>
                <a:ea typeface="標楷體" panose="03000509000000000000" pitchFamily="65" charset="-120"/>
              </a:rPr>
              <a:t>94</a:t>
            </a:r>
            <a:r>
              <a:rPr lang="zh-TW" altLang="en-US" sz="2200" b="1" dirty="0">
                <a:solidFill>
                  <a:srgbClr val="FF0000"/>
                </a:solidFill>
                <a:latin typeface="標楷體" panose="03000509000000000000" pitchFamily="65" charset="-120"/>
                <a:ea typeface="標楷體" panose="03000509000000000000" pitchFamily="65" charset="-120"/>
              </a:rPr>
              <a:t>年</a:t>
            </a:r>
            <a:r>
              <a:rPr lang="en-US" altLang="zh-TW" sz="2200" b="1" dirty="0">
                <a:solidFill>
                  <a:srgbClr val="FF0000"/>
                </a:solidFill>
                <a:latin typeface="標楷體" panose="03000509000000000000" pitchFamily="65" charset="-120"/>
                <a:ea typeface="標楷體" panose="03000509000000000000" pitchFamily="65" charset="-120"/>
              </a:rPr>
              <a:t>7</a:t>
            </a:r>
            <a:r>
              <a:rPr lang="zh-TW" altLang="en-US" sz="2200" b="1" dirty="0">
                <a:solidFill>
                  <a:srgbClr val="FF0000"/>
                </a:solidFill>
                <a:latin typeface="標楷體" panose="03000509000000000000" pitchFamily="65" charset="-120"/>
                <a:ea typeface="標楷體" panose="03000509000000000000" pitchFamily="65" charset="-120"/>
              </a:rPr>
              <a:t>月</a:t>
            </a:r>
            <a:r>
              <a:rPr lang="en-US" altLang="zh-TW" sz="2200" b="1" dirty="0">
                <a:solidFill>
                  <a:srgbClr val="FF0000"/>
                </a:solidFill>
                <a:latin typeface="標楷體" panose="03000509000000000000" pitchFamily="65" charset="-120"/>
                <a:ea typeface="標楷體" panose="03000509000000000000" pitchFamily="65" charset="-120"/>
              </a:rPr>
              <a:t>13</a:t>
            </a:r>
            <a:r>
              <a:rPr lang="zh-TW" altLang="en-US" sz="2200" b="1" dirty="0">
                <a:solidFill>
                  <a:srgbClr val="FF0000"/>
                </a:solidFill>
                <a:latin typeface="標楷體" panose="03000509000000000000" pitchFamily="65" charset="-120"/>
                <a:ea typeface="標楷體" panose="03000509000000000000" pitchFamily="65" charset="-120"/>
              </a:rPr>
              <a:t>日台人（三）字第</a:t>
            </a:r>
            <a:r>
              <a:rPr lang="en-US" altLang="zh-TW" sz="2200" b="1" dirty="0">
                <a:solidFill>
                  <a:srgbClr val="FF0000"/>
                </a:solidFill>
                <a:latin typeface="標楷體" panose="03000509000000000000" pitchFamily="65" charset="-120"/>
                <a:ea typeface="標楷體" panose="03000509000000000000" pitchFamily="65" charset="-120"/>
              </a:rPr>
              <a:t>0940086999</a:t>
            </a:r>
            <a:r>
              <a:rPr lang="zh-TW" altLang="en-US" sz="2200" b="1" dirty="0">
                <a:solidFill>
                  <a:srgbClr val="FF0000"/>
                </a:solidFill>
                <a:latin typeface="標楷體" panose="03000509000000000000" pitchFamily="65" charset="-120"/>
                <a:ea typeface="標楷體" panose="03000509000000000000" pitchFamily="65" charset="-120"/>
              </a:rPr>
              <a:t>號書函</a:t>
            </a:r>
            <a:r>
              <a:rPr lang="zh-TW" altLang="zh-TW" sz="2200" b="1" dirty="0">
                <a:solidFill>
                  <a:srgbClr val="FF0000"/>
                </a:solidFill>
                <a:latin typeface="標楷體" panose="03000509000000000000" pitchFamily="65" charset="-120"/>
                <a:ea typeface="標楷體" panose="03000509000000000000" pitchFamily="65" charset="-120"/>
              </a:rPr>
              <a:t>規定</a:t>
            </a:r>
            <a:endParaRPr lang="en-US" altLang="zh-TW" sz="2200" b="1" dirty="0">
              <a:solidFill>
                <a:srgbClr val="FF0000"/>
              </a:solidFill>
              <a:latin typeface="標楷體" panose="03000509000000000000" pitchFamily="65" charset="-120"/>
              <a:ea typeface="標楷體" panose="03000509000000000000" pitchFamily="65" charset="-120"/>
            </a:endParaRPr>
          </a:p>
          <a:p>
            <a:pPr marL="0" lvl="0" indent="0">
              <a:buNone/>
            </a:pPr>
            <a:r>
              <a:rPr lang="zh-TW" altLang="en-US" sz="2200" b="1" dirty="0">
                <a:solidFill>
                  <a:schemeClr val="tx1"/>
                </a:solidFill>
                <a:latin typeface="標楷體" panose="03000509000000000000" pitchFamily="65" charset="-120"/>
                <a:ea typeface="標楷體" panose="03000509000000000000" pitchFamily="65" charset="-120"/>
              </a:rPr>
              <a:t>支領月退休金之公立學校教育人員</a:t>
            </a:r>
            <a:r>
              <a:rPr lang="en-US" altLang="zh-TW" sz="2200" b="1" dirty="0">
                <a:solidFill>
                  <a:schemeClr val="tx1"/>
                </a:solidFill>
                <a:latin typeface="標楷體" panose="03000509000000000000" pitchFamily="65" charset="-120"/>
                <a:ea typeface="標楷體" panose="03000509000000000000" pitchFamily="65" charset="-120"/>
              </a:rPr>
              <a:t>,</a:t>
            </a:r>
            <a:r>
              <a:rPr lang="zh-TW" altLang="en-US" sz="2200" b="1" dirty="0">
                <a:solidFill>
                  <a:schemeClr val="tx1"/>
                </a:solidFill>
                <a:latin typeface="標楷體" panose="03000509000000000000" pitchFamily="65" charset="-120"/>
                <a:ea typeface="標楷體" panose="03000509000000000000" pitchFamily="65" charset="-120"/>
              </a:rPr>
              <a:t>因居住大陸致月退休金依規定須暫停發放</a:t>
            </a:r>
            <a:r>
              <a:rPr lang="en-US" altLang="zh-TW" sz="2200" b="1" dirty="0">
                <a:solidFill>
                  <a:schemeClr val="tx1"/>
                </a:solidFill>
                <a:latin typeface="標楷體" panose="03000509000000000000" pitchFamily="65" charset="-120"/>
                <a:ea typeface="標楷體" panose="03000509000000000000" pitchFamily="65" charset="-120"/>
              </a:rPr>
              <a:t>,</a:t>
            </a:r>
            <a:r>
              <a:rPr lang="zh-TW" altLang="en-US" sz="2200" b="1" dirty="0">
                <a:solidFill>
                  <a:schemeClr val="tx1"/>
                </a:solidFill>
                <a:latin typeface="標楷體" panose="03000509000000000000" pitchFamily="65" charset="-120"/>
                <a:ea typeface="標楷體" panose="03000509000000000000" pitchFamily="65" charset="-120"/>
              </a:rPr>
              <a:t>於病逝大陸後</a:t>
            </a:r>
            <a:r>
              <a:rPr lang="zh-TW" altLang="zh-TW" sz="2200" b="1" dirty="0">
                <a:solidFill>
                  <a:schemeClr val="tx1"/>
                </a:solidFill>
                <a:latin typeface="標楷體" panose="03000509000000000000" pitchFamily="65" charset="-120"/>
                <a:ea typeface="標楷體" panose="03000509000000000000" pitchFamily="65" charset="-120"/>
              </a:rPr>
              <a:t>，</a:t>
            </a:r>
            <a:r>
              <a:rPr lang="zh-TW" altLang="en-US" sz="2200" b="1" dirty="0">
                <a:solidFill>
                  <a:schemeClr val="tx1"/>
                </a:solidFill>
                <a:latin typeface="標楷體" panose="03000509000000000000" pitchFamily="65" charset="-120"/>
                <a:ea typeface="標楷體" panose="03000509000000000000" pitchFamily="65" charset="-120"/>
              </a:rPr>
              <a:t>以其領受月退休金</a:t>
            </a:r>
            <a:r>
              <a:rPr lang="zh-TW" altLang="en-US" sz="2200" b="1" dirty="0">
                <a:solidFill>
                  <a:srgbClr val="FF0000"/>
                </a:solidFill>
                <a:latin typeface="標楷體" panose="03000509000000000000" pitchFamily="65" charset="-120"/>
                <a:ea typeface="標楷體" panose="03000509000000000000" pitchFamily="65" charset="-120"/>
              </a:rPr>
              <a:t>主體已亡故</a:t>
            </a:r>
            <a:r>
              <a:rPr lang="zh-TW" altLang="zh-TW" sz="2200" b="1" dirty="0">
                <a:solidFill>
                  <a:srgbClr val="FF00FF"/>
                </a:solidFill>
                <a:latin typeface="標楷體" panose="03000509000000000000" pitchFamily="65" charset="-120"/>
                <a:ea typeface="標楷體" panose="03000509000000000000" pitchFamily="65" charset="-120"/>
              </a:rPr>
              <a:t>，</a:t>
            </a:r>
            <a:r>
              <a:rPr lang="zh-TW" altLang="en-US" sz="2200" b="1" dirty="0">
                <a:solidFill>
                  <a:schemeClr val="tx1"/>
                </a:solidFill>
                <a:latin typeface="標楷體" panose="03000509000000000000" pitchFamily="65" charset="-120"/>
                <a:ea typeface="標楷體" panose="03000509000000000000" pitchFamily="65" charset="-120"/>
              </a:rPr>
              <a:t>遺族上</a:t>
            </a:r>
            <a:r>
              <a:rPr lang="zh-TW" altLang="en-US" sz="2200" b="1" dirty="0">
                <a:solidFill>
                  <a:srgbClr val="FF0000"/>
                </a:solidFill>
                <a:latin typeface="標楷體" panose="03000509000000000000" pitchFamily="65" charset="-120"/>
                <a:ea typeface="標楷體" panose="03000509000000000000" pitchFamily="65" charset="-120"/>
              </a:rPr>
              <a:t>不得要求</a:t>
            </a:r>
            <a:r>
              <a:rPr lang="zh-TW" altLang="en-US" sz="2200" b="1" dirty="0">
                <a:solidFill>
                  <a:schemeClr val="tx1"/>
                </a:solidFill>
                <a:latin typeface="標楷體" panose="03000509000000000000" pitchFamily="65" charset="-120"/>
                <a:ea typeface="標楷體" panose="03000509000000000000" pitchFamily="65" charset="-120"/>
              </a:rPr>
              <a:t>補發該停發期間支月退休金</a:t>
            </a:r>
            <a:r>
              <a:rPr lang="zh-TW" altLang="zh-TW" sz="2200" b="1" dirty="0">
                <a:solidFill>
                  <a:schemeClr val="tx1"/>
                </a:solidFill>
                <a:latin typeface="標楷體" panose="03000509000000000000" pitchFamily="65" charset="-120"/>
                <a:ea typeface="標楷體" panose="03000509000000000000" pitchFamily="65" charset="-120"/>
              </a:rPr>
              <a:t>。</a:t>
            </a:r>
          </a:p>
          <a:p>
            <a:pPr lvl="0"/>
            <a:endParaRPr lang="zh-TW" altLang="zh-TW" sz="2200" dirty="0"/>
          </a:p>
          <a:p>
            <a:pPr lvl="0"/>
            <a:endParaRPr lang="zh-TW" altLang="zh-TW" sz="2200" dirty="0"/>
          </a:p>
          <a:p>
            <a:pPr lvl="0"/>
            <a:endParaRPr lang="zh-TW" altLang="zh-TW" sz="2200" dirty="0"/>
          </a:p>
          <a:p>
            <a:pPr lvl="0"/>
            <a:endParaRPr lang="zh-TW" altLang="zh-TW" sz="2200" dirty="0"/>
          </a:p>
          <a:p>
            <a:pPr lvl="0"/>
            <a:endParaRPr lang="zh-TW" altLang="zh-TW" sz="2200" dirty="0"/>
          </a:p>
          <a:p>
            <a:pPr lvl="0"/>
            <a:endParaRPr lang="zh-TW" altLang="zh-TW" sz="2200" dirty="0"/>
          </a:p>
          <a:p>
            <a:endParaRPr lang="zh-TW" altLang="en-US" sz="2200" dirty="0"/>
          </a:p>
        </p:txBody>
      </p:sp>
      <p:sp>
        <p:nvSpPr>
          <p:cNvPr id="5" name="標題 1"/>
          <p:cNvSpPr>
            <a:spLocks noGrp="1"/>
          </p:cNvSpPr>
          <p:nvPr>
            <p:ph type="title"/>
          </p:nvPr>
        </p:nvSpPr>
        <p:spPr>
          <a:xfrm>
            <a:off x="719064" y="84865"/>
            <a:ext cx="8424936" cy="1549733"/>
          </a:xfrm>
          <a:noFill/>
          <a:ln>
            <a:noFill/>
          </a:ln>
        </p:spPr>
        <p:style>
          <a:lnRef idx="1">
            <a:schemeClr val="accent3"/>
          </a:lnRef>
          <a:fillRef idx="1002">
            <a:schemeClr val="lt2"/>
          </a:fillRef>
          <a:effectRef idx="1">
            <a:schemeClr val="accent3"/>
          </a:effectRef>
          <a:fontRef idx="minor">
            <a:schemeClr val="dk1"/>
          </a:fontRef>
        </p:style>
        <p:txBody>
          <a:bodyPr>
            <a:normAutofit fontScale="90000"/>
          </a:bodyPr>
          <a:lstStyle/>
          <a:p>
            <a:r>
              <a:rPr lang="en-US" altLang="zh-TW" sz="3200" dirty="0">
                <a:solidFill>
                  <a:schemeClr val="tx1"/>
                </a:solidFill>
                <a:latin typeface="標楷體" panose="03000509000000000000" pitchFamily="65" charset="-120"/>
                <a:ea typeface="標楷體" panose="03000509000000000000" pitchFamily="65" charset="-120"/>
              </a:rPr>
              <a:t>Q3</a:t>
            </a:r>
            <a:r>
              <a:rPr lang="zh-TW" altLang="en-US" sz="3200" dirty="0">
                <a:solidFill>
                  <a:schemeClr val="tx1"/>
                </a:solidFill>
                <a:latin typeface="標楷體" panose="03000509000000000000" pitchFamily="65" charset="-120"/>
                <a:ea typeface="標楷體" panose="03000509000000000000" pitchFamily="65" charset="-120"/>
              </a:rPr>
              <a:t>：</a:t>
            </a:r>
            <a:r>
              <a:rPr lang="zh-TW" altLang="en-US" sz="2800" dirty="0">
                <a:latin typeface="標楷體" panose="03000509000000000000" pitchFamily="65" charset="-120"/>
                <a:ea typeface="標楷體" panose="03000509000000000000" pitchFamily="65" charset="-120"/>
              </a:rPr>
              <a:t>退休教師於支領月退休金期間赴大陸地區長期居住，並經原服務學校依規定暫停發放月退休金，嗣於大陸地區亡故，遺族得否申請補發其停發期間支月退休金？</a:t>
            </a:r>
            <a:endParaRPr lang="zh-TW" altLang="en-US" sz="2800" dirty="0">
              <a:solidFill>
                <a:srgbClr val="7030A0"/>
              </a:solidFill>
              <a:latin typeface="標楷體" panose="03000509000000000000" pitchFamily="65" charset="-120"/>
              <a:ea typeface="標楷體" panose="03000509000000000000" pitchFamily="65" charset="-120"/>
            </a:endParaRPr>
          </a:p>
        </p:txBody>
      </p:sp>
      <p:sp>
        <p:nvSpPr>
          <p:cNvPr id="4" name="Rectangle 3"/>
          <p:cNvSpPr>
            <a:spLocks noChangeArrowheads="1"/>
          </p:cNvSpPr>
          <p:nvPr/>
        </p:nvSpPr>
        <p:spPr bwMode="auto">
          <a:xfrm>
            <a:off x="0" y="90100"/>
            <a:ext cx="65" cy="276999"/>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zh-TW" altLang="zh-TW" sz="1800" b="0" i="0" u="none" strike="noStrike" cap="none" normalizeH="0" baseline="0" dirty="0">
              <a:ln>
                <a:noFill/>
              </a:ln>
              <a:solidFill>
                <a:schemeClr val="tx1"/>
              </a:solidFill>
              <a:effectLst/>
              <a:latin typeface="Arial" panose="020B0604020202020204" pitchFamily="34" charset="0"/>
            </a:endParaRPr>
          </a:p>
        </p:txBody>
      </p:sp>
      <p:sp>
        <p:nvSpPr>
          <p:cNvPr id="7" name="Rectangle 4"/>
          <p:cNvSpPr>
            <a:spLocks noChangeArrowheads="1"/>
          </p:cNvSpPr>
          <p:nvPr/>
        </p:nvSpPr>
        <p:spPr bwMode="auto">
          <a:xfrm>
            <a:off x="0" y="90100"/>
            <a:ext cx="65" cy="276999"/>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zh-TW" altLang="zh-TW"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726713538"/>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a:xfrm>
            <a:off x="395536" y="1988840"/>
            <a:ext cx="8496944" cy="4536504"/>
          </a:xfrm>
          <a:gradFill>
            <a:gsLst>
              <a:gs pos="0">
                <a:schemeClr val="bg1"/>
              </a:gs>
              <a:gs pos="100000">
                <a:schemeClr val="accent1"/>
              </a:gs>
              <a:gs pos="100000">
                <a:schemeClr val="accent1">
                  <a:tint val="15000"/>
                  <a:satMod val="350000"/>
                </a:schemeClr>
              </a:gs>
            </a:gsLst>
            <a:lin ang="2700000" scaled="1"/>
          </a:gradFill>
        </p:spPr>
        <p:txBody>
          <a:bodyPr>
            <a:normAutofit fontScale="47500" lnSpcReduction="20000"/>
          </a:bodyPr>
          <a:lstStyle/>
          <a:p>
            <a:pPr marL="0" lvl="0" indent="0">
              <a:buNone/>
            </a:pPr>
            <a:r>
              <a:rPr lang="zh-TW" altLang="en-US" sz="5100" dirty="0">
                <a:solidFill>
                  <a:srgbClr val="FF0000"/>
                </a:solidFill>
                <a:latin typeface="標楷體" panose="03000509000000000000" pitchFamily="65" charset="-120"/>
                <a:ea typeface="標楷體" panose="03000509000000000000" pitchFamily="65" charset="-120"/>
              </a:rPr>
              <a:t>支領月退休給與之公立學校教職員赴大陸地區長期居住改領停領及恢復退休給與處理辦法第</a:t>
            </a:r>
            <a:r>
              <a:rPr lang="en-US" altLang="zh-TW" sz="5100" dirty="0">
                <a:solidFill>
                  <a:srgbClr val="FF0000"/>
                </a:solidFill>
                <a:latin typeface="標楷體" panose="03000509000000000000" pitchFamily="65" charset="-120"/>
                <a:ea typeface="標楷體" panose="03000509000000000000" pitchFamily="65" charset="-120"/>
              </a:rPr>
              <a:t>6</a:t>
            </a:r>
            <a:r>
              <a:rPr lang="zh-TW" altLang="en-US" sz="5100" dirty="0">
                <a:solidFill>
                  <a:srgbClr val="FF0000"/>
                </a:solidFill>
                <a:latin typeface="標楷體" panose="03000509000000000000" pitchFamily="65" charset="-120"/>
                <a:ea typeface="標楷體" panose="03000509000000000000" pitchFamily="65" charset="-120"/>
              </a:rPr>
              <a:t>條</a:t>
            </a:r>
          </a:p>
          <a:p>
            <a:pPr marL="0" lvl="0" indent="0">
              <a:buNone/>
            </a:pPr>
            <a:r>
              <a:rPr lang="zh-TW" altLang="en-US" sz="4000" dirty="0">
                <a:solidFill>
                  <a:schemeClr val="tx1"/>
                </a:solidFill>
                <a:latin typeface="標楷體" panose="03000509000000000000" pitchFamily="65" charset="-120"/>
                <a:ea typeface="標楷體" panose="03000509000000000000" pitchFamily="65" charset="-120"/>
              </a:rPr>
              <a:t>退休教職員赴大陸地區長期居住，未依本條例第二十六條第一項規定申請</a:t>
            </a:r>
          </a:p>
          <a:p>
            <a:pPr marL="0" lvl="0" indent="0">
              <a:buNone/>
            </a:pPr>
            <a:r>
              <a:rPr lang="zh-TW" altLang="en-US" sz="4000" dirty="0">
                <a:solidFill>
                  <a:schemeClr val="tx1"/>
                </a:solidFill>
                <a:latin typeface="標楷體" panose="03000509000000000000" pitchFamily="65" charset="-120"/>
                <a:ea typeface="標楷體" panose="03000509000000000000" pitchFamily="65" charset="-120"/>
              </a:rPr>
              <a:t>辦理改領一次退休給與，而在大陸地區設有戶籍或領用大陸地區護照者，</a:t>
            </a:r>
          </a:p>
          <a:p>
            <a:pPr marL="0" lvl="0" indent="0">
              <a:buNone/>
            </a:pPr>
            <a:r>
              <a:rPr lang="zh-TW" altLang="en-US" sz="4000" u="sng" dirty="0">
                <a:solidFill>
                  <a:schemeClr val="tx1"/>
                </a:solidFill>
                <a:latin typeface="標楷體" panose="03000509000000000000" pitchFamily="65" charset="-120"/>
                <a:ea typeface="標楷體" panose="03000509000000000000" pitchFamily="65" charset="-120"/>
              </a:rPr>
              <a:t>以其在大陸地區設有戶籍或領用大陸地區護照之日起，停止其領受月退休</a:t>
            </a:r>
          </a:p>
          <a:p>
            <a:pPr marL="0" lvl="0" indent="0">
              <a:buNone/>
            </a:pPr>
            <a:r>
              <a:rPr lang="zh-TW" altLang="en-US" sz="4000" u="sng" dirty="0">
                <a:solidFill>
                  <a:schemeClr val="tx1"/>
                </a:solidFill>
                <a:latin typeface="標楷體" panose="03000509000000000000" pitchFamily="65" charset="-120"/>
                <a:ea typeface="標楷體" panose="03000509000000000000" pitchFamily="65" charset="-120"/>
              </a:rPr>
              <a:t>給與之權利。</a:t>
            </a:r>
          </a:p>
          <a:p>
            <a:pPr marL="0" lvl="0" indent="0">
              <a:buNone/>
            </a:pPr>
            <a:r>
              <a:rPr lang="zh-TW" altLang="en-US" sz="4000" u="sng" dirty="0">
                <a:solidFill>
                  <a:schemeClr val="tx1"/>
                </a:solidFill>
                <a:latin typeface="標楷體" panose="03000509000000000000" pitchFamily="65" charset="-120"/>
                <a:ea typeface="標楷體" panose="03000509000000000000" pitchFamily="65" charset="-120"/>
              </a:rPr>
              <a:t>內政部入出國及移民署知悉有前項情事時，應通報教育部轉知原退休案核</a:t>
            </a:r>
          </a:p>
          <a:p>
            <a:pPr marL="0" lvl="0" indent="0">
              <a:buNone/>
            </a:pPr>
            <a:r>
              <a:rPr lang="zh-TW" altLang="en-US" sz="4000" u="sng" dirty="0">
                <a:solidFill>
                  <a:schemeClr val="tx1"/>
                </a:solidFill>
                <a:latin typeface="標楷體" panose="03000509000000000000" pitchFamily="65" charset="-120"/>
                <a:ea typeface="標楷體" panose="03000509000000000000" pitchFamily="65" charset="-120"/>
              </a:rPr>
              <a:t>定機關，並由原退休案核定機關核定其停止領受月退休給與之權利</a:t>
            </a:r>
            <a:r>
              <a:rPr lang="zh-TW" altLang="en-US" sz="4000" dirty="0">
                <a:solidFill>
                  <a:schemeClr val="tx1"/>
                </a:solidFill>
                <a:latin typeface="標楷體" panose="03000509000000000000" pitchFamily="65" charset="-120"/>
                <a:ea typeface="標楷體" panose="03000509000000000000" pitchFamily="65" charset="-120"/>
              </a:rPr>
              <a:t>。經核</a:t>
            </a:r>
          </a:p>
          <a:p>
            <a:pPr marL="0" lvl="0" indent="0">
              <a:buNone/>
            </a:pPr>
            <a:r>
              <a:rPr lang="zh-TW" altLang="en-US" sz="4000" dirty="0">
                <a:solidFill>
                  <a:schemeClr val="tx1"/>
                </a:solidFill>
                <a:latin typeface="標楷體" panose="03000509000000000000" pitchFamily="65" charset="-120"/>
                <a:ea typeface="標楷體" panose="03000509000000000000" pitchFamily="65" charset="-120"/>
              </a:rPr>
              <a:t>定停止者，由原退休案核定機關通知退休給與支給機關停止發放其月退休</a:t>
            </a:r>
          </a:p>
          <a:p>
            <a:pPr marL="0" lvl="0" indent="0">
              <a:buNone/>
            </a:pPr>
            <a:r>
              <a:rPr lang="zh-TW" altLang="en-US" sz="4000" dirty="0">
                <a:solidFill>
                  <a:schemeClr val="tx1"/>
                </a:solidFill>
                <a:latin typeface="標楷體" panose="03000509000000000000" pitchFamily="65" charset="-120"/>
                <a:ea typeface="標楷體" panose="03000509000000000000" pitchFamily="65" charset="-120"/>
              </a:rPr>
              <a:t>給與，並將通知副本函知原退休機關（構）學校。</a:t>
            </a:r>
          </a:p>
          <a:p>
            <a:pPr marL="0" lvl="0" indent="0">
              <a:buNone/>
            </a:pPr>
            <a:r>
              <a:rPr lang="zh-TW" altLang="en-US" sz="4000" dirty="0">
                <a:solidFill>
                  <a:schemeClr val="tx1"/>
                </a:solidFill>
                <a:latin typeface="標楷體" panose="03000509000000000000" pitchFamily="65" charset="-120"/>
                <a:ea typeface="標楷體" panose="03000509000000000000" pitchFamily="65" charset="-120"/>
              </a:rPr>
              <a:t>經前項核定停止領受月退休給與之權利者，於停止領受權利後溢領之月退</a:t>
            </a:r>
          </a:p>
          <a:p>
            <a:pPr marL="0" lvl="0" indent="0">
              <a:buNone/>
            </a:pPr>
            <a:r>
              <a:rPr lang="zh-TW" altLang="en-US" sz="4000" dirty="0">
                <a:solidFill>
                  <a:schemeClr val="tx1"/>
                </a:solidFill>
                <a:latin typeface="標楷體" panose="03000509000000000000" pitchFamily="65" charset="-120"/>
                <a:ea typeface="標楷體" panose="03000509000000000000" pitchFamily="65" charset="-120"/>
              </a:rPr>
              <a:t>休給與，由原退休機關（構）學校通知領受人於三個月內繳還並副知退休</a:t>
            </a:r>
          </a:p>
          <a:p>
            <a:pPr marL="0" lvl="0" indent="0">
              <a:buNone/>
            </a:pPr>
            <a:r>
              <a:rPr lang="zh-TW" altLang="en-US" sz="4000" dirty="0">
                <a:solidFill>
                  <a:schemeClr val="tx1"/>
                </a:solidFill>
                <a:latin typeface="標楷體" panose="03000509000000000000" pitchFamily="65" charset="-120"/>
                <a:ea typeface="標楷體" panose="03000509000000000000" pitchFamily="65" charset="-120"/>
              </a:rPr>
              <a:t>給與支給機關。屆期仍未繳還者，自期間屆滿之次日起，檢具相關文件移</a:t>
            </a:r>
          </a:p>
          <a:p>
            <a:pPr marL="0" lvl="0" indent="0">
              <a:buNone/>
            </a:pPr>
            <a:r>
              <a:rPr lang="zh-TW" altLang="en-US" sz="4000" dirty="0">
                <a:solidFill>
                  <a:schemeClr val="tx1"/>
                </a:solidFill>
                <a:latin typeface="標楷體" panose="03000509000000000000" pitchFamily="65" charset="-120"/>
                <a:ea typeface="標楷體" panose="03000509000000000000" pitchFamily="65" charset="-120"/>
              </a:rPr>
              <a:t>送退休給與支給機關依法處理。</a:t>
            </a:r>
            <a:endParaRPr lang="zh-TW" altLang="zh-TW" dirty="0">
              <a:solidFill>
                <a:schemeClr val="tx1"/>
              </a:solidFill>
            </a:endParaRPr>
          </a:p>
          <a:p>
            <a:pPr lvl="0"/>
            <a:endParaRPr lang="zh-TW" altLang="zh-TW" dirty="0"/>
          </a:p>
          <a:p>
            <a:pPr lvl="0"/>
            <a:endParaRPr lang="zh-TW" altLang="zh-TW" dirty="0"/>
          </a:p>
          <a:p>
            <a:pPr lvl="0"/>
            <a:endParaRPr lang="zh-TW" altLang="zh-TW" dirty="0"/>
          </a:p>
          <a:p>
            <a:endParaRPr lang="zh-TW" altLang="en-US" dirty="0"/>
          </a:p>
        </p:txBody>
      </p:sp>
      <p:sp>
        <p:nvSpPr>
          <p:cNvPr id="5" name="標題 1"/>
          <p:cNvSpPr>
            <a:spLocks noGrp="1"/>
          </p:cNvSpPr>
          <p:nvPr>
            <p:ph type="title"/>
          </p:nvPr>
        </p:nvSpPr>
        <p:spPr>
          <a:xfrm>
            <a:off x="545207" y="347702"/>
            <a:ext cx="8424936" cy="1549733"/>
          </a:xfrm>
          <a:noFill/>
          <a:ln>
            <a:noFill/>
          </a:ln>
        </p:spPr>
        <p:style>
          <a:lnRef idx="1">
            <a:schemeClr val="accent3"/>
          </a:lnRef>
          <a:fillRef idx="1002">
            <a:schemeClr val="lt2"/>
          </a:fillRef>
          <a:effectRef idx="1">
            <a:schemeClr val="accent3"/>
          </a:effectRef>
          <a:fontRef idx="minor">
            <a:schemeClr val="dk1"/>
          </a:fontRef>
        </p:style>
        <p:txBody>
          <a:bodyPr>
            <a:normAutofit/>
          </a:bodyPr>
          <a:lstStyle/>
          <a:p>
            <a:r>
              <a:rPr lang="en-US" altLang="zh-TW" sz="3200" dirty="0">
                <a:solidFill>
                  <a:schemeClr val="tx1"/>
                </a:solidFill>
                <a:latin typeface="標楷體" panose="03000509000000000000" pitchFamily="65" charset="-120"/>
                <a:ea typeface="標楷體" panose="03000509000000000000" pitchFamily="65" charset="-120"/>
              </a:rPr>
              <a:t>Q4</a:t>
            </a:r>
            <a:r>
              <a:rPr lang="zh-TW" altLang="en-US" sz="3200" dirty="0">
                <a:solidFill>
                  <a:schemeClr val="tx1"/>
                </a:solidFill>
                <a:latin typeface="標楷體" panose="03000509000000000000" pitchFamily="65" charset="-120"/>
                <a:ea typeface="標楷體" panose="03000509000000000000" pitchFamily="65" charset="-120"/>
              </a:rPr>
              <a:t>：如何得知</a:t>
            </a:r>
            <a:r>
              <a:rPr lang="zh-TW" altLang="en-US" sz="2800" dirty="0">
                <a:solidFill>
                  <a:schemeClr val="tx1"/>
                </a:solidFill>
                <a:latin typeface="標楷體" panose="03000509000000000000" pitchFamily="65" charset="-120"/>
                <a:ea typeface="標楷體" panose="03000509000000000000" pitchFamily="65" charset="-120"/>
              </a:rPr>
              <a:t>退休教師於支領月退休金期間赴大陸地區長期居住，並且持有大陸戶籍及護照？</a:t>
            </a:r>
          </a:p>
        </p:txBody>
      </p:sp>
      <p:sp>
        <p:nvSpPr>
          <p:cNvPr id="4" name="Rectangle 3"/>
          <p:cNvSpPr>
            <a:spLocks noChangeArrowheads="1"/>
          </p:cNvSpPr>
          <p:nvPr/>
        </p:nvSpPr>
        <p:spPr bwMode="auto">
          <a:xfrm>
            <a:off x="0" y="90100"/>
            <a:ext cx="65" cy="276999"/>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zh-TW" altLang="zh-TW" sz="1800" b="0" i="0" u="none" strike="noStrike" cap="none" normalizeH="0" baseline="0" dirty="0">
              <a:ln>
                <a:noFill/>
              </a:ln>
              <a:solidFill>
                <a:schemeClr val="tx1"/>
              </a:solidFill>
              <a:effectLst/>
              <a:latin typeface="Arial" panose="020B0604020202020204" pitchFamily="34" charset="0"/>
            </a:endParaRPr>
          </a:p>
        </p:txBody>
      </p:sp>
      <p:sp>
        <p:nvSpPr>
          <p:cNvPr id="7" name="Rectangle 4"/>
          <p:cNvSpPr>
            <a:spLocks noChangeArrowheads="1"/>
          </p:cNvSpPr>
          <p:nvPr/>
        </p:nvSpPr>
        <p:spPr bwMode="auto">
          <a:xfrm>
            <a:off x="0" y="90100"/>
            <a:ext cx="65" cy="276999"/>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zh-TW" altLang="zh-TW"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338520577"/>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a:xfrm>
            <a:off x="395536" y="2098413"/>
            <a:ext cx="8496944" cy="4536504"/>
          </a:xfrm>
          <a:gradFill>
            <a:gsLst>
              <a:gs pos="0">
                <a:schemeClr val="bg1"/>
              </a:gs>
              <a:gs pos="100000">
                <a:schemeClr val="accent1"/>
              </a:gs>
              <a:gs pos="100000">
                <a:schemeClr val="accent1">
                  <a:tint val="15000"/>
                  <a:satMod val="350000"/>
                </a:schemeClr>
              </a:gs>
            </a:gsLst>
            <a:lin ang="2700000" scaled="1"/>
          </a:gradFill>
        </p:spPr>
        <p:txBody>
          <a:bodyPr>
            <a:normAutofit fontScale="47500" lnSpcReduction="20000"/>
          </a:bodyPr>
          <a:lstStyle/>
          <a:p>
            <a:pPr marL="0" lvl="0" indent="0">
              <a:buNone/>
            </a:pPr>
            <a:r>
              <a:rPr lang="zh-TW" altLang="en-US" sz="5100" dirty="0">
                <a:solidFill>
                  <a:srgbClr val="FF0000"/>
                </a:solidFill>
                <a:latin typeface="標楷體" panose="03000509000000000000" pitchFamily="65" charset="-120"/>
                <a:ea typeface="標楷體" panose="03000509000000000000" pitchFamily="65" charset="-120"/>
              </a:rPr>
              <a:t>臺灣地區與大陸地區人民關係條例第</a:t>
            </a:r>
            <a:r>
              <a:rPr lang="en-US" altLang="zh-TW" sz="5100" dirty="0">
                <a:solidFill>
                  <a:srgbClr val="FF0000"/>
                </a:solidFill>
                <a:latin typeface="標楷體" panose="03000509000000000000" pitchFamily="65" charset="-120"/>
                <a:ea typeface="標楷體" panose="03000509000000000000" pitchFamily="65" charset="-120"/>
              </a:rPr>
              <a:t>26</a:t>
            </a:r>
            <a:r>
              <a:rPr lang="zh-TW" altLang="en-US" sz="5100" dirty="0">
                <a:solidFill>
                  <a:srgbClr val="FF0000"/>
                </a:solidFill>
                <a:latin typeface="標楷體" panose="03000509000000000000" pitchFamily="65" charset="-120"/>
                <a:ea typeface="標楷體" panose="03000509000000000000" pitchFamily="65" charset="-120"/>
              </a:rPr>
              <a:t>條</a:t>
            </a:r>
          </a:p>
          <a:p>
            <a:pPr marL="0" lvl="0" indent="0">
              <a:buNone/>
            </a:pPr>
            <a:r>
              <a:rPr lang="zh-TW" altLang="en-US" sz="4000" dirty="0">
                <a:solidFill>
                  <a:schemeClr val="tx1"/>
                </a:solidFill>
                <a:latin typeface="標楷體" panose="03000509000000000000" pitchFamily="65" charset="-120"/>
                <a:ea typeface="標楷體" panose="03000509000000000000" pitchFamily="65" charset="-120"/>
              </a:rPr>
              <a:t>支領各種月退休 </a:t>
            </a:r>
            <a:r>
              <a:rPr lang="en-US" altLang="zh-TW" sz="4000" dirty="0">
                <a:solidFill>
                  <a:schemeClr val="tx1"/>
                </a:solidFill>
                <a:latin typeface="標楷體" panose="03000509000000000000" pitchFamily="65" charset="-120"/>
                <a:ea typeface="標楷體" panose="03000509000000000000" pitchFamily="65" charset="-120"/>
              </a:rPr>
              <a:t>(</a:t>
            </a:r>
            <a:r>
              <a:rPr lang="zh-TW" altLang="en-US" sz="4000" dirty="0">
                <a:solidFill>
                  <a:schemeClr val="tx1"/>
                </a:solidFill>
                <a:latin typeface="標楷體" panose="03000509000000000000" pitchFamily="65" charset="-120"/>
                <a:ea typeface="標楷體" panose="03000509000000000000" pitchFamily="65" charset="-120"/>
              </a:rPr>
              <a:t>職、伍</a:t>
            </a:r>
            <a:r>
              <a:rPr lang="en-US" altLang="zh-TW" sz="4000" dirty="0">
                <a:solidFill>
                  <a:schemeClr val="tx1"/>
                </a:solidFill>
                <a:latin typeface="標楷體" panose="03000509000000000000" pitchFamily="65" charset="-120"/>
                <a:ea typeface="標楷體" panose="03000509000000000000" pitchFamily="65" charset="-120"/>
              </a:rPr>
              <a:t>) </a:t>
            </a:r>
            <a:r>
              <a:rPr lang="zh-TW" altLang="en-US" sz="4000" dirty="0">
                <a:solidFill>
                  <a:schemeClr val="tx1"/>
                </a:solidFill>
                <a:latin typeface="標楷體" panose="03000509000000000000" pitchFamily="65" charset="-120"/>
                <a:ea typeface="標楷體" panose="03000509000000000000" pitchFamily="65" charset="-120"/>
              </a:rPr>
              <a:t>給與之退休 </a:t>
            </a:r>
            <a:r>
              <a:rPr lang="en-US" altLang="zh-TW" sz="4000" dirty="0">
                <a:solidFill>
                  <a:schemeClr val="tx1"/>
                </a:solidFill>
                <a:latin typeface="標楷體" panose="03000509000000000000" pitchFamily="65" charset="-120"/>
                <a:ea typeface="標楷體" panose="03000509000000000000" pitchFamily="65" charset="-120"/>
              </a:rPr>
              <a:t>(</a:t>
            </a:r>
            <a:r>
              <a:rPr lang="zh-TW" altLang="en-US" sz="4000" dirty="0">
                <a:solidFill>
                  <a:schemeClr val="tx1"/>
                </a:solidFill>
                <a:latin typeface="標楷體" panose="03000509000000000000" pitchFamily="65" charset="-120"/>
                <a:ea typeface="標楷體" panose="03000509000000000000" pitchFamily="65" charset="-120"/>
              </a:rPr>
              <a:t>職、伍</a:t>
            </a:r>
            <a:r>
              <a:rPr lang="en-US" altLang="zh-TW" sz="4000" dirty="0">
                <a:solidFill>
                  <a:schemeClr val="tx1"/>
                </a:solidFill>
                <a:latin typeface="標楷體" panose="03000509000000000000" pitchFamily="65" charset="-120"/>
                <a:ea typeface="標楷體" panose="03000509000000000000" pitchFamily="65" charset="-120"/>
              </a:rPr>
              <a:t>) </a:t>
            </a:r>
            <a:r>
              <a:rPr lang="zh-TW" altLang="en-US" sz="4000" dirty="0">
                <a:solidFill>
                  <a:schemeClr val="tx1"/>
                </a:solidFill>
                <a:latin typeface="標楷體" panose="03000509000000000000" pitchFamily="65" charset="-120"/>
                <a:ea typeface="標楷體" panose="03000509000000000000" pitchFamily="65" charset="-120"/>
              </a:rPr>
              <a:t>軍公教及公營事業機關 </a:t>
            </a:r>
            <a:r>
              <a:rPr lang="en-US" altLang="zh-TW" sz="4000" dirty="0">
                <a:solidFill>
                  <a:schemeClr val="tx1"/>
                </a:solidFill>
                <a:latin typeface="標楷體" panose="03000509000000000000" pitchFamily="65" charset="-120"/>
                <a:ea typeface="標楷體" panose="03000509000000000000" pitchFamily="65" charset="-120"/>
              </a:rPr>
              <a:t>(</a:t>
            </a:r>
            <a:r>
              <a:rPr lang="zh-TW" altLang="en-US" sz="4000" dirty="0">
                <a:solidFill>
                  <a:schemeClr val="tx1"/>
                </a:solidFill>
                <a:latin typeface="標楷體" panose="03000509000000000000" pitchFamily="65" charset="-120"/>
                <a:ea typeface="標楷體" panose="03000509000000000000" pitchFamily="65" charset="-120"/>
              </a:rPr>
              <a:t>構</a:t>
            </a:r>
            <a:r>
              <a:rPr lang="en-US" altLang="zh-TW" sz="4000" dirty="0">
                <a:solidFill>
                  <a:schemeClr val="tx1"/>
                </a:solidFill>
                <a:latin typeface="標楷體" panose="03000509000000000000" pitchFamily="65" charset="-120"/>
                <a:ea typeface="標楷體" panose="03000509000000000000" pitchFamily="65" charset="-120"/>
              </a:rPr>
              <a:t>) </a:t>
            </a:r>
            <a:r>
              <a:rPr lang="zh-TW" altLang="en-US" sz="4000" dirty="0">
                <a:solidFill>
                  <a:schemeClr val="tx1"/>
                </a:solidFill>
                <a:latin typeface="標楷體" panose="03000509000000000000" pitchFamily="65" charset="-120"/>
                <a:ea typeface="標楷體" panose="03000509000000000000" pitchFamily="65" charset="-120"/>
              </a:rPr>
              <a:t>人員擬赴大陸地區長期居住者，應向主管機關申請改領一次退休 </a:t>
            </a:r>
            <a:r>
              <a:rPr lang="en-US" altLang="zh-TW" sz="4000" dirty="0">
                <a:solidFill>
                  <a:schemeClr val="tx1"/>
                </a:solidFill>
                <a:latin typeface="標楷體" panose="03000509000000000000" pitchFamily="65" charset="-120"/>
                <a:ea typeface="標楷體" panose="03000509000000000000" pitchFamily="65" charset="-120"/>
              </a:rPr>
              <a:t>(</a:t>
            </a:r>
            <a:r>
              <a:rPr lang="zh-TW" altLang="en-US" sz="4000" dirty="0">
                <a:solidFill>
                  <a:schemeClr val="tx1"/>
                </a:solidFill>
                <a:latin typeface="標楷體" panose="03000509000000000000" pitchFamily="65" charset="-120"/>
                <a:ea typeface="標楷體" panose="03000509000000000000" pitchFamily="65" charset="-120"/>
              </a:rPr>
              <a:t>職、伍</a:t>
            </a:r>
            <a:r>
              <a:rPr lang="en-US" altLang="zh-TW" sz="4000" dirty="0">
                <a:solidFill>
                  <a:schemeClr val="tx1"/>
                </a:solidFill>
                <a:latin typeface="標楷體" panose="03000509000000000000" pitchFamily="65" charset="-120"/>
                <a:ea typeface="標楷體" panose="03000509000000000000" pitchFamily="65" charset="-120"/>
              </a:rPr>
              <a:t>) </a:t>
            </a:r>
            <a:r>
              <a:rPr lang="zh-TW" altLang="en-US" sz="4000" dirty="0">
                <a:solidFill>
                  <a:schemeClr val="tx1"/>
                </a:solidFill>
                <a:latin typeface="標楷體" panose="03000509000000000000" pitchFamily="65" charset="-120"/>
                <a:ea typeface="標楷體" panose="03000509000000000000" pitchFamily="65" charset="-120"/>
              </a:rPr>
              <a:t>給與，並由主管機關就其原核定退休 </a:t>
            </a:r>
            <a:r>
              <a:rPr lang="en-US" altLang="zh-TW" sz="4000" dirty="0">
                <a:solidFill>
                  <a:schemeClr val="tx1"/>
                </a:solidFill>
                <a:latin typeface="標楷體" panose="03000509000000000000" pitchFamily="65" charset="-120"/>
                <a:ea typeface="標楷體" panose="03000509000000000000" pitchFamily="65" charset="-120"/>
              </a:rPr>
              <a:t>(</a:t>
            </a:r>
            <a:r>
              <a:rPr lang="zh-TW" altLang="en-US" sz="4000" dirty="0">
                <a:solidFill>
                  <a:schemeClr val="tx1"/>
                </a:solidFill>
                <a:latin typeface="標楷體" panose="03000509000000000000" pitchFamily="65" charset="-120"/>
                <a:ea typeface="標楷體" panose="03000509000000000000" pitchFamily="65" charset="-120"/>
              </a:rPr>
              <a:t>職、伍</a:t>
            </a:r>
            <a:r>
              <a:rPr lang="en-US" altLang="zh-TW" sz="4000" dirty="0">
                <a:solidFill>
                  <a:schemeClr val="tx1"/>
                </a:solidFill>
                <a:latin typeface="標楷體" panose="03000509000000000000" pitchFamily="65" charset="-120"/>
                <a:ea typeface="標楷體" panose="03000509000000000000" pitchFamily="65" charset="-120"/>
              </a:rPr>
              <a:t>) </a:t>
            </a:r>
            <a:r>
              <a:rPr lang="zh-TW" altLang="en-US" sz="4000" dirty="0">
                <a:solidFill>
                  <a:schemeClr val="tx1"/>
                </a:solidFill>
                <a:latin typeface="標楷體" panose="03000509000000000000" pitchFamily="65" charset="-120"/>
                <a:ea typeface="標楷體" panose="03000509000000000000" pitchFamily="65" charset="-120"/>
              </a:rPr>
              <a:t>年資及其申領當月同職等或同官階之現職人員月俸額，計算其應領之一次退休 </a:t>
            </a:r>
            <a:r>
              <a:rPr lang="en-US" altLang="zh-TW" sz="4000" dirty="0">
                <a:solidFill>
                  <a:schemeClr val="tx1"/>
                </a:solidFill>
                <a:latin typeface="標楷體" panose="03000509000000000000" pitchFamily="65" charset="-120"/>
                <a:ea typeface="標楷體" panose="03000509000000000000" pitchFamily="65" charset="-120"/>
              </a:rPr>
              <a:t>(</a:t>
            </a:r>
            <a:r>
              <a:rPr lang="zh-TW" altLang="en-US" sz="4000" dirty="0">
                <a:solidFill>
                  <a:schemeClr val="tx1"/>
                </a:solidFill>
                <a:latin typeface="標楷體" panose="03000509000000000000" pitchFamily="65" charset="-120"/>
                <a:ea typeface="標楷體" panose="03000509000000000000" pitchFamily="65" charset="-120"/>
              </a:rPr>
              <a:t>職、伍</a:t>
            </a:r>
            <a:r>
              <a:rPr lang="en-US" altLang="zh-TW" sz="4000" dirty="0">
                <a:solidFill>
                  <a:schemeClr val="tx1"/>
                </a:solidFill>
                <a:latin typeface="標楷體" panose="03000509000000000000" pitchFamily="65" charset="-120"/>
                <a:ea typeface="標楷體" panose="03000509000000000000" pitchFamily="65" charset="-120"/>
              </a:rPr>
              <a:t>)</a:t>
            </a:r>
            <a:r>
              <a:rPr lang="zh-TW" altLang="en-US" sz="4000" dirty="0">
                <a:solidFill>
                  <a:schemeClr val="tx1"/>
                </a:solidFill>
                <a:latin typeface="標楷體" panose="03000509000000000000" pitchFamily="65" charset="-120"/>
                <a:ea typeface="標楷體" panose="03000509000000000000" pitchFamily="65" charset="-120"/>
              </a:rPr>
              <a:t>給與為標準，扣除已領之月退休 </a:t>
            </a:r>
            <a:r>
              <a:rPr lang="en-US" altLang="zh-TW" sz="4000" dirty="0">
                <a:solidFill>
                  <a:schemeClr val="tx1"/>
                </a:solidFill>
                <a:latin typeface="標楷體" panose="03000509000000000000" pitchFamily="65" charset="-120"/>
                <a:ea typeface="標楷體" panose="03000509000000000000" pitchFamily="65" charset="-120"/>
              </a:rPr>
              <a:t>(</a:t>
            </a:r>
            <a:r>
              <a:rPr lang="zh-TW" altLang="en-US" sz="4000" dirty="0">
                <a:solidFill>
                  <a:schemeClr val="tx1"/>
                </a:solidFill>
                <a:latin typeface="標楷體" panose="03000509000000000000" pitchFamily="65" charset="-120"/>
                <a:ea typeface="標楷體" panose="03000509000000000000" pitchFamily="65" charset="-120"/>
              </a:rPr>
              <a:t>職、伍</a:t>
            </a:r>
            <a:r>
              <a:rPr lang="en-US" altLang="zh-TW" sz="4000" dirty="0">
                <a:solidFill>
                  <a:schemeClr val="tx1"/>
                </a:solidFill>
                <a:latin typeface="標楷體" panose="03000509000000000000" pitchFamily="65" charset="-120"/>
                <a:ea typeface="標楷體" panose="03000509000000000000" pitchFamily="65" charset="-120"/>
              </a:rPr>
              <a:t>) </a:t>
            </a:r>
            <a:r>
              <a:rPr lang="zh-TW" altLang="en-US" sz="4000" dirty="0">
                <a:solidFill>
                  <a:schemeClr val="tx1"/>
                </a:solidFill>
                <a:latin typeface="標楷體" panose="03000509000000000000" pitchFamily="65" charset="-120"/>
                <a:ea typeface="標楷體" panose="03000509000000000000" pitchFamily="65" charset="-120"/>
              </a:rPr>
              <a:t>給與，一次發給其餘額；無餘額或餘額未達其應領之一次退休 </a:t>
            </a:r>
            <a:r>
              <a:rPr lang="en-US" altLang="zh-TW" sz="4000" dirty="0">
                <a:solidFill>
                  <a:schemeClr val="tx1"/>
                </a:solidFill>
                <a:latin typeface="標楷體" panose="03000509000000000000" pitchFamily="65" charset="-120"/>
                <a:ea typeface="標楷體" panose="03000509000000000000" pitchFamily="65" charset="-120"/>
              </a:rPr>
              <a:t>(</a:t>
            </a:r>
            <a:r>
              <a:rPr lang="zh-TW" altLang="en-US" sz="4000" dirty="0">
                <a:solidFill>
                  <a:schemeClr val="tx1"/>
                </a:solidFill>
                <a:latin typeface="標楷體" panose="03000509000000000000" pitchFamily="65" charset="-120"/>
                <a:ea typeface="標楷體" panose="03000509000000000000" pitchFamily="65" charset="-120"/>
              </a:rPr>
              <a:t>職、伍</a:t>
            </a:r>
            <a:r>
              <a:rPr lang="en-US" altLang="zh-TW" sz="4000" dirty="0">
                <a:solidFill>
                  <a:schemeClr val="tx1"/>
                </a:solidFill>
                <a:latin typeface="標楷體" panose="03000509000000000000" pitchFamily="65" charset="-120"/>
                <a:ea typeface="標楷體" panose="03000509000000000000" pitchFamily="65" charset="-120"/>
              </a:rPr>
              <a:t>) </a:t>
            </a:r>
            <a:r>
              <a:rPr lang="zh-TW" altLang="en-US" sz="4000" dirty="0">
                <a:solidFill>
                  <a:schemeClr val="tx1"/>
                </a:solidFill>
                <a:latin typeface="標楷體" panose="03000509000000000000" pitchFamily="65" charset="-120"/>
                <a:ea typeface="標楷體" panose="03000509000000000000" pitchFamily="65" charset="-120"/>
              </a:rPr>
              <a:t>給與半數者，一律發給其應領一次退休 </a:t>
            </a:r>
            <a:r>
              <a:rPr lang="en-US" altLang="zh-TW" sz="4000" dirty="0">
                <a:solidFill>
                  <a:schemeClr val="tx1"/>
                </a:solidFill>
                <a:latin typeface="標楷體" panose="03000509000000000000" pitchFamily="65" charset="-120"/>
                <a:ea typeface="標楷體" panose="03000509000000000000" pitchFamily="65" charset="-120"/>
              </a:rPr>
              <a:t>(</a:t>
            </a:r>
            <a:r>
              <a:rPr lang="zh-TW" altLang="en-US" sz="4000" dirty="0">
                <a:solidFill>
                  <a:schemeClr val="tx1"/>
                </a:solidFill>
                <a:latin typeface="標楷體" panose="03000509000000000000" pitchFamily="65" charset="-120"/>
                <a:ea typeface="標楷體" panose="03000509000000000000" pitchFamily="65" charset="-120"/>
              </a:rPr>
              <a:t>職、伍</a:t>
            </a:r>
            <a:r>
              <a:rPr lang="en-US" altLang="zh-TW" sz="4000" dirty="0">
                <a:solidFill>
                  <a:schemeClr val="tx1"/>
                </a:solidFill>
                <a:latin typeface="標楷體" panose="03000509000000000000" pitchFamily="65" charset="-120"/>
                <a:ea typeface="標楷體" panose="03000509000000000000" pitchFamily="65" charset="-120"/>
              </a:rPr>
              <a:t>) </a:t>
            </a:r>
            <a:r>
              <a:rPr lang="zh-TW" altLang="en-US" sz="4000" dirty="0">
                <a:solidFill>
                  <a:schemeClr val="tx1"/>
                </a:solidFill>
                <a:latin typeface="標楷體" panose="03000509000000000000" pitchFamily="65" charset="-120"/>
                <a:ea typeface="標楷體" panose="03000509000000000000" pitchFamily="65" charset="-120"/>
              </a:rPr>
              <a:t>給與之半數。</a:t>
            </a:r>
          </a:p>
          <a:p>
            <a:pPr marL="0" lvl="0" indent="0">
              <a:buNone/>
            </a:pPr>
            <a:r>
              <a:rPr lang="zh-TW" altLang="en-US" sz="4000" dirty="0">
                <a:solidFill>
                  <a:schemeClr val="tx1"/>
                </a:solidFill>
                <a:latin typeface="標楷體" panose="03000509000000000000" pitchFamily="65" charset="-120"/>
                <a:ea typeface="標楷體" panose="03000509000000000000" pitchFamily="65" charset="-120"/>
              </a:rPr>
              <a:t>前項人員在臺灣地區有受其扶養之人者，申請前應經該受扶養人同意。</a:t>
            </a:r>
          </a:p>
          <a:p>
            <a:pPr marL="0" lvl="0" indent="0">
              <a:buNone/>
            </a:pPr>
            <a:r>
              <a:rPr lang="zh-TW" altLang="en-US" sz="4000" dirty="0">
                <a:solidFill>
                  <a:srgbClr val="FF0000"/>
                </a:solidFill>
                <a:latin typeface="標楷體" panose="03000509000000000000" pitchFamily="65" charset="-120"/>
                <a:ea typeface="標楷體" panose="03000509000000000000" pitchFamily="65" charset="-120"/>
              </a:rPr>
              <a:t>附註說明：</a:t>
            </a:r>
            <a:endParaRPr lang="en-US" altLang="zh-TW" sz="4000" dirty="0">
              <a:solidFill>
                <a:srgbClr val="FF0000"/>
              </a:solidFill>
              <a:latin typeface="標楷體" panose="03000509000000000000" pitchFamily="65" charset="-120"/>
              <a:ea typeface="標楷體" panose="03000509000000000000" pitchFamily="65" charset="-120"/>
            </a:endParaRPr>
          </a:p>
          <a:p>
            <a:pPr marL="0" lvl="0" indent="0">
              <a:buNone/>
            </a:pPr>
            <a:r>
              <a:rPr lang="zh-TW" altLang="en-US" sz="4000" dirty="0">
                <a:solidFill>
                  <a:schemeClr val="tx1"/>
                </a:solidFill>
                <a:latin typeface="標楷體" panose="03000509000000000000" pitchFamily="65" charset="-120"/>
                <a:ea typeface="標楷體" panose="03000509000000000000" pitchFamily="65" charset="-120"/>
              </a:rPr>
              <a:t>第一項人員未依規定申請辦理改領一次退休 </a:t>
            </a:r>
            <a:r>
              <a:rPr lang="en-US" altLang="zh-TW" sz="4000" dirty="0">
                <a:solidFill>
                  <a:schemeClr val="tx1"/>
                </a:solidFill>
                <a:latin typeface="標楷體" panose="03000509000000000000" pitchFamily="65" charset="-120"/>
                <a:ea typeface="標楷體" panose="03000509000000000000" pitchFamily="65" charset="-120"/>
              </a:rPr>
              <a:t>(</a:t>
            </a:r>
            <a:r>
              <a:rPr lang="zh-TW" altLang="en-US" sz="4000" dirty="0">
                <a:solidFill>
                  <a:schemeClr val="tx1"/>
                </a:solidFill>
                <a:latin typeface="標楷體" panose="03000509000000000000" pitchFamily="65" charset="-120"/>
                <a:ea typeface="標楷體" panose="03000509000000000000" pitchFamily="65" charset="-120"/>
              </a:rPr>
              <a:t>職、伍</a:t>
            </a:r>
            <a:r>
              <a:rPr lang="en-US" altLang="zh-TW" sz="4000" dirty="0">
                <a:solidFill>
                  <a:schemeClr val="tx1"/>
                </a:solidFill>
                <a:latin typeface="標楷體" panose="03000509000000000000" pitchFamily="65" charset="-120"/>
                <a:ea typeface="標楷體" panose="03000509000000000000" pitchFamily="65" charset="-120"/>
              </a:rPr>
              <a:t>) </a:t>
            </a:r>
            <a:r>
              <a:rPr lang="zh-TW" altLang="en-US" sz="4000" dirty="0">
                <a:solidFill>
                  <a:schemeClr val="tx1"/>
                </a:solidFill>
                <a:latin typeface="標楷體" panose="03000509000000000000" pitchFamily="65" charset="-120"/>
                <a:ea typeface="標楷體" panose="03000509000000000000" pitchFamily="65" charset="-120"/>
              </a:rPr>
              <a:t>給與，而在大陸地區設有戶籍或領用大陸地區護照者，停止領受退休 </a:t>
            </a:r>
            <a:r>
              <a:rPr lang="en-US" altLang="zh-TW" sz="4000" dirty="0">
                <a:solidFill>
                  <a:schemeClr val="tx1"/>
                </a:solidFill>
                <a:latin typeface="標楷體" panose="03000509000000000000" pitchFamily="65" charset="-120"/>
                <a:ea typeface="標楷體" panose="03000509000000000000" pitchFamily="65" charset="-120"/>
              </a:rPr>
              <a:t>(</a:t>
            </a:r>
            <a:r>
              <a:rPr lang="zh-TW" altLang="en-US" sz="4000" dirty="0">
                <a:solidFill>
                  <a:schemeClr val="tx1"/>
                </a:solidFill>
                <a:latin typeface="標楷體" panose="03000509000000000000" pitchFamily="65" charset="-120"/>
                <a:ea typeface="標楷體" panose="03000509000000000000" pitchFamily="65" charset="-120"/>
              </a:rPr>
              <a:t>職、伍</a:t>
            </a:r>
            <a:r>
              <a:rPr lang="en-US" altLang="zh-TW" sz="4000" dirty="0">
                <a:solidFill>
                  <a:schemeClr val="tx1"/>
                </a:solidFill>
                <a:latin typeface="標楷體" panose="03000509000000000000" pitchFamily="65" charset="-120"/>
                <a:ea typeface="標楷體" panose="03000509000000000000" pitchFamily="65" charset="-120"/>
              </a:rPr>
              <a:t>) </a:t>
            </a:r>
            <a:r>
              <a:rPr lang="zh-TW" altLang="en-US" sz="4000" dirty="0">
                <a:solidFill>
                  <a:schemeClr val="tx1"/>
                </a:solidFill>
                <a:latin typeface="標楷體" panose="03000509000000000000" pitchFamily="65" charset="-120"/>
                <a:ea typeface="標楷體" panose="03000509000000000000" pitchFamily="65" charset="-120"/>
              </a:rPr>
              <a:t>給與之權利，俟其經依第九條之二規定許可回復臺灣地區人民身分後恢復。</a:t>
            </a:r>
          </a:p>
          <a:p>
            <a:pPr marL="0" lvl="0" indent="0">
              <a:buNone/>
            </a:pPr>
            <a:r>
              <a:rPr lang="zh-TW" altLang="en-US" sz="4000" dirty="0">
                <a:solidFill>
                  <a:schemeClr val="tx1"/>
                </a:solidFill>
                <a:latin typeface="標楷體" panose="03000509000000000000" pitchFamily="65" charset="-120"/>
                <a:ea typeface="標楷體" panose="03000509000000000000" pitchFamily="65" charset="-120"/>
              </a:rPr>
              <a:t>第一項人員如有以詐術或其他不正當方法領取一次退休 </a:t>
            </a:r>
            <a:r>
              <a:rPr lang="en-US" altLang="zh-TW" sz="4000" dirty="0">
                <a:solidFill>
                  <a:schemeClr val="tx1"/>
                </a:solidFill>
                <a:latin typeface="標楷體" panose="03000509000000000000" pitchFamily="65" charset="-120"/>
                <a:ea typeface="標楷體" panose="03000509000000000000" pitchFamily="65" charset="-120"/>
              </a:rPr>
              <a:t>(</a:t>
            </a:r>
            <a:r>
              <a:rPr lang="zh-TW" altLang="en-US" sz="4000" dirty="0">
                <a:solidFill>
                  <a:schemeClr val="tx1"/>
                </a:solidFill>
                <a:latin typeface="標楷體" panose="03000509000000000000" pitchFamily="65" charset="-120"/>
                <a:ea typeface="標楷體" panose="03000509000000000000" pitchFamily="65" charset="-120"/>
              </a:rPr>
              <a:t>職、伍</a:t>
            </a:r>
            <a:r>
              <a:rPr lang="en-US" altLang="zh-TW" sz="4000" dirty="0">
                <a:solidFill>
                  <a:schemeClr val="tx1"/>
                </a:solidFill>
                <a:latin typeface="標楷體" panose="03000509000000000000" pitchFamily="65" charset="-120"/>
                <a:ea typeface="標楷體" panose="03000509000000000000" pitchFamily="65" charset="-120"/>
              </a:rPr>
              <a:t>) </a:t>
            </a:r>
            <a:r>
              <a:rPr lang="zh-TW" altLang="en-US" sz="4000" dirty="0">
                <a:solidFill>
                  <a:schemeClr val="tx1"/>
                </a:solidFill>
                <a:latin typeface="標楷體" panose="03000509000000000000" pitchFamily="65" charset="-120"/>
                <a:ea typeface="標楷體" panose="03000509000000000000" pitchFamily="65" charset="-120"/>
              </a:rPr>
              <a:t>給與，由原退休 </a:t>
            </a:r>
            <a:r>
              <a:rPr lang="en-US" altLang="zh-TW" sz="4000" dirty="0">
                <a:solidFill>
                  <a:schemeClr val="tx1"/>
                </a:solidFill>
                <a:latin typeface="標楷體" panose="03000509000000000000" pitchFamily="65" charset="-120"/>
                <a:ea typeface="標楷體" panose="03000509000000000000" pitchFamily="65" charset="-120"/>
              </a:rPr>
              <a:t>(</a:t>
            </a:r>
            <a:r>
              <a:rPr lang="zh-TW" altLang="en-US" sz="4000" dirty="0">
                <a:solidFill>
                  <a:schemeClr val="tx1"/>
                </a:solidFill>
                <a:latin typeface="標楷體" panose="03000509000000000000" pitchFamily="65" charset="-120"/>
                <a:ea typeface="標楷體" panose="03000509000000000000" pitchFamily="65" charset="-120"/>
              </a:rPr>
              <a:t>職、伍</a:t>
            </a:r>
            <a:r>
              <a:rPr lang="en-US" altLang="zh-TW" sz="4000" dirty="0">
                <a:solidFill>
                  <a:schemeClr val="tx1"/>
                </a:solidFill>
                <a:latin typeface="標楷體" panose="03000509000000000000" pitchFamily="65" charset="-120"/>
                <a:ea typeface="標楷體" panose="03000509000000000000" pitchFamily="65" charset="-120"/>
              </a:rPr>
              <a:t>) </a:t>
            </a:r>
            <a:r>
              <a:rPr lang="zh-TW" altLang="en-US" sz="4000" dirty="0">
                <a:solidFill>
                  <a:schemeClr val="tx1"/>
                </a:solidFill>
                <a:latin typeface="標楷體" panose="03000509000000000000" pitchFamily="65" charset="-120"/>
                <a:ea typeface="標楷體" panose="03000509000000000000" pitchFamily="65" charset="-120"/>
              </a:rPr>
              <a:t>機關追回其所領金額，如涉及刑事責任者，移送司法機關辦理。</a:t>
            </a:r>
          </a:p>
          <a:p>
            <a:pPr marL="0" lvl="0" indent="0">
              <a:buNone/>
            </a:pPr>
            <a:r>
              <a:rPr lang="zh-TW" altLang="en-US" sz="4000" dirty="0">
                <a:solidFill>
                  <a:schemeClr val="tx1"/>
                </a:solidFill>
                <a:latin typeface="標楷體" panose="03000509000000000000" pitchFamily="65" charset="-120"/>
                <a:ea typeface="標楷體" panose="03000509000000000000" pitchFamily="65" charset="-120"/>
              </a:rPr>
              <a:t>第一項改領及第三項停止領受及恢復退休 </a:t>
            </a:r>
            <a:r>
              <a:rPr lang="en-US" altLang="zh-TW" sz="4000" dirty="0">
                <a:solidFill>
                  <a:schemeClr val="tx1"/>
                </a:solidFill>
                <a:latin typeface="標楷體" panose="03000509000000000000" pitchFamily="65" charset="-120"/>
                <a:ea typeface="標楷體" panose="03000509000000000000" pitchFamily="65" charset="-120"/>
              </a:rPr>
              <a:t>(</a:t>
            </a:r>
            <a:r>
              <a:rPr lang="zh-TW" altLang="en-US" sz="4000" dirty="0">
                <a:solidFill>
                  <a:schemeClr val="tx1"/>
                </a:solidFill>
                <a:latin typeface="標楷體" panose="03000509000000000000" pitchFamily="65" charset="-120"/>
                <a:ea typeface="標楷體" panose="03000509000000000000" pitchFamily="65" charset="-120"/>
              </a:rPr>
              <a:t>職、伍</a:t>
            </a:r>
            <a:r>
              <a:rPr lang="en-US" altLang="zh-TW" sz="4000" dirty="0">
                <a:solidFill>
                  <a:schemeClr val="tx1"/>
                </a:solidFill>
                <a:latin typeface="標楷體" panose="03000509000000000000" pitchFamily="65" charset="-120"/>
                <a:ea typeface="標楷體" panose="03000509000000000000" pitchFamily="65" charset="-120"/>
              </a:rPr>
              <a:t>) </a:t>
            </a:r>
            <a:r>
              <a:rPr lang="zh-TW" altLang="en-US" sz="4000" dirty="0">
                <a:solidFill>
                  <a:schemeClr val="tx1"/>
                </a:solidFill>
                <a:latin typeface="標楷體" panose="03000509000000000000" pitchFamily="65" charset="-120"/>
                <a:ea typeface="標楷體" panose="03000509000000000000" pitchFamily="65" charset="-120"/>
              </a:rPr>
              <a:t>給與相關事項之辦法</a:t>
            </a:r>
          </a:p>
          <a:p>
            <a:pPr marL="0" lvl="0" indent="0">
              <a:buNone/>
            </a:pPr>
            <a:r>
              <a:rPr lang="zh-TW" altLang="en-US" sz="4000" dirty="0">
                <a:solidFill>
                  <a:schemeClr val="tx1"/>
                </a:solidFill>
                <a:latin typeface="標楷體" panose="03000509000000000000" pitchFamily="65" charset="-120"/>
                <a:ea typeface="標楷體" panose="03000509000000000000" pitchFamily="65" charset="-120"/>
              </a:rPr>
              <a:t>，由各主管機關定之。</a:t>
            </a:r>
            <a:endParaRPr lang="zh-TW" altLang="en-US" dirty="0">
              <a:solidFill>
                <a:schemeClr val="tx1"/>
              </a:solidFill>
            </a:endParaRPr>
          </a:p>
        </p:txBody>
      </p:sp>
      <p:sp>
        <p:nvSpPr>
          <p:cNvPr id="5" name="標題 1"/>
          <p:cNvSpPr>
            <a:spLocks noGrp="1"/>
          </p:cNvSpPr>
          <p:nvPr>
            <p:ph type="title"/>
          </p:nvPr>
        </p:nvSpPr>
        <p:spPr>
          <a:xfrm>
            <a:off x="611560" y="692696"/>
            <a:ext cx="8424936" cy="1549733"/>
          </a:xfrm>
          <a:noFill/>
          <a:ln>
            <a:noFill/>
          </a:ln>
        </p:spPr>
        <p:style>
          <a:lnRef idx="1">
            <a:schemeClr val="accent3"/>
          </a:lnRef>
          <a:fillRef idx="1002">
            <a:schemeClr val="lt2"/>
          </a:fillRef>
          <a:effectRef idx="1">
            <a:schemeClr val="accent3"/>
          </a:effectRef>
          <a:fontRef idx="minor">
            <a:schemeClr val="dk1"/>
          </a:fontRef>
        </p:style>
        <p:txBody>
          <a:bodyPr>
            <a:normAutofit fontScale="90000"/>
          </a:bodyPr>
          <a:lstStyle/>
          <a:p>
            <a:pPr algn="l"/>
            <a:r>
              <a:rPr lang="en-US" altLang="zh-TW" sz="3200" dirty="0">
                <a:solidFill>
                  <a:schemeClr val="tx1"/>
                </a:solidFill>
                <a:latin typeface="標楷體" panose="03000509000000000000" pitchFamily="65" charset="-120"/>
                <a:ea typeface="標楷體" panose="03000509000000000000" pitchFamily="65" charset="-120"/>
              </a:rPr>
              <a:t>Q5</a:t>
            </a:r>
            <a:r>
              <a:rPr lang="zh-TW" altLang="en-US" sz="3200" dirty="0">
                <a:solidFill>
                  <a:schemeClr val="tx1"/>
                </a:solidFill>
                <a:latin typeface="標楷體" panose="03000509000000000000" pitchFamily="65" charset="-120"/>
                <a:ea typeface="標楷體" panose="03000509000000000000" pitchFamily="65" charset="-120"/>
              </a:rPr>
              <a:t>：支領月退休給與之公立學校教職員赴大陸地區長期居住改領一次退休金</a:t>
            </a:r>
            <a:r>
              <a:rPr lang="zh-TW" altLang="en-US" sz="3200" dirty="0">
                <a:solidFill>
                  <a:schemeClr val="tx1"/>
                </a:solidFill>
                <a:latin typeface="新細明體"/>
                <a:ea typeface="新細明體"/>
              </a:rPr>
              <a:t>，</a:t>
            </a:r>
            <a:r>
              <a:rPr lang="zh-TW" altLang="en-US" sz="3200" dirty="0">
                <a:solidFill>
                  <a:schemeClr val="tx1"/>
                </a:solidFill>
                <a:latin typeface="標楷體" panose="03000509000000000000" pitchFamily="65" charset="-120"/>
                <a:ea typeface="標楷體" panose="03000509000000000000" pitchFamily="65" charset="-120"/>
              </a:rPr>
              <a:t>如已無餘額，該如何處理？</a:t>
            </a:r>
          </a:p>
        </p:txBody>
      </p:sp>
      <p:sp>
        <p:nvSpPr>
          <p:cNvPr id="4" name="Rectangle 3"/>
          <p:cNvSpPr>
            <a:spLocks noChangeArrowheads="1"/>
          </p:cNvSpPr>
          <p:nvPr/>
        </p:nvSpPr>
        <p:spPr bwMode="auto">
          <a:xfrm>
            <a:off x="0" y="90100"/>
            <a:ext cx="65" cy="276999"/>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zh-TW" altLang="zh-TW" sz="1800" b="0" i="0" u="none" strike="noStrike" cap="none" normalizeH="0" baseline="0" dirty="0">
              <a:ln>
                <a:noFill/>
              </a:ln>
              <a:solidFill>
                <a:schemeClr val="tx1"/>
              </a:solidFill>
              <a:effectLst/>
              <a:latin typeface="Arial" panose="020B0604020202020204" pitchFamily="34" charset="0"/>
            </a:endParaRPr>
          </a:p>
        </p:txBody>
      </p:sp>
      <p:sp>
        <p:nvSpPr>
          <p:cNvPr id="7" name="Rectangle 4"/>
          <p:cNvSpPr>
            <a:spLocks noChangeArrowheads="1"/>
          </p:cNvSpPr>
          <p:nvPr/>
        </p:nvSpPr>
        <p:spPr bwMode="auto">
          <a:xfrm>
            <a:off x="0" y="90100"/>
            <a:ext cx="65" cy="276999"/>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zh-TW" altLang="zh-TW"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671111263"/>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a:xfrm>
            <a:off x="323528" y="1916832"/>
            <a:ext cx="8496944" cy="4536504"/>
          </a:xfrm>
          <a:gradFill>
            <a:gsLst>
              <a:gs pos="0">
                <a:schemeClr val="bg1"/>
              </a:gs>
              <a:gs pos="100000">
                <a:schemeClr val="accent1"/>
              </a:gs>
              <a:gs pos="100000">
                <a:schemeClr val="accent1">
                  <a:tint val="15000"/>
                  <a:satMod val="350000"/>
                </a:schemeClr>
              </a:gs>
            </a:gsLst>
            <a:lin ang="2700000" scaled="1"/>
          </a:gradFill>
        </p:spPr>
        <p:txBody>
          <a:bodyPr>
            <a:normAutofit fontScale="92500"/>
          </a:bodyPr>
          <a:lstStyle/>
          <a:p>
            <a:pPr marL="0" lvl="0" indent="0">
              <a:buNone/>
            </a:pPr>
            <a:r>
              <a:rPr lang="zh-TW" altLang="en-US" sz="2000" b="1" dirty="0">
                <a:solidFill>
                  <a:srgbClr val="FF0000"/>
                </a:solidFill>
                <a:latin typeface="標楷體" panose="03000509000000000000" pitchFamily="65" charset="-120"/>
                <a:ea typeface="標楷體" panose="03000509000000000000" pitchFamily="65" charset="-120"/>
              </a:rPr>
              <a:t>公立學校教職員定期退撫給與查驗及發放辦法</a:t>
            </a:r>
          </a:p>
          <a:p>
            <a:pPr marL="0" lvl="0" indent="0">
              <a:lnSpc>
                <a:spcPts val="2600"/>
              </a:lnSpc>
              <a:buNone/>
            </a:pPr>
            <a:r>
              <a:rPr lang="zh-TW" altLang="en-US" sz="2400" dirty="0">
                <a:solidFill>
                  <a:schemeClr val="tx1"/>
                </a:solidFill>
                <a:latin typeface="標楷體" panose="03000509000000000000" pitchFamily="65" charset="-120"/>
                <a:ea typeface="標楷體" panose="03000509000000000000" pitchFamily="65" charset="-120"/>
              </a:rPr>
              <a:t>第十二條　領受人移居國外或定居香港、澳門者，應依下列規定辦理：</a:t>
            </a:r>
          </a:p>
          <a:p>
            <a:pPr marL="0" lvl="0" indent="0">
              <a:lnSpc>
                <a:spcPts val="2600"/>
              </a:lnSpc>
              <a:buNone/>
            </a:pPr>
            <a:r>
              <a:rPr lang="zh-TW" altLang="en-US" sz="2400" dirty="0">
                <a:solidFill>
                  <a:schemeClr val="tx1"/>
                </a:solidFill>
                <a:latin typeface="標楷體" panose="03000509000000000000" pitchFamily="65" charset="-120"/>
                <a:ea typeface="標楷體" panose="03000509000000000000" pitchFamily="65" charset="-120"/>
              </a:rPr>
              <a:t>一、領受人應於每年檢具以中文姓名簽章並經我國駐外機構或行政院設立或指定之機構或委託之民間團體驗證之領受人移居國外或定居香港、澳門領取公立學校教職員定期退撫給與證明書（格式如附件一），申請發放。</a:t>
            </a:r>
          </a:p>
          <a:p>
            <a:pPr marL="0" lvl="0" indent="0">
              <a:lnSpc>
                <a:spcPts val="2600"/>
              </a:lnSpc>
              <a:buNone/>
            </a:pPr>
            <a:r>
              <a:rPr lang="zh-TW" altLang="en-US" sz="2400" dirty="0">
                <a:solidFill>
                  <a:schemeClr val="tx1"/>
                </a:solidFill>
                <a:latin typeface="標楷體" panose="03000509000000000000" pitchFamily="65" charset="-120"/>
                <a:ea typeface="標楷體" panose="03000509000000000000" pitchFamily="65" charset="-120"/>
              </a:rPr>
              <a:t>二、領受人無法親自申請者，得委託國內親友持我國駐外機構或行政院設立或指定之機構或委託之民間團體驗證之授權書向發放機關申請，經驗證無誤後，撥入領受人指定之國內金融機構帳戶。</a:t>
            </a:r>
          </a:p>
          <a:p>
            <a:pPr marL="0" lvl="0" indent="0">
              <a:lnSpc>
                <a:spcPts val="2600"/>
              </a:lnSpc>
              <a:buNone/>
            </a:pPr>
            <a:r>
              <a:rPr lang="zh-TW" altLang="en-US" sz="2400" dirty="0">
                <a:solidFill>
                  <a:schemeClr val="tx1"/>
                </a:solidFill>
                <a:latin typeface="標楷體" panose="03000509000000000000" pitchFamily="65" charset="-120"/>
                <a:ea typeface="標楷體" panose="03000509000000000000" pitchFamily="65" charset="-120"/>
              </a:rPr>
              <a:t>前項所稱領受人移居國外或定居香港、澳門，指領受人出境國外或定居香港、澳門達二年以上，並經戶政機關依法辦理遷出登記者。</a:t>
            </a:r>
            <a:endParaRPr lang="en-US" altLang="zh-TW" sz="2400" dirty="0">
              <a:solidFill>
                <a:schemeClr val="tx1"/>
              </a:solidFill>
              <a:latin typeface="標楷體" panose="03000509000000000000" pitchFamily="65" charset="-120"/>
              <a:ea typeface="標楷體" panose="03000509000000000000" pitchFamily="65" charset="-120"/>
            </a:endParaRPr>
          </a:p>
        </p:txBody>
      </p:sp>
      <p:sp>
        <p:nvSpPr>
          <p:cNvPr id="5" name="標題 1"/>
          <p:cNvSpPr>
            <a:spLocks noGrp="1"/>
          </p:cNvSpPr>
          <p:nvPr>
            <p:ph type="title"/>
          </p:nvPr>
        </p:nvSpPr>
        <p:spPr>
          <a:xfrm>
            <a:off x="611560" y="548680"/>
            <a:ext cx="8424936" cy="1549733"/>
          </a:xfrm>
          <a:noFill/>
          <a:ln>
            <a:noFill/>
          </a:ln>
        </p:spPr>
        <p:style>
          <a:lnRef idx="1">
            <a:schemeClr val="accent3"/>
          </a:lnRef>
          <a:fillRef idx="1002">
            <a:schemeClr val="lt2"/>
          </a:fillRef>
          <a:effectRef idx="1">
            <a:schemeClr val="accent3"/>
          </a:effectRef>
          <a:fontRef idx="minor">
            <a:schemeClr val="dk1"/>
          </a:fontRef>
        </p:style>
        <p:txBody>
          <a:bodyPr>
            <a:normAutofit/>
          </a:bodyPr>
          <a:lstStyle/>
          <a:p>
            <a:pPr algn="l"/>
            <a:r>
              <a:rPr lang="en-US" altLang="zh-TW" sz="3200" dirty="0">
                <a:solidFill>
                  <a:schemeClr val="tx1"/>
                </a:solidFill>
                <a:latin typeface="標楷體" panose="03000509000000000000" pitchFamily="65" charset="-120"/>
                <a:ea typeface="標楷體" panose="03000509000000000000" pitchFamily="65" charset="-120"/>
              </a:rPr>
              <a:t>Q6</a:t>
            </a:r>
            <a:r>
              <a:rPr lang="zh-TW" altLang="en-US" sz="3200" dirty="0">
                <a:solidFill>
                  <a:schemeClr val="tx1"/>
                </a:solidFill>
                <a:latin typeface="標楷體" panose="03000509000000000000" pitchFamily="65" charset="-120"/>
                <a:ea typeface="標楷體" panose="03000509000000000000" pitchFamily="65" charset="-120"/>
              </a:rPr>
              <a:t>：</a:t>
            </a:r>
            <a:r>
              <a:rPr lang="zh-TW" altLang="en-US" sz="3200" dirty="0">
                <a:solidFill>
                  <a:prstClr val="black"/>
                </a:solidFill>
                <a:latin typeface="標楷體" panose="03000509000000000000" pitchFamily="65" charset="-120"/>
                <a:ea typeface="標楷體" panose="03000509000000000000" pitchFamily="65" charset="-120"/>
              </a:rPr>
              <a:t>支領月退休給與之公立學校教職員移居國外或定居香港、澳門應注意事項？</a:t>
            </a:r>
            <a:endParaRPr lang="zh-TW" altLang="en-US" sz="3200" dirty="0">
              <a:solidFill>
                <a:schemeClr val="tx1"/>
              </a:solidFill>
              <a:latin typeface="標楷體" panose="03000509000000000000" pitchFamily="65" charset="-120"/>
              <a:ea typeface="標楷體" panose="03000509000000000000" pitchFamily="65" charset="-120"/>
            </a:endParaRPr>
          </a:p>
        </p:txBody>
      </p:sp>
      <p:sp>
        <p:nvSpPr>
          <p:cNvPr id="4" name="Rectangle 3"/>
          <p:cNvSpPr>
            <a:spLocks noChangeArrowheads="1"/>
          </p:cNvSpPr>
          <p:nvPr/>
        </p:nvSpPr>
        <p:spPr bwMode="auto">
          <a:xfrm>
            <a:off x="0" y="90100"/>
            <a:ext cx="65" cy="276999"/>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zh-TW" altLang="zh-TW" sz="1800" b="0" i="0" u="none" strike="noStrike" cap="none" normalizeH="0" baseline="0" dirty="0">
              <a:ln>
                <a:noFill/>
              </a:ln>
              <a:solidFill>
                <a:schemeClr val="tx1"/>
              </a:solidFill>
              <a:effectLst/>
              <a:latin typeface="Arial" panose="020B0604020202020204" pitchFamily="34" charset="0"/>
            </a:endParaRPr>
          </a:p>
        </p:txBody>
      </p:sp>
      <p:sp>
        <p:nvSpPr>
          <p:cNvPr id="7" name="Rectangle 4"/>
          <p:cNvSpPr>
            <a:spLocks noChangeArrowheads="1"/>
          </p:cNvSpPr>
          <p:nvPr/>
        </p:nvSpPr>
        <p:spPr bwMode="auto">
          <a:xfrm>
            <a:off x="0" y="90100"/>
            <a:ext cx="65" cy="276999"/>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zh-TW" altLang="zh-TW"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225867702"/>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a:xfrm>
            <a:off x="395536" y="2132856"/>
            <a:ext cx="8496944" cy="4104456"/>
          </a:xfrm>
          <a:gradFill>
            <a:gsLst>
              <a:gs pos="0">
                <a:schemeClr val="bg1"/>
              </a:gs>
              <a:gs pos="100000">
                <a:schemeClr val="accent1"/>
              </a:gs>
              <a:gs pos="100000">
                <a:schemeClr val="accent1">
                  <a:tint val="15000"/>
                  <a:satMod val="350000"/>
                </a:schemeClr>
              </a:gs>
            </a:gsLst>
            <a:lin ang="2700000" scaled="1"/>
          </a:gradFill>
        </p:spPr>
        <p:txBody>
          <a:bodyPr>
            <a:normAutofit/>
          </a:bodyPr>
          <a:lstStyle/>
          <a:p>
            <a:pPr marL="0" lvl="0" indent="0">
              <a:buNone/>
            </a:pPr>
            <a:r>
              <a:rPr lang="zh-TW" altLang="en-US" sz="2000" dirty="0">
                <a:solidFill>
                  <a:srgbClr val="FF0000"/>
                </a:solidFill>
                <a:latin typeface="標楷體" panose="03000509000000000000" pitchFamily="65" charset="-120"/>
                <a:ea typeface="標楷體" panose="03000509000000000000" pitchFamily="65" charset="-120"/>
              </a:rPr>
              <a:t>國籍法第 </a:t>
            </a:r>
            <a:r>
              <a:rPr lang="en-US" altLang="zh-TW" sz="2000" dirty="0">
                <a:solidFill>
                  <a:srgbClr val="FF0000"/>
                </a:solidFill>
                <a:latin typeface="標楷體" panose="03000509000000000000" pitchFamily="65" charset="-120"/>
                <a:ea typeface="標楷體" panose="03000509000000000000" pitchFamily="65" charset="-120"/>
              </a:rPr>
              <a:t>2 </a:t>
            </a:r>
            <a:r>
              <a:rPr lang="zh-TW" altLang="en-US" sz="2000" dirty="0">
                <a:solidFill>
                  <a:srgbClr val="FF0000"/>
                </a:solidFill>
                <a:latin typeface="標楷體" panose="03000509000000000000" pitchFamily="65" charset="-120"/>
                <a:ea typeface="標楷體" panose="03000509000000000000" pitchFamily="65" charset="-120"/>
              </a:rPr>
              <a:t>條</a:t>
            </a:r>
          </a:p>
          <a:p>
            <a:pPr marL="0" lvl="0" indent="0">
              <a:buNone/>
            </a:pPr>
            <a:r>
              <a:rPr lang="zh-TW" altLang="en-US" sz="2000" dirty="0">
                <a:solidFill>
                  <a:schemeClr val="tx1"/>
                </a:solidFill>
                <a:latin typeface="標楷體" panose="03000509000000000000" pitchFamily="65" charset="-120"/>
                <a:ea typeface="標楷體" panose="03000509000000000000" pitchFamily="65" charset="-120"/>
              </a:rPr>
              <a:t>有下列各款情形之一者，屬中華民國國籍：</a:t>
            </a:r>
          </a:p>
          <a:p>
            <a:pPr marL="0" lvl="0" indent="0">
              <a:buNone/>
            </a:pPr>
            <a:r>
              <a:rPr lang="zh-TW" altLang="en-US" sz="2000" dirty="0">
                <a:solidFill>
                  <a:schemeClr val="tx1"/>
                </a:solidFill>
                <a:latin typeface="標楷體" panose="03000509000000000000" pitchFamily="65" charset="-120"/>
                <a:ea typeface="標楷體" panose="03000509000000000000" pitchFamily="65" charset="-120"/>
              </a:rPr>
              <a:t>一、出生時父或母為中華民國國民。</a:t>
            </a:r>
          </a:p>
          <a:p>
            <a:pPr marL="0" lvl="0" indent="0">
              <a:buNone/>
            </a:pPr>
            <a:r>
              <a:rPr lang="zh-TW" altLang="en-US" sz="2000" dirty="0">
                <a:solidFill>
                  <a:schemeClr val="tx1"/>
                </a:solidFill>
                <a:latin typeface="標楷體" panose="03000509000000000000" pitchFamily="65" charset="-120"/>
                <a:ea typeface="標楷體" panose="03000509000000000000" pitchFamily="65" charset="-120"/>
              </a:rPr>
              <a:t>二、出生於父或母死亡後，其父或母死亡時為中華民國國民。</a:t>
            </a:r>
          </a:p>
          <a:p>
            <a:pPr marL="0" lvl="0" indent="0">
              <a:buNone/>
            </a:pPr>
            <a:r>
              <a:rPr lang="zh-TW" altLang="en-US" sz="2000" dirty="0">
                <a:solidFill>
                  <a:schemeClr val="tx1"/>
                </a:solidFill>
                <a:latin typeface="標楷體" panose="03000509000000000000" pitchFamily="65" charset="-120"/>
                <a:ea typeface="標楷體" panose="03000509000000000000" pitchFamily="65" charset="-120"/>
              </a:rPr>
              <a:t>三、出生於中華民國領域內，父母均無可考，或均無國籍者。</a:t>
            </a:r>
          </a:p>
          <a:p>
            <a:pPr marL="0" lvl="0" indent="0">
              <a:buNone/>
            </a:pPr>
            <a:r>
              <a:rPr lang="zh-TW" altLang="en-US" sz="2000" dirty="0">
                <a:solidFill>
                  <a:schemeClr val="tx1"/>
                </a:solidFill>
                <a:latin typeface="標楷體" panose="03000509000000000000" pitchFamily="65" charset="-120"/>
                <a:ea typeface="標楷體" panose="03000509000000000000" pitchFamily="65" charset="-120"/>
              </a:rPr>
              <a:t>四、歸化者。</a:t>
            </a:r>
          </a:p>
          <a:p>
            <a:pPr marL="0" lvl="0" indent="0">
              <a:buNone/>
            </a:pPr>
            <a:r>
              <a:rPr lang="zh-TW" altLang="en-US" sz="2000" dirty="0">
                <a:solidFill>
                  <a:schemeClr val="tx1"/>
                </a:solidFill>
                <a:latin typeface="標楷體" panose="03000509000000000000" pitchFamily="65" charset="-120"/>
                <a:ea typeface="標楷體" panose="03000509000000000000" pitchFamily="65" charset="-120"/>
              </a:rPr>
              <a:t>前項第一款及第二款之規定，於本法修正公布時之未成年人，亦適用之。</a:t>
            </a:r>
            <a:endParaRPr lang="en-US" altLang="zh-TW" sz="2000" dirty="0">
              <a:solidFill>
                <a:schemeClr val="tx1"/>
              </a:solidFill>
              <a:latin typeface="標楷體" panose="03000509000000000000" pitchFamily="65" charset="-120"/>
              <a:ea typeface="標楷體" panose="03000509000000000000" pitchFamily="65" charset="-120"/>
            </a:endParaRPr>
          </a:p>
          <a:p>
            <a:pPr marL="0" indent="0">
              <a:buNone/>
            </a:pPr>
            <a:r>
              <a:rPr lang="zh-TW" altLang="en-US" sz="2000" dirty="0">
                <a:solidFill>
                  <a:srgbClr val="FF0000"/>
                </a:solidFill>
                <a:latin typeface="標楷體" panose="03000509000000000000" pitchFamily="65" charset="-120"/>
                <a:ea typeface="標楷體" panose="03000509000000000000" pitchFamily="65" charset="-120"/>
              </a:rPr>
              <a:t>遺族子女如在海外出生</a:t>
            </a:r>
            <a:r>
              <a:rPr lang="zh-TW" altLang="en-US" sz="2000" dirty="0">
                <a:solidFill>
                  <a:srgbClr val="FF0000"/>
                </a:solidFill>
                <a:latin typeface="新細明體"/>
                <a:ea typeface="新細明體"/>
              </a:rPr>
              <a:t>，</a:t>
            </a:r>
            <a:r>
              <a:rPr lang="zh-TW" altLang="en-US" sz="2000" dirty="0">
                <a:solidFill>
                  <a:srgbClr val="FF0000"/>
                </a:solidFill>
                <a:latin typeface="標楷體" panose="03000509000000000000" pitchFamily="65" charset="-120"/>
                <a:ea typeface="標楷體" panose="03000509000000000000" pitchFamily="65" charset="-120"/>
              </a:rPr>
              <a:t>未曾於臺灣設籍或持有中華民國籍護照或身分證明</a:t>
            </a:r>
            <a:r>
              <a:rPr lang="zh-TW" altLang="en-US" sz="2000" dirty="0">
                <a:solidFill>
                  <a:srgbClr val="FF0000"/>
                </a:solidFill>
                <a:latin typeface="新細明體"/>
                <a:ea typeface="新細明體"/>
              </a:rPr>
              <a:t>，</a:t>
            </a:r>
            <a:r>
              <a:rPr lang="zh-TW" altLang="en-US" sz="2000" dirty="0">
                <a:solidFill>
                  <a:srgbClr val="FF0000"/>
                </a:solidFill>
                <a:latin typeface="標楷體" panose="03000509000000000000" pitchFamily="65" charset="-120"/>
                <a:ea typeface="標楷體" panose="03000509000000000000" pitchFamily="65" charset="-120"/>
              </a:rPr>
              <a:t>可持海外出生證明</a:t>
            </a:r>
            <a:r>
              <a:rPr lang="zh-TW" altLang="en-US" sz="2000" dirty="0">
                <a:solidFill>
                  <a:schemeClr val="tx1"/>
                </a:solidFill>
                <a:latin typeface="標楷體" panose="03000509000000000000" pitchFamily="65" charset="-120"/>
                <a:ea typeface="標楷體" panose="03000509000000000000" pitchFamily="65" charset="-120"/>
                <a:sym typeface="Wingdings 3"/>
              </a:rPr>
              <a:t></a:t>
            </a:r>
            <a:r>
              <a:rPr lang="zh-TW" altLang="en-US" sz="2000" dirty="0">
                <a:solidFill>
                  <a:schemeClr val="tx1"/>
                </a:solidFill>
                <a:latin typeface="標楷體" panose="03000509000000000000" pitchFamily="65" charset="-120"/>
                <a:ea typeface="標楷體" panose="03000509000000000000" pitchFamily="65" charset="-120"/>
                <a:sym typeface="Wingdings"/>
              </a:rPr>
              <a:t></a:t>
            </a:r>
            <a:r>
              <a:rPr lang="zh-TW" altLang="en-US" sz="2000" dirty="0">
                <a:solidFill>
                  <a:schemeClr val="tx1"/>
                </a:solidFill>
                <a:latin typeface="標楷體" panose="03000509000000000000" pitchFamily="65" charset="-120"/>
                <a:ea typeface="標楷體" panose="03000509000000000000" pitchFamily="65" charset="-120"/>
              </a:rPr>
              <a:t>向我駐外使領館（或辦事處）申請查證</a:t>
            </a:r>
            <a:r>
              <a:rPr lang="zh-TW" altLang="en-US" sz="2000" dirty="0">
                <a:solidFill>
                  <a:schemeClr val="tx1"/>
                </a:solidFill>
                <a:latin typeface="標楷體" panose="03000509000000000000" pitchFamily="65" charset="-120"/>
                <a:ea typeface="標楷體" panose="03000509000000000000" pitchFamily="65" charset="-120"/>
                <a:sym typeface="Wingdings 3"/>
              </a:rPr>
              <a:t></a:t>
            </a:r>
            <a:r>
              <a:rPr lang="zh-TW" altLang="en-US" sz="2000" dirty="0">
                <a:solidFill>
                  <a:schemeClr val="tx1"/>
                </a:solidFill>
                <a:latin typeface="標楷體" panose="03000509000000000000" pitchFamily="65" charset="-120"/>
                <a:ea typeface="標楷體" panose="03000509000000000000" pitchFamily="65" charset="-120"/>
                <a:sym typeface="Wingdings"/>
              </a:rPr>
              <a:t></a:t>
            </a:r>
            <a:r>
              <a:rPr lang="zh-TW" altLang="en-US" sz="2000" dirty="0">
                <a:solidFill>
                  <a:schemeClr val="tx1"/>
                </a:solidFill>
                <a:latin typeface="標楷體" panose="03000509000000000000" pitchFamily="65" charset="-120"/>
                <a:ea typeface="標楷體" panose="03000509000000000000" pitchFamily="65" charset="-120"/>
              </a:rPr>
              <a:t>再持該證明文件向外交部驗證</a:t>
            </a:r>
            <a:r>
              <a:rPr lang="zh-TW" altLang="en-US" sz="2000" dirty="0">
                <a:solidFill>
                  <a:schemeClr val="tx1"/>
                </a:solidFill>
                <a:latin typeface="標楷體" panose="03000509000000000000" pitchFamily="65" charset="-120"/>
                <a:ea typeface="標楷體" panose="03000509000000000000" pitchFamily="65" charset="-120"/>
                <a:sym typeface="Wingdings 3"/>
              </a:rPr>
              <a:t></a:t>
            </a:r>
            <a:r>
              <a:rPr lang="zh-TW" altLang="en-US" sz="2000" dirty="0">
                <a:solidFill>
                  <a:schemeClr val="tx1"/>
                </a:solidFill>
                <a:latin typeface="標楷體" panose="03000509000000000000" pitchFamily="65" charset="-120"/>
                <a:ea typeface="標楷體" panose="03000509000000000000" pitchFamily="65" charset="-120"/>
                <a:sym typeface="Wingdings"/>
              </a:rPr>
              <a:t></a:t>
            </a:r>
            <a:r>
              <a:rPr lang="zh-TW" altLang="en-US" sz="2000" dirty="0">
                <a:solidFill>
                  <a:schemeClr val="tx1"/>
                </a:solidFill>
                <a:latin typeface="標楷體" panose="03000509000000000000" pitchFamily="65" charset="-120"/>
                <a:ea typeface="標楷體" panose="03000509000000000000" pitchFamily="65" charset="-120"/>
                <a:sym typeface="Wingdings 3"/>
              </a:rPr>
              <a:t>再由學校函請內政部認定是否具有中華民國籍</a:t>
            </a:r>
            <a:r>
              <a:rPr lang="zh-TW" altLang="en-US" sz="2000" dirty="0">
                <a:solidFill>
                  <a:schemeClr val="tx1"/>
                </a:solidFill>
                <a:latin typeface="標楷體" panose="03000509000000000000" pitchFamily="65" charset="-120"/>
                <a:ea typeface="標楷體" panose="03000509000000000000" pitchFamily="65" charset="-120"/>
              </a:rPr>
              <a:t>。</a:t>
            </a:r>
            <a:endParaRPr lang="en-US" altLang="zh-TW" sz="2000" dirty="0">
              <a:solidFill>
                <a:schemeClr val="tx1"/>
              </a:solidFill>
              <a:latin typeface="標楷體" panose="03000509000000000000" pitchFamily="65" charset="-120"/>
              <a:ea typeface="標楷體" panose="03000509000000000000" pitchFamily="65" charset="-120"/>
            </a:endParaRPr>
          </a:p>
          <a:p>
            <a:pPr marL="0" lvl="0" indent="0">
              <a:buNone/>
            </a:pPr>
            <a:endParaRPr lang="zh-TW" altLang="en-US" sz="2000" b="1" dirty="0">
              <a:solidFill>
                <a:srgbClr val="FF0000"/>
              </a:solidFill>
              <a:latin typeface="標楷體" panose="03000509000000000000" pitchFamily="65" charset="-120"/>
              <a:ea typeface="標楷體" panose="03000509000000000000" pitchFamily="65" charset="-120"/>
            </a:endParaRPr>
          </a:p>
        </p:txBody>
      </p:sp>
      <p:sp>
        <p:nvSpPr>
          <p:cNvPr id="5" name="標題 1"/>
          <p:cNvSpPr>
            <a:spLocks noGrp="1"/>
          </p:cNvSpPr>
          <p:nvPr>
            <p:ph type="title"/>
          </p:nvPr>
        </p:nvSpPr>
        <p:spPr>
          <a:xfrm>
            <a:off x="467544" y="583123"/>
            <a:ext cx="8424936" cy="1549733"/>
          </a:xfrm>
          <a:noFill/>
          <a:ln>
            <a:noFill/>
          </a:ln>
        </p:spPr>
        <p:style>
          <a:lnRef idx="1">
            <a:schemeClr val="accent3"/>
          </a:lnRef>
          <a:fillRef idx="1002">
            <a:schemeClr val="lt2"/>
          </a:fillRef>
          <a:effectRef idx="1">
            <a:schemeClr val="accent3"/>
          </a:effectRef>
          <a:fontRef idx="minor">
            <a:schemeClr val="dk1"/>
          </a:fontRef>
        </p:style>
        <p:txBody>
          <a:bodyPr>
            <a:normAutofit fontScale="90000"/>
          </a:bodyPr>
          <a:lstStyle/>
          <a:p>
            <a:pPr algn="l"/>
            <a:r>
              <a:rPr lang="en-US" altLang="zh-TW" sz="3200" dirty="0">
                <a:solidFill>
                  <a:schemeClr val="tx1"/>
                </a:solidFill>
                <a:latin typeface="標楷體" panose="03000509000000000000" pitchFamily="65" charset="-120"/>
                <a:ea typeface="標楷體" panose="03000509000000000000" pitchFamily="65" charset="-120"/>
              </a:rPr>
              <a:t>Q7</a:t>
            </a:r>
            <a:r>
              <a:rPr lang="zh-TW" altLang="en-US" sz="3200" dirty="0">
                <a:solidFill>
                  <a:schemeClr val="tx1"/>
                </a:solidFill>
                <a:latin typeface="標楷體" panose="03000509000000000000" pitchFamily="65" charset="-120"/>
                <a:ea typeface="標楷體" panose="03000509000000000000" pitchFamily="65" charset="-120"/>
              </a:rPr>
              <a:t>：辦理遺屬年金時</a:t>
            </a:r>
            <a:r>
              <a:rPr lang="zh-TW" altLang="en-US" sz="3200" b="1" dirty="0">
                <a:solidFill>
                  <a:schemeClr val="tx1"/>
                </a:solidFill>
                <a:latin typeface="標楷體" panose="03000509000000000000" pitchFamily="65" charset="-120"/>
                <a:ea typeface="標楷體" panose="03000509000000000000" pitchFamily="65" charset="-120"/>
              </a:rPr>
              <a:t>，</a:t>
            </a:r>
            <a:r>
              <a:rPr lang="zh-TW" altLang="en-US" sz="3200" dirty="0">
                <a:solidFill>
                  <a:schemeClr val="tx1"/>
                </a:solidFill>
                <a:latin typeface="標楷體" panose="03000509000000000000" pitchFamily="65" charset="-120"/>
                <a:ea typeface="標楷體" panose="03000509000000000000" pitchFamily="65" charset="-120"/>
              </a:rPr>
              <a:t>退休人員遺族（子女）在海外出生</a:t>
            </a:r>
            <a:r>
              <a:rPr lang="zh-TW" altLang="en-US" sz="3200" dirty="0">
                <a:solidFill>
                  <a:schemeClr val="tx1"/>
                </a:solidFill>
                <a:latin typeface="新細明體"/>
                <a:ea typeface="新細明體"/>
              </a:rPr>
              <a:t>，</a:t>
            </a:r>
            <a:r>
              <a:rPr lang="zh-TW" altLang="en-US" sz="3200" dirty="0">
                <a:solidFill>
                  <a:schemeClr val="tx1"/>
                </a:solidFill>
                <a:latin typeface="標楷體" panose="03000509000000000000" pitchFamily="65" charset="-120"/>
                <a:ea typeface="標楷體" panose="03000509000000000000" pitchFamily="65" charset="-120"/>
              </a:rPr>
              <a:t>如未持有中華民國籍相關證明文件</a:t>
            </a:r>
            <a:r>
              <a:rPr lang="zh-TW" altLang="en-US" sz="3200" dirty="0">
                <a:solidFill>
                  <a:prstClr val="black"/>
                </a:solidFill>
                <a:latin typeface="標楷體" panose="03000509000000000000" pitchFamily="65" charset="-120"/>
                <a:ea typeface="標楷體" panose="03000509000000000000" pitchFamily="65" charset="-120"/>
              </a:rPr>
              <a:t>事項？</a:t>
            </a:r>
            <a:endParaRPr lang="zh-TW" altLang="en-US" sz="3200" dirty="0">
              <a:solidFill>
                <a:schemeClr val="tx1"/>
              </a:solidFill>
              <a:latin typeface="標楷體" panose="03000509000000000000" pitchFamily="65" charset="-120"/>
              <a:ea typeface="標楷體" panose="03000509000000000000" pitchFamily="65" charset="-120"/>
            </a:endParaRPr>
          </a:p>
        </p:txBody>
      </p:sp>
      <p:sp>
        <p:nvSpPr>
          <p:cNvPr id="4" name="Rectangle 3"/>
          <p:cNvSpPr>
            <a:spLocks noChangeArrowheads="1"/>
          </p:cNvSpPr>
          <p:nvPr/>
        </p:nvSpPr>
        <p:spPr bwMode="auto">
          <a:xfrm>
            <a:off x="0" y="90100"/>
            <a:ext cx="65" cy="276999"/>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zh-TW" altLang="zh-TW" sz="1800" b="0" i="0" u="none" strike="noStrike" cap="none" normalizeH="0" baseline="0" dirty="0">
              <a:ln>
                <a:noFill/>
              </a:ln>
              <a:solidFill>
                <a:schemeClr val="tx1"/>
              </a:solidFill>
              <a:effectLst/>
              <a:latin typeface="Arial" panose="020B0604020202020204" pitchFamily="34" charset="0"/>
            </a:endParaRPr>
          </a:p>
        </p:txBody>
      </p:sp>
      <p:sp>
        <p:nvSpPr>
          <p:cNvPr id="7" name="Rectangle 4"/>
          <p:cNvSpPr>
            <a:spLocks noChangeArrowheads="1"/>
          </p:cNvSpPr>
          <p:nvPr/>
        </p:nvSpPr>
        <p:spPr bwMode="auto">
          <a:xfrm>
            <a:off x="0" y="90100"/>
            <a:ext cx="65" cy="276999"/>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zh-TW" altLang="zh-TW"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459307440"/>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a:xfrm>
            <a:off x="395536" y="2049275"/>
            <a:ext cx="8496944" cy="4536504"/>
          </a:xfrm>
          <a:gradFill>
            <a:gsLst>
              <a:gs pos="0">
                <a:schemeClr val="bg1"/>
              </a:gs>
              <a:gs pos="100000">
                <a:schemeClr val="accent1"/>
              </a:gs>
              <a:gs pos="100000">
                <a:schemeClr val="accent1">
                  <a:tint val="15000"/>
                  <a:satMod val="350000"/>
                </a:schemeClr>
              </a:gs>
            </a:gsLst>
            <a:lin ang="2700000" scaled="1"/>
          </a:gradFill>
        </p:spPr>
        <p:txBody>
          <a:bodyPr>
            <a:normAutofit/>
          </a:bodyPr>
          <a:lstStyle/>
          <a:p>
            <a:pPr marL="0" lvl="0" indent="0">
              <a:buNone/>
            </a:pPr>
            <a:r>
              <a:rPr lang="zh-TW" altLang="en-US" sz="2000" b="1" dirty="0">
                <a:solidFill>
                  <a:srgbClr val="FF0000"/>
                </a:solidFill>
                <a:latin typeface="+mn-ea"/>
              </a:rPr>
              <a:t>（大陸委員會網站）</a:t>
            </a:r>
            <a:endParaRPr lang="en-US" altLang="zh-TW" sz="2000" b="1" dirty="0">
              <a:solidFill>
                <a:srgbClr val="FF0000"/>
              </a:solidFill>
              <a:latin typeface="+mn-ea"/>
            </a:endParaRPr>
          </a:p>
          <a:p>
            <a:pPr marL="0" lvl="0" indent="0">
              <a:buNone/>
            </a:pPr>
            <a:r>
              <a:rPr lang="zh-TW" altLang="en-US" sz="2000" b="1" dirty="0">
                <a:solidFill>
                  <a:srgbClr val="FF0000"/>
                </a:solidFill>
                <a:latin typeface="+mn-ea"/>
              </a:rPr>
              <a:t>臺灣民眾領用「居住證」，倘未在中國大陸設籍或領用陸方護照，尚無違反現行兩岸人民關係條例第</a:t>
            </a:r>
            <a:r>
              <a:rPr lang="en-US" altLang="zh-TW" sz="2000" b="1" dirty="0">
                <a:solidFill>
                  <a:srgbClr val="FF0000"/>
                </a:solidFill>
                <a:latin typeface="+mn-ea"/>
              </a:rPr>
              <a:t>9</a:t>
            </a:r>
            <a:r>
              <a:rPr lang="zh-TW" altLang="en-US" sz="2000" b="1" dirty="0">
                <a:solidFill>
                  <a:srgbClr val="FF0000"/>
                </a:solidFill>
                <a:latin typeface="+mn-ea"/>
              </a:rPr>
              <a:t>條之</a:t>
            </a:r>
            <a:r>
              <a:rPr lang="en-US" altLang="zh-TW" sz="2000" b="1" dirty="0">
                <a:solidFill>
                  <a:srgbClr val="FF0000"/>
                </a:solidFill>
                <a:latin typeface="+mn-ea"/>
              </a:rPr>
              <a:t>1</a:t>
            </a:r>
            <a:r>
              <a:rPr lang="zh-TW" altLang="en-US" sz="2000" b="1" dirty="0">
                <a:solidFill>
                  <a:srgbClr val="FF0000"/>
                </a:solidFill>
                <a:latin typeface="+mn-ea"/>
              </a:rPr>
              <a:t>的規定，沒有立即被註銷戶籍的問題。</a:t>
            </a:r>
            <a:endParaRPr lang="en-US" altLang="zh-TW" sz="2000" b="1" dirty="0">
              <a:solidFill>
                <a:srgbClr val="FF0000"/>
              </a:solidFill>
              <a:latin typeface="+mn-ea"/>
            </a:endParaRPr>
          </a:p>
          <a:p>
            <a:pPr marL="0" lvl="0" indent="0">
              <a:buNone/>
            </a:pPr>
            <a:endParaRPr lang="en-US" altLang="zh-TW" sz="2000" b="1" dirty="0">
              <a:solidFill>
                <a:srgbClr val="0070C0"/>
              </a:solidFill>
              <a:latin typeface="+mn-ea"/>
            </a:endParaRPr>
          </a:p>
          <a:p>
            <a:pPr marL="0" lvl="0" indent="0">
              <a:buNone/>
            </a:pPr>
            <a:r>
              <a:rPr lang="zh-TW" altLang="en-US" sz="2000" b="1" dirty="0">
                <a:solidFill>
                  <a:schemeClr val="tx1"/>
                </a:solidFill>
                <a:latin typeface="+mn-ea"/>
              </a:rPr>
              <a:t>中國大陸今（</a:t>
            </a:r>
            <a:r>
              <a:rPr lang="en-US" altLang="zh-TW" sz="2000" b="1" dirty="0">
                <a:solidFill>
                  <a:schemeClr val="tx1"/>
                </a:solidFill>
                <a:latin typeface="+mn-ea"/>
              </a:rPr>
              <a:t>2018</a:t>
            </a:r>
            <a:r>
              <a:rPr lang="zh-TW" altLang="en-US" sz="2000" b="1" dirty="0">
                <a:solidFill>
                  <a:schemeClr val="tx1"/>
                </a:solidFill>
                <a:latin typeface="+mn-ea"/>
              </a:rPr>
              <a:t>）年</a:t>
            </a:r>
            <a:r>
              <a:rPr lang="en-US" altLang="zh-TW" sz="2000" b="1" dirty="0">
                <a:solidFill>
                  <a:schemeClr val="tx1"/>
                </a:solidFill>
                <a:latin typeface="+mn-ea"/>
              </a:rPr>
              <a:t>8</a:t>
            </a:r>
            <a:r>
              <a:rPr lang="zh-TW" altLang="en-US" sz="2000" b="1" dirty="0">
                <a:solidFill>
                  <a:schemeClr val="tx1"/>
                </a:solidFill>
                <a:latin typeface="+mn-ea"/>
              </a:rPr>
              <a:t>月</a:t>
            </a:r>
            <a:r>
              <a:rPr lang="en-US" altLang="zh-TW" sz="2000" b="1" dirty="0">
                <a:solidFill>
                  <a:schemeClr val="tx1"/>
                </a:solidFill>
                <a:latin typeface="+mn-ea"/>
              </a:rPr>
              <a:t>31</a:t>
            </a:r>
            <a:r>
              <a:rPr lang="zh-TW" altLang="en-US" sz="2000" b="1" dirty="0">
                <a:solidFill>
                  <a:schemeClr val="tx1"/>
                </a:solidFill>
                <a:latin typeface="+mn-ea"/>
              </a:rPr>
              <a:t>日通過「個人所得稅法」，明訂在</a:t>
            </a:r>
            <a:r>
              <a:rPr lang="zh-TW" altLang="en-US" sz="2000" b="1" dirty="0">
                <a:solidFill>
                  <a:srgbClr val="FF0000"/>
                </a:solidFill>
                <a:latin typeface="+mn-ea"/>
              </a:rPr>
              <a:t>中國大陸境內居住滿</a:t>
            </a:r>
            <a:r>
              <a:rPr lang="en-US" altLang="zh-TW" sz="2000" b="1" dirty="0">
                <a:solidFill>
                  <a:srgbClr val="FF0000"/>
                </a:solidFill>
                <a:latin typeface="+mn-ea"/>
              </a:rPr>
              <a:t>183</a:t>
            </a:r>
            <a:r>
              <a:rPr lang="zh-TW" altLang="en-US" sz="2000" b="1" dirty="0">
                <a:solidFill>
                  <a:srgbClr val="FF0000"/>
                </a:solidFill>
                <a:latin typeface="+mn-ea"/>
              </a:rPr>
              <a:t>日</a:t>
            </a:r>
            <a:r>
              <a:rPr lang="zh-TW" altLang="en-US" sz="2000" b="1" dirty="0">
                <a:solidFill>
                  <a:schemeClr val="tx1"/>
                </a:solidFill>
                <a:latin typeface="+mn-ea"/>
              </a:rPr>
              <a:t>，即為需繳納全球所得稅的稅務居民；</a:t>
            </a:r>
            <a:r>
              <a:rPr lang="zh-TW" altLang="en-US" sz="2000" b="1" dirty="0">
                <a:solidFill>
                  <a:srgbClr val="FF0000"/>
                </a:solidFill>
                <a:latin typeface="+mn-ea"/>
              </a:rPr>
              <a:t>陸方隨即於</a:t>
            </a:r>
            <a:r>
              <a:rPr lang="en-US" altLang="zh-TW" sz="2000" b="1" dirty="0">
                <a:solidFill>
                  <a:srgbClr val="FF0000"/>
                </a:solidFill>
                <a:latin typeface="+mn-ea"/>
              </a:rPr>
              <a:t>9</a:t>
            </a:r>
            <a:r>
              <a:rPr lang="zh-TW" altLang="en-US" sz="2000" b="1" dirty="0">
                <a:solidFill>
                  <a:srgbClr val="FF0000"/>
                </a:solidFill>
                <a:latin typeface="+mn-ea"/>
              </a:rPr>
              <a:t>月</a:t>
            </a:r>
            <a:r>
              <a:rPr lang="en-US" altLang="zh-TW" sz="2000" b="1" dirty="0">
                <a:solidFill>
                  <a:srgbClr val="FF0000"/>
                </a:solidFill>
                <a:latin typeface="+mn-ea"/>
              </a:rPr>
              <a:t>1</a:t>
            </a:r>
            <a:r>
              <a:rPr lang="zh-TW" altLang="en-US" sz="2000" b="1" dirty="0">
                <a:solidFill>
                  <a:srgbClr val="FF0000"/>
                </a:solidFill>
                <a:latin typeface="+mn-ea"/>
              </a:rPr>
              <a:t>日起核發「居住證」，符合在陸居住半年（</a:t>
            </a:r>
            <a:r>
              <a:rPr lang="en-US" altLang="zh-TW" sz="2000" b="1" dirty="0">
                <a:solidFill>
                  <a:srgbClr val="FF0000"/>
                </a:solidFill>
                <a:latin typeface="+mn-ea"/>
              </a:rPr>
              <a:t>183</a:t>
            </a:r>
            <a:r>
              <a:rPr lang="zh-TW" altLang="en-US" sz="2000" b="1" dirty="0">
                <a:solidFill>
                  <a:srgbClr val="FF0000"/>
                </a:solidFill>
                <a:latin typeface="+mn-ea"/>
              </a:rPr>
              <a:t>天）以上等條件，可申領「居住證」。</a:t>
            </a:r>
            <a:r>
              <a:rPr lang="zh-TW" altLang="en-US" sz="2000" b="1" dirty="0">
                <a:solidFill>
                  <a:schemeClr val="tx1"/>
                </a:solidFill>
                <a:latin typeface="+mn-ea"/>
              </a:rPr>
              <a:t>未來持有「居住證」的臺灣民眾，都可能會被要求就全球所得繳納個人所得稅，增加稅務負擔。</a:t>
            </a:r>
          </a:p>
        </p:txBody>
      </p:sp>
      <p:sp>
        <p:nvSpPr>
          <p:cNvPr id="5" name="標題 1"/>
          <p:cNvSpPr>
            <a:spLocks noGrp="1"/>
          </p:cNvSpPr>
          <p:nvPr>
            <p:ph type="title"/>
          </p:nvPr>
        </p:nvSpPr>
        <p:spPr>
          <a:xfrm>
            <a:off x="539552" y="692696"/>
            <a:ext cx="8424936" cy="1549733"/>
          </a:xfrm>
          <a:noFill/>
          <a:ln>
            <a:noFill/>
          </a:ln>
        </p:spPr>
        <p:style>
          <a:lnRef idx="1">
            <a:schemeClr val="accent3"/>
          </a:lnRef>
          <a:fillRef idx="1002">
            <a:schemeClr val="lt2"/>
          </a:fillRef>
          <a:effectRef idx="1">
            <a:schemeClr val="accent3"/>
          </a:effectRef>
          <a:fontRef idx="minor">
            <a:schemeClr val="dk1"/>
          </a:fontRef>
        </p:style>
        <p:txBody>
          <a:bodyPr>
            <a:normAutofit/>
          </a:bodyPr>
          <a:lstStyle/>
          <a:p>
            <a:pPr algn="l"/>
            <a:r>
              <a:rPr lang="en-US" altLang="zh-TW" sz="3200" dirty="0">
                <a:solidFill>
                  <a:schemeClr val="tx1"/>
                </a:solidFill>
                <a:latin typeface="+mn-ea"/>
              </a:rPr>
              <a:t>Q8</a:t>
            </a:r>
            <a:r>
              <a:rPr lang="zh-TW" altLang="en-US" sz="3200" dirty="0">
                <a:solidFill>
                  <a:schemeClr val="tx1"/>
                </a:solidFill>
                <a:latin typeface="+mn-ea"/>
              </a:rPr>
              <a:t>：領用大陸地區「居住證」真的會被註銷臺灣戶籍嗎？</a:t>
            </a:r>
          </a:p>
        </p:txBody>
      </p:sp>
      <p:sp>
        <p:nvSpPr>
          <p:cNvPr id="4" name="Rectangle 3"/>
          <p:cNvSpPr>
            <a:spLocks noChangeArrowheads="1"/>
          </p:cNvSpPr>
          <p:nvPr/>
        </p:nvSpPr>
        <p:spPr bwMode="auto">
          <a:xfrm>
            <a:off x="0" y="90100"/>
            <a:ext cx="65" cy="276999"/>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zh-TW" altLang="zh-TW" sz="1800" b="0" i="0" u="none" strike="noStrike" cap="none" normalizeH="0" baseline="0" dirty="0">
              <a:ln>
                <a:noFill/>
              </a:ln>
              <a:solidFill>
                <a:schemeClr val="tx1"/>
              </a:solidFill>
              <a:effectLst/>
              <a:latin typeface="Arial" panose="020B0604020202020204" pitchFamily="34" charset="0"/>
            </a:endParaRPr>
          </a:p>
        </p:txBody>
      </p:sp>
      <p:sp>
        <p:nvSpPr>
          <p:cNvPr id="7" name="Rectangle 4"/>
          <p:cNvSpPr>
            <a:spLocks noChangeArrowheads="1"/>
          </p:cNvSpPr>
          <p:nvPr/>
        </p:nvSpPr>
        <p:spPr bwMode="auto">
          <a:xfrm>
            <a:off x="0" y="90100"/>
            <a:ext cx="65" cy="276999"/>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zh-TW" altLang="zh-TW" sz="1800" b="0" i="0" u="none" strike="noStrike" cap="none" normalizeH="0" baseline="0" dirty="0">
              <a:ln>
                <a:noFill/>
              </a:ln>
              <a:solidFill>
                <a:schemeClr val="tx1"/>
              </a:solidFill>
              <a:effectLst/>
              <a:latin typeface="Arial" panose="020B0604020202020204" pitchFamily="34" charset="0"/>
            </a:endParaRPr>
          </a:p>
        </p:txBody>
      </p:sp>
      <p:sp>
        <p:nvSpPr>
          <p:cNvPr id="3" name="矩形 2"/>
          <p:cNvSpPr/>
          <p:nvPr/>
        </p:nvSpPr>
        <p:spPr>
          <a:xfrm>
            <a:off x="4644008" y="4725144"/>
            <a:ext cx="2376264" cy="1569660"/>
          </a:xfrm>
          <a:prstGeom prst="rect">
            <a:avLst/>
          </a:prstGeom>
          <a:noFill/>
        </p:spPr>
        <p:txBody>
          <a:bodyPr wrap="square" lIns="91440" tIns="45720" rIns="91440" bIns="45720">
            <a:spAutoFit/>
          </a:bodyPr>
          <a:lstStyle/>
          <a:p>
            <a:pPr algn="ctr"/>
            <a:r>
              <a:rPr lang="zh-TW" altLang="en-US" sz="4800" b="1" cap="none" spc="0" dirty="0">
                <a:ln w="18000">
                  <a:solidFill>
                    <a:schemeClr val="accent2">
                      <a:satMod val="140000"/>
                    </a:schemeClr>
                  </a:solidFill>
                  <a:prstDash val="solid"/>
                  <a:miter lim="800000"/>
                </a:ln>
                <a:noFill/>
                <a:effectLst>
                  <a:outerShdw blurRad="25500" dist="23000" dir="7020000" algn="tl">
                    <a:srgbClr val="000000">
                      <a:alpha val="50000"/>
                    </a:srgbClr>
                  </a:outerShdw>
                </a:effectLst>
                <a:latin typeface="+mn-ea"/>
                <a:ea typeface="+mn-ea"/>
              </a:rPr>
              <a:t>停發月退休金</a:t>
            </a:r>
          </a:p>
        </p:txBody>
      </p:sp>
    </p:spTree>
    <p:extLst>
      <p:ext uri="{BB962C8B-B14F-4D97-AF65-F5344CB8AC3E}">
        <p14:creationId xmlns:p14="http://schemas.microsoft.com/office/powerpoint/2010/main" val="21447417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bg/>
                                          </p:spTgt>
                                        </p:tgtEl>
                                        <p:attrNameLst>
                                          <p:attrName>style.visibility</p:attrName>
                                        </p:attrNameLst>
                                      </p:cBhvr>
                                      <p:to>
                                        <p:strVal val="visible"/>
                                      </p:to>
                                    </p:set>
                                    <p:animEffect transition="in" filter="fade">
                                      <p:cBhvr>
                                        <p:cTn id="7" dur="1000"/>
                                        <p:tgtEl>
                                          <p:spTgt spid="2">
                                            <p:bg/>
                                          </p:spTgt>
                                        </p:tgtEl>
                                      </p:cBhvr>
                                    </p:animEffect>
                                    <p:anim calcmode="lin" valueType="num">
                                      <p:cBhvr>
                                        <p:cTn id="8" dur="1000" fill="hold"/>
                                        <p:tgtEl>
                                          <p:spTgt spid="2">
                                            <p:bg/>
                                          </p:spTgt>
                                        </p:tgtEl>
                                        <p:attrNameLst>
                                          <p:attrName>ppt_x</p:attrName>
                                        </p:attrNameLst>
                                      </p:cBhvr>
                                      <p:tavLst>
                                        <p:tav tm="0">
                                          <p:val>
                                            <p:strVal val="#ppt_x"/>
                                          </p:val>
                                        </p:tav>
                                        <p:tav tm="100000">
                                          <p:val>
                                            <p:strVal val="#ppt_x"/>
                                          </p:val>
                                        </p:tav>
                                      </p:tavLst>
                                    </p:anim>
                                    <p:anim calcmode="lin" valueType="num">
                                      <p:cBhvr>
                                        <p:cTn id="9" dur="1000" fill="hold"/>
                                        <p:tgtEl>
                                          <p:spTgt spid="2">
                                            <p:bg/>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
                                            <p:txEl>
                                              <p:pRg st="0" end="0"/>
                                            </p:txEl>
                                          </p:spTgt>
                                        </p:tgtEl>
                                        <p:attrNameLst>
                                          <p:attrName>style.visibility</p:attrName>
                                        </p:attrNameLst>
                                      </p:cBhvr>
                                      <p:to>
                                        <p:strVal val="visible"/>
                                      </p:to>
                                    </p:set>
                                    <p:animEffect transition="in" filter="fade">
                                      <p:cBhvr>
                                        <p:cTn id="14" dur="1000"/>
                                        <p:tgtEl>
                                          <p:spTgt spid="2">
                                            <p:txEl>
                                              <p:pRg st="0" end="0"/>
                                            </p:txEl>
                                          </p:spTgt>
                                        </p:tgtEl>
                                      </p:cBhvr>
                                    </p:animEffect>
                                    <p:anim calcmode="lin" valueType="num">
                                      <p:cBhvr>
                                        <p:cTn id="15"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2">
                                            <p:txEl>
                                              <p:pRg st="1" end="1"/>
                                            </p:txEl>
                                          </p:spTgt>
                                        </p:tgtEl>
                                        <p:attrNameLst>
                                          <p:attrName>style.visibility</p:attrName>
                                        </p:attrNameLst>
                                      </p:cBhvr>
                                      <p:to>
                                        <p:strVal val="visible"/>
                                      </p:to>
                                    </p:set>
                                    <p:animEffect transition="in" filter="fade">
                                      <p:cBhvr>
                                        <p:cTn id="21" dur="1000"/>
                                        <p:tgtEl>
                                          <p:spTgt spid="2">
                                            <p:txEl>
                                              <p:pRg st="1" end="1"/>
                                            </p:txEl>
                                          </p:spTgt>
                                        </p:tgtEl>
                                      </p:cBhvr>
                                    </p:animEffect>
                                    <p:anim calcmode="lin" valueType="num">
                                      <p:cBhvr>
                                        <p:cTn id="22"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23" dur="1000" fill="hold"/>
                                        <p:tgtEl>
                                          <p:spTgt spid="2">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2">
                                            <p:txEl>
                                              <p:pRg st="3" end="3"/>
                                            </p:txEl>
                                          </p:spTgt>
                                        </p:tgtEl>
                                        <p:attrNameLst>
                                          <p:attrName>style.visibility</p:attrName>
                                        </p:attrNameLst>
                                      </p:cBhvr>
                                      <p:to>
                                        <p:strVal val="visible"/>
                                      </p:to>
                                    </p:set>
                                    <p:animEffect transition="in" filter="fade">
                                      <p:cBhvr>
                                        <p:cTn id="28" dur="1000"/>
                                        <p:tgtEl>
                                          <p:spTgt spid="2">
                                            <p:txEl>
                                              <p:pRg st="3" end="3"/>
                                            </p:txEl>
                                          </p:spTgt>
                                        </p:tgtEl>
                                      </p:cBhvr>
                                    </p:animEffect>
                                    <p:anim calcmode="lin" valueType="num">
                                      <p:cBhvr>
                                        <p:cTn id="29" dur="1000" fill="hold"/>
                                        <p:tgtEl>
                                          <p:spTgt spid="2">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2">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31" presetClass="entr" presetSubtype="0" fill="hold" grpId="0" nodeType="clickEffect">
                                  <p:stCondLst>
                                    <p:cond delay="0"/>
                                  </p:stCondLst>
                                  <p:childTnLst>
                                    <p:set>
                                      <p:cBhvr>
                                        <p:cTn id="34" dur="1" fill="hold">
                                          <p:stCondLst>
                                            <p:cond delay="0"/>
                                          </p:stCondLst>
                                        </p:cTn>
                                        <p:tgtEl>
                                          <p:spTgt spid="3"/>
                                        </p:tgtEl>
                                        <p:attrNameLst>
                                          <p:attrName>style.visibility</p:attrName>
                                        </p:attrNameLst>
                                      </p:cBhvr>
                                      <p:to>
                                        <p:strVal val="visible"/>
                                      </p:to>
                                    </p:set>
                                    <p:anim calcmode="lin" valueType="num">
                                      <p:cBhvr>
                                        <p:cTn id="35" dur="1000" fill="hold"/>
                                        <p:tgtEl>
                                          <p:spTgt spid="3"/>
                                        </p:tgtEl>
                                        <p:attrNameLst>
                                          <p:attrName>ppt_w</p:attrName>
                                        </p:attrNameLst>
                                      </p:cBhvr>
                                      <p:tavLst>
                                        <p:tav tm="0">
                                          <p:val>
                                            <p:fltVal val="0"/>
                                          </p:val>
                                        </p:tav>
                                        <p:tav tm="100000">
                                          <p:val>
                                            <p:strVal val="#ppt_w"/>
                                          </p:val>
                                        </p:tav>
                                      </p:tavLst>
                                    </p:anim>
                                    <p:anim calcmode="lin" valueType="num">
                                      <p:cBhvr>
                                        <p:cTn id="36" dur="1000" fill="hold"/>
                                        <p:tgtEl>
                                          <p:spTgt spid="3"/>
                                        </p:tgtEl>
                                        <p:attrNameLst>
                                          <p:attrName>ppt_h</p:attrName>
                                        </p:attrNameLst>
                                      </p:cBhvr>
                                      <p:tavLst>
                                        <p:tav tm="0">
                                          <p:val>
                                            <p:fltVal val="0"/>
                                          </p:val>
                                        </p:tav>
                                        <p:tav tm="100000">
                                          <p:val>
                                            <p:strVal val="#ppt_h"/>
                                          </p:val>
                                        </p:tav>
                                      </p:tavLst>
                                    </p:anim>
                                    <p:anim calcmode="lin" valueType="num">
                                      <p:cBhvr>
                                        <p:cTn id="37" dur="1000" fill="hold"/>
                                        <p:tgtEl>
                                          <p:spTgt spid="3"/>
                                        </p:tgtEl>
                                        <p:attrNameLst>
                                          <p:attrName>style.rotation</p:attrName>
                                        </p:attrNameLst>
                                      </p:cBhvr>
                                      <p:tavLst>
                                        <p:tav tm="0">
                                          <p:val>
                                            <p:fltVal val="90"/>
                                          </p:val>
                                        </p:tav>
                                        <p:tav tm="100000">
                                          <p:val>
                                            <p:fltVal val="0"/>
                                          </p:val>
                                        </p:tav>
                                      </p:tavLst>
                                    </p:anim>
                                    <p:animEffect transition="in" filter="fade">
                                      <p:cBhvr>
                                        <p:cTn id="38"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animBg="1"/>
      <p:bldP spid="3" grpId="0"/>
    </p:bld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a:xfrm>
            <a:off x="1403648" y="3068960"/>
            <a:ext cx="6480720" cy="681525"/>
          </a:xfrm>
        </p:spPr>
        <p:txBody>
          <a:bodyPr/>
          <a:lstStyle/>
          <a:p>
            <a:pPr marL="0" indent="0">
              <a:buNone/>
            </a:pPr>
            <a:r>
              <a:rPr lang="zh-TW" altLang="en-US" sz="3600" b="1" dirty="0">
                <a:solidFill>
                  <a:schemeClr val="tx1"/>
                </a:solidFill>
                <a:latin typeface="標楷體" panose="03000509000000000000" pitchFamily="65" charset="-120"/>
              </a:rPr>
              <a:t>七、遺屬一次</a:t>
            </a:r>
            <a:r>
              <a:rPr lang="en-US" altLang="zh-TW" sz="3600" b="1" dirty="0">
                <a:solidFill>
                  <a:schemeClr val="tx1"/>
                </a:solidFill>
                <a:latin typeface="標楷體" panose="03000509000000000000" pitchFamily="65" charset="-120"/>
              </a:rPr>
              <a:t>(</a:t>
            </a:r>
            <a:r>
              <a:rPr lang="zh-TW" altLang="en-US" sz="3600" b="1" dirty="0">
                <a:solidFill>
                  <a:schemeClr val="tx1"/>
                </a:solidFill>
                <a:latin typeface="標楷體" panose="03000509000000000000" pitchFamily="65" charset="-120"/>
              </a:rPr>
              <a:t>年</a:t>
            </a:r>
            <a:r>
              <a:rPr lang="en-US" altLang="zh-TW" sz="3600" b="1" dirty="0">
                <a:solidFill>
                  <a:schemeClr val="tx1"/>
                </a:solidFill>
                <a:latin typeface="標楷體" panose="03000509000000000000" pitchFamily="65" charset="-120"/>
              </a:rPr>
              <a:t>)</a:t>
            </a:r>
            <a:r>
              <a:rPr lang="zh-TW" altLang="en-US" sz="3600" b="1" dirty="0">
                <a:solidFill>
                  <a:schemeClr val="tx1"/>
                </a:solidFill>
                <a:latin typeface="標楷體" panose="03000509000000000000" pitchFamily="65" charset="-120"/>
              </a:rPr>
              <a:t>金及撫卹金</a:t>
            </a:r>
          </a:p>
          <a:p>
            <a:endParaRPr lang="zh-TW" altLang="en-US" dirty="0"/>
          </a:p>
        </p:txBody>
      </p:sp>
    </p:spTree>
    <p:extLst>
      <p:ext uri="{BB962C8B-B14F-4D97-AF65-F5344CB8AC3E}">
        <p14:creationId xmlns:p14="http://schemas.microsoft.com/office/powerpoint/2010/main" val="2468262859"/>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標題 1"/>
          <p:cNvSpPr>
            <a:spLocks noGrp="1"/>
          </p:cNvSpPr>
          <p:nvPr>
            <p:ph type="title"/>
          </p:nvPr>
        </p:nvSpPr>
        <p:spPr>
          <a:xfrm>
            <a:off x="467289" y="314982"/>
            <a:ext cx="8229600" cy="1143000"/>
          </a:xfrm>
          <a:noFill/>
          <a:ln>
            <a:noFill/>
          </a:ln>
        </p:spPr>
        <p:style>
          <a:lnRef idx="1">
            <a:schemeClr val="accent3"/>
          </a:lnRef>
          <a:fillRef idx="1002">
            <a:schemeClr val="lt2"/>
          </a:fillRef>
          <a:effectRef idx="1">
            <a:schemeClr val="accent3"/>
          </a:effectRef>
          <a:fontRef idx="minor">
            <a:schemeClr val="dk1"/>
          </a:fontRef>
        </p:style>
        <p:txBody>
          <a:bodyPr>
            <a:normAutofit/>
          </a:bodyPr>
          <a:lstStyle/>
          <a:p>
            <a:r>
              <a:rPr lang="zh-TW" altLang="en-US" sz="4800" dirty="0">
                <a:solidFill>
                  <a:schemeClr val="tx1"/>
                </a:solidFill>
                <a:latin typeface="標楷體" panose="03000509000000000000" pitchFamily="65" charset="-120"/>
                <a:ea typeface="標楷體" panose="03000509000000000000" pitchFamily="65" charset="-120"/>
              </a:rPr>
              <a:t>遺屬一次</a:t>
            </a:r>
            <a:r>
              <a:rPr lang="en-US" altLang="zh-TW" sz="4800" dirty="0">
                <a:solidFill>
                  <a:schemeClr val="tx1"/>
                </a:solidFill>
                <a:latin typeface="標楷體" panose="03000509000000000000" pitchFamily="65" charset="-120"/>
                <a:ea typeface="標楷體" panose="03000509000000000000" pitchFamily="65" charset="-120"/>
              </a:rPr>
              <a:t>(</a:t>
            </a:r>
            <a:r>
              <a:rPr lang="zh-TW" altLang="en-US" sz="4800" dirty="0">
                <a:solidFill>
                  <a:schemeClr val="tx1"/>
                </a:solidFill>
                <a:latin typeface="標楷體" panose="03000509000000000000" pitchFamily="65" charset="-120"/>
                <a:ea typeface="標楷體" panose="03000509000000000000" pitchFamily="65" charset="-120"/>
              </a:rPr>
              <a:t>年</a:t>
            </a:r>
            <a:r>
              <a:rPr lang="en-US" altLang="zh-TW" sz="4800" dirty="0">
                <a:solidFill>
                  <a:schemeClr val="tx1"/>
                </a:solidFill>
                <a:latin typeface="標楷體" panose="03000509000000000000" pitchFamily="65" charset="-120"/>
                <a:ea typeface="標楷體" panose="03000509000000000000" pitchFamily="65" charset="-120"/>
              </a:rPr>
              <a:t>)</a:t>
            </a:r>
            <a:r>
              <a:rPr lang="zh-TW" altLang="en-US" sz="4800" dirty="0">
                <a:solidFill>
                  <a:schemeClr val="tx1"/>
                </a:solidFill>
                <a:latin typeface="標楷體" panose="03000509000000000000" pitchFamily="65" charset="-120"/>
                <a:ea typeface="標楷體" panose="03000509000000000000" pitchFamily="65" charset="-120"/>
              </a:rPr>
              <a:t>金</a:t>
            </a:r>
            <a:r>
              <a:rPr lang="zh-TW" altLang="en-US" sz="2000" dirty="0">
                <a:solidFill>
                  <a:schemeClr val="tx1"/>
                </a:solidFill>
                <a:latin typeface="標楷體" panose="03000509000000000000" pitchFamily="65" charset="-120"/>
                <a:ea typeface="標楷體" panose="03000509000000000000" pitchFamily="65" charset="-120"/>
              </a:rPr>
              <a:t> </a:t>
            </a:r>
            <a:r>
              <a:rPr lang="zh-TW" altLang="en-US" sz="2000" dirty="0">
                <a:solidFill>
                  <a:srgbClr val="FF0000"/>
                </a:solidFill>
                <a:latin typeface="標楷體" panose="03000509000000000000" pitchFamily="65" charset="-120"/>
                <a:ea typeface="標楷體" panose="03000509000000000000" pitchFamily="65" charset="-120"/>
              </a:rPr>
              <a:t>教</a:t>
            </a:r>
            <a:r>
              <a:rPr lang="en-US" altLang="zh-TW" sz="2000" dirty="0">
                <a:solidFill>
                  <a:srgbClr val="FF0000"/>
                </a:solidFill>
                <a:latin typeface="標楷體" panose="03000509000000000000" pitchFamily="65" charset="-120"/>
                <a:ea typeface="標楷體" panose="03000509000000000000" pitchFamily="65" charset="-120"/>
              </a:rPr>
              <a:t>#43-50</a:t>
            </a:r>
            <a:endParaRPr lang="zh-TW" altLang="en-US" sz="2000" dirty="0">
              <a:solidFill>
                <a:srgbClr val="FF0000"/>
              </a:solidFill>
              <a:latin typeface="標楷體" panose="03000509000000000000" pitchFamily="65" charset="-120"/>
              <a:ea typeface="標楷體" panose="03000509000000000000" pitchFamily="65" charset="-120"/>
            </a:endParaRPr>
          </a:p>
        </p:txBody>
      </p:sp>
      <p:sp>
        <p:nvSpPr>
          <p:cNvPr id="9" name="AutoShape 5"/>
          <p:cNvSpPr>
            <a:spLocks noGrp="1" noChangeArrowheads="1"/>
          </p:cNvSpPr>
          <p:nvPr>
            <p:ph sz="quarter" idx="13"/>
          </p:nvPr>
        </p:nvSpPr>
        <p:spPr bwMode="auto">
          <a:xfrm>
            <a:off x="642910" y="1643050"/>
            <a:ext cx="3785074" cy="685791"/>
          </a:xfrm>
          <a:prstGeom prst="roundRect">
            <a:avLst>
              <a:gd name="adj" fmla="val 50000"/>
            </a:avLst>
          </a:prstGeom>
          <a:solidFill>
            <a:schemeClr val="accent6"/>
          </a:solidFill>
          <a:ln w="9525">
            <a:noFill/>
            <a:round/>
            <a:headEnd/>
            <a:tailEnd/>
          </a:ln>
          <a:effectLst>
            <a:outerShdw dist="35921" dir="2700000" algn="ctr" rotWithShape="0">
              <a:schemeClr val="bg2">
                <a:alpha val="50000"/>
              </a:schemeClr>
            </a:outerShdw>
          </a:effectLst>
        </p:spPr>
        <p:txBody>
          <a:bodyPr wrap="none" anchor="ctr">
            <a:normAutofit fontScale="85000" lnSpcReduction="20000"/>
          </a:bodyPr>
          <a:lstStyle/>
          <a:p>
            <a:pPr algn="ctr">
              <a:buNone/>
            </a:pPr>
            <a:r>
              <a:rPr lang="zh-TW" altLang="en-US" sz="3600" dirty="0">
                <a:solidFill>
                  <a:schemeClr val="tx1"/>
                </a:solidFill>
                <a:latin typeface="標楷體" panose="03000509000000000000" pitchFamily="65" charset="-120"/>
                <a:ea typeface="標楷體" panose="03000509000000000000" pitchFamily="65" charset="-120"/>
              </a:rPr>
              <a:t>請領時點、遺族順序</a:t>
            </a:r>
          </a:p>
        </p:txBody>
      </p:sp>
      <p:sp>
        <p:nvSpPr>
          <p:cNvPr id="10" name="AutoShape 6"/>
          <p:cNvSpPr>
            <a:spLocks noChangeArrowheads="1"/>
          </p:cNvSpPr>
          <p:nvPr/>
        </p:nvSpPr>
        <p:spPr bwMode="auto">
          <a:xfrm>
            <a:off x="323528" y="2357430"/>
            <a:ext cx="8568952" cy="4286280"/>
          </a:xfrm>
          <a:prstGeom prst="roundRect">
            <a:avLst>
              <a:gd name="adj" fmla="val 9106"/>
            </a:avLst>
          </a:prstGeom>
          <a:gradFill>
            <a:gsLst>
              <a:gs pos="0">
                <a:schemeClr val="bg1"/>
              </a:gs>
              <a:gs pos="100000">
                <a:schemeClr val="accent1"/>
              </a:gs>
              <a:gs pos="100000">
                <a:schemeClr val="accent1">
                  <a:tint val="15000"/>
                  <a:satMod val="350000"/>
                </a:schemeClr>
              </a:gs>
            </a:gsLst>
            <a:lin ang="2700000" scaled="1"/>
          </a:gradFill>
          <a:ln w="9525">
            <a:noFill/>
            <a:round/>
            <a:headEnd/>
            <a:tailEnd/>
          </a:ln>
          <a:effectLst/>
        </p:spPr>
        <p:txBody>
          <a:bodyPr wrap="none" anchor="ctr"/>
          <a:lstStyle/>
          <a:p>
            <a:pPr marL="457200" indent="-457200">
              <a:lnSpc>
                <a:spcPts val="4000"/>
              </a:lnSpc>
              <a:buSzPct val="90000"/>
              <a:buFont typeface="Arial" panose="020B0604020202020204" pitchFamily="34" charset="0"/>
              <a:buChar char="•"/>
            </a:pPr>
            <a:r>
              <a:rPr lang="zh-TW" altLang="en-US" sz="3200" dirty="0">
                <a:solidFill>
                  <a:schemeClr val="tx1"/>
                </a:solidFill>
                <a:latin typeface="標楷體" panose="03000509000000000000" pitchFamily="65" charset="-120"/>
              </a:rPr>
              <a:t>適用對象：支</a:t>
            </a:r>
            <a:r>
              <a:rPr lang="en-US" altLang="zh-TW" sz="3200" dirty="0">
                <a:solidFill>
                  <a:schemeClr val="tx1"/>
                </a:solidFill>
                <a:latin typeface="標楷體" panose="03000509000000000000" pitchFamily="65" charset="-120"/>
              </a:rPr>
              <a:t>(</a:t>
            </a:r>
            <a:r>
              <a:rPr lang="zh-TW" altLang="en-US" sz="3200" dirty="0">
                <a:solidFill>
                  <a:schemeClr val="tx1"/>
                </a:solidFill>
                <a:latin typeface="標楷體" panose="03000509000000000000" pitchFamily="65" charset="-120"/>
              </a:rPr>
              <a:t>兼</a:t>
            </a:r>
            <a:r>
              <a:rPr lang="en-US" altLang="zh-TW" sz="3200" dirty="0">
                <a:solidFill>
                  <a:schemeClr val="tx1"/>
                </a:solidFill>
                <a:latin typeface="標楷體" panose="03000509000000000000" pitchFamily="65" charset="-120"/>
              </a:rPr>
              <a:t>)</a:t>
            </a:r>
            <a:r>
              <a:rPr lang="zh-TW" altLang="en-US" sz="3200" dirty="0">
                <a:solidFill>
                  <a:schemeClr val="tx1"/>
                </a:solidFill>
                <a:latin typeface="標楷體" panose="03000509000000000000" pitchFamily="65" charset="-120"/>
              </a:rPr>
              <a:t>領月退休金教職員之遺族</a:t>
            </a:r>
            <a:endParaRPr lang="en-US" altLang="zh-TW" sz="3200" dirty="0">
              <a:solidFill>
                <a:schemeClr val="tx1"/>
              </a:solidFill>
              <a:latin typeface="標楷體" panose="03000509000000000000" pitchFamily="65" charset="-120"/>
            </a:endParaRPr>
          </a:p>
          <a:p>
            <a:pPr marL="457200" indent="-457200">
              <a:lnSpc>
                <a:spcPts val="4000"/>
              </a:lnSpc>
              <a:buSzPct val="90000"/>
              <a:buFont typeface="Arial" panose="020B0604020202020204" pitchFamily="34" charset="0"/>
              <a:buChar char="•"/>
            </a:pPr>
            <a:r>
              <a:rPr lang="zh-TW" altLang="en-US" sz="3200" dirty="0">
                <a:solidFill>
                  <a:schemeClr val="tx1"/>
                </a:solidFill>
                <a:latin typeface="標楷體" panose="03000509000000000000" pitchFamily="65" charset="-120"/>
              </a:rPr>
              <a:t>請領時點：支</a:t>
            </a:r>
            <a:r>
              <a:rPr lang="en-US" altLang="zh-TW" sz="3200" dirty="0">
                <a:solidFill>
                  <a:schemeClr val="tx1"/>
                </a:solidFill>
                <a:latin typeface="標楷體" panose="03000509000000000000" pitchFamily="65" charset="-120"/>
              </a:rPr>
              <a:t>(</a:t>
            </a:r>
            <a:r>
              <a:rPr lang="zh-TW" altLang="en-US" sz="3200" dirty="0">
                <a:solidFill>
                  <a:schemeClr val="tx1"/>
                </a:solidFill>
                <a:latin typeface="標楷體" panose="03000509000000000000" pitchFamily="65" charset="-120"/>
              </a:rPr>
              <a:t>兼</a:t>
            </a:r>
            <a:r>
              <a:rPr lang="en-US" altLang="zh-TW" sz="3200" dirty="0">
                <a:solidFill>
                  <a:schemeClr val="tx1"/>
                </a:solidFill>
                <a:latin typeface="標楷體" panose="03000509000000000000" pitchFamily="65" charset="-120"/>
              </a:rPr>
              <a:t>)</a:t>
            </a:r>
            <a:r>
              <a:rPr lang="zh-TW" altLang="en-US" sz="3200" dirty="0">
                <a:solidFill>
                  <a:schemeClr val="tx1"/>
                </a:solidFill>
                <a:latin typeface="標楷體" panose="03000509000000000000" pitchFamily="65" charset="-120"/>
              </a:rPr>
              <a:t>領月退休金教職員死亡時</a:t>
            </a:r>
            <a:endParaRPr lang="en-US" altLang="zh-TW" sz="3200" dirty="0">
              <a:solidFill>
                <a:schemeClr val="tx1"/>
              </a:solidFill>
              <a:latin typeface="標楷體" panose="03000509000000000000" pitchFamily="65" charset="-120"/>
            </a:endParaRPr>
          </a:p>
          <a:p>
            <a:pPr>
              <a:lnSpc>
                <a:spcPts val="4000"/>
              </a:lnSpc>
              <a:buSzPct val="90000"/>
            </a:pPr>
            <a:r>
              <a:rPr lang="zh-TW" altLang="en-US" sz="3200" dirty="0">
                <a:solidFill>
                  <a:schemeClr val="tx1"/>
                </a:solidFill>
                <a:latin typeface="標楷體" panose="03000509000000000000" pitchFamily="65" charset="-120"/>
              </a:rPr>
              <a:t>           </a:t>
            </a:r>
            <a:r>
              <a:rPr lang="en-US" altLang="zh-TW" sz="3200" dirty="0">
                <a:solidFill>
                  <a:schemeClr val="tx1"/>
                </a:solidFill>
                <a:latin typeface="標楷體" panose="03000509000000000000" pitchFamily="65" charset="-120"/>
              </a:rPr>
              <a:t>(</a:t>
            </a:r>
            <a:r>
              <a:rPr lang="zh-TW" altLang="en-US" sz="3200" dirty="0">
                <a:solidFill>
                  <a:schemeClr val="tx1"/>
                </a:solidFill>
                <a:latin typeface="標楷體" panose="03000509000000000000" pitchFamily="65" charset="-120"/>
              </a:rPr>
              <a:t>請領條件以死亡時之事實為準</a:t>
            </a:r>
            <a:r>
              <a:rPr lang="en-US" altLang="zh-TW" sz="3200" dirty="0">
                <a:solidFill>
                  <a:schemeClr val="tx1"/>
                </a:solidFill>
                <a:latin typeface="標楷體" panose="03000509000000000000" pitchFamily="65" charset="-120"/>
              </a:rPr>
              <a:t>)</a:t>
            </a:r>
          </a:p>
          <a:p>
            <a:pPr marL="457200" indent="-457200">
              <a:lnSpc>
                <a:spcPts val="4000"/>
              </a:lnSpc>
              <a:buSzPct val="90000"/>
              <a:buFont typeface="Arial" panose="020B0604020202020204" pitchFamily="34" charset="0"/>
              <a:buChar char="•"/>
            </a:pPr>
            <a:r>
              <a:rPr lang="zh-TW" altLang="en-US" sz="3200" dirty="0">
                <a:solidFill>
                  <a:schemeClr val="tx1"/>
                </a:solidFill>
                <a:latin typeface="標楷體" panose="03000509000000000000" pitchFamily="65" charset="-120"/>
              </a:rPr>
              <a:t>遺族範圍及順序：</a:t>
            </a:r>
            <a:endParaRPr lang="en-US" altLang="zh-TW" sz="3200" dirty="0">
              <a:solidFill>
                <a:schemeClr val="tx1"/>
              </a:solidFill>
              <a:latin typeface="標楷體" panose="03000509000000000000" pitchFamily="65" charset="-120"/>
            </a:endParaRPr>
          </a:p>
          <a:p>
            <a:pPr>
              <a:lnSpc>
                <a:spcPts val="4000"/>
              </a:lnSpc>
              <a:buSzPct val="90000"/>
            </a:pPr>
            <a:r>
              <a:rPr lang="zh-TW" altLang="en-US" sz="3200" dirty="0">
                <a:solidFill>
                  <a:schemeClr val="tx1"/>
                </a:solidFill>
                <a:latin typeface="標楷體" panose="03000509000000000000" pitchFamily="65" charset="-120"/>
              </a:rPr>
              <a:t>  未再婚配偶</a:t>
            </a:r>
            <a:r>
              <a:rPr lang="en-US" altLang="zh-TW" sz="3200" dirty="0">
                <a:solidFill>
                  <a:schemeClr val="tx1"/>
                </a:solidFill>
                <a:latin typeface="標楷體" panose="03000509000000000000" pitchFamily="65" charset="-120"/>
              </a:rPr>
              <a:t>(1/2)+</a:t>
            </a:r>
            <a:r>
              <a:rPr lang="zh-TW" altLang="en-US" sz="3200" dirty="0">
                <a:solidFill>
                  <a:schemeClr val="tx1"/>
                </a:solidFill>
                <a:latin typeface="標楷體" panose="03000509000000000000" pitchFamily="65" charset="-120"/>
              </a:rPr>
              <a:t>法定遺族</a:t>
            </a:r>
            <a:r>
              <a:rPr lang="en-US" altLang="zh-TW" sz="3200" dirty="0">
                <a:solidFill>
                  <a:schemeClr val="tx1"/>
                </a:solidFill>
                <a:latin typeface="標楷體" panose="03000509000000000000" pitchFamily="65" charset="-120"/>
              </a:rPr>
              <a:t>(1/2)</a:t>
            </a:r>
          </a:p>
          <a:p>
            <a:pPr>
              <a:lnSpc>
                <a:spcPts val="4000"/>
              </a:lnSpc>
              <a:buSzPct val="90000"/>
            </a:pPr>
            <a:r>
              <a:rPr lang="zh-TW" altLang="en-US" sz="3200" dirty="0">
                <a:solidFill>
                  <a:schemeClr val="tx1"/>
                </a:solidFill>
                <a:latin typeface="標楷體" panose="03000509000000000000" pitchFamily="65" charset="-120"/>
              </a:rPr>
              <a:t> </a:t>
            </a:r>
            <a:r>
              <a:rPr lang="en-US" altLang="zh-TW" sz="3200" dirty="0">
                <a:solidFill>
                  <a:schemeClr val="tx1"/>
                </a:solidFill>
                <a:latin typeface="標楷體" panose="03000509000000000000" pitchFamily="65" charset="-120"/>
              </a:rPr>
              <a:t>(</a:t>
            </a:r>
            <a:r>
              <a:rPr lang="zh-TW" altLang="en-US" sz="3200" dirty="0">
                <a:solidFill>
                  <a:schemeClr val="tx1"/>
                </a:solidFill>
                <a:latin typeface="標楷體" panose="03000509000000000000" pitchFamily="65" charset="-120"/>
              </a:rPr>
              <a:t>順序子女、父母、兄弟姊妹、祖父母</a:t>
            </a:r>
            <a:r>
              <a:rPr lang="en-US" altLang="zh-TW" sz="3200" dirty="0">
                <a:solidFill>
                  <a:schemeClr val="tx1"/>
                </a:solidFill>
                <a:latin typeface="標楷體" panose="03000509000000000000" pitchFamily="65" charset="-120"/>
              </a:rPr>
              <a:t>)</a:t>
            </a:r>
          </a:p>
          <a:p>
            <a:pPr marL="177800" indent="-177800">
              <a:lnSpc>
                <a:spcPts val="4000"/>
              </a:lnSpc>
              <a:buSzPct val="90000"/>
            </a:pPr>
            <a:r>
              <a:rPr lang="zh-TW" altLang="en-US" sz="3200" dirty="0">
                <a:solidFill>
                  <a:schemeClr val="tx1"/>
                </a:solidFill>
                <a:latin typeface="標楷體" panose="03000509000000000000" pitchFamily="65" charset="-120"/>
              </a:rPr>
              <a:t> </a:t>
            </a:r>
            <a:r>
              <a:rPr lang="en-US" altLang="ko-KR" sz="3200" dirty="0">
                <a:solidFill>
                  <a:schemeClr val="tx1"/>
                </a:solidFill>
                <a:latin typeface="標楷體" panose="03000509000000000000" pitchFamily="65" charset="-120"/>
              </a:rPr>
              <a:t>(</a:t>
            </a:r>
            <a:r>
              <a:rPr lang="zh-TW" altLang="en-US" sz="3200" dirty="0">
                <a:solidFill>
                  <a:schemeClr val="tx1"/>
                </a:solidFill>
                <a:latin typeface="標楷體" panose="03000509000000000000" pitchFamily="65" charset="-120"/>
              </a:rPr>
              <a:t>無子女及無父母者，由未再婚配偶單獨領受</a:t>
            </a:r>
            <a:r>
              <a:rPr lang="en-US" altLang="zh-TW" sz="3200" dirty="0">
                <a:solidFill>
                  <a:schemeClr val="tx1"/>
                </a:solidFill>
                <a:latin typeface="標楷體" panose="03000509000000000000" pitchFamily="65" charset="-120"/>
              </a:rPr>
              <a:t>)</a:t>
            </a:r>
            <a:endParaRPr lang="ko-KR" altLang="en-US" sz="3600" dirty="0">
              <a:solidFill>
                <a:schemeClr val="tx1"/>
              </a:solidFill>
              <a:latin typeface="標楷體" panose="03000509000000000000" pitchFamily="65" charset="-120"/>
            </a:endParaRPr>
          </a:p>
        </p:txBody>
      </p:sp>
      <p:pic>
        <p:nvPicPr>
          <p:cNvPr id="6" name="圖片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9512" y="188640"/>
            <a:ext cx="792088" cy="792088"/>
          </a:xfrm>
          <a:prstGeom prst="rect">
            <a:avLst/>
          </a:prstGeom>
        </p:spPr>
      </p:pic>
    </p:spTree>
    <p:extLst>
      <p:ext uri="{BB962C8B-B14F-4D97-AF65-F5344CB8AC3E}">
        <p14:creationId xmlns:p14="http://schemas.microsoft.com/office/powerpoint/2010/main" val="523494061"/>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標題 1"/>
          <p:cNvSpPr>
            <a:spLocks noGrp="1"/>
          </p:cNvSpPr>
          <p:nvPr>
            <p:ph type="title"/>
          </p:nvPr>
        </p:nvSpPr>
        <p:spPr>
          <a:xfrm>
            <a:off x="685332" y="396684"/>
            <a:ext cx="7773338" cy="1224137"/>
          </a:xfrm>
          <a:noFill/>
          <a:ln>
            <a:noFill/>
          </a:ln>
        </p:spPr>
        <p:style>
          <a:lnRef idx="1">
            <a:schemeClr val="accent3"/>
          </a:lnRef>
          <a:fillRef idx="1002">
            <a:schemeClr val="lt2"/>
          </a:fillRef>
          <a:effectRef idx="1">
            <a:schemeClr val="accent3"/>
          </a:effectRef>
          <a:fontRef idx="minor">
            <a:schemeClr val="dk1"/>
          </a:fontRef>
        </p:style>
        <p:txBody>
          <a:bodyPr>
            <a:normAutofit/>
          </a:bodyPr>
          <a:lstStyle/>
          <a:p>
            <a:r>
              <a:rPr lang="zh-TW" altLang="en-US" sz="4800" dirty="0">
                <a:solidFill>
                  <a:schemeClr val="tx1"/>
                </a:solidFill>
                <a:latin typeface="標楷體" panose="03000509000000000000" pitchFamily="65" charset="-120"/>
                <a:ea typeface="標楷體" panose="03000509000000000000" pitchFamily="65" charset="-120"/>
              </a:rPr>
              <a:t>遺屬一次</a:t>
            </a:r>
            <a:r>
              <a:rPr lang="en-US" altLang="zh-TW" sz="4800" dirty="0">
                <a:solidFill>
                  <a:schemeClr val="tx1"/>
                </a:solidFill>
                <a:latin typeface="標楷體" panose="03000509000000000000" pitchFamily="65" charset="-120"/>
                <a:ea typeface="標楷體" panose="03000509000000000000" pitchFamily="65" charset="-120"/>
              </a:rPr>
              <a:t>(</a:t>
            </a:r>
            <a:r>
              <a:rPr lang="zh-TW" altLang="en-US" sz="4800" dirty="0">
                <a:solidFill>
                  <a:schemeClr val="tx1"/>
                </a:solidFill>
                <a:latin typeface="標楷體" panose="03000509000000000000" pitchFamily="65" charset="-120"/>
                <a:ea typeface="標楷體" panose="03000509000000000000" pitchFamily="65" charset="-120"/>
              </a:rPr>
              <a:t>年</a:t>
            </a:r>
            <a:r>
              <a:rPr lang="en-US" altLang="zh-TW" sz="4800" dirty="0">
                <a:solidFill>
                  <a:schemeClr val="tx1"/>
                </a:solidFill>
                <a:latin typeface="標楷體" panose="03000509000000000000" pitchFamily="65" charset="-120"/>
                <a:ea typeface="標楷體" panose="03000509000000000000" pitchFamily="65" charset="-120"/>
              </a:rPr>
              <a:t>)</a:t>
            </a:r>
            <a:r>
              <a:rPr lang="zh-TW" altLang="en-US" sz="4800" dirty="0">
                <a:solidFill>
                  <a:schemeClr val="tx1"/>
                </a:solidFill>
                <a:latin typeface="標楷體" panose="03000509000000000000" pitchFamily="65" charset="-120"/>
                <a:ea typeface="標楷體" panose="03000509000000000000" pitchFamily="65" charset="-120"/>
              </a:rPr>
              <a:t>金</a:t>
            </a:r>
            <a:r>
              <a:rPr lang="zh-TW" altLang="en-US" sz="2000" dirty="0">
                <a:solidFill>
                  <a:schemeClr val="tx1"/>
                </a:solidFill>
                <a:latin typeface="標楷體" panose="03000509000000000000" pitchFamily="65" charset="-120"/>
                <a:ea typeface="標楷體" panose="03000509000000000000" pitchFamily="65" charset="-120"/>
              </a:rPr>
              <a:t> </a:t>
            </a:r>
            <a:r>
              <a:rPr lang="zh-TW" altLang="en-US" sz="2000" dirty="0">
                <a:solidFill>
                  <a:srgbClr val="FF0000"/>
                </a:solidFill>
                <a:latin typeface="標楷體" panose="03000509000000000000" pitchFamily="65" charset="-120"/>
                <a:ea typeface="標楷體" panose="03000509000000000000" pitchFamily="65" charset="-120"/>
              </a:rPr>
              <a:t>教</a:t>
            </a:r>
            <a:r>
              <a:rPr lang="en-US" altLang="zh-TW" sz="2000" dirty="0">
                <a:solidFill>
                  <a:srgbClr val="FF0000"/>
                </a:solidFill>
                <a:latin typeface="標楷體" panose="03000509000000000000" pitchFamily="65" charset="-120"/>
                <a:ea typeface="標楷體" panose="03000509000000000000" pitchFamily="65" charset="-120"/>
              </a:rPr>
              <a:t>#43-50</a:t>
            </a:r>
            <a:endParaRPr lang="zh-TW" altLang="en-US" sz="2000" dirty="0">
              <a:solidFill>
                <a:srgbClr val="FF0000"/>
              </a:solidFill>
              <a:latin typeface="標楷體" panose="03000509000000000000" pitchFamily="65" charset="-120"/>
              <a:ea typeface="標楷體" panose="03000509000000000000" pitchFamily="65" charset="-120"/>
            </a:endParaRPr>
          </a:p>
        </p:txBody>
      </p:sp>
      <p:sp>
        <p:nvSpPr>
          <p:cNvPr id="9" name="AutoShape 5"/>
          <p:cNvSpPr>
            <a:spLocks noGrp="1" noChangeArrowheads="1"/>
          </p:cNvSpPr>
          <p:nvPr>
            <p:ph sz="quarter" idx="13"/>
          </p:nvPr>
        </p:nvSpPr>
        <p:spPr bwMode="auto">
          <a:xfrm>
            <a:off x="550055" y="1807105"/>
            <a:ext cx="2257412" cy="685791"/>
          </a:xfrm>
          <a:prstGeom prst="roundRect">
            <a:avLst>
              <a:gd name="adj" fmla="val 50000"/>
            </a:avLst>
          </a:prstGeom>
          <a:solidFill>
            <a:srgbClr val="00B0F0"/>
          </a:solidFill>
          <a:ln w="9525">
            <a:noFill/>
            <a:round/>
            <a:headEnd/>
            <a:tailEnd/>
          </a:ln>
          <a:effectLst>
            <a:outerShdw dist="35921" dir="2700000" algn="ctr" rotWithShape="0">
              <a:schemeClr val="bg2">
                <a:alpha val="50000"/>
              </a:schemeClr>
            </a:outerShdw>
          </a:effectLst>
        </p:spPr>
        <p:txBody>
          <a:bodyPr wrap="none" anchor="ctr">
            <a:noAutofit/>
          </a:bodyPr>
          <a:lstStyle/>
          <a:p>
            <a:pPr algn="ctr">
              <a:buNone/>
            </a:pPr>
            <a:r>
              <a:rPr lang="zh-TW" altLang="en-US" sz="3200" dirty="0">
                <a:solidFill>
                  <a:schemeClr val="tx1"/>
                </a:solidFill>
                <a:latin typeface="標楷體" panose="03000509000000000000" pitchFamily="65" charset="-120"/>
                <a:ea typeface="標楷體" panose="03000509000000000000" pitchFamily="65" charset="-120"/>
              </a:rPr>
              <a:t>遺屬一次金</a:t>
            </a:r>
          </a:p>
        </p:txBody>
      </p:sp>
      <p:sp>
        <p:nvSpPr>
          <p:cNvPr id="10" name="AutoShape 6"/>
          <p:cNvSpPr>
            <a:spLocks noChangeArrowheads="1"/>
          </p:cNvSpPr>
          <p:nvPr/>
        </p:nvSpPr>
        <p:spPr bwMode="auto">
          <a:xfrm>
            <a:off x="642910" y="2492896"/>
            <a:ext cx="7715304" cy="1500198"/>
          </a:xfrm>
          <a:prstGeom prst="roundRect">
            <a:avLst>
              <a:gd name="adj" fmla="val 9106"/>
            </a:avLst>
          </a:prstGeom>
          <a:gradFill>
            <a:gsLst>
              <a:gs pos="0">
                <a:schemeClr val="bg1"/>
              </a:gs>
              <a:gs pos="100000">
                <a:schemeClr val="accent1"/>
              </a:gs>
              <a:gs pos="100000">
                <a:schemeClr val="accent1">
                  <a:tint val="15000"/>
                  <a:satMod val="350000"/>
                </a:schemeClr>
              </a:gs>
            </a:gsLst>
            <a:lin ang="2700000" scaled="1"/>
          </a:gradFill>
          <a:ln w="9525">
            <a:noFill/>
            <a:round/>
            <a:headEnd/>
            <a:tailEnd/>
          </a:ln>
          <a:effectLst/>
        </p:spPr>
        <p:txBody>
          <a:bodyPr wrap="none" anchor="ctr"/>
          <a:lstStyle/>
          <a:p>
            <a:pPr marL="457200" indent="-457200">
              <a:lnSpc>
                <a:spcPts val="4200"/>
              </a:lnSpc>
              <a:buSzPct val="90000"/>
              <a:buFont typeface="Arial" panose="020B0604020202020204" pitchFamily="34" charset="0"/>
              <a:buChar char="•"/>
            </a:pPr>
            <a:r>
              <a:rPr lang="zh-TW" altLang="en-US" sz="3200" dirty="0">
                <a:solidFill>
                  <a:schemeClr val="tx1"/>
                </a:solidFill>
                <a:latin typeface="標楷體" panose="03000509000000000000" pitchFamily="65" charset="-120"/>
              </a:rPr>
              <a:t>所有合法遺族</a:t>
            </a:r>
            <a:endParaRPr lang="en-US" altLang="zh-TW" sz="3200" dirty="0">
              <a:solidFill>
                <a:schemeClr val="tx1"/>
              </a:solidFill>
              <a:latin typeface="標楷體" panose="03000509000000000000" pitchFamily="65" charset="-120"/>
            </a:endParaRPr>
          </a:p>
          <a:p>
            <a:pPr marL="457200" indent="-457200">
              <a:lnSpc>
                <a:spcPts val="4200"/>
              </a:lnSpc>
              <a:buSzPct val="90000"/>
              <a:buFont typeface="Arial" panose="020B0604020202020204" pitchFamily="34" charset="0"/>
              <a:buChar char="•"/>
            </a:pPr>
            <a:r>
              <a:rPr lang="zh-TW" altLang="en-US" sz="3200" dirty="0">
                <a:solidFill>
                  <a:schemeClr val="tx1"/>
                </a:solidFill>
                <a:latin typeface="標楷體" panose="03000509000000000000" pitchFamily="65" charset="-120"/>
              </a:rPr>
              <a:t>應領一次退休金</a:t>
            </a:r>
            <a:r>
              <a:rPr lang="en-US" altLang="zh-TW" sz="3200" dirty="0">
                <a:solidFill>
                  <a:schemeClr val="tx1"/>
                </a:solidFill>
                <a:latin typeface="標楷體" panose="03000509000000000000" pitchFamily="65" charset="-120"/>
              </a:rPr>
              <a:t>-</a:t>
            </a:r>
            <a:r>
              <a:rPr lang="zh-TW" altLang="en-US" sz="3200" dirty="0">
                <a:solidFill>
                  <a:schemeClr val="tx1"/>
                </a:solidFill>
                <a:latin typeface="標楷體" panose="03000509000000000000" pitchFamily="65" charset="-120"/>
              </a:rPr>
              <a:t>已領月退休金</a:t>
            </a:r>
            <a:r>
              <a:rPr lang="en-US" altLang="zh-TW" sz="3200" dirty="0">
                <a:solidFill>
                  <a:schemeClr val="tx1"/>
                </a:solidFill>
                <a:latin typeface="標楷體" panose="03000509000000000000" pitchFamily="65" charset="-120"/>
              </a:rPr>
              <a:t>=</a:t>
            </a:r>
            <a:r>
              <a:rPr lang="zh-TW" altLang="en-US" sz="3200" dirty="0">
                <a:solidFill>
                  <a:schemeClr val="tx1"/>
                </a:solidFill>
                <a:latin typeface="標楷體" panose="03000509000000000000" pitchFamily="65" charset="-120"/>
              </a:rPr>
              <a:t>餘額</a:t>
            </a:r>
            <a:endParaRPr lang="en-US" altLang="zh-TW" sz="3200" dirty="0">
              <a:solidFill>
                <a:schemeClr val="tx1"/>
              </a:solidFill>
              <a:latin typeface="標楷體" panose="03000509000000000000" pitchFamily="65" charset="-120"/>
            </a:endParaRPr>
          </a:p>
          <a:p>
            <a:pPr marL="457200" indent="-457200">
              <a:lnSpc>
                <a:spcPts val="4200"/>
              </a:lnSpc>
              <a:buSzPct val="90000"/>
              <a:buFont typeface="Arial" panose="020B0604020202020204" pitchFamily="34" charset="0"/>
              <a:buChar char="•"/>
            </a:pPr>
            <a:r>
              <a:rPr lang="zh-TW" altLang="en-US" sz="3200" dirty="0">
                <a:solidFill>
                  <a:schemeClr val="tx1"/>
                </a:solidFill>
                <a:latin typeface="標楷體" panose="03000509000000000000" pitchFamily="65" charset="-120"/>
              </a:rPr>
              <a:t>餘額</a:t>
            </a:r>
            <a:r>
              <a:rPr lang="en-US" altLang="zh-TW" sz="3200" dirty="0">
                <a:solidFill>
                  <a:schemeClr val="tx1"/>
                </a:solidFill>
                <a:latin typeface="標楷體" panose="03000509000000000000" pitchFamily="65" charset="-120"/>
              </a:rPr>
              <a:t>+6</a:t>
            </a:r>
            <a:r>
              <a:rPr lang="zh-TW" altLang="en-US" sz="3200" dirty="0">
                <a:solidFill>
                  <a:schemeClr val="tx1"/>
                </a:solidFill>
                <a:latin typeface="標楷體" panose="03000509000000000000" pitchFamily="65" charset="-120"/>
              </a:rPr>
              <a:t>個基數遺屬一次金</a:t>
            </a:r>
            <a:r>
              <a:rPr lang="en-US" altLang="zh-TW" sz="3200" dirty="0">
                <a:solidFill>
                  <a:schemeClr val="tx1"/>
                </a:solidFill>
                <a:latin typeface="標楷體" panose="03000509000000000000" pitchFamily="65" charset="-120"/>
              </a:rPr>
              <a:t>=</a:t>
            </a:r>
            <a:r>
              <a:rPr lang="zh-TW" altLang="en-US" sz="3200" dirty="0">
                <a:solidFill>
                  <a:schemeClr val="tx1"/>
                </a:solidFill>
                <a:latin typeface="標楷體" panose="03000509000000000000" pitchFamily="65" charset="-120"/>
              </a:rPr>
              <a:t>一次金總額</a:t>
            </a:r>
            <a:endParaRPr lang="en-US" altLang="zh-TW" sz="3200" dirty="0">
              <a:solidFill>
                <a:schemeClr val="tx1"/>
              </a:solidFill>
              <a:latin typeface="標楷體" panose="03000509000000000000" pitchFamily="65" charset="-120"/>
            </a:endParaRPr>
          </a:p>
        </p:txBody>
      </p:sp>
      <p:sp>
        <p:nvSpPr>
          <p:cNvPr id="8" name="AutoShape 5"/>
          <p:cNvSpPr txBox="1">
            <a:spLocks noChangeArrowheads="1"/>
          </p:cNvSpPr>
          <p:nvPr/>
        </p:nvSpPr>
        <p:spPr bwMode="auto">
          <a:xfrm>
            <a:off x="642910" y="4253699"/>
            <a:ext cx="2257412" cy="685791"/>
          </a:xfrm>
          <a:prstGeom prst="roundRect">
            <a:avLst>
              <a:gd name="adj" fmla="val 50000"/>
            </a:avLst>
          </a:prstGeom>
          <a:solidFill>
            <a:srgbClr val="00B050"/>
          </a:solidFill>
          <a:ln w="9525">
            <a:noFill/>
            <a:round/>
            <a:headEnd/>
            <a:tailEnd/>
          </a:ln>
          <a:effectLst>
            <a:outerShdw dist="35921" dir="2700000" algn="ctr" rotWithShape="0">
              <a:schemeClr val="bg2">
                <a:alpha val="50000"/>
              </a:schemeClr>
            </a:outerShdw>
          </a:effectLst>
        </p:spPr>
        <p:txBody>
          <a:bodyPr vert="horz" wrap="none" rtlCol="0" anchor="ctr">
            <a:noAutofit/>
          </a:bodyPr>
          <a:lstStyle/>
          <a:p>
            <a:pPr marL="342900" marR="0" lvl="0" indent="-342900" algn="ctr" defTabSz="914400" rtl="0" eaLnBrk="1" fontAlgn="auto" latinLnBrk="0" hangingPunct="1">
              <a:lnSpc>
                <a:spcPct val="100000"/>
              </a:lnSpc>
              <a:spcBef>
                <a:spcPct val="20000"/>
              </a:spcBef>
              <a:spcAft>
                <a:spcPts val="0"/>
              </a:spcAft>
              <a:buClr>
                <a:schemeClr val="accent1"/>
              </a:buClr>
              <a:buSzPct val="50000"/>
              <a:buFont typeface="Wingdings 2"/>
              <a:buNone/>
              <a:tabLst/>
              <a:defRPr/>
            </a:pPr>
            <a:r>
              <a:rPr kumimoji="0" lang="zh-TW" altLang="en-US" sz="3200" b="0" i="0" u="none" strike="noStrike" kern="1200" cap="none" spc="0" normalizeH="0" baseline="0" noProof="0" dirty="0">
                <a:ln>
                  <a:noFill/>
                </a:ln>
                <a:solidFill>
                  <a:schemeClr val="tx1"/>
                </a:solidFill>
                <a:effectLst/>
                <a:uLnTx/>
                <a:uFillTx/>
                <a:latin typeface="標楷體" panose="03000509000000000000" pitchFamily="65" charset="-120"/>
              </a:rPr>
              <a:t>遺屬年金</a:t>
            </a:r>
          </a:p>
        </p:txBody>
      </p:sp>
      <p:sp>
        <p:nvSpPr>
          <p:cNvPr id="12" name="AutoShape 6"/>
          <p:cNvSpPr>
            <a:spLocks noChangeArrowheads="1"/>
          </p:cNvSpPr>
          <p:nvPr/>
        </p:nvSpPr>
        <p:spPr bwMode="auto">
          <a:xfrm>
            <a:off x="642910" y="4939490"/>
            <a:ext cx="7715304" cy="1500198"/>
          </a:xfrm>
          <a:prstGeom prst="roundRect">
            <a:avLst>
              <a:gd name="adj" fmla="val 9106"/>
            </a:avLst>
          </a:prstGeom>
          <a:gradFill>
            <a:gsLst>
              <a:gs pos="0">
                <a:schemeClr val="bg1"/>
              </a:gs>
              <a:gs pos="100000">
                <a:schemeClr val="accent1"/>
              </a:gs>
              <a:gs pos="100000">
                <a:schemeClr val="accent1">
                  <a:tint val="15000"/>
                  <a:satMod val="350000"/>
                </a:schemeClr>
              </a:gs>
            </a:gsLst>
            <a:lin ang="2700000" scaled="1"/>
          </a:gradFill>
          <a:ln w="9525">
            <a:noFill/>
            <a:round/>
            <a:headEnd/>
            <a:tailEnd/>
          </a:ln>
          <a:effectLst/>
        </p:spPr>
        <p:txBody>
          <a:bodyPr wrap="none" anchor="ctr"/>
          <a:lstStyle/>
          <a:p>
            <a:pPr marL="457200" indent="-457200">
              <a:lnSpc>
                <a:spcPts val="4200"/>
              </a:lnSpc>
              <a:buSzPct val="90000"/>
              <a:buFont typeface="Arial" panose="020B0604020202020204" pitchFamily="34" charset="0"/>
              <a:buChar char="•"/>
            </a:pPr>
            <a:r>
              <a:rPr lang="zh-TW" altLang="en-US" sz="3200" dirty="0">
                <a:solidFill>
                  <a:schemeClr val="tx1"/>
                </a:solidFill>
                <a:latin typeface="標楷體" panose="03000509000000000000" pitchFamily="65" charset="-120"/>
              </a:rPr>
              <a:t>配偶、子女、父母</a:t>
            </a:r>
            <a:endParaRPr lang="en-US" altLang="zh-TW" sz="3200" dirty="0">
              <a:solidFill>
                <a:schemeClr val="tx1"/>
              </a:solidFill>
              <a:latin typeface="標楷體" panose="03000509000000000000" pitchFamily="65" charset="-120"/>
            </a:endParaRPr>
          </a:p>
          <a:p>
            <a:pPr marL="457200" indent="-457200">
              <a:lnSpc>
                <a:spcPts val="4200"/>
              </a:lnSpc>
              <a:buSzPct val="90000"/>
              <a:buFont typeface="Arial" panose="020B0604020202020204" pitchFamily="34" charset="0"/>
              <a:buChar char="•"/>
            </a:pPr>
            <a:r>
              <a:rPr lang="zh-TW" altLang="en-US" sz="3200" dirty="0">
                <a:solidFill>
                  <a:schemeClr val="tx1"/>
                </a:solidFill>
                <a:latin typeface="標楷體" panose="03000509000000000000" pitchFamily="65" charset="-120"/>
              </a:rPr>
              <a:t>按原支</a:t>
            </a:r>
            <a:r>
              <a:rPr lang="en-US" altLang="zh-TW" sz="3200" dirty="0">
                <a:solidFill>
                  <a:schemeClr val="tx1"/>
                </a:solidFill>
                <a:latin typeface="標楷體" panose="03000509000000000000" pitchFamily="65" charset="-120"/>
              </a:rPr>
              <a:t>(</a:t>
            </a:r>
            <a:r>
              <a:rPr lang="zh-TW" altLang="en-US" sz="3200" dirty="0">
                <a:solidFill>
                  <a:schemeClr val="tx1"/>
                </a:solidFill>
                <a:latin typeface="標楷體" panose="03000509000000000000" pitchFamily="65" charset="-120"/>
              </a:rPr>
              <a:t>兼</a:t>
            </a:r>
            <a:r>
              <a:rPr lang="en-US" altLang="zh-TW" sz="3200" dirty="0">
                <a:solidFill>
                  <a:schemeClr val="tx1"/>
                </a:solidFill>
                <a:latin typeface="標楷體" panose="03000509000000000000" pitchFamily="65" charset="-120"/>
              </a:rPr>
              <a:t>)</a:t>
            </a:r>
            <a:r>
              <a:rPr lang="zh-TW" altLang="en-US" sz="3200" dirty="0">
                <a:solidFill>
                  <a:schemeClr val="tx1"/>
                </a:solidFill>
                <a:latin typeface="標楷體" panose="03000509000000000000" pitchFamily="65" charset="-120"/>
              </a:rPr>
              <a:t>領月退休金之半數發給</a:t>
            </a:r>
            <a:endParaRPr lang="en-US" altLang="zh-TW" sz="3200" dirty="0">
              <a:solidFill>
                <a:schemeClr val="tx1"/>
              </a:solidFill>
              <a:latin typeface="標楷體" panose="03000509000000000000" pitchFamily="65" charset="-120"/>
            </a:endParaRPr>
          </a:p>
        </p:txBody>
      </p:sp>
      <p:pic>
        <p:nvPicPr>
          <p:cNvPr id="7" name="圖片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9512" y="188640"/>
            <a:ext cx="792088" cy="792088"/>
          </a:xfrm>
          <a:prstGeom prst="rect">
            <a:avLst/>
          </a:prstGeom>
        </p:spPr>
      </p:pic>
    </p:spTree>
    <p:extLst>
      <p:ext uri="{BB962C8B-B14F-4D97-AF65-F5344CB8AC3E}">
        <p14:creationId xmlns:p14="http://schemas.microsoft.com/office/powerpoint/2010/main" val="44044301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標題 1"/>
          <p:cNvSpPr>
            <a:spLocks noGrp="1"/>
          </p:cNvSpPr>
          <p:nvPr>
            <p:ph type="title"/>
          </p:nvPr>
        </p:nvSpPr>
        <p:spPr>
          <a:xfrm>
            <a:off x="702716" y="260649"/>
            <a:ext cx="7773338" cy="1080120"/>
          </a:xfrm>
          <a:noFill/>
          <a:ln>
            <a:solidFill>
              <a:schemeClr val="accent1">
                <a:shade val="95000"/>
                <a:satMod val="105000"/>
                <a:alpha val="53000"/>
              </a:schemeClr>
            </a:solidFill>
          </a:ln>
        </p:spPr>
        <p:style>
          <a:lnRef idx="1">
            <a:schemeClr val="accent3"/>
          </a:lnRef>
          <a:fillRef idx="1002">
            <a:schemeClr val="lt2"/>
          </a:fillRef>
          <a:effectRef idx="1">
            <a:schemeClr val="accent3"/>
          </a:effectRef>
          <a:fontRef idx="minor">
            <a:schemeClr val="dk1"/>
          </a:fontRef>
        </p:style>
        <p:txBody>
          <a:bodyPr>
            <a:normAutofit/>
          </a:bodyPr>
          <a:lstStyle/>
          <a:p>
            <a:r>
              <a:rPr lang="zh-TW" altLang="en-US" sz="4800" dirty="0">
                <a:solidFill>
                  <a:schemeClr val="tx1"/>
                </a:solidFill>
                <a:latin typeface="標楷體" panose="03000509000000000000" pitchFamily="65" charset="-120"/>
                <a:ea typeface="標楷體" panose="03000509000000000000" pitchFamily="65" charset="-120"/>
              </a:rPr>
              <a:t>申辦退休案規定</a:t>
            </a:r>
            <a:r>
              <a:rPr lang="zh-TW" altLang="en-US" sz="2000" dirty="0">
                <a:solidFill>
                  <a:srgbClr val="FF0000"/>
                </a:solidFill>
                <a:latin typeface="標楷體" panose="03000509000000000000" pitchFamily="65" charset="-120"/>
                <a:ea typeface="標楷體" panose="03000509000000000000" pitchFamily="65" charset="-120"/>
              </a:rPr>
              <a:t>教細</a:t>
            </a:r>
            <a:r>
              <a:rPr lang="en-US" altLang="zh-TW" sz="2000" dirty="0">
                <a:solidFill>
                  <a:srgbClr val="FF0000"/>
                </a:solidFill>
                <a:latin typeface="標楷體" panose="03000509000000000000" pitchFamily="65" charset="-120"/>
                <a:ea typeface="標楷體" panose="03000509000000000000" pitchFamily="65" charset="-120"/>
              </a:rPr>
              <a:t>#44</a:t>
            </a:r>
            <a:endParaRPr lang="zh-TW" altLang="en-US" sz="2000" dirty="0">
              <a:solidFill>
                <a:srgbClr val="FF0000"/>
              </a:solidFill>
              <a:latin typeface="標楷體" panose="03000509000000000000" pitchFamily="65" charset="-120"/>
              <a:ea typeface="標楷體" panose="03000509000000000000" pitchFamily="65" charset="-120"/>
            </a:endParaRPr>
          </a:p>
        </p:txBody>
      </p:sp>
      <p:sp>
        <p:nvSpPr>
          <p:cNvPr id="6" name="內容版面配置區 5"/>
          <p:cNvSpPr>
            <a:spLocks noGrp="1"/>
          </p:cNvSpPr>
          <p:nvPr>
            <p:ph sz="quarter" idx="13"/>
          </p:nvPr>
        </p:nvSpPr>
        <p:spPr>
          <a:xfrm>
            <a:off x="208408" y="1484784"/>
            <a:ext cx="8756079" cy="4896544"/>
          </a:xfrm>
          <a:gradFill>
            <a:gsLst>
              <a:gs pos="0">
                <a:schemeClr val="bg1"/>
              </a:gs>
              <a:gs pos="100000">
                <a:schemeClr val="accent1"/>
              </a:gs>
            </a:gsLst>
            <a:lin ang="2700000" scaled="1"/>
          </a:gradFill>
          <a:ln>
            <a:noFill/>
          </a:ln>
        </p:spPr>
        <p:style>
          <a:lnRef idx="1">
            <a:schemeClr val="accent3"/>
          </a:lnRef>
          <a:fillRef idx="3">
            <a:schemeClr val="accent3"/>
          </a:fillRef>
          <a:effectRef idx="2">
            <a:schemeClr val="accent3"/>
          </a:effectRef>
          <a:fontRef idx="minor">
            <a:schemeClr val="lt1"/>
          </a:fontRef>
        </p:style>
        <p:txBody>
          <a:bodyPr>
            <a:noAutofit/>
          </a:bodyPr>
          <a:lstStyle/>
          <a:p>
            <a:pPr marL="0" lvl="0" indent="0">
              <a:lnSpc>
                <a:spcPts val="3000"/>
              </a:lnSpc>
              <a:buNone/>
            </a:pPr>
            <a:endParaRPr lang="en-US" altLang="zh-TW" sz="2800" dirty="0">
              <a:solidFill>
                <a:schemeClr val="tx1"/>
              </a:solidFill>
              <a:latin typeface="標楷體" panose="03000509000000000000" pitchFamily="65" charset="-120"/>
              <a:ea typeface="標楷體" panose="03000509000000000000" pitchFamily="65" charset="-120"/>
            </a:endParaRPr>
          </a:p>
          <a:p>
            <a:pPr marL="0" lvl="0" indent="0">
              <a:lnSpc>
                <a:spcPts val="3000"/>
              </a:lnSpc>
              <a:buNone/>
            </a:pPr>
            <a:r>
              <a:rPr lang="en-US" altLang="zh-TW" sz="2800" dirty="0">
                <a:solidFill>
                  <a:schemeClr val="tx1"/>
                </a:solidFill>
                <a:latin typeface="標楷體" panose="03000509000000000000" pitchFamily="65" charset="-120"/>
                <a:ea typeface="標楷體" panose="03000509000000000000" pitchFamily="65" charset="-120"/>
              </a:rPr>
              <a:t>1.</a:t>
            </a:r>
            <a:r>
              <a:rPr lang="zh-TW" altLang="en-US" sz="3200" dirty="0">
                <a:solidFill>
                  <a:schemeClr val="tx1"/>
                </a:solidFill>
                <a:latin typeface="標楷體" panose="03000509000000000000" pitchFamily="65" charset="-120"/>
                <a:ea typeface="標楷體" panose="03000509000000000000" pitchFamily="65" charset="-120"/>
              </a:rPr>
              <a:t>申辦程序</a:t>
            </a:r>
            <a:endParaRPr lang="en-US" altLang="zh-TW" sz="3200" dirty="0">
              <a:solidFill>
                <a:schemeClr val="tx1"/>
              </a:solidFill>
              <a:latin typeface="標楷體" panose="03000509000000000000" pitchFamily="65" charset="-120"/>
              <a:ea typeface="標楷體" panose="03000509000000000000" pitchFamily="65" charset="-120"/>
            </a:endParaRPr>
          </a:p>
          <a:p>
            <a:pPr marL="0" lvl="0" indent="0">
              <a:lnSpc>
                <a:spcPts val="3000"/>
              </a:lnSpc>
              <a:buNone/>
            </a:pPr>
            <a:r>
              <a:rPr lang="zh-TW" altLang="en-US" sz="3200" cap="none" dirty="0">
                <a:solidFill>
                  <a:schemeClr val="tx1"/>
                </a:solidFill>
                <a:latin typeface="標楷體" panose="03000509000000000000" pitchFamily="65" charset="-120"/>
                <a:ea typeface="標楷體" panose="03000509000000000000" pitchFamily="65" charset="-120"/>
              </a:rPr>
              <a:t>　</a:t>
            </a:r>
            <a:r>
              <a:rPr lang="zh-TW" altLang="zh-TW" sz="3200" cap="none" dirty="0">
                <a:solidFill>
                  <a:schemeClr val="tx1"/>
                </a:solidFill>
                <a:latin typeface="標楷體" panose="03000509000000000000" pitchFamily="65" charset="-120"/>
                <a:ea typeface="標楷體" panose="03000509000000000000" pitchFamily="65" charset="-120"/>
              </a:rPr>
              <a:t>填具退休事實表檢同本人二吋正面半身相片一</a:t>
            </a:r>
            <a:endParaRPr lang="en-US" altLang="zh-TW" sz="3200" cap="none" dirty="0">
              <a:solidFill>
                <a:schemeClr val="tx1"/>
              </a:solidFill>
              <a:latin typeface="標楷體" panose="03000509000000000000" pitchFamily="65" charset="-120"/>
              <a:ea typeface="標楷體" panose="03000509000000000000" pitchFamily="65" charset="-120"/>
            </a:endParaRPr>
          </a:p>
          <a:p>
            <a:pPr marL="0" lvl="0" indent="0">
              <a:lnSpc>
                <a:spcPts val="3000"/>
              </a:lnSpc>
              <a:buNone/>
            </a:pPr>
            <a:r>
              <a:rPr lang="zh-TW" altLang="en-US" sz="3200" cap="none" dirty="0">
                <a:solidFill>
                  <a:schemeClr val="tx1"/>
                </a:solidFill>
                <a:latin typeface="標楷體" panose="03000509000000000000" pitchFamily="65" charset="-120"/>
                <a:ea typeface="標楷體" panose="03000509000000000000" pitchFamily="65" charset="-120"/>
              </a:rPr>
              <a:t>　</a:t>
            </a:r>
            <a:r>
              <a:rPr lang="zh-TW" altLang="zh-TW" sz="3200" cap="none" dirty="0">
                <a:solidFill>
                  <a:schemeClr val="tx1"/>
                </a:solidFill>
                <a:latin typeface="標楷體" panose="03000509000000000000" pitchFamily="65" charset="-120"/>
                <a:ea typeface="標楷體" panose="03000509000000000000" pitchFamily="65" charset="-120"/>
              </a:rPr>
              <a:t>張、退撫新制實施前之任職證件及其他相關證</a:t>
            </a:r>
            <a:endParaRPr lang="en-US" altLang="zh-TW" sz="3200" cap="none" dirty="0">
              <a:solidFill>
                <a:schemeClr val="tx1"/>
              </a:solidFill>
              <a:latin typeface="標楷體" panose="03000509000000000000" pitchFamily="65" charset="-120"/>
              <a:ea typeface="標楷體" panose="03000509000000000000" pitchFamily="65" charset="-120"/>
            </a:endParaRPr>
          </a:p>
          <a:p>
            <a:pPr marL="0" lvl="0" indent="0">
              <a:lnSpc>
                <a:spcPts val="3000"/>
              </a:lnSpc>
              <a:buNone/>
            </a:pPr>
            <a:r>
              <a:rPr lang="zh-TW" altLang="en-US" sz="3200" cap="none" dirty="0">
                <a:solidFill>
                  <a:schemeClr val="tx1"/>
                </a:solidFill>
                <a:latin typeface="標楷體" panose="03000509000000000000" pitchFamily="65" charset="-120"/>
                <a:ea typeface="標楷體" panose="03000509000000000000" pitchFamily="65" charset="-120"/>
              </a:rPr>
              <a:t>　</a:t>
            </a:r>
            <a:r>
              <a:rPr lang="zh-TW" altLang="zh-TW" sz="3200" cap="none" dirty="0">
                <a:solidFill>
                  <a:schemeClr val="tx1"/>
                </a:solidFill>
                <a:latin typeface="標楷體" panose="03000509000000000000" pitchFamily="65" charset="-120"/>
                <a:ea typeface="標楷體" panose="03000509000000000000" pitchFamily="65" charset="-120"/>
              </a:rPr>
              <a:t>明文件，由服務學校彙送主管機關審定 </a:t>
            </a:r>
          </a:p>
          <a:p>
            <a:pPr marL="0" lvl="0" indent="0">
              <a:lnSpc>
                <a:spcPts val="3000"/>
              </a:lnSpc>
              <a:buNone/>
            </a:pPr>
            <a:r>
              <a:rPr lang="en-US" altLang="zh-TW" sz="3200" dirty="0">
                <a:solidFill>
                  <a:schemeClr val="tx1"/>
                </a:solidFill>
                <a:latin typeface="標楷體" panose="03000509000000000000" pitchFamily="65" charset="-120"/>
                <a:ea typeface="標楷體" panose="03000509000000000000" pitchFamily="65" charset="-120"/>
              </a:rPr>
              <a:t>2.</a:t>
            </a:r>
            <a:r>
              <a:rPr lang="zh-TW" altLang="en-US" sz="3200" dirty="0">
                <a:solidFill>
                  <a:schemeClr val="tx1"/>
                </a:solidFill>
                <a:latin typeface="標楷體" panose="03000509000000000000" pitchFamily="65" charset="-120"/>
                <a:ea typeface="標楷體" panose="03000509000000000000" pitchFamily="65" charset="-120"/>
              </a:rPr>
              <a:t>申辦時程</a:t>
            </a:r>
            <a:endParaRPr lang="en-US" altLang="zh-TW" sz="3200" dirty="0">
              <a:solidFill>
                <a:schemeClr val="tx1"/>
              </a:solidFill>
              <a:latin typeface="標楷體" panose="03000509000000000000" pitchFamily="65" charset="-120"/>
              <a:ea typeface="標楷體" panose="03000509000000000000" pitchFamily="65" charset="-120"/>
            </a:endParaRPr>
          </a:p>
          <a:p>
            <a:pPr marL="0" lvl="0" indent="0">
              <a:lnSpc>
                <a:spcPts val="3000"/>
              </a:lnSpc>
              <a:buNone/>
            </a:pPr>
            <a:r>
              <a:rPr lang="zh-TW" altLang="en-US" sz="3200" cap="none" dirty="0">
                <a:solidFill>
                  <a:schemeClr val="tx1"/>
                </a:solidFill>
                <a:latin typeface="標楷體" panose="03000509000000000000" pitchFamily="65" charset="-120"/>
                <a:ea typeface="標楷體" panose="03000509000000000000" pitchFamily="65" charset="-120"/>
              </a:rPr>
              <a:t>　</a:t>
            </a:r>
            <a:r>
              <a:rPr lang="zh-TW" altLang="zh-TW" sz="3200" cap="none" dirty="0">
                <a:solidFill>
                  <a:srgbClr val="000000"/>
                </a:solidFill>
                <a:latin typeface="標楷體" panose="03000509000000000000" pitchFamily="65" charset="-120"/>
                <a:ea typeface="標楷體" panose="03000509000000000000" pitchFamily="65" charset="-120"/>
              </a:rPr>
              <a:t>應於其</a:t>
            </a:r>
            <a:r>
              <a:rPr lang="zh-TW" altLang="zh-TW" sz="3200" cap="none" dirty="0">
                <a:solidFill>
                  <a:srgbClr val="FF0000"/>
                </a:solidFill>
                <a:latin typeface="標楷體" panose="03000509000000000000" pitchFamily="65" charset="-120"/>
                <a:ea typeface="標楷體" panose="03000509000000000000" pitchFamily="65" charset="-120"/>
              </a:rPr>
              <a:t>退休生效日前一日至前三個月間，送達</a:t>
            </a:r>
            <a:endParaRPr lang="en-US" altLang="zh-TW" sz="3200" cap="none" dirty="0">
              <a:solidFill>
                <a:srgbClr val="FF0000"/>
              </a:solidFill>
              <a:latin typeface="標楷體" panose="03000509000000000000" pitchFamily="65" charset="-120"/>
              <a:ea typeface="標楷體" panose="03000509000000000000" pitchFamily="65" charset="-120"/>
            </a:endParaRPr>
          </a:p>
          <a:p>
            <a:pPr marL="0" lvl="0" indent="0">
              <a:lnSpc>
                <a:spcPts val="3000"/>
              </a:lnSpc>
              <a:buNone/>
            </a:pPr>
            <a:r>
              <a:rPr lang="zh-TW" altLang="en-US" sz="3200" cap="none" dirty="0">
                <a:solidFill>
                  <a:srgbClr val="FF0000"/>
                </a:solidFill>
                <a:latin typeface="標楷體" panose="03000509000000000000" pitchFamily="65" charset="-120"/>
                <a:ea typeface="標楷體" panose="03000509000000000000" pitchFamily="65" charset="-120"/>
              </a:rPr>
              <a:t>　</a:t>
            </a:r>
            <a:r>
              <a:rPr lang="zh-TW" altLang="zh-TW" sz="3200" cap="none" dirty="0">
                <a:solidFill>
                  <a:srgbClr val="FF0000"/>
                </a:solidFill>
                <a:latin typeface="標楷體" panose="03000509000000000000" pitchFamily="65" charset="-120"/>
                <a:ea typeface="標楷體" panose="03000509000000000000" pitchFamily="65" charset="-120"/>
              </a:rPr>
              <a:t>主管機關審定</a:t>
            </a:r>
            <a:r>
              <a:rPr lang="zh-TW" altLang="en-US" sz="3200" cap="none" dirty="0">
                <a:solidFill>
                  <a:srgbClr val="000000"/>
                </a:solidFill>
                <a:latin typeface="標楷體" panose="03000509000000000000" pitchFamily="65" charset="-120"/>
                <a:ea typeface="標楷體" panose="03000509000000000000" pitchFamily="65" charset="-120"/>
              </a:rPr>
              <a:t>（配合各機關學校行政流程通常</a:t>
            </a:r>
            <a:endParaRPr lang="en-US" altLang="zh-TW" sz="3200" cap="none" dirty="0">
              <a:solidFill>
                <a:srgbClr val="000000"/>
              </a:solidFill>
              <a:latin typeface="標楷體" panose="03000509000000000000" pitchFamily="65" charset="-120"/>
              <a:ea typeface="標楷體" panose="03000509000000000000" pitchFamily="65" charset="-120"/>
            </a:endParaRPr>
          </a:p>
          <a:p>
            <a:pPr marL="0" lvl="0" indent="0">
              <a:lnSpc>
                <a:spcPts val="3000"/>
              </a:lnSpc>
              <a:buNone/>
            </a:pPr>
            <a:r>
              <a:rPr lang="zh-TW" altLang="en-US" sz="3200" cap="none" dirty="0">
                <a:solidFill>
                  <a:srgbClr val="000000"/>
                </a:solidFill>
                <a:latin typeface="標楷體" panose="03000509000000000000" pitchFamily="65" charset="-120"/>
                <a:ea typeface="標楷體" panose="03000509000000000000" pitchFamily="65" charset="-120"/>
              </a:rPr>
              <a:t>　需較規定時程提早１至２月時間送件）</a:t>
            </a:r>
            <a:endParaRPr lang="en-US" altLang="zh-TW" sz="3200" cap="none" dirty="0">
              <a:solidFill>
                <a:srgbClr val="000000"/>
              </a:solidFill>
              <a:latin typeface="標楷體" panose="03000509000000000000" pitchFamily="65" charset="-120"/>
              <a:ea typeface="標楷體" panose="03000509000000000000" pitchFamily="65" charset="-120"/>
            </a:endParaRPr>
          </a:p>
          <a:p>
            <a:pPr marL="0" lvl="0" indent="0">
              <a:lnSpc>
                <a:spcPts val="3000"/>
              </a:lnSpc>
              <a:buNone/>
            </a:pPr>
            <a:endParaRPr lang="en-US" altLang="zh-TW" sz="3200" cap="none" dirty="0">
              <a:solidFill>
                <a:schemeClr val="tx1"/>
              </a:solidFill>
              <a:latin typeface="標楷體" panose="03000509000000000000" pitchFamily="65" charset="-120"/>
              <a:ea typeface="標楷體" panose="03000509000000000000" pitchFamily="65" charset="-120"/>
            </a:endParaRPr>
          </a:p>
          <a:p>
            <a:pPr marL="0" lvl="0" indent="0">
              <a:lnSpc>
                <a:spcPts val="3000"/>
              </a:lnSpc>
              <a:buNone/>
            </a:pPr>
            <a:r>
              <a:rPr lang="zh-TW" altLang="zh-TW" sz="3200" cap="none" dirty="0">
                <a:solidFill>
                  <a:schemeClr val="tx1"/>
                </a:solidFill>
                <a:latin typeface="標楷體" panose="03000509000000000000" pitchFamily="65" charset="-120"/>
                <a:ea typeface="標楷體" panose="03000509000000000000" pitchFamily="65" charset="-120"/>
              </a:rPr>
              <a:t> </a:t>
            </a:r>
          </a:p>
          <a:p>
            <a:pPr marL="0" indent="0">
              <a:lnSpc>
                <a:spcPts val="3000"/>
              </a:lnSpc>
              <a:buNone/>
            </a:pPr>
            <a:r>
              <a:rPr lang="zh-TW" altLang="en-US" sz="2400" dirty="0">
                <a:solidFill>
                  <a:srgbClr val="FF00FF"/>
                </a:solidFill>
                <a:latin typeface="標楷體" panose="03000509000000000000" pitchFamily="65" charset="-120"/>
                <a:ea typeface="標楷體" panose="03000509000000000000" pitchFamily="65" charset="-120"/>
              </a:rPr>
              <a:t>　</a:t>
            </a:r>
          </a:p>
        </p:txBody>
      </p:sp>
      <p:sp>
        <p:nvSpPr>
          <p:cNvPr id="4" name="Rectangle 3"/>
          <p:cNvSpPr>
            <a:spLocks noChangeArrowheads="1"/>
          </p:cNvSpPr>
          <p:nvPr/>
        </p:nvSpPr>
        <p:spPr bwMode="auto">
          <a:xfrm>
            <a:off x="0" y="90100"/>
            <a:ext cx="65" cy="276999"/>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zh-TW" altLang="zh-TW" sz="1800" b="0" i="0" u="none" strike="noStrike" cap="none" normalizeH="0" baseline="0" dirty="0">
              <a:ln>
                <a:noFill/>
              </a:ln>
              <a:solidFill>
                <a:schemeClr val="tx1"/>
              </a:solidFill>
              <a:effectLst/>
              <a:latin typeface="Arial" panose="020B0604020202020204" pitchFamily="34" charset="0"/>
            </a:endParaRPr>
          </a:p>
        </p:txBody>
      </p:sp>
      <p:sp>
        <p:nvSpPr>
          <p:cNvPr id="7" name="Rectangle 4"/>
          <p:cNvSpPr>
            <a:spLocks noChangeArrowheads="1"/>
          </p:cNvSpPr>
          <p:nvPr/>
        </p:nvSpPr>
        <p:spPr bwMode="auto">
          <a:xfrm>
            <a:off x="0" y="90100"/>
            <a:ext cx="65" cy="276999"/>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zh-TW" altLang="zh-TW" sz="1800" b="0" i="0" u="none" strike="noStrike" cap="none" normalizeH="0" baseline="0" dirty="0">
              <a:ln>
                <a:noFill/>
              </a:ln>
              <a:solidFill>
                <a:schemeClr val="tx1"/>
              </a:solidFill>
              <a:effectLst/>
              <a:latin typeface="Arial" panose="020B0604020202020204" pitchFamily="34" charset="0"/>
            </a:endParaRPr>
          </a:p>
        </p:txBody>
      </p:sp>
      <p:pic>
        <p:nvPicPr>
          <p:cNvPr id="8" name="圖片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9512" y="188640"/>
            <a:ext cx="792088" cy="792088"/>
          </a:xfrm>
          <a:prstGeom prst="rect">
            <a:avLst/>
          </a:prstGeom>
        </p:spPr>
      </p:pic>
    </p:spTree>
    <p:extLst>
      <p:ext uri="{BB962C8B-B14F-4D97-AF65-F5344CB8AC3E}">
        <p14:creationId xmlns:p14="http://schemas.microsoft.com/office/powerpoint/2010/main" val="603059674"/>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532524" y="549523"/>
            <a:ext cx="8143932" cy="867524"/>
          </a:xfrm>
          <a:noFill/>
          <a:ln>
            <a:noFill/>
          </a:ln>
        </p:spPr>
        <p:style>
          <a:lnRef idx="1">
            <a:schemeClr val="accent3"/>
          </a:lnRef>
          <a:fillRef idx="2">
            <a:schemeClr val="accent3"/>
          </a:fillRef>
          <a:effectRef idx="1">
            <a:schemeClr val="accent3"/>
          </a:effectRef>
          <a:fontRef idx="minor">
            <a:schemeClr val="dk1"/>
          </a:fontRef>
        </p:style>
        <p:txBody>
          <a:bodyPr>
            <a:normAutofit/>
          </a:bodyPr>
          <a:lstStyle/>
          <a:p>
            <a:pPr>
              <a:spcBef>
                <a:spcPct val="50000"/>
              </a:spcBef>
            </a:pPr>
            <a:r>
              <a:rPr lang="zh-TW" altLang="en-US" dirty="0">
                <a:solidFill>
                  <a:schemeClr val="tx1"/>
                </a:solidFill>
                <a:latin typeface="標楷體" panose="03000509000000000000" pitchFamily="65" charset="-120"/>
                <a:ea typeface="標楷體" panose="03000509000000000000" pitchFamily="65" charset="-120"/>
              </a:rPr>
              <a:t>遺屬年金</a:t>
            </a:r>
            <a:r>
              <a:rPr lang="zh-TW" altLang="en-US" sz="2000" dirty="0">
                <a:solidFill>
                  <a:srgbClr val="FF0000"/>
                </a:solidFill>
                <a:latin typeface="標楷體" panose="03000509000000000000" pitchFamily="65" charset="-120"/>
                <a:ea typeface="標楷體" panose="03000509000000000000" pitchFamily="65" charset="-120"/>
              </a:rPr>
              <a:t>教</a:t>
            </a:r>
            <a:r>
              <a:rPr lang="en-US" altLang="zh-TW" sz="2000" dirty="0">
                <a:solidFill>
                  <a:srgbClr val="FF0000"/>
                </a:solidFill>
                <a:latin typeface="標楷體" panose="03000509000000000000" pitchFamily="65" charset="-120"/>
                <a:ea typeface="標楷體" panose="03000509000000000000" pitchFamily="65" charset="-120"/>
              </a:rPr>
              <a:t>#45</a:t>
            </a:r>
            <a:r>
              <a:rPr lang="zh-TW" altLang="en-US" sz="2000" dirty="0">
                <a:solidFill>
                  <a:srgbClr val="FF0000"/>
                </a:solidFill>
                <a:latin typeface="標楷體" panose="03000509000000000000" pitchFamily="65" charset="-120"/>
                <a:ea typeface="標楷體" panose="03000509000000000000" pitchFamily="65" charset="-120"/>
              </a:rPr>
              <a:t>、</a:t>
            </a:r>
            <a:r>
              <a:rPr lang="en-US" altLang="zh-TW" sz="2000" dirty="0">
                <a:solidFill>
                  <a:srgbClr val="FF0000"/>
                </a:solidFill>
                <a:latin typeface="標楷體" panose="03000509000000000000" pitchFamily="65" charset="-120"/>
                <a:ea typeface="標楷體" panose="03000509000000000000" pitchFamily="65" charset="-120"/>
              </a:rPr>
              <a:t>46</a:t>
            </a:r>
            <a:endParaRPr lang="zh-TW" altLang="en-US" sz="2000" dirty="0">
              <a:solidFill>
                <a:srgbClr val="FF0000"/>
              </a:solidFill>
              <a:latin typeface="標楷體" panose="03000509000000000000" pitchFamily="65" charset="-120"/>
              <a:ea typeface="標楷體" panose="03000509000000000000" pitchFamily="65" charset="-120"/>
            </a:endParaRPr>
          </a:p>
        </p:txBody>
      </p:sp>
      <p:sp>
        <p:nvSpPr>
          <p:cNvPr id="9" name="AutoShape 3"/>
          <p:cNvSpPr>
            <a:spLocks noChangeArrowheads="1"/>
          </p:cNvSpPr>
          <p:nvPr/>
        </p:nvSpPr>
        <p:spPr bwMode="auto">
          <a:xfrm>
            <a:off x="539552" y="1928802"/>
            <a:ext cx="8136904" cy="4143404"/>
          </a:xfrm>
          <a:prstGeom prst="roundRect">
            <a:avLst>
              <a:gd name="adj" fmla="val 9106"/>
            </a:avLst>
          </a:prstGeom>
          <a:gradFill rotWithShape="1">
            <a:gsLst>
              <a:gs pos="0">
                <a:srgbClr val="6DB6FF">
                  <a:gamma/>
                  <a:tint val="19216"/>
                  <a:invGamma/>
                </a:srgbClr>
              </a:gs>
              <a:gs pos="100000">
                <a:srgbClr val="6DB6FF"/>
              </a:gs>
            </a:gsLst>
            <a:lin ang="2700000" scaled="1"/>
          </a:gradFill>
          <a:ln w="9525">
            <a:noFill/>
            <a:round/>
            <a:headEnd/>
            <a:tailEnd/>
          </a:ln>
          <a:effectLst/>
        </p:spPr>
        <p:txBody>
          <a:bodyPr wrap="none" anchor="ctr"/>
          <a:lstStyle/>
          <a:p>
            <a:pPr>
              <a:lnSpc>
                <a:spcPts val="3500"/>
              </a:lnSpc>
              <a:buSzPct val="90000"/>
            </a:pPr>
            <a:endParaRPr lang="ko-KR" altLang="en-US" sz="2800" dirty="0">
              <a:latin typeface="華康隸書體W7" pitchFamily="65" charset="-120"/>
            </a:endParaRPr>
          </a:p>
        </p:txBody>
      </p:sp>
      <p:sp>
        <p:nvSpPr>
          <p:cNvPr id="6" name="AutoShape 3"/>
          <p:cNvSpPr>
            <a:spLocks noChangeArrowheads="1"/>
          </p:cNvSpPr>
          <p:nvPr/>
        </p:nvSpPr>
        <p:spPr bwMode="auto">
          <a:xfrm>
            <a:off x="354261" y="1928802"/>
            <a:ext cx="8500458" cy="4299390"/>
          </a:xfrm>
          <a:prstGeom prst="roundRect">
            <a:avLst>
              <a:gd name="adj" fmla="val 9106"/>
            </a:avLst>
          </a:prstGeom>
          <a:gradFill rotWithShape="1">
            <a:gsLst>
              <a:gs pos="0">
                <a:schemeClr val="bg1"/>
              </a:gs>
              <a:gs pos="100000">
                <a:srgbClr val="92D050"/>
              </a:gs>
            </a:gsLst>
            <a:lin ang="2700000" scaled="1"/>
          </a:gradFill>
          <a:ln w="9525">
            <a:noFill/>
            <a:round/>
            <a:headEnd/>
            <a:tailEnd/>
          </a:ln>
          <a:effectLst/>
        </p:spPr>
        <p:txBody>
          <a:bodyPr wrap="none" anchor="ctr"/>
          <a:lstStyle/>
          <a:p>
            <a:pPr marL="177800" indent="-177800">
              <a:lnSpc>
                <a:spcPts val="3600"/>
              </a:lnSpc>
              <a:buSzPct val="90000"/>
              <a:buBlip>
                <a:blip r:embed="rId3"/>
              </a:buBlip>
            </a:pPr>
            <a:endParaRPr lang="en-US" altLang="zh-TW" sz="2800" u="sng" dirty="0">
              <a:solidFill>
                <a:srgbClr val="FF00FF"/>
              </a:solidFill>
              <a:latin typeface="標楷體" panose="03000509000000000000" pitchFamily="65" charset="-120"/>
            </a:endParaRPr>
          </a:p>
          <a:p>
            <a:pPr marL="457200" indent="-457200">
              <a:lnSpc>
                <a:spcPts val="3600"/>
              </a:lnSpc>
              <a:buSzPct val="90000"/>
              <a:buFont typeface="Arial" panose="020B0604020202020204" pitchFamily="34" charset="0"/>
              <a:buChar char="•"/>
            </a:pPr>
            <a:r>
              <a:rPr lang="zh-TW" altLang="en-US" sz="2800" dirty="0">
                <a:solidFill>
                  <a:schemeClr val="tx1"/>
                </a:solidFill>
                <a:latin typeface="標楷體" panose="03000509000000000000" pitchFamily="65" charset="-120"/>
              </a:rPr>
              <a:t>配偶：符合下列條件，給與終身。</a:t>
            </a:r>
            <a:endParaRPr lang="en-US" altLang="zh-TW" sz="2800" dirty="0">
              <a:solidFill>
                <a:schemeClr val="tx1"/>
              </a:solidFill>
              <a:latin typeface="標楷體" panose="03000509000000000000" pitchFamily="65" charset="-120"/>
            </a:endParaRPr>
          </a:p>
          <a:p>
            <a:pPr>
              <a:lnSpc>
                <a:spcPts val="3600"/>
              </a:lnSpc>
              <a:buSzPct val="90000"/>
            </a:pPr>
            <a:r>
              <a:rPr lang="en-US" altLang="zh-TW" sz="2800" dirty="0">
                <a:solidFill>
                  <a:schemeClr val="tx1"/>
                </a:solidFill>
                <a:latin typeface="標楷體" panose="03000509000000000000" pitchFamily="65" charset="-120"/>
              </a:rPr>
              <a:t>1.</a:t>
            </a:r>
            <a:r>
              <a:rPr lang="zh-TW" altLang="en-US" sz="2800" dirty="0">
                <a:solidFill>
                  <a:schemeClr val="tx1"/>
                </a:solidFill>
                <a:latin typeface="標楷體" panose="03000509000000000000" pitchFamily="65" charset="-120"/>
              </a:rPr>
              <a:t>婚姻關係於亡故時已存續</a:t>
            </a:r>
            <a:r>
              <a:rPr lang="en-US" altLang="zh-TW" sz="2800" dirty="0">
                <a:solidFill>
                  <a:schemeClr val="tx1"/>
                </a:solidFill>
                <a:latin typeface="標楷體" panose="03000509000000000000" pitchFamily="65" charset="-120"/>
              </a:rPr>
              <a:t>10</a:t>
            </a:r>
            <a:r>
              <a:rPr lang="zh-TW" altLang="en-US" sz="2800" dirty="0">
                <a:solidFill>
                  <a:schemeClr val="tx1"/>
                </a:solidFill>
                <a:latin typeface="標楷體" panose="03000509000000000000" pitchFamily="65" charset="-120"/>
              </a:rPr>
              <a:t>年以上且未再婚</a:t>
            </a:r>
            <a:endParaRPr lang="en-US" altLang="zh-TW" sz="2800" dirty="0">
              <a:solidFill>
                <a:schemeClr val="tx1"/>
              </a:solidFill>
              <a:latin typeface="標楷體" panose="03000509000000000000" pitchFamily="65" charset="-120"/>
            </a:endParaRPr>
          </a:p>
          <a:p>
            <a:pPr>
              <a:lnSpc>
                <a:spcPts val="3600"/>
              </a:lnSpc>
              <a:buSzPct val="90000"/>
            </a:pPr>
            <a:r>
              <a:rPr lang="en-US" altLang="zh-TW" sz="2800" dirty="0">
                <a:solidFill>
                  <a:schemeClr val="tx1"/>
                </a:solidFill>
                <a:latin typeface="標楷體" panose="03000509000000000000" pitchFamily="65" charset="-120"/>
              </a:rPr>
              <a:t>2.</a:t>
            </a:r>
            <a:r>
              <a:rPr lang="zh-TW" altLang="en-US" sz="2800" dirty="0">
                <a:solidFill>
                  <a:schemeClr val="tx1"/>
                </a:solidFill>
                <a:latin typeface="標楷體" panose="03000509000000000000" pitchFamily="65" charset="-120"/>
              </a:rPr>
              <a:t>年滿</a:t>
            </a:r>
            <a:r>
              <a:rPr lang="en-US" altLang="zh-TW" sz="2800" dirty="0">
                <a:solidFill>
                  <a:schemeClr val="tx1"/>
                </a:solidFill>
                <a:latin typeface="標楷體" panose="03000509000000000000" pitchFamily="65" charset="-120"/>
              </a:rPr>
              <a:t>55</a:t>
            </a:r>
            <a:r>
              <a:rPr lang="zh-TW" altLang="en-US" sz="2800" dirty="0">
                <a:solidFill>
                  <a:schemeClr val="tx1"/>
                </a:solidFill>
                <a:latin typeface="標楷體" panose="03000509000000000000" pitchFamily="65" charset="-120"/>
              </a:rPr>
              <a:t>歲，或身心障礙且無工作能力；未滿</a:t>
            </a:r>
            <a:r>
              <a:rPr lang="en-US" altLang="zh-TW" sz="2800" dirty="0">
                <a:solidFill>
                  <a:schemeClr val="tx1"/>
                </a:solidFill>
                <a:latin typeface="標楷體" panose="03000509000000000000" pitchFamily="65" charset="-120"/>
              </a:rPr>
              <a:t>55</a:t>
            </a:r>
            <a:r>
              <a:rPr lang="zh-TW" altLang="en-US" sz="2800" dirty="0">
                <a:solidFill>
                  <a:schemeClr val="tx1"/>
                </a:solidFill>
                <a:latin typeface="標楷體" panose="03000509000000000000" pitchFamily="65" charset="-120"/>
              </a:rPr>
              <a:t>歲者</a:t>
            </a:r>
            <a:endParaRPr lang="en-US" altLang="zh-TW" sz="2800" dirty="0">
              <a:solidFill>
                <a:schemeClr val="tx1"/>
              </a:solidFill>
              <a:latin typeface="標楷體" panose="03000509000000000000" pitchFamily="65" charset="-120"/>
            </a:endParaRPr>
          </a:p>
          <a:p>
            <a:pPr indent="266700">
              <a:lnSpc>
                <a:spcPts val="3600"/>
              </a:lnSpc>
              <a:buSzPct val="90000"/>
            </a:pPr>
            <a:r>
              <a:rPr lang="zh-TW" altLang="en-US" sz="2800" dirty="0">
                <a:solidFill>
                  <a:schemeClr val="tx1"/>
                </a:solidFill>
                <a:latin typeface="標楷體" panose="03000509000000000000" pitchFamily="65" charset="-120"/>
              </a:rPr>
              <a:t> ，得至滿</a:t>
            </a:r>
            <a:r>
              <a:rPr lang="en-US" altLang="zh-TW" sz="2800" dirty="0">
                <a:solidFill>
                  <a:schemeClr val="tx1"/>
                </a:solidFill>
                <a:latin typeface="標楷體" panose="03000509000000000000" pitchFamily="65" charset="-120"/>
              </a:rPr>
              <a:t>55</a:t>
            </a:r>
            <a:r>
              <a:rPr lang="zh-TW" altLang="en-US" sz="2800" dirty="0">
                <a:solidFill>
                  <a:schemeClr val="tx1"/>
                </a:solidFill>
                <a:latin typeface="標楷體" panose="03000509000000000000" pitchFamily="65" charset="-120"/>
              </a:rPr>
              <a:t>歲支日起支領。</a:t>
            </a:r>
          </a:p>
          <a:p>
            <a:pPr marL="457200" indent="-457200">
              <a:lnSpc>
                <a:spcPts val="3600"/>
              </a:lnSpc>
              <a:buSzPct val="90000"/>
              <a:buFont typeface="Arial" panose="020B0604020202020204" pitchFamily="34" charset="0"/>
              <a:buChar char="•"/>
            </a:pPr>
            <a:r>
              <a:rPr lang="zh-TW" altLang="en-US" sz="2800" dirty="0">
                <a:solidFill>
                  <a:schemeClr val="tx1"/>
                </a:solidFill>
                <a:latin typeface="標楷體" panose="03000509000000000000" pitchFamily="65" charset="-120"/>
              </a:rPr>
              <a:t>子女：</a:t>
            </a:r>
            <a:endParaRPr lang="en-US" altLang="zh-TW" sz="2800" dirty="0">
              <a:solidFill>
                <a:schemeClr val="tx1"/>
              </a:solidFill>
              <a:latin typeface="標楷體" panose="03000509000000000000" pitchFamily="65" charset="-120"/>
            </a:endParaRPr>
          </a:p>
          <a:p>
            <a:pPr>
              <a:lnSpc>
                <a:spcPts val="3600"/>
              </a:lnSpc>
              <a:buSzPct val="90000"/>
            </a:pPr>
            <a:r>
              <a:rPr lang="en-US" altLang="zh-TW" sz="2800" dirty="0">
                <a:solidFill>
                  <a:schemeClr val="tx1"/>
                </a:solidFill>
                <a:latin typeface="標楷體" panose="03000509000000000000" pitchFamily="65" charset="-120"/>
              </a:rPr>
              <a:t>1.</a:t>
            </a:r>
            <a:r>
              <a:rPr lang="zh-TW" altLang="en-US" sz="2800" dirty="0">
                <a:solidFill>
                  <a:schemeClr val="tx1"/>
                </a:solidFill>
                <a:latin typeface="標楷體" panose="03000509000000000000" pitchFamily="65" charset="-120"/>
              </a:rPr>
              <a:t>未成年：給與至成年。</a:t>
            </a:r>
            <a:endParaRPr lang="en-US" altLang="zh-TW" sz="2800" dirty="0">
              <a:solidFill>
                <a:schemeClr val="tx1"/>
              </a:solidFill>
              <a:latin typeface="標楷體" panose="03000509000000000000" pitchFamily="65" charset="-120"/>
            </a:endParaRPr>
          </a:p>
          <a:p>
            <a:pPr>
              <a:lnSpc>
                <a:spcPts val="3600"/>
              </a:lnSpc>
              <a:buSzPct val="90000"/>
            </a:pPr>
            <a:r>
              <a:rPr lang="en-US" altLang="zh-TW" sz="2800" dirty="0">
                <a:solidFill>
                  <a:schemeClr val="tx1"/>
                </a:solidFill>
                <a:latin typeface="標楷體" panose="03000509000000000000" pitchFamily="65" charset="-120"/>
              </a:rPr>
              <a:t>2.</a:t>
            </a:r>
            <a:r>
              <a:rPr lang="zh-TW" altLang="en-US" sz="2800" dirty="0">
                <a:solidFill>
                  <a:schemeClr val="tx1"/>
                </a:solidFill>
                <a:latin typeface="標楷體" panose="03000509000000000000" pitchFamily="65" charset="-120"/>
              </a:rPr>
              <a:t>成年但身心障礙且無工作能力：給與終身。</a:t>
            </a:r>
            <a:endParaRPr lang="en-US" altLang="zh-TW" sz="2800" dirty="0">
              <a:solidFill>
                <a:schemeClr val="tx1"/>
              </a:solidFill>
              <a:latin typeface="標楷體" panose="03000509000000000000" pitchFamily="65" charset="-120"/>
            </a:endParaRPr>
          </a:p>
          <a:p>
            <a:pPr marL="457200" indent="-457200">
              <a:lnSpc>
                <a:spcPts val="3600"/>
              </a:lnSpc>
              <a:buSzPct val="90000"/>
              <a:buFont typeface="Arial" panose="020B0604020202020204" pitchFamily="34" charset="0"/>
              <a:buChar char="•"/>
            </a:pPr>
            <a:r>
              <a:rPr lang="zh-TW" altLang="en-US" sz="2800" dirty="0">
                <a:solidFill>
                  <a:schemeClr val="tx1"/>
                </a:solidFill>
                <a:latin typeface="標楷體" panose="03000509000000000000" pitchFamily="65" charset="-120"/>
              </a:rPr>
              <a:t>父母：給與終身。</a:t>
            </a:r>
          </a:p>
          <a:p>
            <a:pPr>
              <a:lnSpc>
                <a:spcPts val="3600"/>
              </a:lnSpc>
              <a:buSzPct val="90000"/>
            </a:pPr>
            <a:endParaRPr lang="en-US" altLang="zh-TW" sz="2800" dirty="0">
              <a:latin typeface="標楷體" panose="03000509000000000000" pitchFamily="65" charset="-120"/>
            </a:endParaRPr>
          </a:p>
        </p:txBody>
      </p:sp>
      <p:pic>
        <p:nvPicPr>
          <p:cNvPr id="5" name="圖片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9512" y="188640"/>
            <a:ext cx="792088" cy="792088"/>
          </a:xfrm>
          <a:prstGeom prst="rect">
            <a:avLst/>
          </a:prstGeom>
        </p:spPr>
      </p:pic>
    </p:spTree>
    <p:extLst>
      <p:ext uri="{BB962C8B-B14F-4D97-AF65-F5344CB8AC3E}">
        <p14:creationId xmlns:p14="http://schemas.microsoft.com/office/powerpoint/2010/main" val="2087630928"/>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532524" y="549523"/>
            <a:ext cx="8143932" cy="867524"/>
          </a:xfrm>
          <a:noFill/>
          <a:ln>
            <a:noFill/>
          </a:ln>
        </p:spPr>
        <p:style>
          <a:lnRef idx="1">
            <a:schemeClr val="accent3"/>
          </a:lnRef>
          <a:fillRef idx="2">
            <a:schemeClr val="accent3"/>
          </a:fillRef>
          <a:effectRef idx="1">
            <a:schemeClr val="accent3"/>
          </a:effectRef>
          <a:fontRef idx="minor">
            <a:schemeClr val="dk1"/>
          </a:fontRef>
        </p:style>
        <p:txBody>
          <a:bodyPr>
            <a:normAutofit/>
          </a:bodyPr>
          <a:lstStyle/>
          <a:p>
            <a:pPr>
              <a:spcBef>
                <a:spcPct val="50000"/>
              </a:spcBef>
            </a:pPr>
            <a:r>
              <a:rPr lang="zh-TW" altLang="en-US" dirty="0">
                <a:solidFill>
                  <a:schemeClr val="tx1"/>
                </a:solidFill>
                <a:latin typeface="標楷體" panose="03000509000000000000" pitchFamily="65" charset="-120"/>
                <a:ea typeface="標楷體" panose="03000509000000000000" pitchFamily="65" charset="-120"/>
              </a:rPr>
              <a:t>遺屬年金</a:t>
            </a:r>
            <a:r>
              <a:rPr lang="zh-TW" altLang="en-US" sz="2000" dirty="0">
                <a:solidFill>
                  <a:srgbClr val="FF0000"/>
                </a:solidFill>
                <a:latin typeface="標楷體" panose="03000509000000000000" pitchFamily="65" charset="-120"/>
                <a:ea typeface="標楷體" panose="03000509000000000000" pitchFamily="65" charset="-120"/>
              </a:rPr>
              <a:t>教</a:t>
            </a:r>
            <a:r>
              <a:rPr lang="en-US" altLang="zh-TW" sz="2000" dirty="0">
                <a:solidFill>
                  <a:srgbClr val="FF0000"/>
                </a:solidFill>
                <a:latin typeface="標楷體" panose="03000509000000000000" pitchFamily="65" charset="-120"/>
                <a:ea typeface="標楷體" panose="03000509000000000000" pitchFamily="65" charset="-120"/>
              </a:rPr>
              <a:t>#45</a:t>
            </a:r>
            <a:r>
              <a:rPr lang="zh-TW" altLang="en-US" sz="2000" dirty="0">
                <a:solidFill>
                  <a:srgbClr val="FF0000"/>
                </a:solidFill>
                <a:latin typeface="標楷體" panose="03000509000000000000" pitchFamily="65" charset="-120"/>
                <a:ea typeface="標楷體" panose="03000509000000000000" pitchFamily="65" charset="-120"/>
              </a:rPr>
              <a:t>、</a:t>
            </a:r>
            <a:r>
              <a:rPr lang="en-US" altLang="zh-TW" sz="2000" dirty="0">
                <a:solidFill>
                  <a:srgbClr val="FF0000"/>
                </a:solidFill>
                <a:latin typeface="標楷體" panose="03000509000000000000" pitchFamily="65" charset="-120"/>
                <a:ea typeface="標楷體" panose="03000509000000000000" pitchFamily="65" charset="-120"/>
              </a:rPr>
              <a:t>46</a:t>
            </a:r>
            <a:endParaRPr lang="zh-TW" altLang="en-US" sz="2000" dirty="0">
              <a:solidFill>
                <a:srgbClr val="FF0000"/>
              </a:solidFill>
              <a:latin typeface="標楷體" panose="03000509000000000000" pitchFamily="65" charset="-120"/>
              <a:ea typeface="標楷體" panose="03000509000000000000" pitchFamily="65" charset="-120"/>
            </a:endParaRPr>
          </a:p>
        </p:txBody>
      </p:sp>
      <p:sp>
        <p:nvSpPr>
          <p:cNvPr id="6" name="AutoShape 3"/>
          <p:cNvSpPr>
            <a:spLocks noChangeArrowheads="1"/>
          </p:cNvSpPr>
          <p:nvPr/>
        </p:nvSpPr>
        <p:spPr bwMode="auto">
          <a:xfrm>
            <a:off x="251520" y="1988840"/>
            <a:ext cx="8705940" cy="4464496"/>
          </a:xfrm>
          <a:prstGeom prst="roundRect">
            <a:avLst>
              <a:gd name="adj" fmla="val 9106"/>
            </a:avLst>
          </a:prstGeom>
          <a:gradFill rotWithShape="1">
            <a:gsLst>
              <a:gs pos="0">
                <a:schemeClr val="bg1"/>
              </a:gs>
              <a:gs pos="100000">
                <a:schemeClr val="accent1"/>
              </a:gs>
            </a:gsLst>
            <a:lin ang="2700000" scaled="1"/>
          </a:gradFill>
          <a:ln w="9525">
            <a:noFill/>
            <a:round/>
            <a:headEnd/>
            <a:tailEnd/>
          </a:ln>
          <a:effectLst/>
        </p:spPr>
        <p:txBody>
          <a:bodyPr wrap="none" anchor="ctr"/>
          <a:lstStyle/>
          <a:p>
            <a:pPr marL="457200" indent="-457200">
              <a:lnSpc>
                <a:spcPts val="3600"/>
              </a:lnSpc>
              <a:buSzPct val="90000"/>
              <a:buFont typeface="Arial" panose="020B0604020202020204" pitchFamily="34" charset="0"/>
              <a:buChar char="•"/>
            </a:pPr>
            <a:r>
              <a:rPr lang="zh-TW" altLang="en-US" sz="2800" dirty="0">
                <a:solidFill>
                  <a:schemeClr val="tx1"/>
                </a:solidFill>
                <a:latin typeface="標楷體" panose="03000509000000000000" pitchFamily="65" charset="-120"/>
              </a:rPr>
              <a:t>排除對象：</a:t>
            </a:r>
            <a:endParaRPr lang="en-US" altLang="zh-TW" sz="2800" dirty="0">
              <a:solidFill>
                <a:schemeClr val="tx1"/>
              </a:solidFill>
              <a:latin typeface="標楷體" panose="03000509000000000000" pitchFamily="65" charset="-120"/>
            </a:endParaRPr>
          </a:p>
          <a:p>
            <a:r>
              <a:rPr lang="zh-TW" altLang="en-US" sz="2800" dirty="0">
                <a:solidFill>
                  <a:schemeClr val="tx1"/>
                </a:solidFill>
                <a:latin typeface="標楷體" panose="03000509000000000000" pitchFamily="65" charset="-120"/>
              </a:rPr>
              <a:t>遺族已依法領有退休金、撫卹金、優惠存款利息，或</a:t>
            </a:r>
            <a:endParaRPr lang="en-US" altLang="zh-TW" sz="2800" dirty="0">
              <a:solidFill>
                <a:schemeClr val="tx1"/>
              </a:solidFill>
              <a:latin typeface="標楷體" panose="03000509000000000000" pitchFamily="65" charset="-120"/>
            </a:endParaRPr>
          </a:p>
          <a:p>
            <a:r>
              <a:rPr lang="zh-TW" altLang="en-US" sz="2800" dirty="0">
                <a:solidFill>
                  <a:schemeClr val="tx1"/>
                </a:solidFill>
                <a:latin typeface="標楷體" panose="03000509000000000000" pitchFamily="65" charset="-120"/>
              </a:rPr>
              <a:t>其他由政府預算、公營事業機構支給相當於退離給與</a:t>
            </a:r>
            <a:endParaRPr lang="en-US" altLang="zh-TW" sz="2800" dirty="0">
              <a:solidFill>
                <a:schemeClr val="tx1"/>
              </a:solidFill>
              <a:latin typeface="標楷體" panose="03000509000000000000" pitchFamily="65" charset="-120"/>
            </a:endParaRPr>
          </a:p>
          <a:p>
            <a:r>
              <a:rPr lang="zh-TW" altLang="en-US" sz="2800" dirty="0">
                <a:solidFill>
                  <a:schemeClr val="tx1"/>
                </a:solidFill>
                <a:latin typeface="標楷體" panose="03000509000000000000" pitchFamily="65" charset="-120"/>
              </a:rPr>
              <a:t>之定期性給與者，不得擇領遺屬年金，但仍可支領遺</a:t>
            </a:r>
            <a:endParaRPr lang="en-US" altLang="zh-TW" sz="2800" dirty="0">
              <a:solidFill>
                <a:schemeClr val="tx1"/>
              </a:solidFill>
              <a:latin typeface="標楷體" panose="03000509000000000000" pitchFamily="65" charset="-120"/>
            </a:endParaRPr>
          </a:p>
          <a:p>
            <a:r>
              <a:rPr lang="zh-TW" altLang="en-US" sz="2800" dirty="0">
                <a:solidFill>
                  <a:schemeClr val="tx1"/>
                </a:solidFill>
                <a:latin typeface="標楷體" panose="03000509000000000000" pitchFamily="65" charset="-120"/>
              </a:rPr>
              <a:t>屬一次金。另選擇放棄應領之 定期給與並經權責機關</a:t>
            </a:r>
            <a:endParaRPr lang="en-US" altLang="zh-TW" sz="2800" dirty="0">
              <a:solidFill>
                <a:schemeClr val="tx1"/>
              </a:solidFill>
              <a:latin typeface="標楷體" panose="03000509000000000000" pitchFamily="65" charset="-120"/>
            </a:endParaRPr>
          </a:p>
          <a:p>
            <a:r>
              <a:rPr lang="zh-TW" altLang="en-US" sz="2800" dirty="0">
                <a:solidFill>
                  <a:schemeClr val="tx1"/>
                </a:solidFill>
                <a:latin typeface="標楷體" panose="03000509000000000000" pitchFamily="65" charset="-120"/>
              </a:rPr>
              <a:t>同意者，不在此限 。</a:t>
            </a:r>
            <a:endParaRPr lang="en-US" altLang="zh-TW" sz="2800" dirty="0">
              <a:solidFill>
                <a:schemeClr val="tx1"/>
              </a:solidFill>
              <a:latin typeface="標楷體" panose="03000509000000000000" pitchFamily="65" charset="-120"/>
            </a:endParaRPr>
          </a:p>
          <a:p>
            <a:r>
              <a:rPr lang="en-US" altLang="zh-TW" sz="2800" dirty="0">
                <a:solidFill>
                  <a:schemeClr val="tx1"/>
                </a:solidFill>
                <a:latin typeface="標楷體" panose="03000509000000000000" pitchFamily="65" charset="-120"/>
              </a:rPr>
              <a:t>(</a:t>
            </a:r>
            <a:r>
              <a:rPr lang="zh-TW" altLang="en-US" sz="2800" dirty="0">
                <a:solidFill>
                  <a:schemeClr val="tx1"/>
                </a:solidFill>
                <a:latin typeface="標楷體" panose="03000509000000000000" pitchFamily="65" charset="-120"/>
              </a:rPr>
              <a:t>過渡期</a:t>
            </a:r>
            <a:r>
              <a:rPr lang="en-US" altLang="zh-TW" sz="2800" dirty="0">
                <a:solidFill>
                  <a:schemeClr val="tx1"/>
                </a:solidFill>
                <a:latin typeface="標楷體" panose="03000509000000000000" pitchFamily="65" charset="-120"/>
              </a:rPr>
              <a:t>:</a:t>
            </a:r>
            <a:r>
              <a:rPr lang="zh-TW" altLang="en-US" sz="2800" dirty="0">
                <a:solidFill>
                  <a:schemeClr val="tx1"/>
                </a:solidFill>
                <a:latin typeface="標楷體" panose="03000509000000000000" pitchFamily="65" charset="-120"/>
              </a:rPr>
              <a:t>新法施行至</a:t>
            </a:r>
            <a:r>
              <a:rPr lang="en-US" altLang="zh-TW" sz="2800" dirty="0">
                <a:solidFill>
                  <a:schemeClr val="tx1"/>
                </a:solidFill>
                <a:latin typeface="標楷體" panose="03000509000000000000" pitchFamily="65" charset="-120"/>
              </a:rPr>
              <a:t>108.6.30</a:t>
            </a:r>
            <a:r>
              <a:rPr lang="zh-TW" altLang="en-US" sz="2800" dirty="0">
                <a:solidFill>
                  <a:schemeClr val="tx1"/>
                </a:solidFill>
                <a:latin typeface="標楷體" panose="03000509000000000000" pitchFamily="65" charset="-120"/>
              </a:rPr>
              <a:t>前亡故者不適用</a:t>
            </a:r>
            <a:r>
              <a:rPr lang="en-US" altLang="zh-TW" sz="2800" dirty="0">
                <a:solidFill>
                  <a:schemeClr val="tx1"/>
                </a:solidFill>
                <a:latin typeface="標楷體" panose="03000509000000000000" pitchFamily="65" charset="-120"/>
              </a:rPr>
              <a:t>) </a:t>
            </a:r>
          </a:p>
          <a:p>
            <a:pPr marL="342900" indent="-342900">
              <a:buFont typeface="Arial" panose="020B0604020202020204" pitchFamily="34" charset="0"/>
              <a:buChar char="•"/>
            </a:pPr>
            <a:r>
              <a:rPr lang="zh-TW" altLang="en-US" sz="2200" dirty="0">
                <a:solidFill>
                  <a:schemeClr val="tx1"/>
                </a:solidFill>
                <a:latin typeface="標楷體" panose="03000509000000000000" pitchFamily="65" charset="-120"/>
              </a:rPr>
              <a:t>所稱政府預算、公營事業機構支給之定期且持續給付之退離給與</a:t>
            </a:r>
            <a:endParaRPr lang="en-US" altLang="zh-TW" sz="2200" dirty="0">
              <a:solidFill>
                <a:schemeClr val="tx1"/>
              </a:solidFill>
              <a:latin typeface="標楷體" panose="03000509000000000000" pitchFamily="65" charset="-120"/>
            </a:endParaRPr>
          </a:p>
          <a:p>
            <a:r>
              <a:rPr lang="zh-TW" altLang="en-US" sz="2200" dirty="0">
                <a:solidFill>
                  <a:schemeClr val="tx1"/>
                </a:solidFill>
                <a:latin typeface="標楷體" panose="03000509000000000000" pitchFamily="65" charset="-120"/>
              </a:rPr>
              <a:t>   及優惠存款利息，不包含各類社會保險養老年金或老年年金。</a:t>
            </a:r>
            <a:endParaRPr lang="en-US" altLang="zh-TW" sz="2200" dirty="0">
              <a:solidFill>
                <a:schemeClr val="tx1"/>
              </a:solidFill>
              <a:latin typeface="標楷體" panose="03000509000000000000" pitchFamily="65" charset="-120"/>
            </a:endParaRPr>
          </a:p>
        </p:txBody>
      </p:sp>
      <p:pic>
        <p:nvPicPr>
          <p:cNvPr id="4" name="圖片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9512" y="188640"/>
            <a:ext cx="792088" cy="792088"/>
          </a:xfrm>
          <a:prstGeom prst="rect">
            <a:avLst/>
          </a:prstGeom>
        </p:spPr>
      </p:pic>
    </p:spTree>
    <p:extLst>
      <p:ext uri="{BB962C8B-B14F-4D97-AF65-F5344CB8AC3E}">
        <p14:creationId xmlns:p14="http://schemas.microsoft.com/office/powerpoint/2010/main" val="1060107978"/>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532524" y="549523"/>
            <a:ext cx="8143932" cy="867524"/>
          </a:xfrm>
          <a:noFill/>
          <a:ln>
            <a:noFill/>
          </a:ln>
        </p:spPr>
        <p:style>
          <a:lnRef idx="1">
            <a:schemeClr val="accent3"/>
          </a:lnRef>
          <a:fillRef idx="2">
            <a:schemeClr val="accent3"/>
          </a:fillRef>
          <a:effectRef idx="1">
            <a:schemeClr val="accent3"/>
          </a:effectRef>
          <a:fontRef idx="minor">
            <a:schemeClr val="dk1"/>
          </a:fontRef>
        </p:style>
        <p:txBody>
          <a:bodyPr>
            <a:normAutofit/>
          </a:bodyPr>
          <a:lstStyle/>
          <a:p>
            <a:pPr>
              <a:spcBef>
                <a:spcPct val="50000"/>
              </a:spcBef>
            </a:pPr>
            <a:r>
              <a:rPr lang="zh-TW" altLang="en-US" dirty="0">
                <a:solidFill>
                  <a:schemeClr val="tx1"/>
                </a:solidFill>
                <a:latin typeface="標楷體" panose="03000509000000000000" pitchFamily="65" charset="-120"/>
                <a:ea typeface="標楷體" panose="03000509000000000000" pitchFamily="65" charset="-120"/>
              </a:rPr>
              <a:t>遺屬年金</a:t>
            </a:r>
            <a:r>
              <a:rPr lang="zh-TW" altLang="en-US" sz="2000" dirty="0">
                <a:solidFill>
                  <a:srgbClr val="FF0000"/>
                </a:solidFill>
                <a:latin typeface="標楷體" panose="03000509000000000000" pitchFamily="65" charset="-120"/>
                <a:ea typeface="標楷體" panose="03000509000000000000" pitchFamily="65" charset="-120"/>
              </a:rPr>
              <a:t>教</a:t>
            </a:r>
            <a:r>
              <a:rPr lang="en-US" altLang="zh-TW" sz="2000" dirty="0">
                <a:solidFill>
                  <a:srgbClr val="FF0000"/>
                </a:solidFill>
                <a:latin typeface="標楷體" panose="03000509000000000000" pitchFamily="65" charset="-120"/>
                <a:ea typeface="標楷體" panose="03000509000000000000" pitchFamily="65" charset="-120"/>
              </a:rPr>
              <a:t>#45</a:t>
            </a:r>
            <a:endParaRPr lang="zh-TW" altLang="en-US" sz="2000" dirty="0">
              <a:solidFill>
                <a:srgbClr val="FF0000"/>
              </a:solidFill>
              <a:latin typeface="標楷體" panose="03000509000000000000" pitchFamily="65" charset="-120"/>
              <a:ea typeface="標楷體" panose="03000509000000000000" pitchFamily="65" charset="-120"/>
            </a:endParaRPr>
          </a:p>
        </p:txBody>
      </p:sp>
      <p:sp>
        <p:nvSpPr>
          <p:cNvPr id="6" name="AutoShape 3"/>
          <p:cNvSpPr>
            <a:spLocks noChangeArrowheads="1"/>
          </p:cNvSpPr>
          <p:nvPr/>
        </p:nvSpPr>
        <p:spPr bwMode="auto">
          <a:xfrm>
            <a:off x="251520" y="1777930"/>
            <a:ext cx="8572466" cy="4523292"/>
          </a:xfrm>
          <a:prstGeom prst="roundRect">
            <a:avLst>
              <a:gd name="adj" fmla="val 9106"/>
            </a:avLst>
          </a:prstGeom>
          <a:gradFill rotWithShape="1">
            <a:gsLst>
              <a:gs pos="0">
                <a:schemeClr val="bg1"/>
              </a:gs>
              <a:gs pos="100000">
                <a:srgbClr val="92D050"/>
              </a:gs>
            </a:gsLst>
            <a:lin ang="2700000" scaled="1"/>
          </a:gradFill>
          <a:ln w="9525">
            <a:noFill/>
            <a:round/>
            <a:headEnd/>
            <a:tailEnd/>
          </a:ln>
          <a:effectLst/>
        </p:spPr>
        <p:txBody>
          <a:bodyPr wrap="none" anchor="ctr"/>
          <a:lstStyle/>
          <a:p>
            <a:pPr marL="457200" indent="-457200">
              <a:lnSpc>
                <a:spcPts val="3600"/>
              </a:lnSpc>
              <a:buSzPct val="90000"/>
              <a:buFont typeface="Arial" panose="020B0604020202020204" pitchFamily="34" charset="0"/>
              <a:buChar char="•"/>
            </a:pPr>
            <a:r>
              <a:rPr lang="zh-TW" altLang="en-US" sz="2800" dirty="0">
                <a:solidFill>
                  <a:schemeClr val="tx1"/>
                </a:solidFill>
                <a:latin typeface="標楷體" panose="03000509000000000000" pitchFamily="65" charset="-120"/>
              </a:rPr>
              <a:t>遺屬年金喪失請領權發給一次退休金餘額</a:t>
            </a:r>
            <a:r>
              <a:rPr lang="en-US" altLang="zh-TW" sz="2800" dirty="0">
                <a:solidFill>
                  <a:schemeClr val="tx1"/>
                </a:solidFill>
                <a:latin typeface="標楷體" panose="03000509000000000000" pitchFamily="65" charset="-120"/>
              </a:rPr>
              <a:t>:</a:t>
            </a:r>
          </a:p>
          <a:p>
            <a:pPr>
              <a:lnSpc>
                <a:spcPts val="3600"/>
              </a:lnSpc>
              <a:buSzPct val="90000"/>
            </a:pPr>
            <a:r>
              <a:rPr lang="zh-TW" altLang="en-US" sz="2800" dirty="0">
                <a:solidFill>
                  <a:schemeClr val="tx1"/>
                </a:solidFill>
                <a:latin typeface="標楷體" panose="03000509000000000000" pitchFamily="65" charset="-120"/>
              </a:rPr>
              <a:t>  遺屬年金終止時，補足應領一次退休金。 </a:t>
            </a:r>
            <a:endParaRPr lang="en-US" altLang="zh-TW" sz="2800" dirty="0">
              <a:solidFill>
                <a:schemeClr val="tx1"/>
              </a:solidFill>
              <a:latin typeface="標楷體" panose="03000509000000000000" pitchFamily="65" charset="-120"/>
            </a:endParaRPr>
          </a:p>
          <a:p>
            <a:r>
              <a:rPr lang="zh-TW" altLang="en-US" sz="2800" dirty="0">
                <a:solidFill>
                  <a:schemeClr val="tx1"/>
                </a:solidFill>
                <a:latin typeface="標楷體" panose="03000509000000000000" pitchFamily="65" charset="-120"/>
              </a:rPr>
              <a:t>  </a:t>
            </a:r>
            <a:r>
              <a:rPr lang="en-US" altLang="zh-TW" sz="2800" dirty="0">
                <a:solidFill>
                  <a:schemeClr val="tx1"/>
                </a:solidFill>
                <a:latin typeface="標楷體" panose="03000509000000000000" pitchFamily="65" charset="-120"/>
              </a:rPr>
              <a:t>1.</a:t>
            </a:r>
            <a:r>
              <a:rPr lang="zh-TW" altLang="en-US" sz="2800" dirty="0">
                <a:solidFill>
                  <a:schemeClr val="tx1"/>
                </a:solidFill>
                <a:latin typeface="標楷體" panose="03000509000000000000" pitchFamily="65" charset="-120"/>
              </a:rPr>
              <a:t>時點：原審定支領遺屬年金者，全數均喪失請領</a:t>
            </a:r>
            <a:endParaRPr lang="en-US" altLang="zh-TW" sz="2800" dirty="0">
              <a:solidFill>
                <a:schemeClr val="tx1"/>
              </a:solidFill>
              <a:latin typeface="標楷體" panose="03000509000000000000" pitchFamily="65" charset="-120"/>
            </a:endParaRPr>
          </a:p>
          <a:p>
            <a:r>
              <a:rPr lang="zh-TW" altLang="en-US" sz="2800" dirty="0">
                <a:solidFill>
                  <a:schemeClr val="tx1"/>
                </a:solidFill>
                <a:latin typeface="標楷體" panose="03000509000000000000" pitchFamily="65" charset="-120"/>
              </a:rPr>
              <a:t>    權，致應終止領受遺屬年金時，始得適用之。</a:t>
            </a:r>
            <a:endParaRPr lang="en-US" altLang="zh-TW" sz="2800" dirty="0">
              <a:solidFill>
                <a:schemeClr val="tx1"/>
              </a:solidFill>
              <a:latin typeface="標楷體" panose="03000509000000000000" pitchFamily="65" charset="-120"/>
            </a:endParaRPr>
          </a:p>
          <a:p>
            <a:r>
              <a:rPr lang="zh-TW" altLang="en-US" sz="2800" dirty="0">
                <a:solidFill>
                  <a:schemeClr val="tx1"/>
                </a:solidFill>
                <a:latin typeface="標楷體" panose="03000509000000000000" pitchFamily="65" charset="-120"/>
              </a:rPr>
              <a:t>  </a:t>
            </a:r>
            <a:r>
              <a:rPr lang="en-US" altLang="zh-TW" sz="2800" dirty="0">
                <a:solidFill>
                  <a:schemeClr val="tx1"/>
                </a:solidFill>
                <a:latin typeface="標楷體" panose="03000509000000000000" pitchFamily="65" charset="-120"/>
              </a:rPr>
              <a:t>2.</a:t>
            </a:r>
            <a:r>
              <a:rPr lang="zh-TW" altLang="en-US" sz="2800" dirty="0">
                <a:solidFill>
                  <a:schemeClr val="tx1"/>
                </a:solidFill>
                <a:latin typeface="標楷體" panose="03000509000000000000" pitchFamily="65" charset="-120"/>
              </a:rPr>
              <a:t>計算方式：依第</a:t>
            </a:r>
            <a:r>
              <a:rPr lang="en-US" altLang="zh-TW" sz="2800" dirty="0">
                <a:solidFill>
                  <a:schemeClr val="tx1"/>
                </a:solidFill>
                <a:latin typeface="標楷體" panose="03000509000000000000" pitchFamily="65" charset="-120"/>
              </a:rPr>
              <a:t>44</a:t>
            </a:r>
            <a:r>
              <a:rPr lang="zh-TW" altLang="en-US" sz="2800" dirty="0">
                <a:solidFill>
                  <a:schemeClr val="tx1"/>
                </a:solidFill>
                <a:latin typeface="標楷體" panose="03000509000000000000" pitchFamily="65" charset="-120"/>
              </a:rPr>
              <a:t>條規定計算亡故退休人員應領</a:t>
            </a:r>
            <a:endParaRPr lang="en-US" altLang="zh-TW" sz="2800" dirty="0">
              <a:solidFill>
                <a:schemeClr val="tx1"/>
              </a:solidFill>
              <a:latin typeface="標楷體" panose="03000509000000000000" pitchFamily="65" charset="-120"/>
            </a:endParaRPr>
          </a:p>
          <a:p>
            <a:r>
              <a:rPr lang="zh-TW" altLang="en-US" sz="2800" dirty="0">
                <a:solidFill>
                  <a:schemeClr val="tx1"/>
                </a:solidFill>
                <a:latin typeface="標楷體" panose="03000509000000000000" pitchFamily="65" charset="-120"/>
              </a:rPr>
              <a:t>    之一次退休金，扣除已領月退休金及遺屬年金後</a:t>
            </a:r>
            <a:endParaRPr lang="en-US" altLang="zh-TW" sz="2800" dirty="0">
              <a:solidFill>
                <a:schemeClr val="tx1"/>
              </a:solidFill>
              <a:latin typeface="標楷體" panose="03000509000000000000" pitchFamily="65" charset="-120"/>
            </a:endParaRPr>
          </a:p>
          <a:p>
            <a:r>
              <a:rPr lang="zh-TW" altLang="en-US" sz="2800" dirty="0">
                <a:solidFill>
                  <a:schemeClr val="tx1"/>
                </a:solidFill>
                <a:latin typeface="標楷體" panose="03000509000000000000" pitchFamily="65" charset="-120"/>
              </a:rPr>
              <a:t>    ，若有餘額，發給餘額。</a:t>
            </a:r>
            <a:endParaRPr lang="en-US" altLang="zh-TW" sz="2800" dirty="0">
              <a:solidFill>
                <a:schemeClr val="tx1"/>
              </a:solidFill>
              <a:latin typeface="標楷體" panose="03000509000000000000" pitchFamily="65" charset="-120"/>
            </a:endParaRPr>
          </a:p>
          <a:p>
            <a:pPr>
              <a:lnSpc>
                <a:spcPts val="3600"/>
              </a:lnSpc>
              <a:buSzPct val="90000"/>
            </a:pPr>
            <a:r>
              <a:rPr lang="zh-TW" altLang="en-US" sz="2800" dirty="0">
                <a:solidFill>
                  <a:schemeClr val="tx1"/>
                </a:solidFill>
                <a:latin typeface="標楷體" panose="03000509000000000000" pitchFamily="65" charset="-120"/>
              </a:rPr>
              <a:t>  </a:t>
            </a:r>
            <a:r>
              <a:rPr lang="en-US" altLang="zh-TW" sz="2800" dirty="0">
                <a:solidFill>
                  <a:schemeClr val="tx1"/>
                </a:solidFill>
                <a:latin typeface="標楷體" panose="03000509000000000000" pitchFamily="65" charset="-120"/>
              </a:rPr>
              <a:t>3.</a:t>
            </a:r>
            <a:r>
              <a:rPr lang="zh-TW" altLang="en-US" sz="2800" dirty="0">
                <a:solidFill>
                  <a:schemeClr val="tx1"/>
                </a:solidFill>
                <a:latin typeface="標楷體" panose="03000509000000000000" pitchFamily="65" charset="-120"/>
              </a:rPr>
              <a:t>餘額發給對象：由其餘遺族，按第</a:t>
            </a:r>
            <a:r>
              <a:rPr lang="en-US" altLang="zh-TW" sz="2800" dirty="0">
                <a:solidFill>
                  <a:schemeClr val="tx1"/>
                </a:solidFill>
                <a:latin typeface="標楷體" panose="03000509000000000000" pitchFamily="65" charset="-120"/>
              </a:rPr>
              <a:t>43</a:t>
            </a:r>
            <a:r>
              <a:rPr lang="zh-TW" altLang="en-US" sz="2800" dirty="0">
                <a:solidFill>
                  <a:schemeClr val="tx1"/>
                </a:solidFill>
                <a:latin typeface="標楷體" panose="03000509000000000000" pitchFamily="65" charset="-120"/>
              </a:rPr>
              <a:t>條規定之順</a:t>
            </a:r>
            <a:endParaRPr lang="en-US" altLang="zh-TW" sz="2800" dirty="0">
              <a:solidFill>
                <a:schemeClr val="tx1"/>
              </a:solidFill>
              <a:latin typeface="標楷體" panose="03000509000000000000" pitchFamily="65" charset="-120"/>
            </a:endParaRPr>
          </a:p>
          <a:p>
            <a:pPr>
              <a:lnSpc>
                <a:spcPts val="3600"/>
              </a:lnSpc>
              <a:buSzPct val="90000"/>
            </a:pPr>
            <a:r>
              <a:rPr lang="zh-TW" altLang="en-US" sz="2800" dirty="0">
                <a:solidFill>
                  <a:schemeClr val="tx1"/>
                </a:solidFill>
                <a:latin typeface="標楷體" panose="03000509000000000000" pitchFamily="65" charset="-120"/>
              </a:rPr>
              <a:t>    序及比率領受之。</a:t>
            </a:r>
            <a:endParaRPr lang="en-US" altLang="zh-TW" sz="2800" dirty="0">
              <a:solidFill>
                <a:schemeClr val="tx1"/>
              </a:solidFill>
              <a:latin typeface="標楷體" panose="03000509000000000000" pitchFamily="65" charset="-120"/>
            </a:endParaRPr>
          </a:p>
        </p:txBody>
      </p:sp>
      <p:pic>
        <p:nvPicPr>
          <p:cNvPr id="4" name="圖片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9512" y="188640"/>
            <a:ext cx="792088" cy="792088"/>
          </a:xfrm>
          <a:prstGeom prst="rect">
            <a:avLst/>
          </a:prstGeom>
        </p:spPr>
      </p:pic>
    </p:spTree>
    <p:extLst>
      <p:ext uri="{BB962C8B-B14F-4D97-AF65-F5344CB8AC3E}">
        <p14:creationId xmlns:p14="http://schemas.microsoft.com/office/powerpoint/2010/main" val="1063934635"/>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標題 1"/>
          <p:cNvSpPr>
            <a:spLocks noGrp="1"/>
          </p:cNvSpPr>
          <p:nvPr>
            <p:ph type="title"/>
          </p:nvPr>
        </p:nvSpPr>
        <p:spPr>
          <a:xfrm>
            <a:off x="946026" y="409228"/>
            <a:ext cx="7649569" cy="1143000"/>
          </a:xfrm>
          <a:noFill/>
          <a:ln>
            <a:noFill/>
          </a:ln>
        </p:spPr>
        <p:style>
          <a:lnRef idx="1">
            <a:schemeClr val="accent3"/>
          </a:lnRef>
          <a:fillRef idx="1002">
            <a:schemeClr val="lt2"/>
          </a:fillRef>
          <a:effectRef idx="1">
            <a:schemeClr val="accent3"/>
          </a:effectRef>
          <a:fontRef idx="minor">
            <a:schemeClr val="dk1"/>
          </a:fontRef>
        </p:style>
        <p:txBody>
          <a:bodyPr>
            <a:normAutofit/>
          </a:bodyPr>
          <a:lstStyle/>
          <a:p>
            <a:r>
              <a:rPr lang="zh-TW" altLang="en-US" sz="4800" dirty="0">
                <a:solidFill>
                  <a:schemeClr val="tx1"/>
                </a:solidFill>
                <a:latin typeface="標楷體" panose="03000509000000000000" pitchFamily="65" charset="-120"/>
                <a:ea typeface="標楷體" panose="03000509000000000000" pitchFamily="65" charset="-120"/>
              </a:rPr>
              <a:t>撫卹金</a:t>
            </a:r>
            <a:r>
              <a:rPr lang="zh-TW" altLang="en-US" sz="2000" dirty="0">
                <a:solidFill>
                  <a:srgbClr val="FF0000"/>
                </a:solidFill>
                <a:latin typeface="標楷體" panose="03000509000000000000" pitchFamily="65" charset="-120"/>
                <a:ea typeface="標楷體" panose="03000509000000000000" pitchFamily="65" charset="-120"/>
              </a:rPr>
              <a:t>教</a:t>
            </a:r>
            <a:r>
              <a:rPr lang="en-US" altLang="zh-TW" sz="2000" dirty="0">
                <a:solidFill>
                  <a:srgbClr val="FF0000"/>
                </a:solidFill>
                <a:latin typeface="標楷體" panose="03000509000000000000" pitchFamily="65" charset="-120"/>
                <a:ea typeface="標楷體" panose="03000509000000000000" pitchFamily="65" charset="-120"/>
              </a:rPr>
              <a:t>#51-61</a:t>
            </a:r>
            <a:endParaRPr lang="zh-TW" altLang="en-US" sz="2000" dirty="0">
              <a:solidFill>
                <a:srgbClr val="FF0000"/>
              </a:solidFill>
              <a:latin typeface="標楷體" panose="03000509000000000000" pitchFamily="65" charset="-120"/>
              <a:ea typeface="標楷體" panose="03000509000000000000" pitchFamily="65" charset="-120"/>
            </a:endParaRPr>
          </a:p>
        </p:txBody>
      </p:sp>
      <p:sp>
        <p:nvSpPr>
          <p:cNvPr id="9" name="AutoShape 5"/>
          <p:cNvSpPr>
            <a:spLocks noGrp="1" noChangeArrowheads="1"/>
          </p:cNvSpPr>
          <p:nvPr>
            <p:ph sz="quarter" idx="13"/>
          </p:nvPr>
        </p:nvSpPr>
        <p:spPr bwMode="auto">
          <a:xfrm>
            <a:off x="642910" y="1643050"/>
            <a:ext cx="3857082" cy="685791"/>
          </a:xfrm>
          <a:prstGeom prst="roundRect">
            <a:avLst>
              <a:gd name="adj" fmla="val 50000"/>
            </a:avLst>
          </a:prstGeom>
          <a:solidFill>
            <a:schemeClr val="accent6"/>
          </a:solidFill>
          <a:ln w="9525">
            <a:noFill/>
            <a:round/>
            <a:headEnd/>
            <a:tailEnd/>
          </a:ln>
          <a:effectLst>
            <a:outerShdw dist="35921" dir="2700000" algn="ctr" rotWithShape="0">
              <a:schemeClr val="bg2">
                <a:alpha val="50000"/>
              </a:schemeClr>
            </a:outerShdw>
          </a:effectLst>
        </p:spPr>
        <p:txBody>
          <a:bodyPr wrap="none" anchor="ctr">
            <a:normAutofit fontScale="85000" lnSpcReduction="20000"/>
          </a:bodyPr>
          <a:lstStyle/>
          <a:p>
            <a:pPr algn="ctr">
              <a:buNone/>
            </a:pPr>
            <a:r>
              <a:rPr lang="zh-TW" altLang="en-US" sz="3600" dirty="0">
                <a:solidFill>
                  <a:schemeClr val="tx1"/>
                </a:solidFill>
                <a:latin typeface="標楷體" panose="03000509000000000000" pitchFamily="65" charset="-120"/>
                <a:ea typeface="標楷體" panose="03000509000000000000" pitchFamily="65" charset="-120"/>
              </a:rPr>
              <a:t>請領時點、遺族順序</a:t>
            </a:r>
          </a:p>
        </p:txBody>
      </p:sp>
      <p:sp>
        <p:nvSpPr>
          <p:cNvPr id="10" name="AutoShape 6"/>
          <p:cNvSpPr>
            <a:spLocks noChangeArrowheads="1"/>
          </p:cNvSpPr>
          <p:nvPr/>
        </p:nvSpPr>
        <p:spPr bwMode="auto">
          <a:xfrm>
            <a:off x="323528" y="2357430"/>
            <a:ext cx="8568952" cy="4286280"/>
          </a:xfrm>
          <a:prstGeom prst="roundRect">
            <a:avLst>
              <a:gd name="adj" fmla="val 9106"/>
            </a:avLst>
          </a:prstGeom>
          <a:gradFill>
            <a:gsLst>
              <a:gs pos="0">
                <a:schemeClr val="bg1"/>
              </a:gs>
              <a:gs pos="100000">
                <a:schemeClr val="accent1"/>
              </a:gs>
            </a:gsLst>
            <a:lin ang="2700000" scaled="1"/>
          </a:gradFill>
          <a:ln w="9525">
            <a:noFill/>
            <a:round/>
            <a:headEnd/>
            <a:tailEnd/>
          </a:ln>
          <a:effectLst/>
        </p:spPr>
        <p:txBody>
          <a:bodyPr wrap="none" anchor="ctr"/>
          <a:lstStyle/>
          <a:p>
            <a:pPr marL="457200" indent="-457200">
              <a:lnSpc>
                <a:spcPts val="4000"/>
              </a:lnSpc>
              <a:buSzPct val="90000"/>
              <a:buFont typeface="Arial" panose="020B0604020202020204" pitchFamily="34" charset="0"/>
              <a:buChar char="•"/>
            </a:pPr>
            <a:r>
              <a:rPr lang="zh-TW" altLang="en-US" sz="3200" dirty="0">
                <a:solidFill>
                  <a:schemeClr val="tx1"/>
                </a:solidFill>
                <a:latin typeface="標楷體" panose="03000509000000000000" pitchFamily="65" charset="-120"/>
              </a:rPr>
              <a:t>請領：在職亡故教職員之遺族</a:t>
            </a:r>
            <a:endParaRPr lang="en-US" altLang="zh-TW" sz="3200" dirty="0">
              <a:solidFill>
                <a:schemeClr val="tx1"/>
              </a:solidFill>
              <a:latin typeface="標楷體" panose="03000509000000000000" pitchFamily="65" charset="-120"/>
            </a:endParaRPr>
          </a:p>
          <a:p>
            <a:pPr marL="457200" indent="-457200">
              <a:lnSpc>
                <a:spcPts val="4000"/>
              </a:lnSpc>
              <a:buSzPct val="90000"/>
              <a:buFont typeface="Arial" panose="020B0604020202020204" pitchFamily="34" charset="0"/>
              <a:buChar char="•"/>
            </a:pPr>
            <a:r>
              <a:rPr lang="zh-TW" altLang="en-US" sz="3200" dirty="0">
                <a:solidFill>
                  <a:schemeClr val="tx1"/>
                </a:solidFill>
                <a:latin typeface="標楷體" panose="03000509000000000000" pitchFamily="65" charset="-120"/>
              </a:rPr>
              <a:t>撫卹原因：</a:t>
            </a:r>
            <a:endParaRPr lang="en-US" altLang="zh-TW" sz="3200" dirty="0">
              <a:solidFill>
                <a:schemeClr val="tx1"/>
              </a:solidFill>
              <a:latin typeface="標楷體" panose="03000509000000000000" pitchFamily="65" charset="-120"/>
            </a:endParaRPr>
          </a:p>
          <a:p>
            <a:pPr>
              <a:lnSpc>
                <a:spcPts val="4000"/>
              </a:lnSpc>
              <a:buSzPct val="90000"/>
            </a:pPr>
            <a:r>
              <a:rPr lang="zh-TW" altLang="en-US" sz="3200" dirty="0">
                <a:solidFill>
                  <a:schemeClr val="tx1"/>
                </a:solidFill>
                <a:latin typeface="標楷體" panose="03000509000000000000" pitchFamily="65" charset="-120"/>
              </a:rPr>
              <a:t>  </a:t>
            </a:r>
            <a:r>
              <a:rPr lang="en-US" altLang="zh-TW" sz="3200" dirty="0">
                <a:solidFill>
                  <a:schemeClr val="tx1"/>
                </a:solidFill>
                <a:latin typeface="標楷體" panose="03000509000000000000" pitchFamily="65" charset="-120"/>
              </a:rPr>
              <a:t>1.</a:t>
            </a:r>
            <a:r>
              <a:rPr lang="zh-TW" altLang="en-US" sz="3200" dirty="0">
                <a:solidFill>
                  <a:schemeClr val="tx1"/>
                </a:solidFill>
                <a:latin typeface="標楷體" panose="03000509000000000000" pitchFamily="65" charset="-120"/>
              </a:rPr>
              <a:t>病故或意外死亡。</a:t>
            </a:r>
            <a:endParaRPr lang="en-US" altLang="zh-TW" sz="3200" dirty="0">
              <a:solidFill>
                <a:schemeClr val="tx1"/>
              </a:solidFill>
              <a:latin typeface="標楷體" panose="03000509000000000000" pitchFamily="65" charset="-120"/>
            </a:endParaRPr>
          </a:p>
          <a:p>
            <a:pPr>
              <a:lnSpc>
                <a:spcPts val="4000"/>
              </a:lnSpc>
              <a:buSzPct val="90000"/>
            </a:pPr>
            <a:r>
              <a:rPr lang="zh-TW" altLang="en-US" sz="3200" dirty="0">
                <a:solidFill>
                  <a:schemeClr val="tx1"/>
                </a:solidFill>
                <a:latin typeface="標楷體" panose="03000509000000000000" pitchFamily="65" charset="-120"/>
              </a:rPr>
              <a:t>  </a:t>
            </a:r>
            <a:r>
              <a:rPr lang="en-US" altLang="zh-TW" sz="3200" dirty="0">
                <a:solidFill>
                  <a:schemeClr val="tx1"/>
                </a:solidFill>
                <a:latin typeface="標楷體" panose="03000509000000000000" pitchFamily="65" charset="-120"/>
              </a:rPr>
              <a:t>2.</a:t>
            </a:r>
            <a:r>
              <a:rPr lang="zh-TW" altLang="en-US" sz="3200" dirty="0">
                <a:solidFill>
                  <a:schemeClr val="tx1"/>
                </a:solidFill>
                <a:latin typeface="標楷體" panose="03000509000000000000" pitchFamily="65" charset="-120"/>
              </a:rPr>
              <a:t>因公死亡。</a:t>
            </a:r>
            <a:endParaRPr lang="en-US" altLang="zh-TW" sz="3200" dirty="0">
              <a:solidFill>
                <a:schemeClr val="tx1"/>
              </a:solidFill>
              <a:latin typeface="標楷體" panose="03000509000000000000" pitchFamily="65" charset="-120"/>
            </a:endParaRPr>
          </a:p>
          <a:p>
            <a:pPr marL="457200" indent="-457200">
              <a:lnSpc>
                <a:spcPts val="4000"/>
              </a:lnSpc>
              <a:buSzPct val="90000"/>
              <a:buFont typeface="Arial" panose="020B0604020202020204" pitchFamily="34" charset="0"/>
              <a:buChar char="•"/>
            </a:pPr>
            <a:r>
              <a:rPr lang="zh-TW" altLang="en-US" sz="3200" dirty="0">
                <a:solidFill>
                  <a:schemeClr val="tx1"/>
                </a:solidFill>
                <a:latin typeface="標楷體" panose="03000509000000000000" pitchFamily="65" charset="-120"/>
              </a:rPr>
              <a:t>遺族範圍及順序：</a:t>
            </a:r>
            <a:endParaRPr lang="en-US" altLang="zh-TW" sz="3200" dirty="0">
              <a:solidFill>
                <a:schemeClr val="tx1"/>
              </a:solidFill>
              <a:latin typeface="標楷體" panose="03000509000000000000" pitchFamily="65" charset="-120"/>
            </a:endParaRPr>
          </a:p>
          <a:p>
            <a:pPr>
              <a:lnSpc>
                <a:spcPts val="4000"/>
              </a:lnSpc>
              <a:buSzPct val="90000"/>
            </a:pPr>
            <a:r>
              <a:rPr lang="zh-TW" altLang="en-US" sz="3200" dirty="0">
                <a:solidFill>
                  <a:schemeClr val="tx1"/>
                </a:solidFill>
                <a:latin typeface="標楷體" panose="03000509000000000000" pitchFamily="65" charset="-120"/>
              </a:rPr>
              <a:t> 未再婚配偶</a:t>
            </a:r>
            <a:r>
              <a:rPr lang="en-US" altLang="zh-TW" sz="3200" dirty="0">
                <a:solidFill>
                  <a:schemeClr val="tx1"/>
                </a:solidFill>
                <a:latin typeface="標楷體" panose="03000509000000000000" pitchFamily="65" charset="-120"/>
              </a:rPr>
              <a:t>(1/2)+</a:t>
            </a:r>
            <a:r>
              <a:rPr lang="zh-TW" altLang="en-US" sz="3200" dirty="0">
                <a:solidFill>
                  <a:schemeClr val="tx1"/>
                </a:solidFill>
                <a:latin typeface="標楷體" panose="03000509000000000000" pitchFamily="65" charset="-120"/>
              </a:rPr>
              <a:t>法定遺族</a:t>
            </a:r>
            <a:r>
              <a:rPr lang="en-US" altLang="zh-TW" sz="3200" dirty="0">
                <a:solidFill>
                  <a:schemeClr val="tx1"/>
                </a:solidFill>
                <a:latin typeface="標楷體" panose="03000509000000000000" pitchFamily="65" charset="-120"/>
              </a:rPr>
              <a:t>(1/2)</a:t>
            </a:r>
          </a:p>
          <a:p>
            <a:pPr>
              <a:lnSpc>
                <a:spcPts val="4000"/>
              </a:lnSpc>
              <a:buSzPct val="90000"/>
            </a:pPr>
            <a:r>
              <a:rPr lang="zh-TW" altLang="en-US" sz="3200" dirty="0">
                <a:solidFill>
                  <a:schemeClr val="tx1"/>
                </a:solidFill>
                <a:latin typeface="標楷體" panose="03000509000000000000" pitchFamily="65" charset="-120"/>
              </a:rPr>
              <a:t> </a:t>
            </a:r>
            <a:r>
              <a:rPr lang="en-US" altLang="zh-TW" sz="3200" dirty="0">
                <a:solidFill>
                  <a:schemeClr val="tx1"/>
                </a:solidFill>
                <a:latin typeface="標楷體" panose="03000509000000000000" pitchFamily="65" charset="-120"/>
              </a:rPr>
              <a:t>(</a:t>
            </a:r>
            <a:r>
              <a:rPr lang="zh-TW" altLang="en-US" sz="3200" dirty="0">
                <a:solidFill>
                  <a:schemeClr val="tx1"/>
                </a:solidFill>
                <a:latin typeface="標楷體" panose="03000509000000000000" pitchFamily="65" charset="-120"/>
              </a:rPr>
              <a:t>順序子女、父母、祖父母、兄弟姊妹</a:t>
            </a:r>
            <a:r>
              <a:rPr lang="en-US" altLang="zh-TW" sz="3200" dirty="0">
                <a:solidFill>
                  <a:schemeClr val="tx1"/>
                </a:solidFill>
                <a:latin typeface="標楷體" panose="03000509000000000000" pitchFamily="65" charset="-120"/>
              </a:rPr>
              <a:t>)</a:t>
            </a:r>
          </a:p>
          <a:p>
            <a:pPr marL="177800" indent="-177800">
              <a:lnSpc>
                <a:spcPts val="4000"/>
              </a:lnSpc>
              <a:buSzPct val="90000"/>
            </a:pPr>
            <a:r>
              <a:rPr lang="zh-TW" altLang="en-US" sz="3200" dirty="0">
                <a:solidFill>
                  <a:schemeClr val="tx1"/>
                </a:solidFill>
                <a:latin typeface="標楷體" panose="03000509000000000000" pitchFamily="65" charset="-120"/>
              </a:rPr>
              <a:t> </a:t>
            </a:r>
            <a:r>
              <a:rPr lang="en-US" altLang="ko-KR" sz="2400" dirty="0">
                <a:solidFill>
                  <a:schemeClr val="tx1"/>
                </a:solidFill>
                <a:latin typeface="標楷體" panose="03000509000000000000" pitchFamily="65" charset="-120"/>
              </a:rPr>
              <a:t>(</a:t>
            </a:r>
            <a:r>
              <a:rPr lang="zh-TW" altLang="en-US" sz="2400" dirty="0">
                <a:solidFill>
                  <a:schemeClr val="tx1"/>
                </a:solidFill>
                <a:latin typeface="標楷體" panose="03000509000000000000" pitchFamily="65" charset="-120"/>
              </a:rPr>
              <a:t>無子女、父母、祖父母者，由未再婚配偶單獨領受</a:t>
            </a:r>
            <a:r>
              <a:rPr lang="en-US" altLang="zh-TW" sz="2400" dirty="0">
                <a:solidFill>
                  <a:schemeClr val="tx1"/>
                </a:solidFill>
                <a:latin typeface="標楷體" panose="03000509000000000000" pitchFamily="65" charset="-120"/>
              </a:rPr>
              <a:t>)</a:t>
            </a:r>
            <a:endParaRPr lang="ko-KR" altLang="en-US" sz="2400" dirty="0">
              <a:solidFill>
                <a:schemeClr val="tx1"/>
              </a:solidFill>
              <a:latin typeface="標楷體" panose="03000509000000000000" pitchFamily="65" charset="-120"/>
            </a:endParaRPr>
          </a:p>
        </p:txBody>
      </p:sp>
      <p:pic>
        <p:nvPicPr>
          <p:cNvPr id="6" name="圖片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9512" y="188640"/>
            <a:ext cx="792088" cy="792088"/>
          </a:xfrm>
          <a:prstGeom prst="rect">
            <a:avLst/>
          </a:prstGeom>
        </p:spPr>
      </p:pic>
    </p:spTree>
    <p:extLst>
      <p:ext uri="{BB962C8B-B14F-4D97-AF65-F5344CB8AC3E}">
        <p14:creationId xmlns:p14="http://schemas.microsoft.com/office/powerpoint/2010/main" val="1286268408"/>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標題 1"/>
          <p:cNvSpPr>
            <a:spLocks noGrp="1"/>
          </p:cNvSpPr>
          <p:nvPr>
            <p:ph type="title"/>
          </p:nvPr>
        </p:nvSpPr>
        <p:spPr>
          <a:xfrm>
            <a:off x="685332" y="332656"/>
            <a:ext cx="7773338" cy="1224137"/>
          </a:xfrm>
          <a:noFill/>
          <a:ln>
            <a:noFill/>
          </a:ln>
        </p:spPr>
        <p:style>
          <a:lnRef idx="1">
            <a:schemeClr val="accent3"/>
          </a:lnRef>
          <a:fillRef idx="1002">
            <a:schemeClr val="lt2"/>
          </a:fillRef>
          <a:effectRef idx="1">
            <a:schemeClr val="accent3"/>
          </a:effectRef>
          <a:fontRef idx="minor">
            <a:schemeClr val="dk1"/>
          </a:fontRef>
        </p:style>
        <p:txBody>
          <a:bodyPr>
            <a:normAutofit/>
          </a:bodyPr>
          <a:lstStyle/>
          <a:p>
            <a:r>
              <a:rPr lang="zh-TW" altLang="en-US" sz="4800" dirty="0">
                <a:solidFill>
                  <a:schemeClr val="tx1"/>
                </a:solidFill>
                <a:latin typeface="標楷體" panose="03000509000000000000" pitchFamily="65" charset="-120"/>
                <a:ea typeface="標楷體" panose="03000509000000000000" pitchFamily="65" charset="-120"/>
              </a:rPr>
              <a:t>撫卹金</a:t>
            </a:r>
            <a:r>
              <a:rPr lang="zh-TW" altLang="en-US" sz="2000" dirty="0">
                <a:solidFill>
                  <a:srgbClr val="7030A0"/>
                </a:solidFill>
                <a:latin typeface="標楷體" panose="03000509000000000000" pitchFamily="65" charset="-120"/>
                <a:ea typeface="標楷體" panose="03000509000000000000" pitchFamily="65" charset="-120"/>
              </a:rPr>
              <a:t> </a:t>
            </a:r>
            <a:r>
              <a:rPr lang="zh-TW" altLang="en-US" sz="2000" dirty="0">
                <a:solidFill>
                  <a:srgbClr val="FF0000"/>
                </a:solidFill>
                <a:latin typeface="標楷體" panose="03000509000000000000" pitchFamily="65" charset="-120"/>
                <a:ea typeface="標楷體" panose="03000509000000000000" pitchFamily="65" charset="-120"/>
              </a:rPr>
              <a:t>教</a:t>
            </a:r>
            <a:r>
              <a:rPr lang="en-US" altLang="zh-TW" sz="2000" dirty="0">
                <a:solidFill>
                  <a:srgbClr val="FF0000"/>
                </a:solidFill>
                <a:latin typeface="標楷體" panose="03000509000000000000" pitchFamily="65" charset="-120"/>
                <a:ea typeface="標楷體" panose="03000509000000000000" pitchFamily="65" charset="-120"/>
              </a:rPr>
              <a:t>#51-61</a:t>
            </a:r>
            <a:endParaRPr lang="zh-TW" altLang="en-US" sz="2000" dirty="0">
              <a:solidFill>
                <a:srgbClr val="FF0000"/>
              </a:solidFill>
              <a:latin typeface="標楷體" panose="03000509000000000000" pitchFamily="65" charset="-120"/>
              <a:ea typeface="標楷體" panose="03000509000000000000" pitchFamily="65" charset="-120"/>
            </a:endParaRPr>
          </a:p>
        </p:txBody>
      </p:sp>
      <p:sp>
        <p:nvSpPr>
          <p:cNvPr id="9" name="AutoShape 5"/>
          <p:cNvSpPr>
            <a:spLocks noGrp="1" noChangeArrowheads="1"/>
          </p:cNvSpPr>
          <p:nvPr>
            <p:ph sz="quarter" idx="13"/>
          </p:nvPr>
        </p:nvSpPr>
        <p:spPr bwMode="auto">
          <a:xfrm>
            <a:off x="550055" y="1743077"/>
            <a:ext cx="2257412" cy="685791"/>
          </a:xfrm>
          <a:prstGeom prst="roundRect">
            <a:avLst>
              <a:gd name="adj" fmla="val 50000"/>
            </a:avLst>
          </a:prstGeom>
          <a:solidFill>
            <a:srgbClr val="00B0F0"/>
          </a:solidFill>
          <a:ln w="9525">
            <a:noFill/>
            <a:round/>
            <a:headEnd/>
            <a:tailEnd/>
          </a:ln>
          <a:effectLst>
            <a:outerShdw dist="35921" dir="2700000" algn="ctr" rotWithShape="0">
              <a:schemeClr val="bg2">
                <a:alpha val="50000"/>
              </a:schemeClr>
            </a:outerShdw>
          </a:effectLst>
        </p:spPr>
        <p:txBody>
          <a:bodyPr wrap="none" anchor="ctr">
            <a:noAutofit/>
          </a:bodyPr>
          <a:lstStyle/>
          <a:p>
            <a:pPr algn="ctr">
              <a:buNone/>
            </a:pPr>
            <a:r>
              <a:rPr lang="zh-TW" altLang="en-US" sz="3200" dirty="0">
                <a:solidFill>
                  <a:schemeClr val="tx1"/>
                </a:solidFill>
                <a:latin typeface="標楷體" panose="03000509000000000000" pitchFamily="65" charset="-120"/>
                <a:ea typeface="標楷體" panose="03000509000000000000" pitchFamily="65" charset="-120"/>
              </a:rPr>
              <a:t>種類</a:t>
            </a:r>
          </a:p>
        </p:txBody>
      </p:sp>
      <mc:AlternateContent xmlns:mc="http://schemas.openxmlformats.org/markup-compatibility/2006" xmlns:a14="http://schemas.microsoft.com/office/drawing/2010/main">
        <mc:Choice Requires="a14">
          <p:sp>
            <p:nvSpPr>
              <p:cNvPr id="10" name="AutoShape 6"/>
              <p:cNvSpPr>
                <a:spLocks noChangeArrowheads="1"/>
              </p:cNvSpPr>
              <p:nvPr/>
            </p:nvSpPr>
            <p:spPr bwMode="auto">
              <a:xfrm>
                <a:off x="642910" y="2428868"/>
                <a:ext cx="7715304" cy="3952460"/>
              </a:xfrm>
              <a:prstGeom prst="roundRect">
                <a:avLst>
                  <a:gd name="adj" fmla="val 9106"/>
                </a:avLst>
              </a:prstGeom>
              <a:gradFill>
                <a:gsLst>
                  <a:gs pos="0">
                    <a:schemeClr val="bg1"/>
                  </a:gs>
                  <a:gs pos="100000">
                    <a:srgbClr val="92D050"/>
                  </a:gs>
                </a:gsLst>
                <a:lin ang="2700000" scaled="1"/>
              </a:gradFill>
              <a:ln w="9525">
                <a:noFill/>
                <a:round/>
                <a:headEnd/>
                <a:tailEnd/>
              </a:ln>
              <a:effectLst/>
            </p:spPr>
            <p:txBody>
              <a:bodyPr wrap="none" anchor="ctr"/>
              <a:lstStyle/>
              <a:p>
                <a:pPr marL="457200" indent="-457200">
                  <a:lnSpc>
                    <a:spcPts val="4200"/>
                  </a:lnSpc>
                  <a:buSzPct val="90000"/>
                  <a:buFont typeface="Wingdings" panose="05000000000000000000" pitchFamily="2" charset="2"/>
                  <a:buChar char="l"/>
                </a:pPr>
                <a:r>
                  <a:rPr lang="zh-TW" altLang="en-US" sz="3200" dirty="0">
                    <a:solidFill>
                      <a:schemeClr val="tx1"/>
                    </a:solidFill>
                    <a:latin typeface="標楷體" panose="03000509000000000000" pitchFamily="65" charset="-120"/>
                  </a:rPr>
                  <a:t>一次撫卹金：任職未滿</a:t>
                </a:r>
                <a:r>
                  <a:rPr lang="en-US" altLang="zh-TW" sz="3200" dirty="0">
                    <a:solidFill>
                      <a:schemeClr val="tx1"/>
                    </a:solidFill>
                    <a:latin typeface="標楷體" panose="03000509000000000000" pitchFamily="65" charset="-120"/>
                  </a:rPr>
                  <a:t>15</a:t>
                </a:r>
                <a:r>
                  <a:rPr lang="zh-TW" altLang="en-US" sz="3200" dirty="0">
                    <a:solidFill>
                      <a:schemeClr val="tx1"/>
                    </a:solidFill>
                    <a:latin typeface="標楷體" panose="03000509000000000000" pitchFamily="65" charset="-120"/>
                  </a:rPr>
                  <a:t>年者</a:t>
                </a:r>
                <a:endParaRPr lang="en-US" altLang="zh-TW" sz="3200" dirty="0">
                  <a:solidFill>
                    <a:schemeClr val="tx1"/>
                  </a:solidFill>
                  <a:latin typeface="標楷體" panose="03000509000000000000" pitchFamily="65" charset="-120"/>
                </a:endParaRPr>
              </a:p>
              <a:p>
                <a:pPr marL="800100" lvl="1" indent="-342900">
                  <a:lnSpc>
                    <a:spcPts val="4200"/>
                  </a:lnSpc>
                  <a:buSzPct val="90000"/>
                  <a:buFont typeface="Arial" panose="020B0604020202020204" pitchFamily="34" charset="0"/>
                  <a:buChar char="•"/>
                </a:pPr>
                <a:r>
                  <a:rPr lang="en-US" altLang="zh-TW" sz="2400" dirty="0">
                    <a:solidFill>
                      <a:schemeClr val="tx1"/>
                    </a:solidFill>
                    <a:latin typeface="標楷體" panose="03000509000000000000" pitchFamily="65" charset="-120"/>
                  </a:rPr>
                  <a:t>10</a:t>
                </a:r>
                <a:r>
                  <a:rPr lang="zh-TW" altLang="en-US" sz="2400" dirty="0">
                    <a:solidFill>
                      <a:schemeClr val="tx1"/>
                    </a:solidFill>
                    <a:latin typeface="標楷體" panose="03000509000000000000" pitchFamily="65" charset="-120"/>
                  </a:rPr>
                  <a:t>年</a:t>
                </a:r>
                <a:r>
                  <a:rPr lang="en-US" altLang="zh-TW" sz="2400" dirty="0">
                    <a:solidFill>
                      <a:schemeClr val="tx1"/>
                    </a:solidFill>
                    <a:latin typeface="標楷體" panose="03000509000000000000" pitchFamily="65" charset="-120"/>
                  </a:rPr>
                  <a:t>~</a:t>
                </a:r>
                <a:r>
                  <a:rPr lang="zh-TW" altLang="en-US" sz="2400" dirty="0">
                    <a:solidFill>
                      <a:schemeClr val="tx1"/>
                    </a:solidFill>
                    <a:latin typeface="標楷體" panose="03000509000000000000" pitchFamily="65" charset="-120"/>
                  </a:rPr>
                  <a:t>未滿</a:t>
                </a:r>
                <a:r>
                  <a:rPr lang="en-US" altLang="zh-TW" sz="2400" dirty="0">
                    <a:solidFill>
                      <a:schemeClr val="tx1"/>
                    </a:solidFill>
                    <a:latin typeface="標楷體" panose="03000509000000000000" pitchFamily="65" charset="-120"/>
                  </a:rPr>
                  <a:t>15</a:t>
                </a:r>
                <a:r>
                  <a:rPr lang="zh-TW" altLang="en-US" sz="2400" dirty="0">
                    <a:solidFill>
                      <a:schemeClr val="tx1"/>
                    </a:solidFill>
                    <a:latin typeface="標楷體" panose="03000509000000000000" pitchFamily="65" charset="-120"/>
                  </a:rPr>
                  <a:t>年者</a:t>
                </a:r>
                <a:endParaRPr lang="en-US" altLang="zh-TW" sz="2400" dirty="0">
                  <a:solidFill>
                    <a:schemeClr val="tx1"/>
                  </a:solidFill>
                  <a:latin typeface="標楷體" panose="03000509000000000000" pitchFamily="65" charset="-120"/>
                </a:endParaRPr>
              </a:p>
              <a:p>
                <a:pPr lvl="1">
                  <a:lnSpc>
                    <a:spcPts val="4200"/>
                  </a:lnSpc>
                  <a:buSzPct val="90000"/>
                </a:pPr>
                <a:r>
                  <a:rPr lang="zh-TW" altLang="en-US" sz="1600" dirty="0">
                    <a:solidFill>
                      <a:schemeClr val="tx1"/>
                    </a:solidFill>
                    <a:latin typeface="標楷體" panose="03000509000000000000" pitchFamily="65" charset="-120"/>
                  </a:rPr>
                  <a:t>  </a:t>
                </a:r>
                <a:r>
                  <a:rPr lang="zh-TW" altLang="en-US" sz="2000" dirty="0">
                    <a:solidFill>
                      <a:schemeClr val="tx1"/>
                    </a:solidFill>
                    <a:latin typeface="標楷體" panose="03000509000000000000" pitchFamily="65" charset="-120"/>
                  </a:rPr>
                  <a:t>年*</a:t>
                </a:r>
                <a14:m>
                  <m:oMath xmlns:m="http://schemas.openxmlformats.org/officeDocument/2006/math">
                    <m:r>
                      <a:rPr lang="en-US" altLang="zh-TW" sz="2000" i="1" dirty="0">
                        <a:solidFill>
                          <a:schemeClr val="tx1"/>
                        </a:solidFill>
                        <a:latin typeface="Cambria Math" panose="02040503050406030204" pitchFamily="18" charset="0"/>
                        <a:ea typeface="Cambria Math" panose="02040503050406030204" pitchFamily="18" charset="0"/>
                      </a:rPr>
                      <m:t>1</m:t>
                    </m:r>
                    <m:f>
                      <m:fPr>
                        <m:ctrlPr>
                          <a:rPr lang="en-US" altLang="zh-TW" sz="2000" i="1" smtClean="0">
                            <a:solidFill>
                              <a:schemeClr val="tx1"/>
                            </a:solidFill>
                            <a:latin typeface="Cambria Math" panose="02040503050406030204" pitchFamily="18" charset="0"/>
                            <a:ea typeface="Cambria Math" panose="02040503050406030204" pitchFamily="18" charset="0"/>
                          </a:rPr>
                        </m:ctrlPr>
                      </m:fPr>
                      <m:num>
                        <m:r>
                          <a:rPr lang="en-US" altLang="zh-TW" sz="2000" i="1">
                            <a:solidFill>
                              <a:schemeClr val="tx1"/>
                            </a:solidFill>
                            <a:latin typeface="Cambria Math" panose="02040503050406030204" pitchFamily="18" charset="0"/>
                            <a:ea typeface="Cambria Math" panose="02040503050406030204" pitchFamily="18" charset="0"/>
                          </a:rPr>
                          <m:t>1</m:t>
                        </m:r>
                      </m:num>
                      <m:den>
                        <m:r>
                          <a:rPr lang="en-US" altLang="zh-TW" sz="2000" i="1">
                            <a:solidFill>
                              <a:schemeClr val="tx1"/>
                            </a:solidFill>
                            <a:latin typeface="Cambria Math" panose="02040503050406030204" pitchFamily="18" charset="0"/>
                            <a:ea typeface="Cambria Math" panose="02040503050406030204" pitchFamily="18" charset="0"/>
                          </a:rPr>
                          <m:t>2</m:t>
                        </m:r>
                      </m:den>
                    </m:f>
                  </m:oMath>
                </a14:m>
                <a:r>
                  <a:rPr lang="zh-TW" altLang="en-US" sz="2000" dirty="0">
                    <a:solidFill>
                      <a:schemeClr val="tx1"/>
                    </a:solidFill>
                    <a:latin typeface="標楷體" panose="03000509000000000000" pitchFamily="65" charset="-120"/>
                  </a:rPr>
                  <a:t>基數；未滿</a:t>
                </a:r>
                <a:r>
                  <a:rPr lang="en-US" altLang="zh-TW" sz="2000" dirty="0">
                    <a:solidFill>
                      <a:schemeClr val="tx1"/>
                    </a:solidFill>
                    <a:latin typeface="標楷體" panose="03000509000000000000" pitchFamily="65" charset="-120"/>
                  </a:rPr>
                  <a:t>1</a:t>
                </a:r>
                <a:r>
                  <a:rPr lang="zh-TW" altLang="en-US" sz="2000" dirty="0">
                    <a:solidFill>
                      <a:schemeClr val="tx1"/>
                    </a:solidFill>
                    <a:latin typeface="標楷體" panose="03000509000000000000" pitchFamily="65" charset="-120"/>
                  </a:rPr>
                  <a:t>年者，月*</a:t>
                </a:r>
                <a14:m>
                  <m:oMath xmlns:m="http://schemas.openxmlformats.org/officeDocument/2006/math">
                    <m:f>
                      <m:fPr>
                        <m:ctrlPr>
                          <a:rPr lang="en-US" altLang="zh-TW" sz="2000" i="1" smtClean="0">
                            <a:solidFill>
                              <a:schemeClr val="tx1"/>
                            </a:solidFill>
                            <a:latin typeface="Cambria Math" panose="02040503050406030204" pitchFamily="18" charset="0"/>
                            <a:ea typeface="Cambria Math" panose="02040503050406030204" pitchFamily="18" charset="0"/>
                          </a:rPr>
                        </m:ctrlPr>
                      </m:fPr>
                      <m:num>
                        <m:r>
                          <a:rPr lang="en-US" altLang="zh-TW" sz="2000" i="1">
                            <a:solidFill>
                              <a:schemeClr val="tx1"/>
                            </a:solidFill>
                            <a:latin typeface="Cambria Math" panose="02040503050406030204" pitchFamily="18" charset="0"/>
                            <a:ea typeface="Cambria Math" panose="02040503050406030204" pitchFamily="18" charset="0"/>
                          </a:rPr>
                          <m:t>1</m:t>
                        </m:r>
                      </m:num>
                      <m:den>
                        <m:r>
                          <a:rPr lang="en-US" altLang="zh-TW" sz="2000" i="1">
                            <a:solidFill>
                              <a:schemeClr val="tx1"/>
                            </a:solidFill>
                            <a:latin typeface="Cambria Math" panose="02040503050406030204" pitchFamily="18" charset="0"/>
                            <a:ea typeface="Cambria Math" panose="02040503050406030204" pitchFamily="18" charset="0"/>
                          </a:rPr>
                          <m:t>8</m:t>
                        </m:r>
                      </m:den>
                    </m:f>
                  </m:oMath>
                </a14:m>
                <a:r>
                  <a:rPr lang="zh-TW" altLang="en-US" sz="2000" dirty="0">
                    <a:solidFill>
                      <a:schemeClr val="tx1"/>
                    </a:solidFill>
                    <a:latin typeface="標楷體" panose="03000509000000000000" pitchFamily="65" charset="-120"/>
                  </a:rPr>
                  <a:t>基數；未滿</a:t>
                </a:r>
                <a:r>
                  <a:rPr lang="en-US" altLang="zh-TW" sz="2000" dirty="0">
                    <a:solidFill>
                      <a:schemeClr val="tx1"/>
                    </a:solidFill>
                    <a:latin typeface="標楷體" panose="03000509000000000000" pitchFamily="65" charset="-120"/>
                  </a:rPr>
                  <a:t>1</a:t>
                </a:r>
                <a:r>
                  <a:rPr lang="zh-TW" altLang="en-US" sz="2000" dirty="0">
                    <a:solidFill>
                      <a:schemeClr val="tx1"/>
                    </a:solidFill>
                    <a:latin typeface="標楷體" panose="03000509000000000000" pitchFamily="65" charset="-120"/>
                  </a:rPr>
                  <a:t>個月，以</a:t>
                </a:r>
                <a:r>
                  <a:rPr lang="en-US" altLang="zh-TW" sz="2000" dirty="0">
                    <a:solidFill>
                      <a:schemeClr val="tx1"/>
                    </a:solidFill>
                    <a:latin typeface="標楷體" panose="03000509000000000000" pitchFamily="65" charset="-120"/>
                  </a:rPr>
                  <a:t>1</a:t>
                </a:r>
                <a:r>
                  <a:rPr lang="zh-TW" altLang="en-US" sz="2000" dirty="0">
                    <a:solidFill>
                      <a:schemeClr val="tx1"/>
                    </a:solidFill>
                    <a:latin typeface="標楷體" panose="03000509000000000000" pitchFamily="65" charset="-120"/>
                  </a:rPr>
                  <a:t>個月計。</a:t>
                </a:r>
                <a:endParaRPr lang="en-US" altLang="zh-TW" sz="2000" dirty="0">
                  <a:solidFill>
                    <a:schemeClr val="tx1"/>
                  </a:solidFill>
                  <a:latin typeface="標楷體" panose="03000509000000000000" pitchFamily="65" charset="-120"/>
                </a:endParaRPr>
              </a:p>
              <a:p>
                <a:pPr marL="800100" lvl="1" indent="-342900">
                  <a:lnSpc>
                    <a:spcPts val="4200"/>
                  </a:lnSpc>
                  <a:buSzPct val="90000"/>
                  <a:buFont typeface="Arial" panose="020B0604020202020204" pitchFamily="34" charset="0"/>
                  <a:buChar char="•"/>
                </a:pPr>
                <a:r>
                  <a:rPr lang="zh-TW" altLang="en-US" sz="2400" dirty="0">
                    <a:solidFill>
                      <a:schemeClr val="tx1"/>
                    </a:solidFill>
                    <a:latin typeface="標楷體" panose="03000509000000000000" pitchFamily="65" charset="-120"/>
                  </a:rPr>
                  <a:t>未滿</a:t>
                </a:r>
                <a:r>
                  <a:rPr lang="en-US" altLang="zh-TW" sz="2400" dirty="0">
                    <a:solidFill>
                      <a:schemeClr val="tx1"/>
                    </a:solidFill>
                    <a:latin typeface="標楷體" panose="03000509000000000000" pitchFamily="65" charset="-120"/>
                  </a:rPr>
                  <a:t>10</a:t>
                </a:r>
                <a:r>
                  <a:rPr lang="zh-TW" altLang="en-US" sz="2400" dirty="0">
                    <a:solidFill>
                      <a:schemeClr val="tx1"/>
                    </a:solidFill>
                    <a:latin typeface="標楷體" panose="03000509000000000000" pitchFamily="65" charset="-120"/>
                  </a:rPr>
                  <a:t>年</a:t>
                </a:r>
                <a:endParaRPr lang="en-US" altLang="zh-TW" sz="2400" dirty="0">
                  <a:solidFill>
                    <a:schemeClr val="tx1"/>
                  </a:solidFill>
                  <a:latin typeface="標楷體" panose="03000509000000000000" pitchFamily="65" charset="-120"/>
                </a:endParaRPr>
              </a:p>
              <a:p>
                <a:pPr lvl="1">
                  <a:lnSpc>
                    <a:spcPts val="4200"/>
                  </a:lnSpc>
                  <a:buSzPct val="90000"/>
                </a:pPr>
                <a:r>
                  <a:rPr lang="zh-TW" altLang="en-US" sz="1600" dirty="0">
                    <a:solidFill>
                      <a:schemeClr val="tx1"/>
                    </a:solidFill>
                    <a:latin typeface="標楷體" panose="03000509000000000000" pitchFamily="65" charset="-120"/>
                  </a:rPr>
                  <a:t>  </a:t>
                </a:r>
                <a:r>
                  <a:rPr lang="zh-TW" altLang="en-US" sz="2000" dirty="0">
                    <a:solidFill>
                      <a:schemeClr val="tx1"/>
                    </a:solidFill>
                    <a:latin typeface="標楷體" panose="03000509000000000000" pitchFamily="65" charset="-120"/>
                  </a:rPr>
                  <a:t>依前給卹外，每少</a:t>
                </a:r>
                <a:r>
                  <a:rPr lang="en-US" altLang="zh-TW" sz="2000" dirty="0">
                    <a:solidFill>
                      <a:schemeClr val="tx1"/>
                    </a:solidFill>
                    <a:latin typeface="標楷體" panose="03000509000000000000" pitchFamily="65" charset="-120"/>
                  </a:rPr>
                  <a:t>1</a:t>
                </a:r>
                <a:r>
                  <a:rPr lang="zh-TW" altLang="en-US" sz="2000" dirty="0">
                    <a:solidFill>
                      <a:schemeClr val="tx1"/>
                    </a:solidFill>
                    <a:latin typeface="標楷體" panose="03000509000000000000" pitchFamily="65" charset="-120"/>
                  </a:rPr>
                  <a:t>個月，加給</a:t>
                </a:r>
                <a14:m>
                  <m:oMath xmlns:m="http://schemas.openxmlformats.org/officeDocument/2006/math">
                    <m:f>
                      <m:fPr>
                        <m:ctrlPr>
                          <a:rPr lang="en-US" altLang="zh-TW" sz="2000" i="1" smtClean="0">
                            <a:solidFill>
                              <a:schemeClr val="tx1"/>
                            </a:solidFill>
                            <a:latin typeface="Cambria Math" panose="02040503050406030204" pitchFamily="18" charset="0"/>
                            <a:ea typeface="Cambria Math" panose="02040503050406030204" pitchFamily="18" charset="0"/>
                          </a:rPr>
                        </m:ctrlPr>
                      </m:fPr>
                      <m:num>
                        <m:r>
                          <a:rPr lang="en-US" altLang="zh-TW" sz="2000" i="1">
                            <a:solidFill>
                              <a:schemeClr val="tx1"/>
                            </a:solidFill>
                            <a:latin typeface="Cambria Math" panose="02040503050406030204" pitchFamily="18" charset="0"/>
                            <a:ea typeface="Cambria Math" panose="02040503050406030204" pitchFamily="18" charset="0"/>
                          </a:rPr>
                          <m:t>1</m:t>
                        </m:r>
                      </m:num>
                      <m:den>
                        <m:r>
                          <a:rPr lang="en-US" altLang="zh-TW" sz="2000" i="1">
                            <a:solidFill>
                              <a:schemeClr val="tx1"/>
                            </a:solidFill>
                            <a:latin typeface="Cambria Math" panose="02040503050406030204" pitchFamily="18" charset="0"/>
                            <a:ea typeface="Cambria Math" panose="02040503050406030204" pitchFamily="18" charset="0"/>
                          </a:rPr>
                          <m:t>1</m:t>
                        </m:r>
                        <m:r>
                          <a:rPr lang="en-US" altLang="zh-TW" sz="2000" i="1" smtClean="0">
                            <a:solidFill>
                              <a:schemeClr val="tx1"/>
                            </a:solidFill>
                            <a:latin typeface="Cambria Math" panose="02040503050406030204" pitchFamily="18" charset="0"/>
                            <a:ea typeface="Cambria Math" panose="02040503050406030204" pitchFamily="18" charset="0"/>
                          </a:rPr>
                          <m:t>2</m:t>
                        </m:r>
                      </m:den>
                    </m:f>
                  </m:oMath>
                </a14:m>
                <a:r>
                  <a:rPr lang="zh-TW" altLang="en-US" sz="2000" dirty="0">
                    <a:solidFill>
                      <a:schemeClr val="tx1"/>
                    </a:solidFill>
                    <a:latin typeface="標楷體" panose="03000509000000000000" pitchFamily="65" charset="-120"/>
                  </a:rPr>
                  <a:t>基數，加至滿</a:t>
                </a:r>
                <a14:m>
                  <m:oMath xmlns:m="http://schemas.openxmlformats.org/officeDocument/2006/math">
                    <m:r>
                      <a:rPr lang="en-US" altLang="zh-TW" sz="2000" i="1" dirty="0">
                        <a:solidFill>
                          <a:schemeClr val="tx1"/>
                        </a:solidFill>
                        <a:latin typeface="Cambria Math" panose="02040503050406030204" pitchFamily="18" charset="0"/>
                        <a:ea typeface="Cambria Math" panose="02040503050406030204" pitchFamily="18" charset="0"/>
                      </a:rPr>
                      <m:t>9</m:t>
                    </m:r>
                    <m:f>
                      <m:fPr>
                        <m:ctrlPr>
                          <a:rPr lang="en-US" altLang="zh-TW" sz="2000" i="1" smtClean="0">
                            <a:solidFill>
                              <a:schemeClr val="tx1"/>
                            </a:solidFill>
                            <a:latin typeface="Cambria Math" panose="02040503050406030204" pitchFamily="18" charset="0"/>
                            <a:ea typeface="Cambria Math" panose="02040503050406030204" pitchFamily="18" charset="0"/>
                          </a:rPr>
                        </m:ctrlPr>
                      </m:fPr>
                      <m:num>
                        <m:r>
                          <a:rPr lang="en-US" altLang="zh-TW" sz="2000" i="1">
                            <a:solidFill>
                              <a:schemeClr val="tx1"/>
                            </a:solidFill>
                            <a:latin typeface="Cambria Math" panose="02040503050406030204" pitchFamily="18" charset="0"/>
                            <a:ea typeface="Cambria Math" panose="02040503050406030204" pitchFamily="18" charset="0"/>
                          </a:rPr>
                          <m:t>1</m:t>
                        </m:r>
                      </m:num>
                      <m:den>
                        <m:r>
                          <a:rPr lang="en-US" altLang="zh-TW" sz="2000" i="1">
                            <a:solidFill>
                              <a:schemeClr val="tx1"/>
                            </a:solidFill>
                            <a:latin typeface="Cambria Math" panose="02040503050406030204" pitchFamily="18" charset="0"/>
                            <a:ea typeface="Cambria Math" panose="02040503050406030204" pitchFamily="18" charset="0"/>
                          </a:rPr>
                          <m:t>1</m:t>
                        </m:r>
                        <m:r>
                          <a:rPr lang="en-US" altLang="zh-TW" sz="2000" i="1" smtClean="0">
                            <a:solidFill>
                              <a:schemeClr val="tx1"/>
                            </a:solidFill>
                            <a:latin typeface="Cambria Math" panose="02040503050406030204" pitchFamily="18" charset="0"/>
                            <a:ea typeface="Cambria Math" panose="02040503050406030204" pitchFamily="18" charset="0"/>
                          </a:rPr>
                          <m:t>2</m:t>
                        </m:r>
                      </m:den>
                    </m:f>
                  </m:oMath>
                </a14:m>
                <a:r>
                  <a:rPr lang="zh-TW" altLang="en-US" sz="2000" dirty="0">
                    <a:solidFill>
                      <a:schemeClr val="tx1"/>
                    </a:solidFill>
                    <a:latin typeface="標楷體" panose="03000509000000000000" pitchFamily="65" charset="-120"/>
                  </a:rPr>
                  <a:t>基數後，</a:t>
                </a:r>
                <a:endParaRPr lang="en-US" altLang="zh-TW" sz="2000" dirty="0">
                  <a:solidFill>
                    <a:schemeClr val="tx1"/>
                  </a:solidFill>
                  <a:latin typeface="標楷體" panose="03000509000000000000" pitchFamily="65" charset="-120"/>
                </a:endParaRPr>
              </a:p>
              <a:p>
                <a:pPr lvl="1">
                  <a:lnSpc>
                    <a:spcPts val="4200"/>
                  </a:lnSpc>
                  <a:buSzPct val="90000"/>
                </a:pPr>
                <a:r>
                  <a:rPr lang="zh-TW" altLang="en-US" sz="2000" dirty="0">
                    <a:solidFill>
                      <a:schemeClr val="tx1"/>
                    </a:solidFill>
                    <a:latin typeface="標楷體" panose="03000509000000000000" pitchFamily="65" charset="-120"/>
                  </a:rPr>
                  <a:t>  不再加給。</a:t>
                </a:r>
                <a:endParaRPr lang="en-US" altLang="zh-TW" sz="2000" dirty="0">
                  <a:solidFill>
                    <a:schemeClr val="tx1"/>
                  </a:solidFill>
                  <a:latin typeface="標楷體" panose="03000509000000000000" pitchFamily="65" charset="-120"/>
                </a:endParaRPr>
              </a:p>
            </p:txBody>
          </p:sp>
        </mc:Choice>
        <mc:Fallback xmlns="">
          <p:sp>
            <p:nvSpPr>
              <p:cNvPr id="10" name="AutoShape 6"/>
              <p:cNvSpPr>
                <a:spLocks noRot="1" noChangeAspect="1" noMove="1" noResize="1" noEditPoints="1" noAdjustHandles="1" noChangeArrowheads="1" noChangeShapeType="1" noTextEdit="1"/>
              </p:cNvSpPr>
              <p:nvPr/>
            </p:nvSpPr>
            <p:spPr bwMode="auto">
              <a:xfrm>
                <a:off x="642910" y="2428868"/>
                <a:ext cx="7715304" cy="3952460"/>
              </a:xfrm>
              <a:prstGeom prst="roundRect">
                <a:avLst>
                  <a:gd name="adj" fmla="val 9106"/>
                </a:avLst>
              </a:prstGeom>
              <a:blipFill>
                <a:blip r:embed="rId3"/>
                <a:stretch>
                  <a:fillRect l="-79" r="-2212"/>
                </a:stretch>
              </a:blipFill>
              <a:ln w="9525">
                <a:noFill/>
                <a:round/>
                <a:headEnd/>
                <a:tailEnd/>
              </a:ln>
              <a:effectLst/>
            </p:spPr>
            <p:txBody>
              <a:bodyPr/>
              <a:lstStyle/>
              <a:p>
                <a:r>
                  <a:rPr lang="zh-TW" altLang="en-US">
                    <a:noFill/>
                  </a:rPr>
                  <a:t> </a:t>
                </a:r>
              </a:p>
            </p:txBody>
          </p:sp>
        </mc:Fallback>
      </mc:AlternateContent>
      <p:pic>
        <p:nvPicPr>
          <p:cNvPr id="8" name="圖片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9512" y="188640"/>
            <a:ext cx="792088" cy="792088"/>
          </a:xfrm>
          <a:prstGeom prst="rect">
            <a:avLst/>
          </a:prstGeom>
        </p:spPr>
      </p:pic>
    </p:spTree>
    <p:extLst>
      <p:ext uri="{BB962C8B-B14F-4D97-AF65-F5344CB8AC3E}">
        <p14:creationId xmlns:p14="http://schemas.microsoft.com/office/powerpoint/2010/main" val="1284081178"/>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標題 1"/>
          <p:cNvSpPr>
            <a:spLocks noGrp="1"/>
          </p:cNvSpPr>
          <p:nvPr>
            <p:ph type="title"/>
          </p:nvPr>
        </p:nvSpPr>
        <p:spPr>
          <a:xfrm>
            <a:off x="685332" y="332656"/>
            <a:ext cx="7773338" cy="1224137"/>
          </a:xfrm>
          <a:noFill/>
          <a:ln>
            <a:noFill/>
          </a:ln>
        </p:spPr>
        <p:style>
          <a:lnRef idx="1">
            <a:schemeClr val="accent3"/>
          </a:lnRef>
          <a:fillRef idx="1002">
            <a:schemeClr val="lt2"/>
          </a:fillRef>
          <a:effectRef idx="1">
            <a:schemeClr val="accent3"/>
          </a:effectRef>
          <a:fontRef idx="minor">
            <a:schemeClr val="dk1"/>
          </a:fontRef>
        </p:style>
        <p:txBody>
          <a:bodyPr>
            <a:normAutofit/>
          </a:bodyPr>
          <a:lstStyle/>
          <a:p>
            <a:r>
              <a:rPr lang="zh-TW" altLang="en-US" sz="4800" dirty="0">
                <a:solidFill>
                  <a:schemeClr val="tx1"/>
                </a:solidFill>
                <a:latin typeface="標楷體" panose="03000509000000000000" pitchFamily="65" charset="-120"/>
                <a:ea typeface="標楷體" panose="03000509000000000000" pitchFamily="65" charset="-120"/>
              </a:rPr>
              <a:t>撫卹金</a:t>
            </a:r>
            <a:r>
              <a:rPr lang="zh-TW" altLang="en-US" sz="2000" dirty="0">
                <a:solidFill>
                  <a:schemeClr val="tx1"/>
                </a:solidFill>
                <a:latin typeface="標楷體" panose="03000509000000000000" pitchFamily="65" charset="-120"/>
                <a:ea typeface="標楷體" panose="03000509000000000000" pitchFamily="65" charset="-120"/>
              </a:rPr>
              <a:t> </a:t>
            </a:r>
            <a:r>
              <a:rPr lang="zh-TW" altLang="en-US" sz="2000" dirty="0">
                <a:solidFill>
                  <a:srgbClr val="FF0000"/>
                </a:solidFill>
                <a:latin typeface="標楷體" panose="03000509000000000000" pitchFamily="65" charset="-120"/>
                <a:ea typeface="標楷體" panose="03000509000000000000" pitchFamily="65" charset="-120"/>
              </a:rPr>
              <a:t>教</a:t>
            </a:r>
            <a:r>
              <a:rPr lang="en-US" altLang="zh-TW" sz="2000" dirty="0">
                <a:solidFill>
                  <a:srgbClr val="FF0000"/>
                </a:solidFill>
                <a:latin typeface="標楷體" panose="03000509000000000000" pitchFamily="65" charset="-120"/>
                <a:ea typeface="標楷體" panose="03000509000000000000" pitchFamily="65" charset="-120"/>
              </a:rPr>
              <a:t>#51-61</a:t>
            </a:r>
            <a:endParaRPr lang="zh-TW" altLang="en-US" sz="2000" dirty="0">
              <a:solidFill>
                <a:srgbClr val="FF0000"/>
              </a:solidFill>
              <a:latin typeface="標楷體" panose="03000509000000000000" pitchFamily="65" charset="-120"/>
              <a:ea typeface="標楷體" panose="03000509000000000000" pitchFamily="65" charset="-120"/>
            </a:endParaRPr>
          </a:p>
        </p:txBody>
      </p:sp>
      <p:sp>
        <p:nvSpPr>
          <p:cNvPr id="9" name="AutoShape 5"/>
          <p:cNvSpPr>
            <a:spLocks noGrp="1" noChangeArrowheads="1"/>
          </p:cNvSpPr>
          <p:nvPr>
            <p:ph sz="quarter" idx="13"/>
          </p:nvPr>
        </p:nvSpPr>
        <p:spPr bwMode="auto">
          <a:xfrm>
            <a:off x="550055" y="1743077"/>
            <a:ext cx="2257412" cy="685791"/>
          </a:xfrm>
          <a:prstGeom prst="roundRect">
            <a:avLst>
              <a:gd name="adj" fmla="val 50000"/>
            </a:avLst>
          </a:prstGeom>
          <a:solidFill>
            <a:srgbClr val="00B0F0"/>
          </a:solidFill>
          <a:ln w="9525">
            <a:noFill/>
            <a:round/>
            <a:headEnd/>
            <a:tailEnd/>
          </a:ln>
          <a:effectLst>
            <a:outerShdw dist="35921" dir="2700000" algn="ctr" rotWithShape="0">
              <a:schemeClr val="bg2">
                <a:alpha val="50000"/>
              </a:schemeClr>
            </a:outerShdw>
          </a:effectLst>
        </p:spPr>
        <p:txBody>
          <a:bodyPr wrap="none" anchor="ctr">
            <a:noAutofit/>
          </a:bodyPr>
          <a:lstStyle/>
          <a:p>
            <a:pPr algn="ctr">
              <a:buNone/>
            </a:pPr>
            <a:r>
              <a:rPr lang="zh-TW" altLang="en-US" sz="3200" dirty="0">
                <a:solidFill>
                  <a:schemeClr val="tx1"/>
                </a:solidFill>
                <a:latin typeface="標楷體" panose="03000509000000000000" pitchFamily="65" charset="-120"/>
                <a:ea typeface="標楷體" panose="03000509000000000000" pitchFamily="65" charset="-120"/>
              </a:rPr>
              <a:t>種類</a:t>
            </a:r>
          </a:p>
        </p:txBody>
      </p:sp>
      <mc:AlternateContent xmlns:mc="http://schemas.openxmlformats.org/markup-compatibility/2006" xmlns:a14="http://schemas.microsoft.com/office/drawing/2010/main">
        <mc:Choice Requires="a14">
          <p:sp>
            <p:nvSpPr>
              <p:cNvPr id="10" name="AutoShape 6"/>
              <p:cNvSpPr>
                <a:spLocks noChangeArrowheads="1"/>
              </p:cNvSpPr>
              <p:nvPr/>
            </p:nvSpPr>
            <p:spPr bwMode="auto">
              <a:xfrm>
                <a:off x="642910" y="2428868"/>
                <a:ext cx="7715304" cy="3952460"/>
              </a:xfrm>
              <a:prstGeom prst="roundRect">
                <a:avLst>
                  <a:gd name="adj" fmla="val 9106"/>
                </a:avLst>
              </a:prstGeom>
              <a:gradFill>
                <a:gsLst>
                  <a:gs pos="0">
                    <a:schemeClr val="bg1"/>
                  </a:gs>
                  <a:gs pos="100000">
                    <a:srgbClr val="92D050"/>
                  </a:gs>
                </a:gsLst>
                <a:lin ang="2700000" scaled="1"/>
              </a:gradFill>
              <a:ln w="9525">
                <a:noFill/>
                <a:round/>
                <a:headEnd/>
                <a:tailEnd/>
              </a:ln>
              <a:effectLst/>
            </p:spPr>
            <p:txBody>
              <a:bodyPr wrap="none" anchor="ctr"/>
              <a:lstStyle/>
              <a:p>
                <a:pPr>
                  <a:lnSpc>
                    <a:spcPts val="4200"/>
                  </a:lnSpc>
                  <a:buSzPct val="90000"/>
                </a:pPr>
                <a:r>
                  <a:rPr lang="zh-TW" altLang="en-US" sz="3200" dirty="0">
                    <a:solidFill>
                      <a:schemeClr val="tx1"/>
                    </a:solidFill>
                    <a:latin typeface="標楷體" panose="03000509000000000000" pitchFamily="65" charset="-120"/>
                  </a:rPr>
                  <a:t>一次撫卹金及月撫卹金：任職滿</a:t>
                </a:r>
                <a:r>
                  <a:rPr lang="en-US" altLang="zh-TW" sz="3200" dirty="0">
                    <a:solidFill>
                      <a:schemeClr val="tx1"/>
                    </a:solidFill>
                    <a:latin typeface="標楷體" panose="03000509000000000000" pitchFamily="65" charset="-120"/>
                  </a:rPr>
                  <a:t>15</a:t>
                </a:r>
                <a:r>
                  <a:rPr lang="zh-TW" altLang="en-US" sz="3200" dirty="0">
                    <a:solidFill>
                      <a:schemeClr val="tx1"/>
                    </a:solidFill>
                    <a:latin typeface="標楷體" panose="03000509000000000000" pitchFamily="65" charset="-120"/>
                  </a:rPr>
                  <a:t>年者</a:t>
                </a:r>
                <a:endParaRPr lang="en-US" altLang="zh-TW" sz="3200" dirty="0">
                  <a:solidFill>
                    <a:schemeClr val="tx1"/>
                  </a:solidFill>
                  <a:latin typeface="標楷體" panose="03000509000000000000" pitchFamily="65" charset="-120"/>
                </a:endParaRPr>
              </a:p>
              <a:p>
                <a:pPr marL="800100" lvl="1" indent="-342900">
                  <a:lnSpc>
                    <a:spcPts val="4200"/>
                  </a:lnSpc>
                  <a:buSzPct val="90000"/>
                  <a:buFont typeface="Arial" panose="020B0604020202020204" pitchFamily="34" charset="0"/>
                  <a:buChar char="•"/>
                </a:pPr>
                <a:r>
                  <a:rPr lang="zh-TW" altLang="en-US" sz="2400" dirty="0">
                    <a:solidFill>
                      <a:schemeClr val="tx1"/>
                    </a:solidFill>
                    <a:latin typeface="標楷體" panose="03000509000000000000" pitchFamily="65" charset="-120"/>
                  </a:rPr>
                  <a:t>月撫卹金</a:t>
                </a:r>
                <a:endParaRPr lang="en-US" altLang="zh-TW" sz="2400" dirty="0">
                  <a:solidFill>
                    <a:schemeClr val="tx1"/>
                  </a:solidFill>
                  <a:latin typeface="標楷體" panose="03000509000000000000" pitchFamily="65" charset="-120"/>
                </a:endParaRPr>
              </a:p>
              <a:p>
                <a:pPr lvl="1">
                  <a:lnSpc>
                    <a:spcPts val="4200"/>
                  </a:lnSpc>
                  <a:buSzPct val="90000"/>
                </a:pPr>
                <a:r>
                  <a:rPr lang="zh-TW" altLang="en-US" sz="2000" dirty="0">
                    <a:solidFill>
                      <a:schemeClr val="tx1"/>
                    </a:solidFill>
                    <a:latin typeface="標楷體" panose="03000509000000000000" pitchFamily="65" charset="-120"/>
                  </a:rPr>
                  <a:t>  每月給與</a:t>
                </a:r>
                <a14:m>
                  <m:oMath xmlns:m="http://schemas.openxmlformats.org/officeDocument/2006/math">
                    <m:f>
                      <m:fPr>
                        <m:ctrlPr>
                          <a:rPr lang="en-US" altLang="zh-TW" sz="2000" i="1" smtClean="0">
                            <a:solidFill>
                              <a:schemeClr val="tx1"/>
                            </a:solidFill>
                            <a:latin typeface="Cambria Math" panose="02040503050406030204" pitchFamily="18" charset="0"/>
                            <a:ea typeface="Cambria Math" panose="02040503050406030204" pitchFamily="18" charset="0"/>
                          </a:rPr>
                        </m:ctrlPr>
                      </m:fPr>
                      <m:num>
                        <m:r>
                          <a:rPr lang="en-US" altLang="zh-TW" sz="2000" i="1">
                            <a:solidFill>
                              <a:schemeClr val="tx1"/>
                            </a:solidFill>
                            <a:latin typeface="Cambria Math" panose="02040503050406030204" pitchFamily="18" charset="0"/>
                            <a:ea typeface="Cambria Math" panose="02040503050406030204" pitchFamily="18" charset="0"/>
                          </a:rPr>
                          <m:t>1</m:t>
                        </m:r>
                      </m:num>
                      <m:den>
                        <m:r>
                          <a:rPr lang="en-US" altLang="zh-TW" sz="2000" i="1">
                            <a:solidFill>
                              <a:schemeClr val="tx1"/>
                            </a:solidFill>
                            <a:latin typeface="Cambria Math" panose="02040503050406030204" pitchFamily="18" charset="0"/>
                            <a:ea typeface="Cambria Math" panose="02040503050406030204" pitchFamily="18" charset="0"/>
                          </a:rPr>
                          <m:t>2</m:t>
                        </m:r>
                      </m:den>
                    </m:f>
                  </m:oMath>
                </a14:m>
                <a:r>
                  <a:rPr lang="zh-TW" altLang="en-US" sz="2000" dirty="0">
                    <a:solidFill>
                      <a:schemeClr val="tx1"/>
                    </a:solidFill>
                    <a:latin typeface="標楷體" panose="03000509000000000000" pitchFamily="65" charset="-120"/>
                  </a:rPr>
                  <a:t>個基數之月撫卹金。 </a:t>
                </a:r>
                <a:endParaRPr lang="en-US" altLang="zh-TW" sz="2000" dirty="0">
                  <a:solidFill>
                    <a:schemeClr val="tx1"/>
                  </a:solidFill>
                  <a:latin typeface="標楷體" panose="03000509000000000000" pitchFamily="65" charset="-120"/>
                </a:endParaRPr>
              </a:p>
              <a:p>
                <a:pPr marL="800100" lvl="1" indent="-342900">
                  <a:lnSpc>
                    <a:spcPts val="4200"/>
                  </a:lnSpc>
                  <a:buSzPct val="90000"/>
                  <a:buFont typeface="Arial" panose="020B0604020202020204" pitchFamily="34" charset="0"/>
                  <a:buChar char="•"/>
                </a:pPr>
                <a:r>
                  <a:rPr lang="zh-TW" altLang="en-US" sz="2400" dirty="0">
                    <a:solidFill>
                      <a:schemeClr val="tx1"/>
                    </a:solidFill>
                    <a:latin typeface="標楷體" panose="03000509000000000000" pitchFamily="65" charset="-120"/>
                  </a:rPr>
                  <a:t>一次撫卹金</a:t>
                </a:r>
                <a:endParaRPr lang="en-US" altLang="zh-TW" sz="2400" dirty="0">
                  <a:solidFill>
                    <a:schemeClr val="tx1"/>
                  </a:solidFill>
                  <a:latin typeface="標楷體" panose="03000509000000000000" pitchFamily="65" charset="-120"/>
                </a:endParaRPr>
              </a:p>
              <a:p>
                <a:pPr lvl="1">
                  <a:lnSpc>
                    <a:spcPts val="4200"/>
                  </a:lnSpc>
                  <a:buSzPct val="90000"/>
                </a:pPr>
                <a:r>
                  <a:rPr lang="zh-TW" altLang="en-US" sz="2000" dirty="0">
                    <a:solidFill>
                      <a:schemeClr val="tx1"/>
                    </a:solidFill>
                    <a:latin typeface="標楷體" panose="03000509000000000000" pitchFamily="65" charset="-120"/>
                  </a:rPr>
                  <a:t>  前</a:t>
                </a:r>
                <a:r>
                  <a:rPr lang="en-US" altLang="zh-TW" sz="2000" dirty="0">
                    <a:solidFill>
                      <a:schemeClr val="tx1"/>
                    </a:solidFill>
                    <a:latin typeface="標楷體" panose="03000509000000000000" pitchFamily="65" charset="-120"/>
                  </a:rPr>
                  <a:t>15</a:t>
                </a:r>
                <a:r>
                  <a:rPr lang="zh-TW" altLang="en-US" sz="2000" dirty="0">
                    <a:solidFill>
                      <a:schemeClr val="tx1"/>
                    </a:solidFill>
                    <a:latin typeface="標楷體" panose="03000509000000000000" pitchFamily="65" charset="-120"/>
                  </a:rPr>
                  <a:t>年給與</a:t>
                </a:r>
                <a:r>
                  <a:rPr lang="en-US" altLang="zh-TW" sz="2000" dirty="0">
                    <a:solidFill>
                      <a:schemeClr val="tx1"/>
                    </a:solidFill>
                    <a:latin typeface="標楷體" panose="03000509000000000000" pitchFamily="65" charset="-120"/>
                  </a:rPr>
                  <a:t>15</a:t>
                </a:r>
                <a:r>
                  <a:rPr lang="zh-TW" altLang="en-US" sz="2000" dirty="0">
                    <a:solidFill>
                      <a:schemeClr val="tx1"/>
                    </a:solidFill>
                    <a:latin typeface="標楷體" panose="03000509000000000000" pitchFamily="65" charset="-120"/>
                  </a:rPr>
                  <a:t>個基數一次撫卹金。</a:t>
                </a:r>
                <a:endParaRPr lang="en-US" altLang="zh-TW" sz="2000" dirty="0">
                  <a:solidFill>
                    <a:schemeClr val="tx1"/>
                  </a:solidFill>
                  <a:latin typeface="標楷體" panose="03000509000000000000" pitchFamily="65" charset="-120"/>
                </a:endParaRPr>
              </a:p>
              <a:p>
                <a:pPr lvl="1">
                  <a:lnSpc>
                    <a:spcPts val="4200"/>
                  </a:lnSpc>
                  <a:buSzPct val="90000"/>
                </a:pPr>
                <a:r>
                  <a:rPr lang="zh-TW" altLang="en-US" sz="2000" dirty="0">
                    <a:solidFill>
                      <a:schemeClr val="tx1"/>
                    </a:solidFill>
                    <a:latin typeface="標楷體" panose="03000509000000000000" pitchFamily="65" charset="-120"/>
                  </a:rPr>
                  <a:t>  超過</a:t>
                </a:r>
                <a:r>
                  <a:rPr lang="en-US" altLang="zh-TW" sz="2000" dirty="0">
                    <a:solidFill>
                      <a:schemeClr val="tx1"/>
                    </a:solidFill>
                    <a:latin typeface="標楷體" panose="03000509000000000000" pitchFamily="65" charset="-120"/>
                  </a:rPr>
                  <a:t>15</a:t>
                </a:r>
                <a:r>
                  <a:rPr lang="zh-TW" altLang="en-US" sz="2000" dirty="0">
                    <a:solidFill>
                      <a:schemeClr val="tx1"/>
                    </a:solidFill>
                    <a:latin typeface="標楷體" panose="03000509000000000000" pitchFamily="65" charset="-120"/>
                  </a:rPr>
                  <a:t>年部分，每增</a:t>
                </a:r>
                <a:r>
                  <a:rPr lang="en-US" altLang="zh-TW" sz="2000" dirty="0">
                    <a:solidFill>
                      <a:schemeClr val="tx1"/>
                    </a:solidFill>
                    <a:latin typeface="標楷體" panose="03000509000000000000" pitchFamily="65" charset="-120"/>
                  </a:rPr>
                  <a:t>1</a:t>
                </a:r>
                <a:r>
                  <a:rPr lang="zh-TW" altLang="en-US" sz="2000" dirty="0">
                    <a:solidFill>
                      <a:schemeClr val="tx1"/>
                    </a:solidFill>
                    <a:latin typeface="標楷體" panose="03000509000000000000" pitchFamily="65" charset="-120"/>
                  </a:rPr>
                  <a:t>年*</a:t>
                </a:r>
                <a14:m>
                  <m:oMath xmlns:m="http://schemas.openxmlformats.org/officeDocument/2006/math">
                    <m:f>
                      <m:fPr>
                        <m:ctrlPr>
                          <a:rPr lang="en-US" altLang="zh-TW" sz="2000" i="1">
                            <a:solidFill>
                              <a:schemeClr val="tx1"/>
                            </a:solidFill>
                            <a:latin typeface="Cambria Math" panose="02040503050406030204" pitchFamily="18" charset="0"/>
                            <a:ea typeface="Cambria Math" panose="02040503050406030204" pitchFamily="18" charset="0"/>
                          </a:rPr>
                        </m:ctrlPr>
                      </m:fPr>
                      <m:num>
                        <m:r>
                          <a:rPr lang="en-US" altLang="zh-TW" sz="2000" i="1">
                            <a:solidFill>
                              <a:schemeClr val="tx1"/>
                            </a:solidFill>
                            <a:latin typeface="Cambria Math" panose="02040503050406030204" pitchFamily="18" charset="0"/>
                            <a:ea typeface="Cambria Math" panose="02040503050406030204" pitchFamily="18" charset="0"/>
                          </a:rPr>
                          <m:t>1</m:t>
                        </m:r>
                      </m:num>
                      <m:den>
                        <m:r>
                          <a:rPr lang="en-US" altLang="zh-TW" sz="2000" i="1">
                            <a:solidFill>
                              <a:schemeClr val="tx1"/>
                            </a:solidFill>
                            <a:latin typeface="Cambria Math" panose="02040503050406030204" pitchFamily="18" charset="0"/>
                            <a:ea typeface="Cambria Math" panose="02040503050406030204" pitchFamily="18" charset="0"/>
                          </a:rPr>
                          <m:t>2</m:t>
                        </m:r>
                      </m:den>
                    </m:f>
                  </m:oMath>
                </a14:m>
                <a:r>
                  <a:rPr lang="zh-TW" altLang="en-US" sz="2000" dirty="0">
                    <a:solidFill>
                      <a:schemeClr val="tx1"/>
                    </a:solidFill>
                    <a:latin typeface="標楷體" panose="03000509000000000000" pitchFamily="65" charset="-120"/>
                  </a:rPr>
                  <a:t>個基數，最高</a:t>
                </a:r>
                <a14:m>
                  <m:oMath xmlns:m="http://schemas.openxmlformats.org/officeDocument/2006/math">
                    <m:r>
                      <a:rPr lang="en-US" altLang="zh-TW" sz="2000" i="1" dirty="0">
                        <a:solidFill>
                          <a:schemeClr val="tx1"/>
                        </a:solidFill>
                        <a:latin typeface="Cambria Math" panose="02040503050406030204" pitchFamily="18" charset="0"/>
                        <a:ea typeface="Cambria Math" panose="02040503050406030204" pitchFamily="18" charset="0"/>
                      </a:rPr>
                      <m:t>2</m:t>
                    </m:r>
                    <m:r>
                      <a:rPr lang="en-US" altLang="zh-TW" sz="2000" i="1" dirty="0" smtClean="0">
                        <a:solidFill>
                          <a:schemeClr val="tx1"/>
                        </a:solidFill>
                        <a:latin typeface="Cambria Math" panose="02040503050406030204" pitchFamily="18" charset="0"/>
                        <a:ea typeface="Cambria Math" panose="02040503050406030204" pitchFamily="18" charset="0"/>
                      </a:rPr>
                      <m:t>7</m:t>
                    </m:r>
                    <m:f>
                      <m:fPr>
                        <m:ctrlPr>
                          <a:rPr lang="en-US" altLang="zh-TW" sz="2000" i="1">
                            <a:solidFill>
                              <a:schemeClr val="tx1"/>
                            </a:solidFill>
                            <a:latin typeface="Cambria Math" panose="02040503050406030204" pitchFamily="18" charset="0"/>
                            <a:ea typeface="Cambria Math" panose="02040503050406030204" pitchFamily="18" charset="0"/>
                          </a:rPr>
                        </m:ctrlPr>
                      </m:fPr>
                      <m:num>
                        <m:r>
                          <a:rPr lang="en-US" altLang="zh-TW" sz="2000" i="1">
                            <a:solidFill>
                              <a:schemeClr val="tx1"/>
                            </a:solidFill>
                            <a:latin typeface="Cambria Math" panose="02040503050406030204" pitchFamily="18" charset="0"/>
                            <a:ea typeface="Cambria Math" panose="02040503050406030204" pitchFamily="18" charset="0"/>
                          </a:rPr>
                          <m:t>1</m:t>
                        </m:r>
                      </m:num>
                      <m:den>
                        <m:r>
                          <a:rPr lang="en-US" altLang="zh-TW" sz="2000" i="1">
                            <a:solidFill>
                              <a:schemeClr val="tx1"/>
                            </a:solidFill>
                            <a:latin typeface="Cambria Math" panose="02040503050406030204" pitchFamily="18" charset="0"/>
                            <a:ea typeface="Cambria Math" panose="02040503050406030204" pitchFamily="18" charset="0"/>
                          </a:rPr>
                          <m:t>2</m:t>
                        </m:r>
                      </m:den>
                    </m:f>
                  </m:oMath>
                </a14:m>
                <a:r>
                  <a:rPr lang="zh-TW" altLang="en-US" sz="2000" dirty="0">
                    <a:solidFill>
                      <a:schemeClr val="tx1"/>
                    </a:solidFill>
                    <a:latin typeface="標楷體" panose="03000509000000000000" pitchFamily="65" charset="-120"/>
                  </a:rPr>
                  <a:t>個基數；</a:t>
                </a:r>
                <a:endParaRPr lang="en-US" altLang="zh-TW" sz="2000" dirty="0">
                  <a:solidFill>
                    <a:schemeClr val="tx1"/>
                  </a:solidFill>
                  <a:latin typeface="標楷體" panose="03000509000000000000" pitchFamily="65" charset="-120"/>
                </a:endParaRPr>
              </a:p>
              <a:p>
                <a:pPr lvl="1">
                  <a:lnSpc>
                    <a:spcPts val="4200"/>
                  </a:lnSpc>
                  <a:buSzPct val="90000"/>
                </a:pPr>
                <a:r>
                  <a:rPr lang="zh-TW" altLang="en-US" sz="2000" dirty="0">
                    <a:solidFill>
                      <a:schemeClr val="tx1"/>
                    </a:solidFill>
                    <a:latin typeface="標楷體" panose="03000509000000000000" pitchFamily="65" charset="-120"/>
                  </a:rPr>
                  <a:t>  未滿</a:t>
                </a:r>
                <a:r>
                  <a:rPr lang="en-US" altLang="zh-TW" sz="2000" dirty="0">
                    <a:solidFill>
                      <a:schemeClr val="tx1"/>
                    </a:solidFill>
                    <a:latin typeface="標楷體" panose="03000509000000000000" pitchFamily="65" charset="-120"/>
                  </a:rPr>
                  <a:t>1</a:t>
                </a:r>
                <a:r>
                  <a:rPr lang="zh-TW" altLang="en-US" sz="2000" dirty="0">
                    <a:solidFill>
                      <a:schemeClr val="tx1"/>
                    </a:solidFill>
                    <a:latin typeface="標楷體" panose="03000509000000000000" pitchFamily="65" charset="-120"/>
                  </a:rPr>
                  <a:t>年之月數，月*</a:t>
                </a:r>
                <a14:m>
                  <m:oMath xmlns:m="http://schemas.openxmlformats.org/officeDocument/2006/math">
                    <m:f>
                      <m:fPr>
                        <m:ctrlPr>
                          <a:rPr lang="en-US" altLang="zh-TW" sz="2000" i="1" smtClean="0">
                            <a:solidFill>
                              <a:schemeClr val="tx1"/>
                            </a:solidFill>
                            <a:latin typeface="Cambria Math" panose="02040503050406030204" pitchFamily="18" charset="0"/>
                            <a:ea typeface="Cambria Math" panose="02040503050406030204" pitchFamily="18" charset="0"/>
                          </a:rPr>
                        </m:ctrlPr>
                      </m:fPr>
                      <m:num>
                        <m:r>
                          <a:rPr lang="en-US" altLang="zh-TW" sz="2000" i="1">
                            <a:solidFill>
                              <a:schemeClr val="tx1"/>
                            </a:solidFill>
                            <a:latin typeface="Cambria Math" panose="02040503050406030204" pitchFamily="18" charset="0"/>
                            <a:ea typeface="Cambria Math" panose="02040503050406030204" pitchFamily="18" charset="0"/>
                          </a:rPr>
                          <m:t>1</m:t>
                        </m:r>
                      </m:num>
                      <m:den>
                        <m:r>
                          <a:rPr lang="en-US" altLang="zh-TW" sz="2000" i="1">
                            <a:solidFill>
                              <a:schemeClr val="tx1"/>
                            </a:solidFill>
                            <a:latin typeface="Cambria Math" panose="02040503050406030204" pitchFamily="18" charset="0"/>
                            <a:ea typeface="Cambria Math" panose="02040503050406030204" pitchFamily="18" charset="0"/>
                          </a:rPr>
                          <m:t>2</m:t>
                        </m:r>
                        <m:r>
                          <a:rPr lang="en-US" altLang="zh-TW" sz="2000" i="1" smtClean="0">
                            <a:solidFill>
                              <a:schemeClr val="tx1"/>
                            </a:solidFill>
                            <a:latin typeface="Cambria Math" panose="02040503050406030204" pitchFamily="18" charset="0"/>
                            <a:ea typeface="Cambria Math" panose="02040503050406030204" pitchFamily="18" charset="0"/>
                          </a:rPr>
                          <m:t>4</m:t>
                        </m:r>
                      </m:den>
                    </m:f>
                  </m:oMath>
                </a14:m>
                <a:r>
                  <a:rPr lang="zh-TW" altLang="en-US" sz="2000" dirty="0">
                    <a:solidFill>
                      <a:schemeClr val="tx1"/>
                    </a:solidFill>
                    <a:latin typeface="標楷體" panose="03000509000000000000" pitchFamily="65" charset="-120"/>
                  </a:rPr>
                  <a:t>基數；未滿</a:t>
                </a:r>
                <a:r>
                  <a:rPr lang="en-US" altLang="zh-TW" sz="2000" dirty="0">
                    <a:solidFill>
                      <a:schemeClr val="tx1"/>
                    </a:solidFill>
                    <a:latin typeface="標楷體" panose="03000509000000000000" pitchFamily="65" charset="-120"/>
                  </a:rPr>
                  <a:t>1</a:t>
                </a:r>
                <a:r>
                  <a:rPr lang="zh-TW" altLang="en-US" sz="2000" dirty="0">
                    <a:solidFill>
                      <a:schemeClr val="tx1"/>
                    </a:solidFill>
                    <a:latin typeface="標楷體" panose="03000509000000000000" pitchFamily="65" charset="-120"/>
                  </a:rPr>
                  <a:t>個月者，以</a:t>
                </a:r>
                <a:r>
                  <a:rPr lang="en-US" altLang="zh-TW" sz="2000" dirty="0">
                    <a:solidFill>
                      <a:schemeClr val="tx1"/>
                    </a:solidFill>
                    <a:latin typeface="標楷體" panose="03000509000000000000" pitchFamily="65" charset="-120"/>
                  </a:rPr>
                  <a:t>1</a:t>
                </a:r>
                <a:r>
                  <a:rPr lang="zh-TW" altLang="en-US" sz="2000" dirty="0">
                    <a:solidFill>
                      <a:schemeClr val="tx1"/>
                    </a:solidFill>
                    <a:latin typeface="標楷體" panose="03000509000000000000" pitchFamily="65" charset="-120"/>
                  </a:rPr>
                  <a:t>個月計。</a:t>
                </a:r>
                <a:endParaRPr lang="en-US" altLang="zh-TW" sz="2000" dirty="0">
                  <a:solidFill>
                    <a:schemeClr val="tx1"/>
                  </a:solidFill>
                  <a:latin typeface="標楷體" panose="03000509000000000000" pitchFamily="65" charset="-120"/>
                </a:endParaRPr>
              </a:p>
            </p:txBody>
          </p:sp>
        </mc:Choice>
        <mc:Fallback xmlns="">
          <p:sp>
            <p:nvSpPr>
              <p:cNvPr id="10" name="AutoShape 6"/>
              <p:cNvSpPr>
                <a:spLocks noRot="1" noChangeAspect="1" noMove="1" noResize="1" noEditPoints="1" noAdjustHandles="1" noChangeArrowheads="1" noChangeShapeType="1" noTextEdit="1"/>
              </p:cNvSpPr>
              <p:nvPr/>
            </p:nvSpPr>
            <p:spPr bwMode="auto">
              <a:xfrm>
                <a:off x="642910" y="2428868"/>
                <a:ext cx="7715304" cy="3952460"/>
              </a:xfrm>
              <a:prstGeom prst="roundRect">
                <a:avLst>
                  <a:gd name="adj" fmla="val 9106"/>
                </a:avLst>
              </a:prstGeom>
              <a:blipFill>
                <a:blip r:embed="rId3"/>
                <a:stretch>
                  <a:fillRect l="-632"/>
                </a:stretch>
              </a:blipFill>
              <a:ln w="9525">
                <a:noFill/>
                <a:round/>
                <a:headEnd/>
                <a:tailEnd/>
              </a:ln>
              <a:effectLst/>
            </p:spPr>
            <p:txBody>
              <a:bodyPr/>
              <a:lstStyle/>
              <a:p>
                <a:r>
                  <a:rPr lang="zh-TW" altLang="en-US">
                    <a:noFill/>
                  </a:rPr>
                  <a:t> </a:t>
                </a:r>
              </a:p>
            </p:txBody>
          </p:sp>
        </mc:Fallback>
      </mc:AlternateContent>
      <p:pic>
        <p:nvPicPr>
          <p:cNvPr id="6" name="圖片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9512" y="188640"/>
            <a:ext cx="792088" cy="792088"/>
          </a:xfrm>
          <a:prstGeom prst="rect">
            <a:avLst/>
          </a:prstGeom>
        </p:spPr>
      </p:pic>
    </p:spTree>
    <p:extLst>
      <p:ext uri="{BB962C8B-B14F-4D97-AF65-F5344CB8AC3E}">
        <p14:creationId xmlns:p14="http://schemas.microsoft.com/office/powerpoint/2010/main" val="2445278500"/>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532524" y="549523"/>
            <a:ext cx="8143932" cy="867524"/>
          </a:xfrm>
          <a:noFill/>
          <a:ln>
            <a:noFill/>
          </a:ln>
        </p:spPr>
        <p:style>
          <a:lnRef idx="1">
            <a:schemeClr val="accent3"/>
          </a:lnRef>
          <a:fillRef idx="2">
            <a:schemeClr val="accent3"/>
          </a:fillRef>
          <a:effectRef idx="1">
            <a:schemeClr val="accent3"/>
          </a:effectRef>
          <a:fontRef idx="minor">
            <a:schemeClr val="dk1"/>
          </a:fontRef>
        </p:style>
        <p:txBody>
          <a:bodyPr>
            <a:normAutofit/>
          </a:bodyPr>
          <a:lstStyle/>
          <a:p>
            <a:pPr>
              <a:spcBef>
                <a:spcPct val="50000"/>
              </a:spcBef>
            </a:pPr>
            <a:r>
              <a:rPr lang="zh-TW" altLang="en-US" dirty="0">
                <a:solidFill>
                  <a:schemeClr val="tx1"/>
                </a:solidFill>
                <a:latin typeface="標楷體" panose="03000509000000000000" pitchFamily="65" charset="-120"/>
                <a:ea typeface="標楷體" panose="03000509000000000000" pitchFamily="65" charset="-120"/>
              </a:rPr>
              <a:t>撫卹金</a:t>
            </a:r>
            <a:r>
              <a:rPr lang="zh-TW" altLang="en-US" sz="2000" dirty="0">
                <a:solidFill>
                  <a:srgbClr val="FF0000"/>
                </a:solidFill>
                <a:latin typeface="標楷體" panose="03000509000000000000" pitchFamily="65" charset="-120"/>
                <a:ea typeface="標楷體" panose="03000509000000000000" pitchFamily="65" charset="-120"/>
              </a:rPr>
              <a:t>教</a:t>
            </a:r>
            <a:r>
              <a:rPr lang="en-US" altLang="zh-TW" sz="2000" dirty="0">
                <a:solidFill>
                  <a:srgbClr val="FF0000"/>
                </a:solidFill>
                <a:latin typeface="標楷體" panose="03000509000000000000" pitchFamily="65" charset="-120"/>
                <a:ea typeface="標楷體" panose="03000509000000000000" pitchFamily="65" charset="-120"/>
              </a:rPr>
              <a:t>#51-61</a:t>
            </a:r>
            <a:endParaRPr lang="zh-TW" altLang="en-US" sz="2000" dirty="0">
              <a:solidFill>
                <a:srgbClr val="FF0000"/>
              </a:solidFill>
              <a:latin typeface="標楷體" panose="03000509000000000000" pitchFamily="65" charset="-120"/>
              <a:ea typeface="標楷體" panose="03000509000000000000" pitchFamily="65" charset="-120"/>
            </a:endParaRPr>
          </a:p>
        </p:txBody>
      </p:sp>
      <p:sp>
        <p:nvSpPr>
          <p:cNvPr id="5" name="AutoShape 5"/>
          <p:cNvSpPr>
            <a:spLocks noGrp="1" noChangeArrowheads="1"/>
          </p:cNvSpPr>
          <p:nvPr>
            <p:ph sz="quarter" idx="13"/>
          </p:nvPr>
        </p:nvSpPr>
        <p:spPr bwMode="auto">
          <a:xfrm>
            <a:off x="531752" y="1429921"/>
            <a:ext cx="2456071" cy="558920"/>
          </a:xfrm>
          <a:prstGeom prst="roundRect">
            <a:avLst>
              <a:gd name="adj" fmla="val 50000"/>
            </a:avLst>
          </a:prstGeom>
          <a:solidFill>
            <a:srgbClr val="00B0F0"/>
          </a:solidFill>
          <a:ln w="9525">
            <a:noFill/>
            <a:round/>
            <a:headEnd/>
            <a:tailEnd/>
          </a:ln>
          <a:effectLst>
            <a:outerShdw dist="35921" dir="2700000" algn="ctr" rotWithShape="0">
              <a:schemeClr val="bg2">
                <a:alpha val="50000"/>
              </a:schemeClr>
            </a:outerShdw>
          </a:effectLst>
        </p:spPr>
        <p:txBody>
          <a:bodyPr wrap="none" anchor="ctr">
            <a:noAutofit/>
          </a:bodyPr>
          <a:lstStyle/>
          <a:p>
            <a:pPr algn="ctr">
              <a:buNone/>
            </a:pPr>
            <a:r>
              <a:rPr lang="zh-TW" altLang="en-US" sz="3200" dirty="0">
                <a:solidFill>
                  <a:schemeClr val="tx1"/>
                </a:solidFill>
                <a:latin typeface="標楷體" panose="03000509000000000000" pitchFamily="65" charset="-120"/>
                <a:ea typeface="標楷體" panose="03000509000000000000" pitchFamily="65" charset="-120"/>
              </a:rPr>
              <a:t>月撫卹期限</a:t>
            </a:r>
          </a:p>
        </p:txBody>
      </p:sp>
      <p:sp>
        <p:nvSpPr>
          <p:cNvPr id="6" name="AutoShape 3"/>
          <p:cNvSpPr>
            <a:spLocks noChangeArrowheads="1"/>
          </p:cNvSpPr>
          <p:nvPr/>
        </p:nvSpPr>
        <p:spPr bwMode="auto">
          <a:xfrm>
            <a:off x="395536" y="2132856"/>
            <a:ext cx="8496944" cy="4536504"/>
          </a:xfrm>
          <a:prstGeom prst="roundRect">
            <a:avLst>
              <a:gd name="adj" fmla="val 9106"/>
            </a:avLst>
          </a:prstGeom>
          <a:gradFill rotWithShape="1">
            <a:gsLst>
              <a:gs pos="0">
                <a:schemeClr val="bg1"/>
              </a:gs>
              <a:gs pos="100000">
                <a:schemeClr val="accent1"/>
              </a:gs>
            </a:gsLst>
            <a:lin ang="2700000" scaled="1"/>
          </a:gradFill>
          <a:ln w="9525">
            <a:noFill/>
            <a:round/>
            <a:headEnd/>
            <a:tailEnd/>
          </a:ln>
          <a:effectLst/>
        </p:spPr>
        <p:txBody>
          <a:bodyPr wrap="none" anchor="ctr"/>
          <a:lstStyle/>
          <a:p>
            <a:pPr marL="177800" indent="-177800">
              <a:lnSpc>
                <a:spcPts val="3600"/>
              </a:lnSpc>
              <a:buSzPct val="90000"/>
              <a:buBlip>
                <a:blip r:embed="rId3"/>
              </a:buBlip>
            </a:pPr>
            <a:r>
              <a:rPr lang="zh-TW" altLang="en-US" sz="2800" dirty="0">
                <a:solidFill>
                  <a:srgbClr val="FF0000"/>
                </a:solidFill>
                <a:latin typeface="標楷體" panose="03000509000000000000" pitchFamily="65" charset="-120"/>
              </a:rPr>
              <a:t>依原因</a:t>
            </a:r>
            <a:endParaRPr lang="en-US" altLang="zh-TW" sz="2800" dirty="0">
              <a:solidFill>
                <a:srgbClr val="FF0000"/>
              </a:solidFill>
              <a:latin typeface="標楷體" panose="03000509000000000000" pitchFamily="65" charset="-120"/>
            </a:endParaRPr>
          </a:p>
          <a:p>
            <a:pPr marL="635000" lvl="1" indent="-177800">
              <a:lnSpc>
                <a:spcPts val="3600"/>
              </a:lnSpc>
              <a:buSzPct val="90000"/>
              <a:buBlip>
                <a:blip r:embed="rId3"/>
              </a:buBlip>
            </a:pPr>
            <a:r>
              <a:rPr lang="zh-TW" altLang="en-US" sz="2400" u="sng" dirty="0">
                <a:solidFill>
                  <a:schemeClr val="tx1"/>
                </a:solidFill>
                <a:latin typeface="標楷體" panose="03000509000000000000" pitchFamily="65" charset="-120"/>
              </a:rPr>
              <a:t>病故、意外</a:t>
            </a:r>
            <a:r>
              <a:rPr lang="zh-TW" altLang="en-US" sz="2400" dirty="0">
                <a:solidFill>
                  <a:schemeClr val="tx1"/>
                </a:solidFill>
                <a:latin typeface="標楷體" panose="03000509000000000000" pitchFamily="65" charset="-120"/>
              </a:rPr>
              <a:t>：</a:t>
            </a:r>
            <a:r>
              <a:rPr lang="en-US" altLang="zh-TW" sz="2400" dirty="0">
                <a:solidFill>
                  <a:schemeClr val="tx1"/>
                </a:solidFill>
                <a:latin typeface="標楷體" panose="03000509000000000000" pitchFamily="65" charset="-120"/>
              </a:rPr>
              <a:t>120</a:t>
            </a:r>
            <a:r>
              <a:rPr lang="zh-TW" altLang="en-US" sz="2400" dirty="0">
                <a:solidFill>
                  <a:schemeClr val="tx1"/>
                </a:solidFill>
                <a:latin typeface="標楷體" panose="03000509000000000000" pitchFamily="65" charset="-120"/>
              </a:rPr>
              <a:t>個月。</a:t>
            </a:r>
            <a:endParaRPr lang="en-US" altLang="zh-TW" sz="2400" dirty="0">
              <a:solidFill>
                <a:schemeClr val="tx1"/>
              </a:solidFill>
              <a:latin typeface="標楷體" panose="03000509000000000000" pitchFamily="65" charset="-120"/>
            </a:endParaRPr>
          </a:p>
          <a:p>
            <a:pPr marL="635000" lvl="1" indent="-177800">
              <a:lnSpc>
                <a:spcPts val="3600"/>
              </a:lnSpc>
              <a:buSzPct val="90000"/>
              <a:buBlip>
                <a:blip r:embed="rId3"/>
              </a:buBlip>
            </a:pPr>
            <a:r>
              <a:rPr lang="zh-TW" altLang="en-US" sz="2400" u="sng" dirty="0">
                <a:solidFill>
                  <a:schemeClr val="tx1"/>
                </a:solidFill>
                <a:latin typeface="標楷體" panose="03000509000000000000" pitchFamily="65" charset="-120"/>
              </a:rPr>
              <a:t>因公</a:t>
            </a:r>
            <a:r>
              <a:rPr lang="zh-TW" altLang="en-US" sz="2400" dirty="0">
                <a:solidFill>
                  <a:schemeClr val="tx1"/>
                </a:solidFill>
                <a:latin typeface="標楷體" panose="03000509000000000000" pitchFamily="65" charset="-120"/>
              </a:rPr>
              <a:t>：</a:t>
            </a:r>
            <a:r>
              <a:rPr lang="en-US" altLang="zh-TW" sz="2400" dirty="0">
                <a:solidFill>
                  <a:schemeClr val="tx1"/>
                </a:solidFill>
                <a:latin typeface="標楷體" panose="03000509000000000000" pitchFamily="65" charset="-120"/>
              </a:rPr>
              <a:t>120</a:t>
            </a:r>
            <a:r>
              <a:rPr lang="zh-TW" altLang="en-US" sz="2400" dirty="0">
                <a:solidFill>
                  <a:schemeClr val="tx1"/>
                </a:solidFill>
                <a:latin typeface="標楷體" panose="03000509000000000000" pitchFamily="65" charset="-120"/>
              </a:rPr>
              <a:t>個月</a:t>
            </a:r>
            <a:r>
              <a:rPr lang="en-US" altLang="zh-TW" sz="2400" dirty="0">
                <a:solidFill>
                  <a:schemeClr val="tx1"/>
                </a:solidFill>
                <a:latin typeface="標楷體" panose="03000509000000000000" pitchFamily="65" charset="-120"/>
              </a:rPr>
              <a:t>~240</a:t>
            </a:r>
            <a:r>
              <a:rPr lang="zh-TW" altLang="en-US" sz="2400" dirty="0">
                <a:solidFill>
                  <a:schemeClr val="tx1"/>
                </a:solidFill>
                <a:latin typeface="標楷體" panose="03000509000000000000" pitchFamily="65" charset="-120"/>
              </a:rPr>
              <a:t>個月</a:t>
            </a:r>
            <a:r>
              <a:rPr lang="en-US" altLang="zh-TW" sz="2000" dirty="0">
                <a:solidFill>
                  <a:schemeClr val="tx1"/>
                </a:solidFill>
                <a:latin typeface="標楷體" panose="03000509000000000000" pitchFamily="65" charset="-120"/>
              </a:rPr>
              <a:t>(&amp;</a:t>
            </a:r>
            <a:r>
              <a:rPr lang="zh-TW" altLang="en-US" sz="2000" dirty="0">
                <a:solidFill>
                  <a:schemeClr val="tx1"/>
                </a:solidFill>
                <a:latin typeface="標楷體" panose="03000509000000000000" pitchFamily="65" charset="-120"/>
              </a:rPr>
              <a:t>加發一次撫卹金</a:t>
            </a:r>
            <a:r>
              <a:rPr lang="en-US" altLang="zh-TW" sz="2000" dirty="0">
                <a:solidFill>
                  <a:schemeClr val="tx1"/>
                </a:solidFill>
                <a:latin typeface="標楷體" panose="03000509000000000000" pitchFamily="65" charset="-120"/>
              </a:rPr>
              <a:t>10%~50%)(</a:t>
            </a:r>
            <a:r>
              <a:rPr lang="zh-TW" altLang="en-US" sz="2000" dirty="0">
                <a:solidFill>
                  <a:schemeClr val="tx1"/>
                </a:solidFill>
                <a:latin typeface="標楷體" panose="03000509000000000000" pitchFamily="65" charset="-120"/>
              </a:rPr>
              <a:t>各款不等</a:t>
            </a:r>
            <a:r>
              <a:rPr lang="en-US" altLang="zh-TW" sz="2000" dirty="0">
                <a:solidFill>
                  <a:schemeClr val="tx1"/>
                </a:solidFill>
                <a:latin typeface="標楷體" panose="03000509000000000000" pitchFamily="65" charset="-120"/>
              </a:rPr>
              <a:t>)</a:t>
            </a:r>
          </a:p>
          <a:p>
            <a:pPr marL="177800" indent="-177800">
              <a:lnSpc>
                <a:spcPts val="3600"/>
              </a:lnSpc>
              <a:buSzPct val="90000"/>
              <a:buBlip>
                <a:blip r:embed="rId3"/>
              </a:buBlip>
            </a:pPr>
            <a:r>
              <a:rPr lang="zh-TW" altLang="en-US" sz="2800" dirty="0">
                <a:solidFill>
                  <a:srgbClr val="FF0000"/>
                </a:solidFill>
                <a:latin typeface="標楷體" panose="03000509000000000000" pitchFamily="65" charset="-120"/>
              </a:rPr>
              <a:t>領受人</a:t>
            </a:r>
            <a:endParaRPr lang="en-US" altLang="zh-TW" sz="2800" dirty="0">
              <a:solidFill>
                <a:srgbClr val="FF0000"/>
              </a:solidFill>
              <a:latin typeface="標楷體" panose="03000509000000000000" pitchFamily="65" charset="-120"/>
            </a:endParaRPr>
          </a:p>
          <a:p>
            <a:pPr>
              <a:lnSpc>
                <a:spcPts val="3600"/>
              </a:lnSpc>
              <a:buSzPct val="90000"/>
            </a:pPr>
            <a:r>
              <a:rPr lang="zh-TW" altLang="en-US" sz="2400" dirty="0">
                <a:solidFill>
                  <a:schemeClr val="tx1"/>
                </a:solidFill>
                <a:latin typeface="標楷體" panose="03000509000000000000" pitchFamily="65" charset="-120"/>
              </a:rPr>
              <a:t> </a:t>
            </a:r>
            <a:r>
              <a:rPr lang="en-US" altLang="zh-TW" sz="2400" dirty="0">
                <a:solidFill>
                  <a:schemeClr val="tx1"/>
                </a:solidFill>
                <a:latin typeface="標楷體" panose="03000509000000000000" pitchFamily="65" charset="-120"/>
              </a:rPr>
              <a:t>1.</a:t>
            </a:r>
            <a:r>
              <a:rPr lang="zh-TW" altLang="en-US" sz="2400" dirty="0">
                <a:solidFill>
                  <a:schemeClr val="tx1"/>
                </a:solidFill>
                <a:latin typeface="標楷體" panose="03000509000000000000" pitchFamily="65" charset="-120"/>
              </a:rPr>
              <a:t>未成年子女：給卹期限屆滿前尚未成年，給卹至成年為止</a:t>
            </a:r>
            <a:endParaRPr lang="en-US" altLang="zh-TW" sz="2400" dirty="0">
              <a:solidFill>
                <a:schemeClr val="tx1"/>
              </a:solidFill>
              <a:latin typeface="標楷體" panose="03000509000000000000" pitchFamily="65" charset="-120"/>
            </a:endParaRPr>
          </a:p>
          <a:p>
            <a:pPr>
              <a:lnSpc>
                <a:spcPts val="3600"/>
              </a:lnSpc>
              <a:buSzPct val="90000"/>
            </a:pPr>
            <a:r>
              <a:rPr lang="zh-TW" altLang="en-US" sz="2400" dirty="0">
                <a:solidFill>
                  <a:schemeClr val="tx1"/>
                </a:solidFill>
                <a:latin typeface="標楷體" panose="03000509000000000000" pitchFamily="65" charset="-120"/>
              </a:rPr>
              <a:t>   ；子女雖已成年，仍在學者得繼續給卹至取得學士學位。</a:t>
            </a:r>
            <a:endParaRPr lang="en-US" altLang="zh-TW" sz="2400" dirty="0">
              <a:solidFill>
                <a:schemeClr val="tx1"/>
              </a:solidFill>
              <a:latin typeface="標楷體" panose="03000509000000000000" pitchFamily="65" charset="-120"/>
            </a:endParaRPr>
          </a:p>
          <a:p>
            <a:pPr>
              <a:lnSpc>
                <a:spcPts val="3600"/>
              </a:lnSpc>
              <a:buSzPct val="90000"/>
            </a:pPr>
            <a:r>
              <a:rPr lang="zh-TW" altLang="en-US" sz="2400" dirty="0">
                <a:solidFill>
                  <a:schemeClr val="tx1"/>
                </a:solidFill>
                <a:latin typeface="標楷體" panose="03000509000000000000" pitchFamily="65" charset="-120"/>
              </a:rPr>
              <a:t> </a:t>
            </a:r>
            <a:r>
              <a:rPr lang="en-US" altLang="zh-TW" sz="2400" dirty="0">
                <a:solidFill>
                  <a:schemeClr val="tx1"/>
                </a:solidFill>
                <a:latin typeface="標楷體" panose="03000509000000000000" pitchFamily="65" charset="-120"/>
              </a:rPr>
              <a:t>2.</a:t>
            </a:r>
            <a:r>
              <a:rPr lang="zh-TW" altLang="en-US" sz="2400" dirty="0">
                <a:solidFill>
                  <a:schemeClr val="tx1"/>
                </a:solidFill>
                <a:latin typeface="標楷體" panose="03000509000000000000" pitchFamily="65" charset="-120"/>
              </a:rPr>
              <a:t>身心障礙無工作能力子女：終身給卹。</a:t>
            </a:r>
            <a:endParaRPr lang="en-US" altLang="zh-TW" sz="2400" dirty="0">
              <a:solidFill>
                <a:schemeClr val="tx1"/>
              </a:solidFill>
              <a:latin typeface="標楷體" panose="03000509000000000000" pitchFamily="65" charset="-120"/>
            </a:endParaRPr>
          </a:p>
          <a:p>
            <a:pPr marL="177800" indent="-177800">
              <a:lnSpc>
                <a:spcPts val="3600"/>
              </a:lnSpc>
              <a:buSzPct val="90000"/>
              <a:buBlip>
                <a:blip r:embed="rId3"/>
              </a:buBlip>
            </a:pPr>
            <a:r>
              <a:rPr lang="zh-TW" altLang="en-US" sz="2400" dirty="0">
                <a:solidFill>
                  <a:srgbClr val="FF0000"/>
                </a:solidFill>
                <a:latin typeface="標楷體" panose="03000509000000000000" pitchFamily="65" charset="-120"/>
              </a:rPr>
              <a:t>每一未成年子女</a:t>
            </a:r>
            <a:r>
              <a:rPr lang="zh-TW" altLang="en-US" sz="2400" dirty="0">
                <a:solidFill>
                  <a:schemeClr val="tx1"/>
                </a:solidFill>
                <a:latin typeface="標楷體" panose="03000509000000000000" pitchFamily="65" charset="-120"/>
              </a:rPr>
              <a:t>按月比照國民年金法之老年基本保證年金</a:t>
            </a:r>
            <a:endParaRPr lang="en-US" altLang="zh-TW" sz="2400" dirty="0">
              <a:solidFill>
                <a:schemeClr val="tx1"/>
              </a:solidFill>
              <a:latin typeface="標楷體" panose="03000509000000000000" pitchFamily="65" charset="-120"/>
            </a:endParaRPr>
          </a:p>
          <a:p>
            <a:pPr>
              <a:lnSpc>
                <a:spcPts val="3600"/>
              </a:lnSpc>
              <a:buSzPct val="90000"/>
            </a:pPr>
            <a:r>
              <a:rPr lang="zh-TW" altLang="en-US" sz="2400" dirty="0">
                <a:solidFill>
                  <a:schemeClr val="tx1"/>
                </a:solidFill>
                <a:latin typeface="標楷體" panose="03000509000000000000" pitchFamily="65" charset="-120"/>
              </a:rPr>
              <a:t>  給與標準，加發撫卹金。</a:t>
            </a:r>
            <a:endParaRPr lang="en-US" altLang="zh-TW" sz="2400" dirty="0">
              <a:solidFill>
                <a:schemeClr val="tx1"/>
              </a:solidFill>
              <a:latin typeface="標楷體" panose="03000509000000000000" pitchFamily="65" charset="-120"/>
            </a:endParaRPr>
          </a:p>
          <a:p>
            <a:pPr>
              <a:lnSpc>
                <a:spcPts val="3600"/>
              </a:lnSpc>
              <a:buSzPct val="90000"/>
            </a:pPr>
            <a:endParaRPr lang="en-US" altLang="zh-TW" sz="2400" dirty="0">
              <a:latin typeface="標楷體" panose="03000509000000000000" pitchFamily="65" charset="-120"/>
            </a:endParaRPr>
          </a:p>
        </p:txBody>
      </p:sp>
      <p:pic>
        <p:nvPicPr>
          <p:cNvPr id="7" name="圖片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9512" y="188640"/>
            <a:ext cx="792088" cy="792088"/>
          </a:xfrm>
          <a:prstGeom prst="rect">
            <a:avLst/>
          </a:prstGeom>
        </p:spPr>
      </p:pic>
    </p:spTree>
    <p:extLst>
      <p:ext uri="{BB962C8B-B14F-4D97-AF65-F5344CB8AC3E}">
        <p14:creationId xmlns:p14="http://schemas.microsoft.com/office/powerpoint/2010/main" val="2420535126"/>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532524" y="549523"/>
            <a:ext cx="8143932" cy="867524"/>
          </a:xfrm>
          <a:noFill/>
          <a:ln>
            <a:noFill/>
          </a:ln>
        </p:spPr>
        <p:style>
          <a:lnRef idx="1">
            <a:schemeClr val="accent3"/>
          </a:lnRef>
          <a:fillRef idx="2">
            <a:schemeClr val="accent3"/>
          </a:fillRef>
          <a:effectRef idx="1">
            <a:schemeClr val="accent3"/>
          </a:effectRef>
          <a:fontRef idx="minor">
            <a:schemeClr val="dk1"/>
          </a:fontRef>
        </p:style>
        <p:txBody>
          <a:bodyPr>
            <a:normAutofit/>
          </a:bodyPr>
          <a:lstStyle/>
          <a:p>
            <a:pPr>
              <a:spcBef>
                <a:spcPct val="50000"/>
              </a:spcBef>
            </a:pPr>
            <a:r>
              <a:rPr lang="zh-TW" altLang="en-US" dirty="0">
                <a:solidFill>
                  <a:schemeClr val="tx1"/>
                </a:solidFill>
                <a:latin typeface="標楷體" panose="03000509000000000000" pitchFamily="65" charset="-120"/>
                <a:ea typeface="標楷體" panose="03000509000000000000" pitchFamily="65" charset="-120"/>
              </a:rPr>
              <a:t>撫卹金</a:t>
            </a:r>
            <a:r>
              <a:rPr lang="zh-TW" altLang="en-US" sz="2000" dirty="0">
                <a:solidFill>
                  <a:srgbClr val="FF0000"/>
                </a:solidFill>
                <a:latin typeface="標楷體" panose="03000509000000000000" pitchFamily="65" charset="-120"/>
                <a:ea typeface="標楷體" panose="03000509000000000000" pitchFamily="65" charset="-120"/>
              </a:rPr>
              <a:t>教</a:t>
            </a:r>
            <a:r>
              <a:rPr lang="en-US" altLang="zh-TW" sz="2000" dirty="0">
                <a:solidFill>
                  <a:srgbClr val="FF0000"/>
                </a:solidFill>
                <a:latin typeface="標楷體" panose="03000509000000000000" pitchFamily="65" charset="-120"/>
                <a:ea typeface="標楷體" panose="03000509000000000000" pitchFamily="65" charset="-120"/>
              </a:rPr>
              <a:t>#51-61</a:t>
            </a:r>
            <a:endParaRPr lang="zh-TW" altLang="en-US" sz="2000" dirty="0">
              <a:solidFill>
                <a:srgbClr val="FF0000"/>
              </a:solidFill>
              <a:latin typeface="標楷體" panose="03000509000000000000" pitchFamily="65" charset="-120"/>
              <a:ea typeface="標楷體" panose="03000509000000000000" pitchFamily="65" charset="-120"/>
            </a:endParaRPr>
          </a:p>
        </p:txBody>
      </p:sp>
      <p:sp>
        <p:nvSpPr>
          <p:cNvPr id="6" name="AutoShape 3"/>
          <p:cNvSpPr>
            <a:spLocks noChangeArrowheads="1"/>
          </p:cNvSpPr>
          <p:nvPr/>
        </p:nvSpPr>
        <p:spPr bwMode="auto">
          <a:xfrm>
            <a:off x="251520" y="1988840"/>
            <a:ext cx="8705940" cy="4464496"/>
          </a:xfrm>
          <a:prstGeom prst="roundRect">
            <a:avLst>
              <a:gd name="adj" fmla="val 9106"/>
            </a:avLst>
          </a:prstGeom>
          <a:gradFill rotWithShape="1">
            <a:gsLst>
              <a:gs pos="0">
                <a:schemeClr val="bg1"/>
              </a:gs>
              <a:gs pos="100000">
                <a:schemeClr val="accent1"/>
              </a:gs>
            </a:gsLst>
            <a:lin ang="2700000" scaled="1"/>
          </a:gradFill>
          <a:ln w="9525">
            <a:noFill/>
            <a:round/>
            <a:headEnd/>
            <a:tailEnd/>
          </a:ln>
          <a:effectLst/>
        </p:spPr>
        <p:txBody>
          <a:bodyPr wrap="none" anchor="ctr"/>
          <a:lstStyle/>
          <a:p>
            <a:pPr>
              <a:lnSpc>
                <a:spcPts val="3600"/>
              </a:lnSpc>
              <a:buSzPct val="90000"/>
            </a:pPr>
            <a:r>
              <a:rPr lang="zh-TW" altLang="en-US" sz="2800" dirty="0">
                <a:solidFill>
                  <a:schemeClr val="tx1"/>
                </a:solidFill>
                <a:latin typeface="標楷體" panose="03000509000000000000" pitchFamily="65" charset="-120"/>
              </a:rPr>
              <a:t>改按一次退休金標準發給一次撫卹金</a:t>
            </a:r>
            <a:endParaRPr lang="en-US" altLang="zh-TW" sz="2800" dirty="0">
              <a:solidFill>
                <a:schemeClr val="tx1"/>
              </a:solidFill>
              <a:latin typeface="標楷體" panose="03000509000000000000" pitchFamily="65" charset="-120"/>
            </a:endParaRPr>
          </a:p>
          <a:p>
            <a:pPr marL="800100" lvl="1" indent="-342900">
              <a:lnSpc>
                <a:spcPts val="3600"/>
              </a:lnSpc>
              <a:buSzPct val="90000"/>
              <a:buFont typeface="Arial" panose="020B0604020202020204" pitchFamily="34" charset="0"/>
              <a:buChar char="•"/>
            </a:pPr>
            <a:r>
              <a:rPr lang="zh-TW" altLang="en-US" sz="2400" dirty="0">
                <a:solidFill>
                  <a:schemeClr val="tx1"/>
                </a:solidFill>
                <a:latin typeface="標楷體" panose="03000509000000000000" pitchFamily="65" charset="-120"/>
              </a:rPr>
              <a:t>任職滿十五年死亡者，生前預立遺囑，得改按一次退休金</a:t>
            </a:r>
            <a:endParaRPr lang="en-US" altLang="zh-TW" sz="2400" dirty="0">
              <a:solidFill>
                <a:schemeClr val="tx1"/>
              </a:solidFill>
              <a:latin typeface="標楷體" panose="03000509000000000000" pitchFamily="65" charset="-120"/>
            </a:endParaRPr>
          </a:p>
          <a:p>
            <a:pPr lvl="1">
              <a:lnSpc>
                <a:spcPts val="3600"/>
              </a:lnSpc>
              <a:buSzPct val="90000"/>
            </a:pPr>
            <a:r>
              <a:rPr lang="zh-TW" altLang="en-US" sz="2400" dirty="0">
                <a:solidFill>
                  <a:schemeClr val="tx1"/>
                </a:solidFill>
                <a:latin typeface="標楷體" panose="03000509000000000000" pitchFamily="65" charset="-120"/>
              </a:rPr>
              <a:t> 之標準，發給一次撫卹金。無遺囑而遺族不依月撫卹辦理</a:t>
            </a:r>
            <a:endParaRPr lang="en-US" altLang="zh-TW" sz="2400" dirty="0">
              <a:solidFill>
                <a:schemeClr val="tx1"/>
              </a:solidFill>
              <a:latin typeface="標楷體" panose="03000509000000000000" pitchFamily="65" charset="-120"/>
            </a:endParaRPr>
          </a:p>
          <a:p>
            <a:pPr lvl="1">
              <a:lnSpc>
                <a:spcPts val="3600"/>
              </a:lnSpc>
              <a:buSzPct val="90000"/>
            </a:pPr>
            <a:r>
              <a:rPr lang="zh-TW" altLang="en-US" sz="2400" dirty="0">
                <a:solidFill>
                  <a:schemeClr val="tx1"/>
                </a:solidFill>
                <a:latin typeface="標楷體" panose="03000509000000000000" pitchFamily="65" charset="-120"/>
              </a:rPr>
              <a:t> 者，亦同。</a:t>
            </a:r>
            <a:endParaRPr lang="en-US" altLang="zh-TW" sz="2400" dirty="0">
              <a:solidFill>
                <a:schemeClr val="tx1"/>
              </a:solidFill>
              <a:latin typeface="標楷體" panose="03000509000000000000" pitchFamily="65" charset="-120"/>
            </a:endParaRPr>
          </a:p>
          <a:p>
            <a:pPr marL="800100" lvl="1" indent="-342900">
              <a:lnSpc>
                <a:spcPts val="3600"/>
              </a:lnSpc>
              <a:buSzPct val="90000"/>
              <a:buFont typeface="Arial" panose="020B0604020202020204" pitchFamily="34" charset="0"/>
              <a:buChar char="•"/>
            </a:pPr>
            <a:r>
              <a:rPr lang="zh-TW" altLang="en-US" sz="2400" dirty="0">
                <a:solidFill>
                  <a:schemeClr val="tx1"/>
                </a:solidFill>
                <a:latin typeface="標楷體" panose="03000509000000000000" pitchFamily="65" charset="-120"/>
              </a:rPr>
              <a:t>因公死亡，或任職滿十五年病故或意外死亡，且遺族僅存</a:t>
            </a:r>
            <a:endParaRPr lang="en-US" altLang="zh-TW" sz="2400" dirty="0">
              <a:solidFill>
                <a:schemeClr val="tx1"/>
              </a:solidFill>
              <a:latin typeface="標楷體" panose="03000509000000000000" pitchFamily="65" charset="-120"/>
            </a:endParaRPr>
          </a:p>
          <a:p>
            <a:pPr lvl="1">
              <a:lnSpc>
                <a:spcPts val="3600"/>
              </a:lnSpc>
              <a:buSzPct val="90000"/>
            </a:pPr>
            <a:r>
              <a:rPr lang="zh-TW" altLang="en-US" sz="2400" dirty="0">
                <a:solidFill>
                  <a:schemeClr val="tx1"/>
                </a:solidFill>
                <a:latin typeface="標楷體" panose="03000509000000000000" pitchFamily="65" charset="-120"/>
              </a:rPr>
              <a:t> 祖父母或兄弟姊妹，應改按一次退休金之標準，發給一次</a:t>
            </a:r>
            <a:endParaRPr lang="en-US" altLang="zh-TW" sz="2400" dirty="0">
              <a:solidFill>
                <a:schemeClr val="tx1"/>
              </a:solidFill>
              <a:latin typeface="標楷體" panose="03000509000000000000" pitchFamily="65" charset="-120"/>
            </a:endParaRPr>
          </a:p>
          <a:p>
            <a:pPr lvl="1">
              <a:lnSpc>
                <a:spcPts val="3600"/>
              </a:lnSpc>
              <a:buSzPct val="90000"/>
            </a:pPr>
            <a:r>
              <a:rPr lang="zh-TW" altLang="en-US" sz="2400" dirty="0">
                <a:solidFill>
                  <a:schemeClr val="tx1"/>
                </a:solidFill>
                <a:latin typeface="標楷體" panose="03000509000000000000" pitchFamily="65" charset="-120"/>
              </a:rPr>
              <a:t> 撫卹金。</a:t>
            </a:r>
            <a:endParaRPr lang="en-US" altLang="zh-TW" sz="2400" dirty="0">
              <a:solidFill>
                <a:schemeClr val="tx1"/>
              </a:solidFill>
              <a:latin typeface="標楷體" panose="03000509000000000000" pitchFamily="65" charset="-120"/>
            </a:endParaRPr>
          </a:p>
          <a:p>
            <a:pPr>
              <a:lnSpc>
                <a:spcPts val="3600"/>
              </a:lnSpc>
              <a:buSzPct val="90000"/>
            </a:pPr>
            <a:r>
              <a:rPr lang="zh-TW" altLang="en-US" sz="2800" dirty="0">
                <a:solidFill>
                  <a:schemeClr val="tx1"/>
                </a:solidFill>
                <a:latin typeface="標楷體" panose="03000509000000000000" pitchFamily="65" charset="-120"/>
              </a:rPr>
              <a:t>殮葬補助費：</a:t>
            </a:r>
            <a:r>
              <a:rPr lang="en-US" altLang="zh-TW" sz="2800" dirty="0">
                <a:solidFill>
                  <a:schemeClr val="tx1"/>
                </a:solidFill>
                <a:latin typeface="標楷體" panose="03000509000000000000" pitchFamily="65" charset="-120"/>
              </a:rPr>
              <a:t>7</a:t>
            </a:r>
            <a:r>
              <a:rPr lang="zh-TW" altLang="en-US" sz="2800" dirty="0">
                <a:solidFill>
                  <a:schemeClr val="tx1"/>
                </a:solidFill>
                <a:latin typeface="標楷體" panose="03000509000000000000" pitchFamily="65" charset="-120"/>
              </a:rPr>
              <a:t>個月本</a:t>
            </a:r>
            <a:r>
              <a:rPr lang="en-US" altLang="zh-TW" sz="2800" dirty="0">
                <a:solidFill>
                  <a:schemeClr val="tx1"/>
                </a:solidFill>
                <a:latin typeface="標楷體" panose="03000509000000000000" pitchFamily="65" charset="-120"/>
              </a:rPr>
              <a:t>(</a:t>
            </a:r>
            <a:r>
              <a:rPr lang="zh-TW" altLang="en-US" sz="2800" dirty="0">
                <a:solidFill>
                  <a:schemeClr val="tx1"/>
                </a:solidFill>
                <a:latin typeface="標楷體" panose="03000509000000000000" pitchFamily="65" charset="-120"/>
              </a:rPr>
              <a:t>年功</a:t>
            </a:r>
            <a:r>
              <a:rPr lang="en-US" altLang="zh-TW" sz="2800" dirty="0">
                <a:solidFill>
                  <a:schemeClr val="tx1"/>
                </a:solidFill>
                <a:latin typeface="標楷體" panose="03000509000000000000" pitchFamily="65" charset="-120"/>
              </a:rPr>
              <a:t>)</a:t>
            </a:r>
            <a:r>
              <a:rPr lang="zh-TW" altLang="en-US" sz="2800" dirty="0">
                <a:solidFill>
                  <a:schemeClr val="tx1"/>
                </a:solidFill>
                <a:latin typeface="標楷體" panose="03000509000000000000" pitchFamily="65" charset="-120"/>
              </a:rPr>
              <a:t>薪。</a:t>
            </a:r>
            <a:endParaRPr lang="en-US" altLang="zh-TW" sz="2800" dirty="0">
              <a:solidFill>
                <a:schemeClr val="tx1"/>
              </a:solidFill>
              <a:latin typeface="標楷體" panose="03000509000000000000" pitchFamily="65" charset="-120"/>
            </a:endParaRPr>
          </a:p>
          <a:p>
            <a:pPr marL="177800" indent="-177800">
              <a:lnSpc>
                <a:spcPts val="3600"/>
              </a:lnSpc>
              <a:buSzPct val="90000"/>
              <a:buBlip>
                <a:blip r:embed="rId3"/>
              </a:buBlip>
            </a:pPr>
            <a:endParaRPr lang="en-US" altLang="zh-TW" sz="2800" dirty="0">
              <a:latin typeface="標楷體" panose="03000509000000000000" pitchFamily="65" charset="-120"/>
            </a:endParaRPr>
          </a:p>
          <a:p>
            <a:pPr marL="177800" indent="-177800">
              <a:lnSpc>
                <a:spcPts val="3600"/>
              </a:lnSpc>
              <a:buSzPct val="90000"/>
              <a:buBlip>
                <a:blip r:embed="rId3"/>
              </a:buBlip>
            </a:pPr>
            <a:endParaRPr lang="en-US" altLang="zh-TW" sz="2800" dirty="0">
              <a:latin typeface="標楷體" panose="03000509000000000000" pitchFamily="65" charset="-120"/>
            </a:endParaRPr>
          </a:p>
        </p:txBody>
      </p:sp>
      <p:pic>
        <p:nvPicPr>
          <p:cNvPr id="4" name="圖片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9512" y="188640"/>
            <a:ext cx="792088" cy="792088"/>
          </a:xfrm>
          <a:prstGeom prst="rect">
            <a:avLst/>
          </a:prstGeom>
        </p:spPr>
      </p:pic>
    </p:spTree>
    <p:extLst>
      <p:ext uri="{BB962C8B-B14F-4D97-AF65-F5344CB8AC3E}">
        <p14:creationId xmlns:p14="http://schemas.microsoft.com/office/powerpoint/2010/main" val="4098942946"/>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532523" y="549523"/>
            <a:ext cx="8286541" cy="867524"/>
          </a:xfrm>
          <a:noFill/>
          <a:ln>
            <a:noFill/>
          </a:ln>
        </p:spPr>
        <p:style>
          <a:lnRef idx="1">
            <a:schemeClr val="accent3"/>
          </a:lnRef>
          <a:fillRef idx="2">
            <a:schemeClr val="accent3"/>
          </a:fillRef>
          <a:effectRef idx="1">
            <a:schemeClr val="accent3"/>
          </a:effectRef>
          <a:fontRef idx="minor">
            <a:schemeClr val="dk1"/>
          </a:fontRef>
        </p:style>
        <p:txBody>
          <a:bodyPr>
            <a:normAutofit/>
          </a:bodyPr>
          <a:lstStyle/>
          <a:p>
            <a:pPr>
              <a:spcBef>
                <a:spcPct val="50000"/>
              </a:spcBef>
            </a:pPr>
            <a:r>
              <a:rPr lang="zh-TW" altLang="en-US" dirty="0">
                <a:solidFill>
                  <a:schemeClr val="tx1"/>
                </a:solidFill>
                <a:latin typeface="標楷體" panose="03000509000000000000" pitchFamily="65" charset="-120"/>
                <a:ea typeface="標楷體" panose="03000509000000000000" pitchFamily="65" charset="-120"/>
              </a:rPr>
              <a:t>撫卹金</a:t>
            </a:r>
            <a:r>
              <a:rPr lang="zh-TW" altLang="en-US" sz="2000" dirty="0">
                <a:solidFill>
                  <a:srgbClr val="FF0000"/>
                </a:solidFill>
                <a:latin typeface="標楷體" panose="03000509000000000000" pitchFamily="65" charset="-120"/>
                <a:ea typeface="標楷體" panose="03000509000000000000" pitchFamily="65" charset="-120"/>
              </a:rPr>
              <a:t>教</a:t>
            </a:r>
            <a:r>
              <a:rPr lang="en-US" altLang="zh-TW" sz="2000" dirty="0">
                <a:solidFill>
                  <a:srgbClr val="FF0000"/>
                </a:solidFill>
                <a:latin typeface="標楷體" panose="03000509000000000000" pitchFamily="65" charset="-120"/>
                <a:ea typeface="標楷體" panose="03000509000000000000" pitchFamily="65" charset="-120"/>
              </a:rPr>
              <a:t>#51-61</a:t>
            </a:r>
            <a:endParaRPr lang="zh-TW" altLang="en-US" sz="2000" dirty="0">
              <a:solidFill>
                <a:srgbClr val="FF0000"/>
              </a:solidFill>
              <a:latin typeface="標楷體" panose="03000509000000000000" pitchFamily="65" charset="-120"/>
              <a:ea typeface="標楷體" panose="03000509000000000000" pitchFamily="65" charset="-120"/>
            </a:endParaRPr>
          </a:p>
        </p:txBody>
      </p:sp>
      <p:sp>
        <p:nvSpPr>
          <p:cNvPr id="6" name="AutoShape 3"/>
          <p:cNvSpPr>
            <a:spLocks noChangeArrowheads="1"/>
          </p:cNvSpPr>
          <p:nvPr/>
        </p:nvSpPr>
        <p:spPr bwMode="auto">
          <a:xfrm>
            <a:off x="392022" y="1529529"/>
            <a:ext cx="8572466" cy="4523292"/>
          </a:xfrm>
          <a:prstGeom prst="roundRect">
            <a:avLst>
              <a:gd name="adj" fmla="val 9106"/>
            </a:avLst>
          </a:prstGeom>
          <a:gradFill rotWithShape="1">
            <a:gsLst>
              <a:gs pos="0">
                <a:schemeClr val="bg1"/>
              </a:gs>
              <a:gs pos="100000">
                <a:schemeClr val="accent1"/>
              </a:gs>
            </a:gsLst>
            <a:lin ang="2700000" scaled="1"/>
          </a:gradFill>
          <a:ln w="9525">
            <a:noFill/>
            <a:round/>
            <a:headEnd/>
            <a:tailEnd/>
          </a:ln>
          <a:effectLst/>
        </p:spPr>
        <p:txBody>
          <a:bodyPr wrap="none" anchor="ctr"/>
          <a:lstStyle/>
          <a:p>
            <a:pPr>
              <a:lnSpc>
                <a:spcPts val="3600"/>
              </a:lnSpc>
              <a:buSzPct val="90000"/>
            </a:pPr>
            <a:r>
              <a:rPr lang="zh-TW" altLang="en-US" sz="2800" dirty="0">
                <a:solidFill>
                  <a:schemeClr val="tx1"/>
                </a:solidFill>
                <a:latin typeface="標楷體" panose="03000509000000000000" pitchFamily="65" charset="-120"/>
              </a:rPr>
              <a:t>遺族月撫卹金喪失請領權發給一次退休金餘額</a:t>
            </a:r>
            <a:r>
              <a:rPr lang="en-US" altLang="zh-TW" sz="2800" dirty="0">
                <a:solidFill>
                  <a:schemeClr val="tx1"/>
                </a:solidFill>
                <a:latin typeface="標楷體" panose="03000509000000000000" pitchFamily="65" charset="-120"/>
              </a:rPr>
              <a:t>:</a:t>
            </a:r>
          </a:p>
          <a:p>
            <a:r>
              <a:rPr lang="zh-TW" altLang="en-US" sz="2800" dirty="0">
                <a:solidFill>
                  <a:schemeClr val="tx1"/>
                </a:solidFill>
                <a:latin typeface="標楷體" panose="03000509000000000000" pitchFamily="65" charset="-120"/>
              </a:rPr>
              <a:t>  </a:t>
            </a:r>
            <a:r>
              <a:rPr lang="en-US" altLang="zh-TW" sz="2800" dirty="0">
                <a:solidFill>
                  <a:schemeClr val="tx1"/>
                </a:solidFill>
                <a:latin typeface="標楷體" panose="03000509000000000000" pitchFamily="65" charset="-120"/>
              </a:rPr>
              <a:t>1.</a:t>
            </a:r>
            <a:r>
              <a:rPr lang="zh-TW" altLang="en-US" sz="2800" dirty="0">
                <a:solidFill>
                  <a:schemeClr val="tx1"/>
                </a:solidFill>
                <a:latin typeface="標楷體" panose="03000509000000000000" pitchFamily="65" charset="-120"/>
              </a:rPr>
              <a:t>時點：依法審定同一順序月撫卹金領受人，於領</a:t>
            </a:r>
            <a:endParaRPr lang="en-US" altLang="zh-TW" sz="2800" dirty="0">
              <a:solidFill>
                <a:schemeClr val="tx1"/>
              </a:solidFill>
              <a:latin typeface="標楷體" panose="03000509000000000000" pitchFamily="65" charset="-120"/>
            </a:endParaRPr>
          </a:p>
          <a:p>
            <a:r>
              <a:rPr lang="zh-TW" altLang="en-US" sz="2800" dirty="0">
                <a:solidFill>
                  <a:schemeClr val="tx1"/>
                </a:solidFill>
                <a:latin typeface="標楷體" panose="03000509000000000000" pitchFamily="65" charset="-120"/>
              </a:rPr>
              <a:t>    受期限內均喪失領受權時。</a:t>
            </a:r>
            <a:endParaRPr lang="en-US" altLang="zh-TW" sz="2800" dirty="0">
              <a:solidFill>
                <a:schemeClr val="tx1"/>
              </a:solidFill>
              <a:latin typeface="標楷體" panose="03000509000000000000" pitchFamily="65" charset="-120"/>
            </a:endParaRPr>
          </a:p>
          <a:p>
            <a:r>
              <a:rPr lang="zh-TW" altLang="en-US" sz="2800" dirty="0">
                <a:solidFill>
                  <a:schemeClr val="tx1"/>
                </a:solidFill>
                <a:latin typeface="標楷體" panose="03000509000000000000" pitchFamily="65" charset="-120"/>
              </a:rPr>
              <a:t>  </a:t>
            </a:r>
            <a:r>
              <a:rPr lang="en-US" altLang="zh-TW" sz="2800" dirty="0">
                <a:solidFill>
                  <a:schemeClr val="tx1"/>
                </a:solidFill>
                <a:latin typeface="標楷體" panose="03000509000000000000" pitchFamily="65" charset="-120"/>
              </a:rPr>
              <a:t>2.</a:t>
            </a:r>
            <a:r>
              <a:rPr lang="zh-TW" altLang="en-US" sz="2800" dirty="0">
                <a:solidFill>
                  <a:schemeClr val="tx1"/>
                </a:solidFill>
                <a:latin typeface="標楷體" panose="03000509000000000000" pitchFamily="65" charset="-120"/>
              </a:rPr>
              <a:t>計算方式：依一次退休金之標準，計算一次撫卹</a:t>
            </a:r>
            <a:endParaRPr lang="en-US" altLang="zh-TW" sz="2800" dirty="0">
              <a:solidFill>
                <a:schemeClr val="tx1"/>
              </a:solidFill>
              <a:latin typeface="標楷體" panose="03000509000000000000" pitchFamily="65" charset="-120"/>
            </a:endParaRPr>
          </a:p>
          <a:p>
            <a:r>
              <a:rPr lang="zh-TW" altLang="en-US" sz="2800" dirty="0">
                <a:solidFill>
                  <a:schemeClr val="tx1"/>
                </a:solidFill>
                <a:latin typeface="標楷體" panose="03000509000000000000" pitchFamily="65" charset="-120"/>
              </a:rPr>
              <a:t>    金，減除已領月撫卹金金額後， 補發其餘額；</a:t>
            </a:r>
            <a:endParaRPr lang="en-US" altLang="zh-TW" sz="2800" dirty="0">
              <a:solidFill>
                <a:schemeClr val="tx1"/>
              </a:solidFill>
              <a:latin typeface="標楷體" panose="03000509000000000000" pitchFamily="65" charset="-120"/>
            </a:endParaRPr>
          </a:p>
          <a:p>
            <a:r>
              <a:rPr lang="zh-TW" altLang="en-US" sz="2800" dirty="0">
                <a:solidFill>
                  <a:schemeClr val="tx1"/>
                </a:solidFill>
                <a:latin typeface="標楷體" panose="03000509000000000000" pitchFamily="65" charset="-120"/>
              </a:rPr>
              <a:t>    無餘額者，不再發給。</a:t>
            </a:r>
            <a:endParaRPr lang="en-US" altLang="zh-TW" sz="2800" dirty="0">
              <a:solidFill>
                <a:schemeClr val="tx1"/>
              </a:solidFill>
              <a:latin typeface="標楷體" panose="03000509000000000000" pitchFamily="65" charset="-120"/>
            </a:endParaRPr>
          </a:p>
          <a:p>
            <a:pPr>
              <a:lnSpc>
                <a:spcPts val="3600"/>
              </a:lnSpc>
              <a:buSzPct val="90000"/>
            </a:pPr>
            <a:r>
              <a:rPr lang="zh-TW" altLang="en-US" sz="2800" dirty="0">
                <a:solidFill>
                  <a:schemeClr val="tx1"/>
                </a:solidFill>
                <a:latin typeface="標楷體" panose="03000509000000000000" pitchFamily="65" charset="-120"/>
              </a:rPr>
              <a:t>  </a:t>
            </a:r>
            <a:r>
              <a:rPr lang="en-US" altLang="zh-TW" sz="2800" dirty="0">
                <a:solidFill>
                  <a:schemeClr val="tx1"/>
                </a:solidFill>
                <a:latin typeface="標楷體" panose="03000509000000000000" pitchFamily="65" charset="-120"/>
              </a:rPr>
              <a:t>3.</a:t>
            </a:r>
            <a:r>
              <a:rPr lang="zh-TW" altLang="en-US" sz="2800" dirty="0">
                <a:solidFill>
                  <a:schemeClr val="tx1"/>
                </a:solidFill>
                <a:latin typeface="標楷體" panose="03000509000000000000" pitchFamily="65" charset="-120"/>
              </a:rPr>
              <a:t>餘額發給對象：依序由次一順序之遺族平均領受</a:t>
            </a:r>
            <a:endParaRPr lang="en-US" altLang="zh-TW" sz="2800" dirty="0">
              <a:solidFill>
                <a:schemeClr val="tx1"/>
              </a:solidFill>
              <a:latin typeface="標楷體" panose="03000509000000000000" pitchFamily="65" charset="-120"/>
            </a:endParaRPr>
          </a:p>
          <a:p>
            <a:pPr>
              <a:lnSpc>
                <a:spcPts val="3600"/>
              </a:lnSpc>
              <a:buSzPct val="90000"/>
            </a:pPr>
            <a:r>
              <a:rPr lang="zh-TW" altLang="en-US" sz="2800" dirty="0">
                <a:solidFill>
                  <a:schemeClr val="tx1"/>
                </a:solidFill>
                <a:latin typeface="標楷體" panose="03000509000000000000" pitchFamily="65" charset="-120"/>
              </a:rPr>
              <a:t>    ；無次一順序遺族或次一順序遺族均喪失領受權</a:t>
            </a:r>
            <a:endParaRPr lang="en-US" altLang="zh-TW" sz="2800" dirty="0">
              <a:solidFill>
                <a:schemeClr val="tx1"/>
              </a:solidFill>
              <a:latin typeface="標楷體" panose="03000509000000000000" pitchFamily="65" charset="-120"/>
            </a:endParaRPr>
          </a:p>
          <a:p>
            <a:pPr>
              <a:lnSpc>
                <a:spcPts val="3600"/>
              </a:lnSpc>
              <a:buSzPct val="90000"/>
            </a:pPr>
            <a:r>
              <a:rPr lang="zh-TW" altLang="en-US" sz="2800" dirty="0">
                <a:solidFill>
                  <a:schemeClr val="tx1"/>
                </a:solidFill>
                <a:latin typeface="標楷體" panose="03000509000000000000" pitchFamily="65" charset="-120"/>
              </a:rPr>
              <a:t>    時，不再發給。</a:t>
            </a:r>
            <a:endParaRPr lang="en-US" altLang="zh-TW" sz="2800" dirty="0">
              <a:solidFill>
                <a:schemeClr val="tx1"/>
              </a:solidFill>
              <a:latin typeface="標楷體" panose="03000509000000000000" pitchFamily="65" charset="-120"/>
            </a:endParaRPr>
          </a:p>
        </p:txBody>
      </p:sp>
      <p:pic>
        <p:nvPicPr>
          <p:cNvPr id="4" name="圖片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9512" y="188640"/>
            <a:ext cx="792088" cy="792088"/>
          </a:xfrm>
          <a:prstGeom prst="rect">
            <a:avLst/>
          </a:prstGeom>
        </p:spPr>
      </p:pic>
    </p:spTree>
    <p:extLst>
      <p:ext uri="{BB962C8B-B14F-4D97-AF65-F5344CB8AC3E}">
        <p14:creationId xmlns:p14="http://schemas.microsoft.com/office/powerpoint/2010/main" val="1674268486"/>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標題 6"/>
          <p:cNvSpPr>
            <a:spLocks noGrp="1"/>
          </p:cNvSpPr>
          <p:nvPr>
            <p:ph type="title"/>
          </p:nvPr>
        </p:nvSpPr>
        <p:spPr>
          <a:xfrm>
            <a:off x="685332" y="2506226"/>
            <a:ext cx="7773338" cy="1153142"/>
          </a:xfrm>
        </p:spPr>
        <p:txBody>
          <a:bodyPr>
            <a:normAutofit/>
          </a:bodyPr>
          <a:lstStyle/>
          <a:p>
            <a:r>
              <a:rPr lang="zh-TW" altLang="en-US" sz="4800" dirty="0">
                <a:solidFill>
                  <a:schemeClr val="tx1"/>
                </a:solidFill>
                <a:latin typeface="標楷體" panose="03000509000000000000" pitchFamily="65" charset="-120"/>
                <a:ea typeface="標楷體" panose="03000509000000000000" pitchFamily="65" charset="-120"/>
              </a:rPr>
              <a:t>常用問答集</a:t>
            </a:r>
          </a:p>
        </p:txBody>
      </p:sp>
      <p:sp>
        <p:nvSpPr>
          <p:cNvPr id="8" name="矩形 7"/>
          <p:cNvSpPr/>
          <p:nvPr/>
        </p:nvSpPr>
        <p:spPr>
          <a:xfrm>
            <a:off x="2286001" y="3645024"/>
            <a:ext cx="4572000" cy="923330"/>
          </a:xfrm>
          <a:prstGeom prst="rect">
            <a:avLst/>
          </a:prstGeom>
        </p:spPr>
        <p:txBody>
          <a:bodyPr wrap="square">
            <a:spAutoFit/>
          </a:bodyPr>
          <a:lstStyle/>
          <a:p>
            <a:pPr algn="ctr"/>
            <a:r>
              <a:rPr lang="en-US" altLang="zh-TW" sz="5400" dirty="0">
                <a:solidFill>
                  <a:schemeClr val="tx1"/>
                </a:solidFill>
                <a:latin typeface="標楷體" panose="03000509000000000000" pitchFamily="65" charset="-120"/>
              </a:rPr>
              <a:t>Q&amp;A</a:t>
            </a:r>
            <a:endParaRPr lang="zh-TW" altLang="en-US" sz="5400" dirty="0">
              <a:solidFill>
                <a:schemeClr val="tx1"/>
              </a:solidFill>
              <a:latin typeface="標楷體" panose="03000509000000000000" pitchFamily="65" charset="-120"/>
            </a:endParaRPr>
          </a:p>
        </p:txBody>
      </p:sp>
      <p:pic>
        <p:nvPicPr>
          <p:cNvPr id="4" name="圖片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9512" y="188640"/>
            <a:ext cx="792088" cy="792088"/>
          </a:xfrm>
          <a:prstGeom prst="rect">
            <a:avLst/>
          </a:prstGeom>
        </p:spPr>
      </p:pic>
    </p:spTree>
    <p:extLst>
      <p:ext uri="{BB962C8B-B14F-4D97-AF65-F5344CB8AC3E}">
        <p14:creationId xmlns:p14="http://schemas.microsoft.com/office/powerpoint/2010/main" val="24587015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標題 6"/>
          <p:cNvSpPr>
            <a:spLocks noGrp="1"/>
          </p:cNvSpPr>
          <p:nvPr>
            <p:ph type="title"/>
          </p:nvPr>
        </p:nvSpPr>
        <p:spPr>
          <a:xfrm>
            <a:off x="685332" y="2434218"/>
            <a:ext cx="7773338" cy="1153142"/>
          </a:xfrm>
        </p:spPr>
        <p:txBody>
          <a:bodyPr>
            <a:normAutofit/>
          </a:bodyPr>
          <a:lstStyle/>
          <a:p>
            <a:r>
              <a:rPr lang="zh-TW" altLang="en-US" sz="4800" dirty="0">
                <a:solidFill>
                  <a:schemeClr val="tx1"/>
                </a:solidFill>
                <a:latin typeface="標楷體" panose="03000509000000000000" pitchFamily="65" charset="-120"/>
                <a:ea typeface="標楷體" panose="03000509000000000000" pitchFamily="65" charset="-120"/>
              </a:rPr>
              <a:t>常用問答集</a:t>
            </a:r>
          </a:p>
        </p:txBody>
      </p:sp>
      <p:sp>
        <p:nvSpPr>
          <p:cNvPr id="8" name="矩形 7"/>
          <p:cNvSpPr/>
          <p:nvPr/>
        </p:nvSpPr>
        <p:spPr>
          <a:xfrm>
            <a:off x="2286001" y="3573016"/>
            <a:ext cx="4572000" cy="923330"/>
          </a:xfrm>
          <a:prstGeom prst="rect">
            <a:avLst/>
          </a:prstGeom>
        </p:spPr>
        <p:txBody>
          <a:bodyPr wrap="square">
            <a:spAutoFit/>
          </a:bodyPr>
          <a:lstStyle/>
          <a:p>
            <a:pPr algn="ctr"/>
            <a:r>
              <a:rPr lang="en-US" altLang="zh-TW" sz="5400" dirty="0">
                <a:solidFill>
                  <a:schemeClr val="tx1"/>
                </a:solidFill>
                <a:latin typeface="標楷體" panose="03000509000000000000" pitchFamily="65" charset="-120"/>
              </a:rPr>
              <a:t>Q&amp;A</a:t>
            </a:r>
            <a:endParaRPr lang="zh-TW" altLang="en-US" sz="5400" dirty="0">
              <a:solidFill>
                <a:schemeClr val="tx1"/>
              </a:solidFill>
              <a:latin typeface="標楷體" panose="03000509000000000000" pitchFamily="65" charset="-120"/>
            </a:endParaRPr>
          </a:p>
        </p:txBody>
      </p:sp>
      <p:pic>
        <p:nvPicPr>
          <p:cNvPr id="4" name="圖片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9512" y="188640"/>
            <a:ext cx="792088" cy="792088"/>
          </a:xfrm>
          <a:prstGeom prst="rect">
            <a:avLst/>
          </a:prstGeom>
        </p:spPr>
      </p:pic>
    </p:spTree>
    <p:extLst>
      <p:ext uri="{BB962C8B-B14F-4D97-AF65-F5344CB8AC3E}">
        <p14:creationId xmlns:p14="http://schemas.microsoft.com/office/powerpoint/2010/main" val="22764078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標題 1"/>
          <p:cNvSpPr>
            <a:spLocks noGrp="1"/>
          </p:cNvSpPr>
          <p:nvPr>
            <p:ph type="title"/>
          </p:nvPr>
        </p:nvSpPr>
        <p:spPr>
          <a:xfrm>
            <a:off x="899592" y="467838"/>
            <a:ext cx="7773338" cy="1080120"/>
          </a:xfrm>
          <a:noFill/>
          <a:ln>
            <a:noFill/>
          </a:ln>
        </p:spPr>
        <p:style>
          <a:lnRef idx="1">
            <a:schemeClr val="accent3"/>
          </a:lnRef>
          <a:fillRef idx="1002">
            <a:schemeClr val="lt2"/>
          </a:fillRef>
          <a:effectRef idx="1">
            <a:schemeClr val="accent3"/>
          </a:effectRef>
          <a:fontRef idx="minor">
            <a:schemeClr val="dk1"/>
          </a:fontRef>
        </p:style>
        <p:txBody>
          <a:bodyPr>
            <a:normAutofit/>
          </a:bodyPr>
          <a:lstStyle/>
          <a:p>
            <a:pPr algn="l"/>
            <a:r>
              <a:rPr lang="en-US" altLang="zh-TW" sz="3200" dirty="0">
                <a:solidFill>
                  <a:schemeClr val="tx1"/>
                </a:solidFill>
                <a:latin typeface="標楷體" panose="03000509000000000000" pitchFamily="65" charset="-120"/>
                <a:ea typeface="標楷體" panose="03000509000000000000" pitchFamily="65" charset="-120"/>
              </a:rPr>
              <a:t>Q1</a:t>
            </a:r>
            <a:r>
              <a:rPr lang="zh-TW" altLang="en-US" sz="3200" dirty="0">
                <a:solidFill>
                  <a:schemeClr val="tx1"/>
                </a:solidFill>
                <a:latin typeface="標楷體" panose="03000509000000000000" pitchFamily="65" charset="-120"/>
                <a:ea typeface="標楷體" panose="03000509000000000000" pitchFamily="65" charset="-120"/>
              </a:rPr>
              <a:t>：遺屬年金或遺屬一次金可以領多少</a:t>
            </a:r>
            <a:r>
              <a:rPr lang="en-US" altLang="zh-TW" sz="3200" dirty="0">
                <a:solidFill>
                  <a:schemeClr val="tx1"/>
                </a:solidFill>
                <a:latin typeface="標楷體" panose="03000509000000000000" pitchFamily="65" charset="-120"/>
                <a:ea typeface="標楷體" panose="03000509000000000000" pitchFamily="65" charset="-120"/>
              </a:rPr>
              <a:t>?</a:t>
            </a:r>
            <a:endParaRPr lang="zh-TW" altLang="en-US" sz="3200" dirty="0">
              <a:solidFill>
                <a:schemeClr val="tx1"/>
              </a:solidFill>
              <a:latin typeface="標楷體" panose="03000509000000000000" pitchFamily="65" charset="-120"/>
              <a:ea typeface="標楷體" panose="03000509000000000000" pitchFamily="65" charset="-120"/>
            </a:endParaRPr>
          </a:p>
        </p:txBody>
      </p:sp>
      <p:sp>
        <p:nvSpPr>
          <p:cNvPr id="2" name="內容版面配置區 1"/>
          <p:cNvSpPr>
            <a:spLocks noGrp="1"/>
          </p:cNvSpPr>
          <p:nvPr>
            <p:ph sz="quarter" idx="13"/>
          </p:nvPr>
        </p:nvSpPr>
        <p:spPr/>
        <p:txBody>
          <a:bodyPr/>
          <a:lstStyle/>
          <a:p>
            <a:endParaRPr lang="zh-TW" altLang="en-US" dirty="0"/>
          </a:p>
        </p:txBody>
      </p:sp>
      <p:sp>
        <p:nvSpPr>
          <p:cNvPr id="4" name="Rectangle 3"/>
          <p:cNvSpPr>
            <a:spLocks noChangeArrowheads="1"/>
          </p:cNvSpPr>
          <p:nvPr/>
        </p:nvSpPr>
        <p:spPr bwMode="auto">
          <a:xfrm>
            <a:off x="0" y="90100"/>
            <a:ext cx="65" cy="276999"/>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zh-TW" altLang="zh-TW" sz="1800" b="0" i="0" u="none" strike="noStrike" cap="none" normalizeH="0" baseline="0" dirty="0">
              <a:ln>
                <a:noFill/>
              </a:ln>
              <a:solidFill>
                <a:schemeClr val="tx1"/>
              </a:solidFill>
              <a:effectLst/>
              <a:latin typeface="Arial" panose="020B0604020202020204" pitchFamily="34" charset="0"/>
            </a:endParaRPr>
          </a:p>
        </p:txBody>
      </p:sp>
      <p:sp>
        <p:nvSpPr>
          <p:cNvPr id="7" name="Rectangle 4"/>
          <p:cNvSpPr>
            <a:spLocks noChangeArrowheads="1"/>
          </p:cNvSpPr>
          <p:nvPr/>
        </p:nvSpPr>
        <p:spPr bwMode="auto">
          <a:xfrm>
            <a:off x="0" y="90100"/>
            <a:ext cx="65" cy="276999"/>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zh-TW" altLang="zh-TW" sz="1800" b="0" i="0" u="none" strike="noStrike" cap="none" normalizeH="0" baseline="0" dirty="0">
              <a:ln>
                <a:noFill/>
              </a:ln>
              <a:solidFill>
                <a:schemeClr val="tx1"/>
              </a:solidFill>
              <a:effectLst/>
              <a:latin typeface="Arial" panose="020B0604020202020204" pitchFamily="34" charset="0"/>
            </a:endParaRPr>
          </a:p>
        </p:txBody>
      </p:sp>
      <p:sp>
        <p:nvSpPr>
          <p:cNvPr id="8" name="AutoShape 6"/>
          <p:cNvSpPr>
            <a:spLocks noChangeArrowheads="1"/>
          </p:cNvSpPr>
          <p:nvPr/>
        </p:nvSpPr>
        <p:spPr bwMode="auto">
          <a:xfrm>
            <a:off x="545879" y="1738001"/>
            <a:ext cx="7930175" cy="4571319"/>
          </a:xfrm>
          <a:prstGeom prst="roundRect">
            <a:avLst>
              <a:gd name="adj" fmla="val 9106"/>
            </a:avLst>
          </a:prstGeom>
          <a:gradFill>
            <a:gsLst>
              <a:gs pos="0">
                <a:schemeClr val="bg1"/>
              </a:gs>
              <a:gs pos="100000">
                <a:schemeClr val="accent1"/>
              </a:gs>
            </a:gsLst>
            <a:lin ang="2700000" scaled="1"/>
          </a:gradFill>
          <a:ln w="9525">
            <a:noFill/>
            <a:round/>
            <a:headEnd/>
            <a:tailEnd/>
          </a:ln>
          <a:effectLst/>
        </p:spPr>
        <p:txBody>
          <a:bodyPr wrap="none" anchor="ctr"/>
          <a:lstStyle/>
          <a:p>
            <a:pPr algn="just">
              <a:lnSpc>
                <a:spcPts val="4000"/>
              </a:lnSpc>
              <a:buSzPct val="90000"/>
            </a:pPr>
            <a:r>
              <a:rPr lang="en-US" altLang="zh-TW" sz="2800" dirty="0">
                <a:solidFill>
                  <a:schemeClr val="tx1"/>
                </a:solidFill>
                <a:latin typeface="標楷體" panose="03000509000000000000" pitchFamily="65" charset="-120"/>
              </a:rPr>
              <a:t>A:</a:t>
            </a:r>
          </a:p>
          <a:p>
            <a:pPr algn="just">
              <a:lnSpc>
                <a:spcPts val="4000"/>
              </a:lnSpc>
              <a:buSzPct val="90000"/>
            </a:pPr>
            <a:r>
              <a:rPr lang="zh-TW" altLang="en-US" sz="2800" dirty="0">
                <a:solidFill>
                  <a:schemeClr val="tx1"/>
                </a:solidFill>
                <a:latin typeface="標楷體" panose="03000509000000000000" pitchFamily="65" charset="-120"/>
              </a:rPr>
              <a:t>一、遺屬年金給付標準為所領月退休金的半數，</a:t>
            </a:r>
            <a:endParaRPr lang="en-US" altLang="zh-TW" sz="2800" dirty="0">
              <a:solidFill>
                <a:schemeClr val="tx1"/>
              </a:solidFill>
              <a:latin typeface="標楷體" panose="03000509000000000000" pitchFamily="65" charset="-120"/>
            </a:endParaRPr>
          </a:p>
          <a:p>
            <a:pPr algn="just">
              <a:lnSpc>
                <a:spcPts val="4000"/>
              </a:lnSpc>
              <a:buSzPct val="90000"/>
            </a:pPr>
            <a:r>
              <a:rPr lang="zh-TW" altLang="en-US" sz="2800" dirty="0">
                <a:solidFill>
                  <a:schemeClr val="tx1"/>
                </a:solidFill>
                <a:latin typeface="標楷體" panose="03000509000000000000" pitchFamily="65" charset="-120"/>
              </a:rPr>
              <a:t>    如是兼領月退休金，依兼領比例月退休金的</a:t>
            </a:r>
            <a:endParaRPr lang="en-US" altLang="zh-TW" sz="2800" dirty="0">
              <a:solidFill>
                <a:schemeClr val="tx1"/>
              </a:solidFill>
              <a:latin typeface="標楷體" panose="03000509000000000000" pitchFamily="65" charset="-120"/>
            </a:endParaRPr>
          </a:p>
          <a:p>
            <a:pPr algn="just">
              <a:lnSpc>
                <a:spcPts val="4000"/>
              </a:lnSpc>
              <a:buSzPct val="90000"/>
            </a:pPr>
            <a:r>
              <a:rPr lang="zh-TW" altLang="en-US" sz="2800" dirty="0">
                <a:solidFill>
                  <a:schemeClr val="tx1"/>
                </a:solidFill>
                <a:latin typeface="標楷體" panose="03000509000000000000" pitchFamily="65" charset="-120"/>
              </a:rPr>
              <a:t>    半數，如是擇領減額月退休金者，按減額月</a:t>
            </a:r>
            <a:endParaRPr lang="en-US" altLang="zh-TW" sz="2800" dirty="0">
              <a:solidFill>
                <a:schemeClr val="tx1"/>
              </a:solidFill>
              <a:latin typeface="標楷體" panose="03000509000000000000" pitchFamily="65" charset="-120"/>
            </a:endParaRPr>
          </a:p>
          <a:p>
            <a:pPr algn="just">
              <a:lnSpc>
                <a:spcPts val="4000"/>
              </a:lnSpc>
              <a:buSzPct val="90000"/>
            </a:pPr>
            <a:r>
              <a:rPr lang="zh-TW" altLang="en-US" sz="2800" dirty="0">
                <a:solidFill>
                  <a:schemeClr val="tx1"/>
                </a:solidFill>
                <a:latin typeface="標楷體" panose="03000509000000000000" pitchFamily="65" charset="-120"/>
              </a:rPr>
              <a:t>    退休金的半數。</a:t>
            </a:r>
            <a:endParaRPr lang="en-US" altLang="zh-TW" sz="2800" dirty="0">
              <a:solidFill>
                <a:schemeClr val="tx1"/>
              </a:solidFill>
              <a:latin typeface="標楷體" panose="03000509000000000000" pitchFamily="65" charset="-120"/>
            </a:endParaRPr>
          </a:p>
          <a:p>
            <a:pPr algn="just">
              <a:lnSpc>
                <a:spcPts val="4000"/>
              </a:lnSpc>
              <a:buSzPct val="90000"/>
            </a:pPr>
            <a:r>
              <a:rPr lang="zh-TW" altLang="en-US" sz="2800" dirty="0">
                <a:solidFill>
                  <a:schemeClr val="tx1"/>
                </a:solidFill>
                <a:latin typeface="標楷體" panose="03000509000000000000" pitchFamily="65" charset="-120"/>
              </a:rPr>
              <a:t>二、遺屬一次金，為應領一次退休金減去已領月</a:t>
            </a:r>
            <a:endParaRPr lang="en-US" altLang="zh-TW" sz="2800" dirty="0">
              <a:solidFill>
                <a:schemeClr val="tx1"/>
              </a:solidFill>
              <a:latin typeface="標楷體" panose="03000509000000000000" pitchFamily="65" charset="-120"/>
            </a:endParaRPr>
          </a:p>
          <a:p>
            <a:pPr algn="just">
              <a:lnSpc>
                <a:spcPts val="4000"/>
              </a:lnSpc>
              <a:buSzPct val="90000"/>
            </a:pPr>
            <a:r>
              <a:rPr lang="zh-TW" altLang="en-US" sz="2800" dirty="0">
                <a:solidFill>
                  <a:schemeClr val="tx1"/>
                </a:solidFill>
                <a:latin typeface="標楷體" panose="03000509000000000000" pitchFamily="65" charset="-120"/>
              </a:rPr>
              <a:t>    退休金的餘額，加上</a:t>
            </a:r>
            <a:r>
              <a:rPr lang="en-US" altLang="zh-TW" sz="2800" dirty="0">
                <a:solidFill>
                  <a:schemeClr val="tx1"/>
                </a:solidFill>
                <a:latin typeface="標楷體" panose="03000509000000000000" pitchFamily="65" charset="-120"/>
              </a:rPr>
              <a:t>6</a:t>
            </a:r>
            <a:r>
              <a:rPr lang="zh-TW" altLang="en-US" sz="2800" dirty="0">
                <a:solidFill>
                  <a:schemeClr val="tx1"/>
                </a:solidFill>
                <a:latin typeface="標楷體" panose="03000509000000000000" pitchFamily="65" charset="-120"/>
              </a:rPr>
              <a:t>個基數遺屬一次金。</a:t>
            </a:r>
            <a:endParaRPr lang="en-US" altLang="zh-TW" sz="2800" dirty="0">
              <a:solidFill>
                <a:schemeClr val="tx1"/>
              </a:solidFill>
              <a:latin typeface="標楷體" panose="03000509000000000000" pitchFamily="65" charset="-120"/>
            </a:endParaRPr>
          </a:p>
          <a:p>
            <a:pPr algn="just">
              <a:lnSpc>
                <a:spcPts val="4000"/>
              </a:lnSpc>
              <a:buSzPct val="90000"/>
            </a:pPr>
            <a:r>
              <a:rPr lang="zh-TW" altLang="en-US" sz="2800" dirty="0">
                <a:solidFill>
                  <a:schemeClr val="tx1"/>
                </a:solidFill>
                <a:latin typeface="標楷體" panose="03000509000000000000" pitchFamily="65" charset="-120"/>
              </a:rPr>
              <a:t>    如沒有餘額，仍有</a:t>
            </a:r>
            <a:r>
              <a:rPr lang="en-US" altLang="zh-TW" sz="2800" dirty="0">
                <a:solidFill>
                  <a:schemeClr val="tx1"/>
                </a:solidFill>
                <a:latin typeface="標楷體" panose="03000509000000000000" pitchFamily="65" charset="-120"/>
              </a:rPr>
              <a:t>6</a:t>
            </a:r>
            <a:r>
              <a:rPr lang="zh-TW" altLang="en-US" sz="2800" dirty="0">
                <a:solidFill>
                  <a:schemeClr val="tx1"/>
                </a:solidFill>
                <a:latin typeface="標楷體" panose="03000509000000000000" pitchFamily="65" charset="-120"/>
              </a:rPr>
              <a:t>個基數的遺屬一次金。</a:t>
            </a:r>
            <a:endParaRPr lang="en-US" altLang="zh-TW" sz="2800" dirty="0">
              <a:solidFill>
                <a:schemeClr val="tx1"/>
              </a:solidFill>
              <a:latin typeface="標楷體" panose="03000509000000000000" pitchFamily="65" charset="-120"/>
            </a:endParaRPr>
          </a:p>
          <a:p>
            <a:pPr algn="just">
              <a:lnSpc>
                <a:spcPts val="4000"/>
              </a:lnSpc>
              <a:buSzPct val="90000"/>
            </a:pPr>
            <a:r>
              <a:rPr lang="zh-TW" altLang="en-US" sz="2800" dirty="0">
                <a:solidFill>
                  <a:schemeClr val="tx1"/>
                </a:solidFill>
                <a:latin typeface="標楷體" panose="03000509000000000000" pitchFamily="65" charset="-120"/>
              </a:rPr>
              <a:t>    </a:t>
            </a:r>
            <a:r>
              <a:rPr lang="en-US" altLang="zh-TW" sz="2800" dirty="0">
                <a:solidFill>
                  <a:schemeClr val="tx1"/>
                </a:solidFill>
                <a:latin typeface="標楷體" panose="03000509000000000000" pitchFamily="65" charset="-120"/>
              </a:rPr>
              <a:t>(</a:t>
            </a:r>
            <a:r>
              <a:rPr lang="zh-TW" altLang="en-US" sz="2800" dirty="0">
                <a:solidFill>
                  <a:schemeClr val="tx1"/>
                </a:solidFill>
                <a:latin typeface="標楷體" panose="03000509000000000000" pitchFamily="65" charset="-120"/>
              </a:rPr>
              <a:t>本薪*</a:t>
            </a:r>
            <a:r>
              <a:rPr lang="en-US" altLang="zh-TW" sz="2800" dirty="0">
                <a:solidFill>
                  <a:schemeClr val="tx1"/>
                </a:solidFill>
                <a:latin typeface="標楷體" panose="03000509000000000000" pitchFamily="65" charset="-120"/>
              </a:rPr>
              <a:t>2</a:t>
            </a:r>
            <a:r>
              <a:rPr lang="zh-TW" altLang="en-US" sz="2800" dirty="0">
                <a:solidFill>
                  <a:schemeClr val="tx1"/>
                </a:solidFill>
                <a:latin typeface="標楷體" panose="03000509000000000000" pitchFamily="65" charset="-120"/>
              </a:rPr>
              <a:t>*</a:t>
            </a:r>
            <a:r>
              <a:rPr lang="en-US" altLang="zh-TW" sz="2800" dirty="0">
                <a:solidFill>
                  <a:schemeClr val="tx1"/>
                </a:solidFill>
                <a:latin typeface="標楷體" panose="03000509000000000000" pitchFamily="65" charset="-120"/>
              </a:rPr>
              <a:t>6)</a:t>
            </a:r>
            <a:endParaRPr lang="ko-KR" altLang="en-US" sz="2800" dirty="0">
              <a:solidFill>
                <a:schemeClr val="tx1"/>
              </a:solidFill>
              <a:latin typeface="標楷體" panose="03000509000000000000" pitchFamily="65" charset="-120"/>
            </a:endParaRPr>
          </a:p>
        </p:txBody>
      </p:sp>
      <p:pic>
        <p:nvPicPr>
          <p:cNvPr id="9" name="圖片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9512" y="188640"/>
            <a:ext cx="792088" cy="792088"/>
          </a:xfrm>
          <a:prstGeom prst="rect">
            <a:avLst/>
          </a:prstGeom>
        </p:spPr>
      </p:pic>
    </p:spTree>
    <p:extLst>
      <p:ext uri="{BB962C8B-B14F-4D97-AF65-F5344CB8AC3E}">
        <p14:creationId xmlns:p14="http://schemas.microsoft.com/office/powerpoint/2010/main" val="209798158"/>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標題 1"/>
          <p:cNvSpPr>
            <a:spLocks noGrp="1"/>
          </p:cNvSpPr>
          <p:nvPr>
            <p:ph type="title"/>
          </p:nvPr>
        </p:nvSpPr>
        <p:spPr>
          <a:xfrm>
            <a:off x="827584" y="552830"/>
            <a:ext cx="7773338" cy="1080120"/>
          </a:xfrm>
          <a:noFill/>
          <a:ln>
            <a:noFill/>
          </a:ln>
        </p:spPr>
        <p:style>
          <a:lnRef idx="1">
            <a:schemeClr val="accent3"/>
          </a:lnRef>
          <a:fillRef idx="1002">
            <a:schemeClr val="lt2"/>
          </a:fillRef>
          <a:effectRef idx="1">
            <a:schemeClr val="accent3"/>
          </a:effectRef>
          <a:fontRef idx="minor">
            <a:schemeClr val="dk1"/>
          </a:fontRef>
        </p:style>
        <p:txBody>
          <a:bodyPr>
            <a:noAutofit/>
          </a:bodyPr>
          <a:lstStyle/>
          <a:p>
            <a:pPr algn="l"/>
            <a:r>
              <a:rPr lang="en-US" altLang="zh-TW" sz="2800" dirty="0">
                <a:solidFill>
                  <a:schemeClr val="tx1"/>
                </a:solidFill>
                <a:latin typeface="標楷體" panose="03000509000000000000" pitchFamily="65" charset="-120"/>
                <a:ea typeface="標楷體" panose="03000509000000000000" pitchFamily="65" charset="-120"/>
              </a:rPr>
              <a:t>Q2</a:t>
            </a:r>
            <a:r>
              <a:rPr lang="zh-TW" altLang="en-US" sz="2800" dirty="0">
                <a:solidFill>
                  <a:schemeClr val="tx1"/>
                </a:solidFill>
                <a:latin typeface="標楷體" panose="03000509000000000000" pitchFamily="65" charset="-120"/>
                <a:ea typeface="標楷體" panose="03000509000000000000" pitchFamily="65" charset="-120"/>
              </a:rPr>
              <a:t>：配偶離婚後，於月退人員死前復合再婚，婚姻關係累計有</a:t>
            </a:r>
            <a:r>
              <a:rPr lang="en-US" altLang="zh-TW" sz="2800" dirty="0">
                <a:solidFill>
                  <a:schemeClr val="tx1"/>
                </a:solidFill>
                <a:latin typeface="標楷體" panose="03000509000000000000" pitchFamily="65" charset="-120"/>
                <a:ea typeface="標楷體" panose="03000509000000000000" pitchFamily="65" charset="-120"/>
              </a:rPr>
              <a:t>10</a:t>
            </a:r>
            <a:r>
              <a:rPr lang="zh-TW" altLang="en-US" sz="2800" dirty="0">
                <a:solidFill>
                  <a:schemeClr val="tx1"/>
                </a:solidFill>
                <a:latin typeface="標楷體" panose="03000509000000000000" pitchFamily="65" charset="-120"/>
                <a:ea typeface="標楷體" panose="03000509000000000000" pitchFamily="65" charset="-120"/>
              </a:rPr>
              <a:t>年，可以申請遺屬年金嗎</a:t>
            </a:r>
            <a:r>
              <a:rPr lang="en-US" altLang="zh-TW" sz="2800" dirty="0">
                <a:solidFill>
                  <a:schemeClr val="tx1"/>
                </a:solidFill>
                <a:latin typeface="標楷體" panose="03000509000000000000" pitchFamily="65" charset="-120"/>
                <a:ea typeface="標楷體" panose="03000509000000000000" pitchFamily="65" charset="-120"/>
              </a:rPr>
              <a:t>?</a:t>
            </a:r>
            <a:endParaRPr lang="zh-TW" altLang="en-US" sz="2800" dirty="0">
              <a:solidFill>
                <a:schemeClr val="tx1"/>
              </a:solidFill>
              <a:latin typeface="標楷體" panose="03000509000000000000" pitchFamily="65" charset="-120"/>
              <a:ea typeface="標楷體" panose="03000509000000000000" pitchFamily="65" charset="-120"/>
            </a:endParaRPr>
          </a:p>
        </p:txBody>
      </p:sp>
      <p:sp>
        <p:nvSpPr>
          <p:cNvPr id="2" name="內容版面配置區 1"/>
          <p:cNvSpPr>
            <a:spLocks noGrp="1"/>
          </p:cNvSpPr>
          <p:nvPr>
            <p:ph sz="quarter" idx="13"/>
          </p:nvPr>
        </p:nvSpPr>
        <p:spPr/>
        <p:txBody>
          <a:bodyPr/>
          <a:lstStyle/>
          <a:p>
            <a:endParaRPr lang="zh-TW" altLang="en-US" dirty="0"/>
          </a:p>
        </p:txBody>
      </p:sp>
      <p:sp>
        <p:nvSpPr>
          <p:cNvPr id="4" name="Rectangle 3"/>
          <p:cNvSpPr>
            <a:spLocks noChangeArrowheads="1"/>
          </p:cNvSpPr>
          <p:nvPr/>
        </p:nvSpPr>
        <p:spPr bwMode="auto">
          <a:xfrm>
            <a:off x="0" y="90100"/>
            <a:ext cx="65" cy="276999"/>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zh-TW" altLang="zh-TW" sz="1800" b="0" i="0" u="none" strike="noStrike" cap="none" normalizeH="0" baseline="0" dirty="0">
              <a:ln>
                <a:noFill/>
              </a:ln>
              <a:solidFill>
                <a:schemeClr val="tx1"/>
              </a:solidFill>
              <a:effectLst/>
              <a:latin typeface="Arial" panose="020B0604020202020204" pitchFamily="34" charset="0"/>
            </a:endParaRPr>
          </a:p>
        </p:txBody>
      </p:sp>
      <p:sp>
        <p:nvSpPr>
          <p:cNvPr id="7" name="Rectangle 4"/>
          <p:cNvSpPr>
            <a:spLocks noChangeArrowheads="1"/>
          </p:cNvSpPr>
          <p:nvPr/>
        </p:nvSpPr>
        <p:spPr bwMode="auto">
          <a:xfrm>
            <a:off x="0" y="90100"/>
            <a:ext cx="65" cy="276999"/>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zh-TW" altLang="zh-TW" sz="1800" b="0" i="0" u="none" strike="noStrike" cap="none" normalizeH="0" baseline="0" dirty="0">
              <a:ln>
                <a:noFill/>
              </a:ln>
              <a:solidFill>
                <a:schemeClr val="tx1"/>
              </a:solidFill>
              <a:effectLst/>
              <a:latin typeface="Arial" panose="020B0604020202020204" pitchFamily="34" charset="0"/>
            </a:endParaRPr>
          </a:p>
        </p:txBody>
      </p:sp>
      <p:sp>
        <p:nvSpPr>
          <p:cNvPr id="8" name="AutoShape 6"/>
          <p:cNvSpPr>
            <a:spLocks noChangeArrowheads="1"/>
          </p:cNvSpPr>
          <p:nvPr/>
        </p:nvSpPr>
        <p:spPr bwMode="auto">
          <a:xfrm>
            <a:off x="534952" y="1844824"/>
            <a:ext cx="8213512" cy="4680519"/>
          </a:xfrm>
          <a:prstGeom prst="roundRect">
            <a:avLst>
              <a:gd name="adj" fmla="val 9106"/>
            </a:avLst>
          </a:prstGeom>
          <a:gradFill>
            <a:gsLst>
              <a:gs pos="0">
                <a:schemeClr val="bg1"/>
              </a:gs>
              <a:gs pos="100000">
                <a:schemeClr val="accent1"/>
              </a:gs>
            </a:gsLst>
            <a:lin ang="2700000" scaled="1"/>
          </a:gradFill>
          <a:ln w="9525">
            <a:noFill/>
            <a:round/>
            <a:headEnd/>
            <a:tailEnd/>
          </a:ln>
          <a:effectLst/>
        </p:spPr>
        <p:txBody>
          <a:bodyPr wrap="none" anchor="ctr"/>
          <a:lstStyle/>
          <a:p>
            <a:pPr algn="just">
              <a:lnSpc>
                <a:spcPts val="4000"/>
              </a:lnSpc>
              <a:buSzPct val="90000"/>
            </a:pPr>
            <a:r>
              <a:rPr lang="en-US" altLang="zh-TW" sz="2800" dirty="0">
                <a:solidFill>
                  <a:schemeClr val="tx1"/>
                </a:solidFill>
                <a:latin typeface="標楷體" panose="03000509000000000000" pitchFamily="65" charset="-120"/>
              </a:rPr>
              <a:t>A:</a:t>
            </a:r>
          </a:p>
          <a:p>
            <a:pPr algn="just">
              <a:lnSpc>
                <a:spcPts val="4000"/>
              </a:lnSpc>
              <a:buSzPct val="90000"/>
            </a:pPr>
            <a:r>
              <a:rPr lang="zh-TW" altLang="en-US" sz="2800" dirty="0">
                <a:solidFill>
                  <a:schemeClr val="tx1"/>
                </a:solidFill>
                <a:latin typeface="標楷體" panose="03000509000000000000" pitchFamily="65" charset="-120"/>
              </a:rPr>
              <a:t>一、配偶需符合下列條件：</a:t>
            </a:r>
            <a:endParaRPr lang="en-US" altLang="zh-TW" sz="2800" dirty="0">
              <a:solidFill>
                <a:schemeClr val="tx1"/>
              </a:solidFill>
              <a:latin typeface="標楷體" panose="03000509000000000000" pitchFamily="65" charset="-120"/>
            </a:endParaRPr>
          </a:p>
          <a:p>
            <a:pPr>
              <a:lnSpc>
                <a:spcPts val="3600"/>
              </a:lnSpc>
              <a:buSzPct val="90000"/>
            </a:pPr>
            <a:r>
              <a:rPr lang="zh-TW" altLang="en-US" sz="2800" dirty="0">
                <a:solidFill>
                  <a:schemeClr val="tx1"/>
                </a:solidFill>
                <a:latin typeface="標楷體" panose="03000509000000000000" pitchFamily="65" charset="-120"/>
              </a:rPr>
              <a:t>   </a:t>
            </a:r>
            <a:r>
              <a:rPr lang="en-US" altLang="zh-TW" sz="2800" dirty="0">
                <a:solidFill>
                  <a:schemeClr val="tx1"/>
                </a:solidFill>
                <a:latin typeface="標楷體" panose="03000509000000000000" pitchFamily="65" charset="-120"/>
              </a:rPr>
              <a:t>1.</a:t>
            </a:r>
            <a:r>
              <a:rPr lang="zh-TW" altLang="en-US" sz="2800" dirty="0">
                <a:solidFill>
                  <a:schemeClr val="tx1"/>
                </a:solidFill>
                <a:latin typeface="標楷體" panose="03000509000000000000" pitchFamily="65" charset="-120"/>
              </a:rPr>
              <a:t>婚姻關係於亡故時已存續</a:t>
            </a:r>
            <a:r>
              <a:rPr lang="en-US" altLang="zh-TW" sz="2800" dirty="0">
                <a:solidFill>
                  <a:schemeClr val="tx1"/>
                </a:solidFill>
                <a:latin typeface="標楷體" panose="03000509000000000000" pitchFamily="65" charset="-120"/>
              </a:rPr>
              <a:t>10</a:t>
            </a:r>
            <a:r>
              <a:rPr lang="zh-TW" altLang="en-US" sz="2800" dirty="0">
                <a:solidFill>
                  <a:schemeClr val="tx1"/>
                </a:solidFill>
                <a:latin typeface="標楷體" panose="03000509000000000000" pitchFamily="65" charset="-120"/>
              </a:rPr>
              <a:t>年以上且未再婚</a:t>
            </a:r>
            <a:endParaRPr lang="en-US" altLang="zh-TW" sz="2800" dirty="0">
              <a:solidFill>
                <a:schemeClr val="tx1"/>
              </a:solidFill>
              <a:latin typeface="標楷體" panose="03000509000000000000" pitchFamily="65" charset="-120"/>
            </a:endParaRPr>
          </a:p>
          <a:p>
            <a:pPr>
              <a:lnSpc>
                <a:spcPts val="3600"/>
              </a:lnSpc>
              <a:buSzPct val="90000"/>
            </a:pPr>
            <a:r>
              <a:rPr lang="zh-TW" altLang="en-US" sz="2800" dirty="0">
                <a:solidFill>
                  <a:schemeClr val="tx1"/>
                </a:solidFill>
                <a:latin typeface="標楷體" panose="03000509000000000000" pitchFamily="65" charset="-120"/>
              </a:rPr>
              <a:t>   </a:t>
            </a:r>
            <a:r>
              <a:rPr lang="en-US" altLang="zh-TW" sz="2800" dirty="0">
                <a:solidFill>
                  <a:schemeClr val="tx1"/>
                </a:solidFill>
                <a:latin typeface="標楷體" panose="03000509000000000000" pitchFamily="65" charset="-120"/>
              </a:rPr>
              <a:t>2.</a:t>
            </a:r>
            <a:r>
              <a:rPr lang="zh-TW" altLang="en-US" sz="2800" dirty="0">
                <a:solidFill>
                  <a:schemeClr val="tx1"/>
                </a:solidFill>
                <a:latin typeface="標楷體" panose="03000509000000000000" pitchFamily="65" charset="-120"/>
              </a:rPr>
              <a:t>年滿</a:t>
            </a:r>
            <a:r>
              <a:rPr lang="en-US" altLang="zh-TW" sz="2800" dirty="0">
                <a:solidFill>
                  <a:schemeClr val="tx1"/>
                </a:solidFill>
                <a:latin typeface="標楷體" panose="03000509000000000000" pitchFamily="65" charset="-120"/>
              </a:rPr>
              <a:t>55</a:t>
            </a:r>
            <a:r>
              <a:rPr lang="zh-TW" altLang="en-US" sz="2800" dirty="0">
                <a:solidFill>
                  <a:schemeClr val="tx1"/>
                </a:solidFill>
                <a:latin typeface="標楷體" panose="03000509000000000000" pitchFamily="65" charset="-120"/>
              </a:rPr>
              <a:t>歲，或身心障礙且無工作能力；未滿</a:t>
            </a:r>
            <a:endParaRPr lang="en-US" altLang="zh-TW" sz="2800" dirty="0">
              <a:solidFill>
                <a:schemeClr val="tx1"/>
              </a:solidFill>
              <a:latin typeface="標楷體" panose="03000509000000000000" pitchFamily="65" charset="-120"/>
            </a:endParaRPr>
          </a:p>
          <a:p>
            <a:pPr>
              <a:lnSpc>
                <a:spcPts val="3600"/>
              </a:lnSpc>
              <a:buSzPct val="90000"/>
            </a:pPr>
            <a:r>
              <a:rPr lang="zh-TW" altLang="en-US" sz="2800" dirty="0">
                <a:solidFill>
                  <a:schemeClr val="tx1"/>
                </a:solidFill>
                <a:latin typeface="標楷體" panose="03000509000000000000" pitchFamily="65" charset="-120"/>
              </a:rPr>
              <a:t>     </a:t>
            </a:r>
            <a:r>
              <a:rPr lang="en-US" altLang="zh-TW" sz="2800" dirty="0">
                <a:solidFill>
                  <a:schemeClr val="tx1"/>
                </a:solidFill>
                <a:latin typeface="標楷體" panose="03000509000000000000" pitchFamily="65" charset="-120"/>
              </a:rPr>
              <a:t>55</a:t>
            </a:r>
            <a:r>
              <a:rPr lang="zh-TW" altLang="en-US" sz="2800" dirty="0">
                <a:solidFill>
                  <a:schemeClr val="tx1"/>
                </a:solidFill>
                <a:latin typeface="標楷體" panose="03000509000000000000" pitchFamily="65" charset="-120"/>
              </a:rPr>
              <a:t>歲者，得至滿</a:t>
            </a:r>
            <a:r>
              <a:rPr lang="en-US" altLang="zh-TW" sz="2800" dirty="0">
                <a:solidFill>
                  <a:schemeClr val="tx1"/>
                </a:solidFill>
                <a:latin typeface="標楷體" panose="03000509000000000000" pitchFamily="65" charset="-120"/>
              </a:rPr>
              <a:t>55</a:t>
            </a:r>
            <a:r>
              <a:rPr lang="zh-TW" altLang="en-US" sz="2800" dirty="0">
                <a:solidFill>
                  <a:schemeClr val="tx1"/>
                </a:solidFill>
                <a:latin typeface="標楷體" panose="03000509000000000000" pitchFamily="65" charset="-120"/>
              </a:rPr>
              <a:t>歲支日起支領。</a:t>
            </a:r>
          </a:p>
          <a:p>
            <a:pPr algn="just">
              <a:lnSpc>
                <a:spcPts val="4000"/>
              </a:lnSpc>
              <a:buSzPct val="90000"/>
            </a:pPr>
            <a:r>
              <a:rPr lang="zh-TW" altLang="en-US" sz="2800" dirty="0">
                <a:solidFill>
                  <a:schemeClr val="tx1"/>
                </a:solidFill>
                <a:latin typeface="標楷體" panose="03000509000000000000" pitchFamily="65" charset="-120"/>
              </a:rPr>
              <a:t>二、月退人員亡故時之配偶，婚姻關係累積存續</a:t>
            </a:r>
            <a:endParaRPr lang="en-US" altLang="zh-TW" sz="2800" dirty="0">
              <a:solidFill>
                <a:schemeClr val="tx1"/>
              </a:solidFill>
              <a:latin typeface="標楷體" panose="03000509000000000000" pitchFamily="65" charset="-120"/>
            </a:endParaRPr>
          </a:p>
          <a:p>
            <a:pPr algn="just">
              <a:lnSpc>
                <a:spcPts val="4000"/>
              </a:lnSpc>
              <a:buSzPct val="90000"/>
            </a:pPr>
            <a:r>
              <a:rPr lang="zh-TW" altLang="en-US" sz="2800" dirty="0">
                <a:solidFill>
                  <a:schemeClr val="tx1"/>
                </a:solidFill>
                <a:latin typeface="標楷體" panose="03000509000000000000" pitchFamily="65" charset="-120"/>
              </a:rPr>
              <a:t>    </a:t>
            </a:r>
            <a:r>
              <a:rPr lang="en-US" altLang="zh-TW" sz="2800" dirty="0">
                <a:solidFill>
                  <a:schemeClr val="tx1"/>
                </a:solidFill>
                <a:latin typeface="標楷體" panose="03000509000000000000" pitchFamily="65" charset="-120"/>
              </a:rPr>
              <a:t>10</a:t>
            </a:r>
            <a:r>
              <a:rPr lang="zh-TW" altLang="en-US" sz="2800" dirty="0">
                <a:solidFill>
                  <a:schemeClr val="tx1"/>
                </a:solidFill>
                <a:latin typeface="標楷體" panose="03000509000000000000" pitchFamily="65" charset="-120"/>
              </a:rPr>
              <a:t>年以上未再婚，即符合前述第</a:t>
            </a:r>
            <a:r>
              <a:rPr lang="en-US" altLang="zh-TW" sz="2800" dirty="0">
                <a:solidFill>
                  <a:schemeClr val="tx1"/>
                </a:solidFill>
                <a:latin typeface="標楷體" panose="03000509000000000000" pitchFamily="65" charset="-120"/>
              </a:rPr>
              <a:t>1</a:t>
            </a:r>
            <a:r>
              <a:rPr lang="zh-TW" altLang="en-US" sz="2800" dirty="0">
                <a:solidFill>
                  <a:schemeClr val="tx1"/>
                </a:solidFill>
                <a:latin typeface="標楷體" panose="03000509000000000000" pitchFamily="65" charset="-120"/>
              </a:rPr>
              <a:t>點條件。舉</a:t>
            </a:r>
            <a:endParaRPr lang="en-US" altLang="zh-TW" sz="2800" dirty="0">
              <a:solidFill>
                <a:schemeClr val="tx1"/>
              </a:solidFill>
              <a:latin typeface="標楷體" panose="03000509000000000000" pitchFamily="65" charset="-120"/>
            </a:endParaRPr>
          </a:p>
          <a:p>
            <a:pPr algn="just">
              <a:lnSpc>
                <a:spcPts val="4000"/>
              </a:lnSpc>
              <a:buSzPct val="90000"/>
            </a:pPr>
            <a:r>
              <a:rPr lang="zh-TW" altLang="en-US" sz="2800" dirty="0">
                <a:solidFill>
                  <a:schemeClr val="tx1"/>
                </a:solidFill>
                <a:latin typeface="標楷體" panose="03000509000000000000" pitchFamily="65" charset="-120"/>
              </a:rPr>
              <a:t>    例而言，兩人分分合合，有多段婚姻，可累</a:t>
            </a:r>
            <a:endParaRPr lang="en-US" altLang="zh-TW" sz="2800" dirty="0">
              <a:solidFill>
                <a:schemeClr val="tx1"/>
              </a:solidFill>
              <a:latin typeface="標楷體" panose="03000509000000000000" pitchFamily="65" charset="-120"/>
            </a:endParaRPr>
          </a:p>
          <a:p>
            <a:pPr algn="just">
              <a:lnSpc>
                <a:spcPts val="4000"/>
              </a:lnSpc>
              <a:buSzPct val="90000"/>
            </a:pPr>
            <a:r>
              <a:rPr lang="zh-TW" altLang="en-US" sz="2800" dirty="0">
                <a:solidFill>
                  <a:schemeClr val="tx1"/>
                </a:solidFill>
                <a:latin typeface="標楷體" panose="03000509000000000000" pitchFamily="65" charset="-120"/>
              </a:rPr>
              <a:t>    加計算。</a:t>
            </a:r>
            <a:endParaRPr lang="en-US" altLang="ko-KR" sz="2800" dirty="0">
              <a:solidFill>
                <a:schemeClr val="tx1"/>
              </a:solidFill>
              <a:latin typeface="標楷體" panose="03000509000000000000" pitchFamily="65" charset="-120"/>
            </a:endParaRPr>
          </a:p>
          <a:p>
            <a:pPr algn="just">
              <a:lnSpc>
                <a:spcPts val="4000"/>
              </a:lnSpc>
              <a:buSzPct val="90000"/>
            </a:pPr>
            <a:endParaRPr lang="ko-KR" altLang="en-US" sz="2800" dirty="0">
              <a:latin typeface="標楷體" panose="03000509000000000000" pitchFamily="65" charset="-120"/>
            </a:endParaRPr>
          </a:p>
        </p:txBody>
      </p:sp>
      <p:pic>
        <p:nvPicPr>
          <p:cNvPr id="9" name="圖片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9512" y="188640"/>
            <a:ext cx="792088" cy="792088"/>
          </a:xfrm>
          <a:prstGeom prst="rect">
            <a:avLst/>
          </a:prstGeom>
        </p:spPr>
      </p:pic>
    </p:spTree>
    <p:extLst>
      <p:ext uri="{BB962C8B-B14F-4D97-AF65-F5344CB8AC3E}">
        <p14:creationId xmlns:p14="http://schemas.microsoft.com/office/powerpoint/2010/main" val="701892456"/>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標題 1"/>
          <p:cNvSpPr>
            <a:spLocks noGrp="1"/>
          </p:cNvSpPr>
          <p:nvPr>
            <p:ph type="title"/>
          </p:nvPr>
        </p:nvSpPr>
        <p:spPr>
          <a:xfrm>
            <a:off x="899592" y="584684"/>
            <a:ext cx="7773338" cy="1080120"/>
          </a:xfrm>
          <a:noFill/>
          <a:ln>
            <a:noFill/>
          </a:ln>
        </p:spPr>
        <p:style>
          <a:lnRef idx="1">
            <a:schemeClr val="accent3"/>
          </a:lnRef>
          <a:fillRef idx="1002">
            <a:schemeClr val="lt2"/>
          </a:fillRef>
          <a:effectRef idx="1">
            <a:schemeClr val="accent3"/>
          </a:effectRef>
          <a:fontRef idx="minor">
            <a:schemeClr val="dk1"/>
          </a:fontRef>
        </p:style>
        <p:txBody>
          <a:bodyPr>
            <a:normAutofit/>
          </a:bodyPr>
          <a:lstStyle/>
          <a:p>
            <a:pPr algn="l"/>
            <a:r>
              <a:rPr lang="en-US" altLang="zh-TW" sz="3200" dirty="0">
                <a:solidFill>
                  <a:schemeClr val="tx1"/>
                </a:solidFill>
                <a:latin typeface="標楷體" panose="03000509000000000000" pitchFamily="65" charset="-120"/>
                <a:ea typeface="標楷體" panose="03000509000000000000" pitchFamily="65" charset="-120"/>
              </a:rPr>
              <a:t>Q3</a:t>
            </a:r>
            <a:r>
              <a:rPr lang="zh-TW" altLang="en-US" sz="3200" dirty="0">
                <a:solidFill>
                  <a:schemeClr val="tx1"/>
                </a:solidFill>
                <a:latin typeface="標楷體" panose="03000509000000000000" pitchFamily="65" charset="-120"/>
                <a:ea typeface="標楷體" panose="03000509000000000000" pitchFamily="65" charset="-120"/>
              </a:rPr>
              <a:t>：遺族是退休公教人員，領有月退休金，可以申請遺屬年金嗎</a:t>
            </a:r>
            <a:r>
              <a:rPr lang="en-US" altLang="zh-TW" sz="3200" dirty="0">
                <a:solidFill>
                  <a:schemeClr val="tx1"/>
                </a:solidFill>
                <a:latin typeface="標楷體" panose="03000509000000000000" pitchFamily="65" charset="-120"/>
                <a:ea typeface="標楷體" panose="03000509000000000000" pitchFamily="65" charset="-120"/>
              </a:rPr>
              <a:t>?</a:t>
            </a:r>
            <a:endParaRPr lang="zh-TW" altLang="en-US" sz="3200" dirty="0">
              <a:solidFill>
                <a:schemeClr val="tx1"/>
              </a:solidFill>
              <a:latin typeface="標楷體" panose="03000509000000000000" pitchFamily="65" charset="-120"/>
              <a:ea typeface="標楷體" panose="03000509000000000000" pitchFamily="65" charset="-120"/>
            </a:endParaRPr>
          </a:p>
        </p:txBody>
      </p:sp>
      <p:sp>
        <p:nvSpPr>
          <p:cNvPr id="4" name="Rectangle 3"/>
          <p:cNvSpPr>
            <a:spLocks noChangeArrowheads="1"/>
          </p:cNvSpPr>
          <p:nvPr/>
        </p:nvSpPr>
        <p:spPr bwMode="auto">
          <a:xfrm>
            <a:off x="0" y="90100"/>
            <a:ext cx="65" cy="276999"/>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zh-TW" altLang="zh-TW" sz="1800" b="0" i="0" u="none" strike="noStrike" cap="none" normalizeH="0" baseline="0" dirty="0">
              <a:ln>
                <a:noFill/>
              </a:ln>
              <a:solidFill>
                <a:schemeClr val="tx1"/>
              </a:solidFill>
              <a:effectLst/>
              <a:latin typeface="Arial" panose="020B0604020202020204" pitchFamily="34" charset="0"/>
            </a:endParaRPr>
          </a:p>
        </p:txBody>
      </p:sp>
      <p:sp>
        <p:nvSpPr>
          <p:cNvPr id="7" name="Rectangle 4"/>
          <p:cNvSpPr>
            <a:spLocks noChangeArrowheads="1"/>
          </p:cNvSpPr>
          <p:nvPr/>
        </p:nvSpPr>
        <p:spPr bwMode="auto">
          <a:xfrm>
            <a:off x="0" y="90100"/>
            <a:ext cx="65" cy="276999"/>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zh-TW" altLang="zh-TW" sz="1800" b="0" i="0" u="none" strike="noStrike" cap="none" normalizeH="0" baseline="0" dirty="0">
              <a:ln>
                <a:noFill/>
              </a:ln>
              <a:solidFill>
                <a:schemeClr val="tx1"/>
              </a:solidFill>
              <a:effectLst/>
              <a:latin typeface="Arial" panose="020B0604020202020204" pitchFamily="34" charset="0"/>
            </a:endParaRPr>
          </a:p>
        </p:txBody>
      </p:sp>
      <p:sp>
        <p:nvSpPr>
          <p:cNvPr id="8" name="AutoShape 6"/>
          <p:cNvSpPr>
            <a:spLocks noChangeArrowheads="1"/>
          </p:cNvSpPr>
          <p:nvPr/>
        </p:nvSpPr>
        <p:spPr bwMode="auto">
          <a:xfrm>
            <a:off x="742755" y="2060848"/>
            <a:ext cx="7930175" cy="4032447"/>
          </a:xfrm>
          <a:prstGeom prst="roundRect">
            <a:avLst>
              <a:gd name="adj" fmla="val 9106"/>
            </a:avLst>
          </a:prstGeom>
          <a:gradFill>
            <a:gsLst>
              <a:gs pos="0">
                <a:schemeClr val="bg1"/>
              </a:gs>
              <a:gs pos="100000">
                <a:schemeClr val="accent1"/>
              </a:gs>
            </a:gsLst>
            <a:lin ang="2700000" scaled="1"/>
          </a:gradFill>
          <a:ln w="9525">
            <a:noFill/>
            <a:round/>
            <a:headEnd/>
            <a:tailEnd/>
          </a:ln>
          <a:effectLst/>
        </p:spPr>
        <p:txBody>
          <a:bodyPr wrap="none" anchor="ctr"/>
          <a:lstStyle/>
          <a:p>
            <a:pPr algn="just">
              <a:lnSpc>
                <a:spcPts val="4000"/>
              </a:lnSpc>
              <a:buSzPct val="90000"/>
            </a:pPr>
            <a:r>
              <a:rPr lang="en-US" altLang="zh-TW" sz="2800" dirty="0">
                <a:solidFill>
                  <a:schemeClr val="tx1"/>
                </a:solidFill>
                <a:latin typeface="標楷體" panose="03000509000000000000" pitchFamily="65" charset="-120"/>
              </a:rPr>
              <a:t>A:</a:t>
            </a:r>
          </a:p>
          <a:p>
            <a:pPr algn="just">
              <a:lnSpc>
                <a:spcPts val="4000"/>
              </a:lnSpc>
              <a:buSzPct val="90000"/>
            </a:pPr>
            <a:r>
              <a:rPr lang="zh-TW" altLang="en-US" sz="2800" dirty="0">
                <a:solidFill>
                  <a:schemeClr val="tx1"/>
                </a:solidFill>
                <a:latin typeface="標楷體" panose="03000509000000000000" pitchFamily="65" charset="-120"/>
              </a:rPr>
              <a:t>遺族已依法領有退休金、撫卹金、優惠存款利息</a:t>
            </a:r>
            <a:endParaRPr lang="en-US" altLang="zh-TW" sz="2800" dirty="0">
              <a:solidFill>
                <a:schemeClr val="tx1"/>
              </a:solidFill>
              <a:latin typeface="標楷體" panose="03000509000000000000" pitchFamily="65" charset="-120"/>
            </a:endParaRPr>
          </a:p>
          <a:p>
            <a:pPr algn="just">
              <a:lnSpc>
                <a:spcPts val="4000"/>
              </a:lnSpc>
              <a:buSzPct val="90000"/>
            </a:pPr>
            <a:r>
              <a:rPr lang="zh-TW" altLang="en-US" sz="2800" dirty="0">
                <a:solidFill>
                  <a:schemeClr val="tx1"/>
                </a:solidFill>
                <a:latin typeface="標楷體" panose="03000509000000000000" pitchFamily="65" charset="-120"/>
              </a:rPr>
              <a:t>，或其他由政府預算、公營事業機構支給之定期</a:t>
            </a:r>
            <a:endParaRPr lang="en-US" altLang="zh-TW" sz="2800" dirty="0">
              <a:solidFill>
                <a:schemeClr val="tx1"/>
              </a:solidFill>
              <a:latin typeface="標楷體" panose="03000509000000000000" pitchFamily="65" charset="-120"/>
            </a:endParaRPr>
          </a:p>
          <a:p>
            <a:pPr algn="just">
              <a:lnSpc>
                <a:spcPts val="4000"/>
              </a:lnSpc>
              <a:buSzPct val="90000"/>
            </a:pPr>
            <a:r>
              <a:rPr lang="zh-TW" altLang="en-US" sz="2800" dirty="0">
                <a:solidFill>
                  <a:schemeClr val="tx1"/>
                </a:solidFill>
                <a:latin typeface="標楷體" panose="03000509000000000000" pitchFamily="65" charset="-120"/>
              </a:rPr>
              <a:t>性退離給與者，不得擇領遺屬年金，但仍可支領</a:t>
            </a:r>
            <a:endParaRPr lang="en-US" altLang="zh-TW" sz="2800" dirty="0">
              <a:solidFill>
                <a:schemeClr val="tx1"/>
              </a:solidFill>
              <a:latin typeface="標楷體" panose="03000509000000000000" pitchFamily="65" charset="-120"/>
            </a:endParaRPr>
          </a:p>
          <a:p>
            <a:pPr algn="just">
              <a:lnSpc>
                <a:spcPts val="4000"/>
              </a:lnSpc>
              <a:buSzPct val="90000"/>
            </a:pPr>
            <a:r>
              <a:rPr lang="zh-TW" altLang="en-US" sz="2800" dirty="0">
                <a:solidFill>
                  <a:schemeClr val="tx1"/>
                </a:solidFill>
                <a:latin typeface="標楷體" panose="03000509000000000000" pitchFamily="65" charset="-120"/>
              </a:rPr>
              <a:t>遺屬一次金。另選擇放棄應領之 定期給與並經權</a:t>
            </a:r>
            <a:endParaRPr lang="en-US" altLang="zh-TW" sz="2800" dirty="0">
              <a:solidFill>
                <a:schemeClr val="tx1"/>
              </a:solidFill>
              <a:latin typeface="標楷體" panose="03000509000000000000" pitchFamily="65" charset="-120"/>
            </a:endParaRPr>
          </a:p>
          <a:p>
            <a:pPr algn="just">
              <a:lnSpc>
                <a:spcPts val="4000"/>
              </a:lnSpc>
              <a:buSzPct val="90000"/>
            </a:pPr>
            <a:r>
              <a:rPr lang="zh-TW" altLang="en-US" sz="2800" dirty="0">
                <a:solidFill>
                  <a:schemeClr val="tx1"/>
                </a:solidFill>
                <a:latin typeface="標楷體" panose="03000509000000000000" pitchFamily="65" charset="-120"/>
              </a:rPr>
              <a:t>責機關同意者，不在此限 。</a:t>
            </a:r>
            <a:endParaRPr lang="ko-KR" altLang="en-US" sz="2800" dirty="0">
              <a:solidFill>
                <a:schemeClr val="tx1"/>
              </a:solidFill>
              <a:latin typeface="標楷體" panose="03000509000000000000" pitchFamily="65" charset="-120"/>
            </a:endParaRPr>
          </a:p>
        </p:txBody>
      </p:sp>
      <p:pic>
        <p:nvPicPr>
          <p:cNvPr id="9" name="圖片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9512" y="188640"/>
            <a:ext cx="792088" cy="792088"/>
          </a:xfrm>
          <a:prstGeom prst="rect">
            <a:avLst/>
          </a:prstGeom>
        </p:spPr>
      </p:pic>
    </p:spTree>
    <p:extLst>
      <p:ext uri="{BB962C8B-B14F-4D97-AF65-F5344CB8AC3E}">
        <p14:creationId xmlns:p14="http://schemas.microsoft.com/office/powerpoint/2010/main" val="3920233677"/>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標題 1"/>
          <p:cNvSpPr>
            <a:spLocks noGrp="1"/>
          </p:cNvSpPr>
          <p:nvPr>
            <p:ph type="title"/>
          </p:nvPr>
        </p:nvSpPr>
        <p:spPr>
          <a:xfrm>
            <a:off x="684862" y="764704"/>
            <a:ext cx="7773338" cy="1080120"/>
          </a:xfrm>
          <a:noFill/>
          <a:ln>
            <a:noFill/>
          </a:ln>
        </p:spPr>
        <p:style>
          <a:lnRef idx="1">
            <a:schemeClr val="accent3"/>
          </a:lnRef>
          <a:fillRef idx="1002">
            <a:schemeClr val="lt2"/>
          </a:fillRef>
          <a:effectRef idx="1">
            <a:schemeClr val="accent3"/>
          </a:effectRef>
          <a:fontRef idx="minor">
            <a:schemeClr val="dk1"/>
          </a:fontRef>
        </p:style>
        <p:txBody>
          <a:bodyPr>
            <a:noAutofit/>
          </a:bodyPr>
          <a:lstStyle/>
          <a:p>
            <a:pPr algn="l"/>
            <a:r>
              <a:rPr lang="en-US" altLang="zh-TW" sz="3200" dirty="0">
                <a:solidFill>
                  <a:schemeClr val="tx1"/>
                </a:solidFill>
                <a:latin typeface="標楷體" panose="03000509000000000000" pitchFamily="65" charset="-120"/>
                <a:ea typeface="標楷體" panose="03000509000000000000" pitchFamily="65" charset="-120"/>
              </a:rPr>
              <a:t>Q4</a:t>
            </a:r>
            <a:r>
              <a:rPr lang="zh-TW" altLang="en-US" sz="3200" dirty="0">
                <a:solidFill>
                  <a:schemeClr val="tx1"/>
                </a:solidFill>
                <a:latin typeface="標楷體" panose="03000509000000000000" pitchFamily="65" charset="-120"/>
                <a:ea typeface="標楷體" panose="03000509000000000000" pitchFamily="65" charset="-120"/>
              </a:rPr>
              <a:t>：遺族領有勞保年金，可以選擇申請遺屬年金嗎</a:t>
            </a:r>
            <a:r>
              <a:rPr lang="en-US" altLang="zh-TW" sz="3200" dirty="0">
                <a:solidFill>
                  <a:schemeClr val="tx1"/>
                </a:solidFill>
                <a:latin typeface="標楷體" panose="03000509000000000000" pitchFamily="65" charset="-120"/>
                <a:ea typeface="標楷體" panose="03000509000000000000" pitchFamily="65" charset="-120"/>
              </a:rPr>
              <a:t>?</a:t>
            </a:r>
            <a:endParaRPr lang="zh-TW" altLang="en-US" sz="3200" dirty="0">
              <a:solidFill>
                <a:schemeClr val="tx1"/>
              </a:solidFill>
              <a:latin typeface="標楷體" panose="03000509000000000000" pitchFamily="65" charset="-120"/>
              <a:ea typeface="標楷體" panose="03000509000000000000" pitchFamily="65" charset="-120"/>
            </a:endParaRPr>
          </a:p>
        </p:txBody>
      </p:sp>
      <p:sp>
        <p:nvSpPr>
          <p:cNvPr id="4" name="Rectangle 3"/>
          <p:cNvSpPr>
            <a:spLocks noChangeArrowheads="1"/>
          </p:cNvSpPr>
          <p:nvPr/>
        </p:nvSpPr>
        <p:spPr bwMode="auto">
          <a:xfrm>
            <a:off x="0" y="90100"/>
            <a:ext cx="65" cy="276999"/>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zh-TW" altLang="zh-TW" sz="1800" b="0" i="0" u="none" strike="noStrike" cap="none" normalizeH="0" baseline="0" dirty="0">
              <a:ln>
                <a:noFill/>
              </a:ln>
              <a:solidFill>
                <a:schemeClr val="tx1"/>
              </a:solidFill>
              <a:effectLst/>
              <a:latin typeface="Arial" panose="020B0604020202020204" pitchFamily="34" charset="0"/>
            </a:endParaRPr>
          </a:p>
        </p:txBody>
      </p:sp>
      <p:sp>
        <p:nvSpPr>
          <p:cNvPr id="7" name="Rectangle 4"/>
          <p:cNvSpPr>
            <a:spLocks noChangeArrowheads="1"/>
          </p:cNvSpPr>
          <p:nvPr/>
        </p:nvSpPr>
        <p:spPr bwMode="auto">
          <a:xfrm>
            <a:off x="0" y="90100"/>
            <a:ext cx="65" cy="276999"/>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zh-TW" altLang="zh-TW" sz="1800" b="0" i="0" u="none" strike="noStrike" cap="none" normalizeH="0" baseline="0" dirty="0">
              <a:ln>
                <a:noFill/>
              </a:ln>
              <a:solidFill>
                <a:schemeClr val="tx1"/>
              </a:solidFill>
              <a:effectLst/>
              <a:latin typeface="Arial" panose="020B0604020202020204" pitchFamily="34" charset="0"/>
            </a:endParaRPr>
          </a:p>
        </p:txBody>
      </p:sp>
      <p:sp>
        <p:nvSpPr>
          <p:cNvPr id="8" name="AutoShape 6"/>
          <p:cNvSpPr>
            <a:spLocks noChangeArrowheads="1"/>
          </p:cNvSpPr>
          <p:nvPr/>
        </p:nvSpPr>
        <p:spPr bwMode="auto">
          <a:xfrm>
            <a:off x="606443" y="2447552"/>
            <a:ext cx="7930175" cy="2997671"/>
          </a:xfrm>
          <a:prstGeom prst="roundRect">
            <a:avLst>
              <a:gd name="adj" fmla="val 9106"/>
            </a:avLst>
          </a:prstGeom>
          <a:gradFill>
            <a:gsLst>
              <a:gs pos="0">
                <a:schemeClr val="bg1"/>
              </a:gs>
              <a:gs pos="100000">
                <a:schemeClr val="accent1"/>
              </a:gs>
            </a:gsLst>
            <a:lin ang="2700000" scaled="1"/>
          </a:gradFill>
          <a:ln w="9525">
            <a:noFill/>
            <a:round/>
            <a:headEnd/>
            <a:tailEnd/>
          </a:ln>
          <a:effectLst/>
        </p:spPr>
        <p:txBody>
          <a:bodyPr wrap="none" anchor="ctr"/>
          <a:lstStyle/>
          <a:p>
            <a:pPr algn="just">
              <a:lnSpc>
                <a:spcPts val="4000"/>
              </a:lnSpc>
              <a:buSzPct val="90000"/>
            </a:pPr>
            <a:r>
              <a:rPr lang="en-US" altLang="zh-TW" sz="2800" dirty="0">
                <a:solidFill>
                  <a:schemeClr val="tx1"/>
                </a:solidFill>
                <a:latin typeface="標楷體" panose="03000509000000000000" pitchFamily="65" charset="-120"/>
              </a:rPr>
              <a:t>A:</a:t>
            </a:r>
          </a:p>
          <a:p>
            <a:r>
              <a:rPr lang="zh-TW" altLang="en-US" sz="2800" dirty="0">
                <a:solidFill>
                  <a:schemeClr val="tx1"/>
                </a:solidFill>
                <a:latin typeface="標楷體" panose="03000509000000000000" pitchFamily="65" charset="-120"/>
              </a:rPr>
              <a:t>可以。所稱政府預算、公營事業機構支給之定期</a:t>
            </a:r>
            <a:endParaRPr lang="en-US" altLang="zh-TW" sz="2800" dirty="0">
              <a:solidFill>
                <a:schemeClr val="tx1"/>
              </a:solidFill>
              <a:latin typeface="標楷體" panose="03000509000000000000" pitchFamily="65" charset="-120"/>
            </a:endParaRPr>
          </a:p>
          <a:p>
            <a:r>
              <a:rPr lang="zh-TW" altLang="en-US" sz="2800" dirty="0">
                <a:solidFill>
                  <a:schemeClr val="tx1"/>
                </a:solidFill>
                <a:latin typeface="標楷體" panose="03000509000000000000" pitchFamily="65" charset="-120"/>
              </a:rPr>
              <a:t>且持續給付之退離給與及優惠存款利息，不包含</a:t>
            </a:r>
            <a:endParaRPr lang="en-US" altLang="zh-TW" sz="2800" dirty="0">
              <a:solidFill>
                <a:schemeClr val="tx1"/>
              </a:solidFill>
              <a:latin typeface="標楷體" panose="03000509000000000000" pitchFamily="65" charset="-120"/>
            </a:endParaRPr>
          </a:p>
          <a:p>
            <a:r>
              <a:rPr lang="zh-TW" altLang="en-US" sz="2800" dirty="0">
                <a:solidFill>
                  <a:schemeClr val="tx1"/>
                </a:solidFill>
                <a:latin typeface="標楷體" panose="03000509000000000000" pitchFamily="65" charset="-120"/>
              </a:rPr>
              <a:t>各類社會保險養老年金或老年年金。</a:t>
            </a:r>
            <a:endParaRPr lang="en-US" altLang="zh-TW" sz="2800" dirty="0">
              <a:solidFill>
                <a:schemeClr val="tx1"/>
              </a:solidFill>
              <a:latin typeface="標楷體" panose="03000509000000000000" pitchFamily="65" charset="-120"/>
            </a:endParaRPr>
          </a:p>
        </p:txBody>
      </p:sp>
      <p:pic>
        <p:nvPicPr>
          <p:cNvPr id="9" name="圖片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9512" y="188640"/>
            <a:ext cx="792088" cy="792088"/>
          </a:xfrm>
          <a:prstGeom prst="rect">
            <a:avLst/>
          </a:prstGeom>
        </p:spPr>
      </p:pic>
    </p:spTree>
    <p:extLst>
      <p:ext uri="{BB962C8B-B14F-4D97-AF65-F5344CB8AC3E}">
        <p14:creationId xmlns:p14="http://schemas.microsoft.com/office/powerpoint/2010/main" val="2370067393"/>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標題 1"/>
          <p:cNvSpPr>
            <a:spLocks noGrp="1"/>
          </p:cNvSpPr>
          <p:nvPr>
            <p:ph type="title"/>
          </p:nvPr>
        </p:nvSpPr>
        <p:spPr>
          <a:xfrm>
            <a:off x="971600" y="611771"/>
            <a:ext cx="7773338" cy="1080120"/>
          </a:xfrm>
          <a:noFill/>
          <a:ln>
            <a:noFill/>
          </a:ln>
        </p:spPr>
        <p:style>
          <a:lnRef idx="1">
            <a:schemeClr val="accent3"/>
          </a:lnRef>
          <a:fillRef idx="1002">
            <a:schemeClr val="lt2"/>
          </a:fillRef>
          <a:effectRef idx="1">
            <a:schemeClr val="accent3"/>
          </a:effectRef>
          <a:fontRef idx="minor">
            <a:schemeClr val="dk1"/>
          </a:fontRef>
        </p:style>
        <p:txBody>
          <a:bodyPr>
            <a:noAutofit/>
          </a:bodyPr>
          <a:lstStyle/>
          <a:p>
            <a:pPr algn="l"/>
            <a:r>
              <a:rPr lang="en-US" altLang="zh-TW" sz="3200" dirty="0">
                <a:solidFill>
                  <a:schemeClr val="tx1"/>
                </a:solidFill>
                <a:latin typeface="標楷體" panose="03000509000000000000" pitchFamily="65" charset="-120"/>
                <a:ea typeface="標楷體" panose="03000509000000000000" pitchFamily="65" charset="-120"/>
              </a:rPr>
              <a:t>Q5</a:t>
            </a:r>
            <a:r>
              <a:rPr lang="zh-TW" altLang="en-US" sz="3200" dirty="0">
                <a:solidFill>
                  <a:schemeClr val="tx1"/>
                </a:solidFill>
                <a:latin typeface="標楷體" panose="03000509000000000000" pitchFamily="65" charset="-120"/>
                <a:ea typeface="標楷體" panose="03000509000000000000" pitchFamily="65" charset="-120"/>
              </a:rPr>
              <a:t>：之前在公家機關投保領有勞保年金，可以選擇申請遺屬年金嗎</a:t>
            </a:r>
            <a:r>
              <a:rPr lang="en-US" altLang="zh-TW" sz="3200" dirty="0">
                <a:solidFill>
                  <a:schemeClr val="tx1"/>
                </a:solidFill>
                <a:latin typeface="標楷體" panose="03000509000000000000" pitchFamily="65" charset="-120"/>
                <a:ea typeface="標楷體" panose="03000509000000000000" pitchFamily="65" charset="-120"/>
              </a:rPr>
              <a:t>?</a:t>
            </a:r>
            <a:endParaRPr lang="zh-TW" altLang="en-US" sz="3200" dirty="0">
              <a:solidFill>
                <a:schemeClr val="tx1"/>
              </a:solidFill>
              <a:latin typeface="標楷體" panose="03000509000000000000" pitchFamily="65" charset="-120"/>
              <a:ea typeface="標楷體" panose="03000509000000000000" pitchFamily="65" charset="-120"/>
            </a:endParaRPr>
          </a:p>
        </p:txBody>
      </p:sp>
      <p:sp>
        <p:nvSpPr>
          <p:cNvPr id="4" name="Rectangle 3"/>
          <p:cNvSpPr>
            <a:spLocks noChangeArrowheads="1"/>
          </p:cNvSpPr>
          <p:nvPr/>
        </p:nvSpPr>
        <p:spPr bwMode="auto">
          <a:xfrm>
            <a:off x="0" y="90100"/>
            <a:ext cx="65" cy="276999"/>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zh-TW" altLang="zh-TW" sz="1800" b="0" i="0" u="none" strike="noStrike" cap="none" normalizeH="0" baseline="0" dirty="0">
              <a:ln>
                <a:noFill/>
              </a:ln>
              <a:solidFill>
                <a:schemeClr val="tx1"/>
              </a:solidFill>
              <a:effectLst/>
              <a:latin typeface="Arial" panose="020B0604020202020204" pitchFamily="34" charset="0"/>
            </a:endParaRPr>
          </a:p>
        </p:txBody>
      </p:sp>
      <p:sp>
        <p:nvSpPr>
          <p:cNvPr id="7" name="Rectangle 4"/>
          <p:cNvSpPr>
            <a:spLocks noChangeArrowheads="1"/>
          </p:cNvSpPr>
          <p:nvPr/>
        </p:nvSpPr>
        <p:spPr bwMode="auto">
          <a:xfrm>
            <a:off x="0" y="90100"/>
            <a:ext cx="65" cy="276999"/>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zh-TW" altLang="zh-TW" sz="1800" b="0" i="0" u="none" strike="noStrike" cap="none" normalizeH="0" baseline="0" dirty="0">
              <a:ln>
                <a:noFill/>
              </a:ln>
              <a:solidFill>
                <a:schemeClr val="tx1"/>
              </a:solidFill>
              <a:effectLst/>
              <a:latin typeface="Arial" panose="020B0604020202020204" pitchFamily="34" charset="0"/>
            </a:endParaRPr>
          </a:p>
        </p:txBody>
      </p:sp>
      <p:sp>
        <p:nvSpPr>
          <p:cNvPr id="8" name="AutoShape 6"/>
          <p:cNvSpPr>
            <a:spLocks noChangeArrowheads="1"/>
          </p:cNvSpPr>
          <p:nvPr/>
        </p:nvSpPr>
        <p:spPr bwMode="auto">
          <a:xfrm>
            <a:off x="562661" y="2348879"/>
            <a:ext cx="7930175" cy="3888432"/>
          </a:xfrm>
          <a:prstGeom prst="roundRect">
            <a:avLst>
              <a:gd name="adj" fmla="val 9106"/>
            </a:avLst>
          </a:prstGeom>
          <a:gradFill>
            <a:gsLst>
              <a:gs pos="0">
                <a:schemeClr val="bg1"/>
              </a:gs>
              <a:gs pos="100000">
                <a:schemeClr val="accent1"/>
              </a:gs>
            </a:gsLst>
            <a:lin ang="2700000" scaled="1"/>
          </a:gradFill>
          <a:ln w="9525">
            <a:noFill/>
            <a:round/>
            <a:headEnd/>
            <a:tailEnd/>
          </a:ln>
          <a:effectLst/>
        </p:spPr>
        <p:txBody>
          <a:bodyPr wrap="none" anchor="ctr"/>
          <a:lstStyle/>
          <a:p>
            <a:pPr algn="just">
              <a:lnSpc>
                <a:spcPts val="4000"/>
              </a:lnSpc>
              <a:buSzPct val="90000"/>
            </a:pPr>
            <a:r>
              <a:rPr lang="en-US" altLang="zh-TW" sz="2800" dirty="0">
                <a:solidFill>
                  <a:schemeClr val="tx1"/>
                </a:solidFill>
                <a:latin typeface="標楷體" panose="03000509000000000000" pitchFamily="65" charset="-120"/>
              </a:rPr>
              <a:t>A:</a:t>
            </a:r>
          </a:p>
          <a:p>
            <a:r>
              <a:rPr lang="zh-TW" altLang="en-US" sz="2800" dirty="0">
                <a:solidFill>
                  <a:schemeClr val="tx1"/>
                </a:solidFill>
                <a:latin typeface="標楷體" panose="03000509000000000000" pitchFamily="65" charset="-120"/>
              </a:rPr>
              <a:t>可以。所定退離給與，不包括於公部門參加各類</a:t>
            </a:r>
            <a:endParaRPr lang="en-US" altLang="zh-TW" sz="2800" dirty="0">
              <a:solidFill>
                <a:schemeClr val="tx1"/>
              </a:solidFill>
              <a:latin typeface="標楷體" panose="03000509000000000000" pitchFamily="65" charset="-120"/>
            </a:endParaRPr>
          </a:p>
          <a:p>
            <a:r>
              <a:rPr lang="zh-TW" altLang="en-US" sz="2800" dirty="0">
                <a:solidFill>
                  <a:schemeClr val="tx1"/>
                </a:solidFill>
                <a:latin typeface="標楷體" panose="03000509000000000000" pitchFamily="65" charset="-120"/>
              </a:rPr>
              <a:t>社會保險所支給之養老年金或老年年金。例如勞</a:t>
            </a:r>
            <a:endParaRPr lang="en-US" altLang="zh-TW" sz="2800" dirty="0">
              <a:solidFill>
                <a:schemeClr val="tx1"/>
              </a:solidFill>
              <a:latin typeface="標楷體" panose="03000509000000000000" pitchFamily="65" charset="-120"/>
            </a:endParaRPr>
          </a:p>
          <a:p>
            <a:r>
              <a:rPr lang="zh-TW" altLang="en-US" sz="2800" dirty="0">
                <a:solidFill>
                  <a:schemeClr val="tx1"/>
                </a:solidFill>
                <a:latin typeface="標楷體" panose="03000509000000000000" pitchFamily="65" charset="-120"/>
              </a:rPr>
              <a:t>保年金或公保年金。</a:t>
            </a:r>
            <a:endParaRPr lang="en-US" altLang="zh-TW" sz="2800" dirty="0">
              <a:solidFill>
                <a:schemeClr val="tx1"/>
              </a:solidFill>
              <a:latin typeface="標楷體" panose="03000509000000000000" pitchFamily="65" charset="-120"/>
            </a:endParaRPr>
          </a:p>
          <a:p>
            <a:endParaRPr lang="en-US" altLang="zh-TW" sz="2800" dirty="0">
              <a:latin typeface="標楷體" panose="03000509000000000000" pitchFamily="65" charset="-120"/>
            </a:endParaRPr>
          </a:p>
        </p:txBody>
      </p:sp>
      <p:pic>
        <p:nvPicPr>
          <p:cNvPr id="9" name="圖片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9512" y="188640"/>
            <a:ext cx="792088" cy="792088"/>
          </a:xfrm>
          <a:prstGeom prst="rect">
            <a:avLst/>
          </a:prstGeom>
        </p:spPr>
      </p:pic>
    </p:spTree>
    <p:extLst>
      <p:ext uri="{BB962C8B-B14F-4D97-AF65-F5344CB8AC3E}">
        <p14:creationId xmlns:p14="http://schemas.microsoft.com/office/powerpoint/2010/main" val="3628383402"/>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標題 1"/>
          <p:cNvSpPr>
            <a:spLocks noGrp="1"/>
          </p:cNvSpPr>
          <p:nvPr>
            <p:ph type="title"/>
          </p:nvPr>
        </p:nvSpPr>
        <p:spPr>
          <a:xfrm>
            <a:off x="899592" y="629469"/>
            <a:ext cx="7773338" cy="1080120"/>
          </a:xfrm>
          <a:noFill/>
          <a:ln>
            <a:noFill/>
          </a:ln>
        </p:spPr>
        <p:style>
          <a:lnRef idx="1">
            <a:schemeClr val="accent3"/>
          </a:lnRef>
          <a:fillRef idx="1002">
            <a:schemeClr val="lt2"/>
          </a:fillRef>
          <a:effectRef idx="1">
            <a:schemeClr val="accent3"/>
          </a:effectRef>
          <a:fontRef idx="minor">
            <a:schemeClr val="dk1"/>
          </a:fontRef>
        </p:style>
        <p:txBody>
          <a:bodyPr>
            <a:noAutofit/>
          </a:bodyPr>
          <a:lstStyle/>
          <a:p>
            <a:pPr algn="l"/>
            <a:r>
              <a:rPr lang="en-US" altLang="zh-TW" sz="3200" dirty="0">
                <a:solidFill>
                  <a:schemeClr val="tx1"/>
                </a:solidFill>
                <a:latin typeface="標楷體" panose="03000509000000000000" pitchFamily="65" charset="-120"/>
                <a:ea typeface="標楷體" panose="03000509000000000000" pitchFamily="65" charset="-120"/>
              </a:rPr>
              <a:t>Q6</a:t>
            </a:r>
            <a:r>
              <a:rPr lang="zh-TW" altLang="en-US" sz="3200" dirty="0">
                <a:solidFill>
                  <a:schemeClr val="tx1"/>
                </a:solidFill>
                <a:latin typeface="標楷體" panose="03000509000000000000" pitchFamily="65" charset="-120"/>
                <a:ea typeface="標楷體" panose="03000509000000000000" pitchFamily="65" charset="-120"/>
              </a:rPr>
              <a:t>：家人就申請遺屬年金或一次金事宜尚無法取得共識，最遲多久以前要申請</a:t>
            </a:r>
            <a:r>
              <a:rPr lang="en-US" altLang="zh-TW" sz="3200" dirty="0">
                <a:solidFill>
                  <a:schemeClr val="tx1"/>
                </a:solidFill>
                <a:latin typeface="標楷體" panose="03000509000000000000" pitchFamily="65" charset="-120"/>
                <a:ea typeface="標楷體" panose="03000509000000000000" pitchFamily="65" charset="-120"/>
              </a:rPr>
              <a:t>?</a:t>
            </a:r>
            <a:endParaRPr lang="zh-TW" altLang="en-US" sz="3200" dirty="0">
              <a:solidFill>
                <a:schemeClr val="tx1"/>
              </a:solidFill>
              <a:latin typeface="標楷體" panose="03000509000000000000" pitchFamily="65" charset="-120"/>
              <a:ea typeface="標楷體" panose="03000509000000000000" pitchFamily="65" charset="-120"/>
            </a:endParaRPr>
          </a:p>
        </p:txBody>
      </p:sp>
      <p:sp>
        <p:nvSpPr>
          <p:cNvPr id="2" name="內容版面配置區 1"/>
          <p:cNvSpPr>
            <a:spLocks noGrp="1"/>
          </p:cNvSpPr>
          <p:nvPr>
            <p:ph sz="quarter" idx="13"/>
          </p:nvPr>
        </p:nvSpPr>
        <p:spPr/>
        <p:txBody>
          <a:bodyPr/>
          <a:lstStyle/>
          <a:p>
            <a:endParaRPr lang="zh-TW" altLang="en-US" dirty="0"/>
          </a:p>
        </p:txBody>
      </p:sp>
      <p:sp>
        <p:nvSpPr>
          <p:cNvPr id="4" name="Rectangle 3"/>
          <p:cNvSpPr>
            <a:spLocks noChangeArrowheads="1"/>
          </p:cNvSpPr>
          <p:nvPr/>
        </p:nvSpPr>
        <p:spPr bwMode="auto">
          <a:xfrm>
            <a:off x="0" y="90100"/>
            <a:ext cx="65" cy="276999"/>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zh-TW" altLang="zh-TW" sz="1800" b="0" i="0" u="none" strike="noStrike" cap="none" normalizeH="0" baseline="0" dirty="0">
              <a:ln>
                <a:noFill/>
              </a:ln>
              <a:solidFill>
                <a:schemeClr val="tx1"/>
              </a:solidFill>
              <a:effectLst/>
              <a:latin typeface="Arial" panose="020B0604020202020204" pitchFamily="34" charset="0"/>
            </a:endParaRPr>
          </a:p>
        </p:txBody>
      </p:sp>
      <p:sp>
        <p:nvSpPr>
          <p:cNvPr id="7" name="Rectangle 4"/>
          <p:cNvSpPr>
            <a:spLocks noChangeArrowheads="1"/>
          </p:cNvSpPr>
          <p:nvPr/>
        </p:nvSpPr>
        <p:spPr bwMode="auto">
          <a:xfrm>
            <a:off x="0" y="90100"/>
            <a:ext cx="65" cy="276999"/>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zh-TW" altLang="zh-TW" sz="1800" b="0" i="0" u="none" strike="noStrike" cap="none" normalizeH="0" baseline="0" dirty="0">
              <a:ln>
                <a:noFill/>
              </a:ln>
              <a:solidFill>
                <a:schemeClr val="tx1"/>
              </a:solidFill>
              <a:effectLst/>
              <a:latin typeface="Arial" panose="020B0604020202020204" pitchFamily="34" charset="0"/>
            </a:endParaRPr>
          </a:p>
        </p:txBody>
      </p:sp>
      <p:sp>
        <p:nvSpPr>
          <p:cNvPr id="8" name="AutoShape 6"/>
          <p:cNvSpPr>
            <a:spLocks noChangeArrowheads="1"/>
          </p:cNvSpPr>
          <p:nvPr/>
        </p:nvSpPr>
        <p:spPr bwMode="auto">
          <a:xfrm>
            <a:off x="575556" y="2150418"/>
            <a:ext cx="7930175" cy="3888432"/>
          </a:xfrm>
          <a:prstGeom prst="roundRect">
            <a:avLst>
              <a:gd name="adj" fmla="val 9106"/>
            </a:avLst>
          </a:prstGeom>
          <a:gradFill>
            <a:gsLst>
              <a:gs pos="0">
                <a:schemeClr val="bg1"/>
              </a:gs>
              <a:gs pos="100000">
                <a:schemeClr val="accent1"/>
              </a:gs>
            </a:gsLst>
            <a:lin ang="2700000" scaled="1"/>
          </a:gradFill>
          <a:ln w="9525">
            <a:noFill/>
            <a:round/>
            <a:headEnd/>
            <a:tailEnd/>
          </a:ln>
          <a:effectLst/>
        </p:spPr>
        <p:txBody>
          <a:bodyPr wrap="none" anchor="ctr"/>
          <a:lstStyle/>
          <a:p>
            <a:pPr algn="just">
              <a:lnSpc>
                <a:spcPts val="4000"/>
              </a:lnSpc>
              <a:buSzPct val="90000"/>
            </a:pPr>
            <a:r>
              <a:rPr lang="en-US" altLang="zh-TW" sz="2800" dirty="0">
                <a:solidFill>
                  <a:schemeClr val="tx1"/>
                </a:solidFill>
                <a:latin typeface="標楷體" panose="03000509000000000000" pitchFamily="65" charset="-120"/>
              </a:rPr>
              <a:t>A:</a:t>
            </a:r>
          </a:p>
          <a:p>
            <a:r>
              <a:rPr lang="zh-TW" altLang="en-US" sz="2800" dirty="0">
                <a:solidFill>
                  <a:schemeClr val="tx1"/>
                </a:solidFill>
                <a:latin typeface="標楷體" panose="03000509000000000000" pitchFamily="65" charset="-120"/>
              </a:rPr>
              <a:t>退撫給與的請求權時效，依行政程序法為</a:t>
            </a:r>
            <a:r>
              <a:rPr lang="en-US" altLang="zh-TW" sz="2800" dirty="0">
                <a:solidFill>
                  <a:schemeClr val="tx1"/>
                </a:solidFill>
                <a:latin typeface="標楷體" panose="03000509000000000000" pitchFamily="65" charset="-120"/>
              </a:rPr>
              <a:t>10</a:t>
            </a:r>
            <a:r>
              <a:rPr lang="zh-TW" altLang="en-US" sz="2800" dirty="0">
                <a:solidFill>
                  <a:schemeClr val="tx1"/>
                </a:solidFill>
                <a:latin typeface="標楷體" panose="03000509000000000000" pitchFamily="65" charset="-120"/>
              </a:rPr>
              <a:t>年。</a:t>
            </a:r>
            <a:endParaRPr lang="en-US" altLang="zh-TW" sz="2800" dirty="0">
              <a:solidFill>
                <a:schemeClr val="tx1"/>
              </a:solidFill>
              <a:latin typeface="標楷體" panose="03000509000000000000" pitchFamily="65" charset="-120"/>
            </a:endParaRPr>
          </a:p>
          <a:p>
            <a:r>
              <a:rPr lang="zh-TW" altLang="en-US" sz="2800" dirty="0">
                <a:solidFill>
                  <a:schemeClr val="tx1"/>
                </a:solidFill>
                <a:latin typeface="標楷體" panose="03000509000000000000" pitchFamily="65" charset="-120"/>
              </a:rPr>
              <a:t>因此，最遲應在退休人員亡故</a:t>
            </a:r>
            <a:r>
              <a:rPr lang="en-US" altLang="zh-TW" sz="2800" dirty="0">
                <a:solidFill>
                  <a:schemeClr val="tx1"/>
                </a:solidFill>
                <a:latin typeface="標楷體" panose="03000509000000000000" pitchFamily="65" charset="-120"/>
              </a:rPr>
              <a:t>10</a:t>
            </a:r>
            <a:r>
              <a:rPr lang="zh-TW" altLang="en-US" sz="2800" dirty="0">
                <a:solidFill>
                  <a:schemeClr val="tx1"/>
                </a:solidFill>
                <a:latin typeface="標楷體" panose="03000509000000000000" pitchFamily="65" charset="-120"/>
              </a:rPr>
              <a:t>年內申請。</a:t>
            </a:r>
            <a:endParaRPr lang="en-US" altLang="zh-TW" sz="2800" dirty="0">
              <a:solidFill>
                <a:schemeClr val="tx1"/>
              </a:solidFill>
              <a:latin typeface="標楷體" panose="03000509000000000000" pitchFamily="65" charset="-120"/>
            </a:endParaRPr>
          </a:p>
        </p:txBody>
      </p:sp>
      <p:pic>
        <p:nvPicPr>
          <p:cNvPr id="9" name="圖片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9512" y="188640"/>
            <a:ext cx="792088" cy="792088"/>
          </a:xfrm>
          <a:prstGeom prst="rect">
            <a:avLst/>
          </a:prstGeom>
        </p:spPr>
      </p:pic>
    </p:spTree>
    <p:extLst>
      <p:ext uri="{BB962C8B-B14F-4D97-AF65-F5344CB8AC3E}">
        <p14:creationId xmlns:p14="http://schemas.microsoft.com/office/powerpoint/2010/main" val="1830993031"/>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標題 1"/>
          <p:cNvSpPr>
            <a:spLocks noGrp="1"/>
          </p:cNvSpPr>
          <p:nvPr>
            <p:ph type="title"/>
          </p:nvPr>
        </p:nvSpPr>
        <p:spPr>
          <a:xfrm>
            <a:off x="827584" y="611580"/>
            <a:ext cx="7773338" cy="1080120"/>
          </a:xfrm>
          <a:noFill/>
          <a:ln>
            <a:noFill/>
          </a:ln>
        </p:spPr>
        <p:style>
          <a:lnRef idx="1">
            <a:schemeClr val="accent3"/>
          </a:lnRef>
          <a:fillRef idx="1002">
            <a:schemeClr val="lt2"/>
          </a:fillRef>
          <a:effectRef idx="1">
            <a:schemeClr val="accent3"/>
          </a:effectRef>
          <a:fontRef idx="minor">
            <a:schemeClr val="dk1"/>
          </a:fontRef>
        </p:style>
        <p:txBody>
          <a:bodyPr>
            <a:noAutofit/>
          </a:bodyPr>
          <a:lstStyle/>
          <a:p>
            <a:pPr algn="l"/>
            <a:r>
              <a:rPr lang="en-US" altLang="zh-TW" sz="3200" dirty="0">
                <a:solidFill>
                  <a:schemeClr val="tx1"/>
                </a:solidFill>
                <a:latin typeface="+mj-ea"/>
                <a:ea typeface="+mj-ea"/>
              </a:rPr>
              <a:t>Q7</a:t>
            </a:r>
            <a:r>
              <a:rPr lang="zh-TW" altLang="en-US" sz="3200" dirty="0">
                <a:solidFill>
                  <a:schemeClr val="tx1"/>
                </a:solidFill>
                <a:latin typeface="+mj-ea"/>
                <a:ea typeface="+mj-ea"/>
              </a:rPr>
              <a:t>：家人就申請遺屬年金或一次金事宜尚無法取得共識，可以分別請領不同種類</a:t>
            </a:r>
            <a:r>
              <a:rPr lang="en-US" altLang="zh-TW" sz="3200" dirty="0">
                <a:solidFill>
                  <a:schemeClr val="tx1"/>
                </a:solidFill>
                <a:latin typeface="+mj-ea"/>
                <a:ea typeface="+mj-ea"/>
              </a:rPr>
              <a:t>?</a:t>
            </a:r>
            <a:endParaRPr lang="zh-TW" altLang="en-US" sz="3200" dirty="0">
              <a:solidFill>
                <a:schemeClr val="tx1"/>
              </a:solidFill>
              <a:latin typeface="+mj-ea"/>
              <a:ea typeface="+mj-ea"/>
            </a:endParaRPr>
          </a:p>
        </p:txBody>
      </p:sp>
      <p:sp>
        <p:nvSpPr>
          <p:cNvPr id="2" name="內容版面配置區 1"/>
          <p:cNvSpPr>
            <a:spLocks noGrp="1"/>
          </p:cNvSpPr>
          <p:nvPr>
            <p:ph sz="quarter" idx="13"/>
          </p:nvPr>
        </p:nvSpPr>
        <p:spPr/>
        <p:txBody>
          <a:bodyPr/>
          <a:lstStyle/>
          <a:p>
            <a:endParaRPr lang="zh-TW" altLang="en-US" dirty="0"/>
          </a:p>
        </p:txBody>
      </p:sp>
      <p:sp>
        <p:nvSpPr>
          <p:cNvPr id="4" name="Rectangle 3"/>
          <p:cNvSpPr>
            <a:spLocks noChangeArrowheads="1"/>
          </p:cNvSpPr>
          <p:nvPr/>
        </p:nvSpPr>
        <p:spPr bwMode="auto">
          <a:xfrm>
            <a:off x="0" y="90100"/>
            <a:ext cx="65" cy="276999"/>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zh-TW" altLang="zh-TW" sz="1800" b="0" i="0" u="none" strike="noStrike" cap="none" normalizeH="0" baseline="0" dirty="0">
              <a:ln>
                <a:noFill/>
              </a:ln>
              <a:solidFill>
                <a:schemeClr val="tx1"/>
              </a:solidFill>
              <a:effectLst/>
              <a:latin typeface="Arial" panose="020B0604020202020204" pitchFamily="34" charset="0"/>
            </a:endParaRPr>
          </a:p>
        </p:txBody>
      </p:sp>
      <p:sp>
        <p:nvSpPr>
          <p:cNvPr id="7" name="Rectangle 4"/>
          <p:cNvSpPr>
            <a:spLocks noChangeArrowheads="1"/>
          </p:cNvSpPr>
          <p:nvPr/>
        </p:nvSpPr>
        <p:spPr bwMode="auto">
          <a:xfrm>
            <a:off x="0" y="90100"/>
            <a:ext cx="65" cy="276999"/>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zh-TW" altLang="zh-TW" sz="1800" b="0" i="0" u="none" strike="noStrike" cap="none" normalizeH="0" baseline="0" dirty="0">
              <a:ln>
                <a:noFill/>
              </a:ln>
              <a:solidFill>
                <a:schemeClr val="tx1"/>
              </a:solidFill>
              <a:effectLst/>
              <a:latin typeface="Arial" panose="020B0604020202020204" pitchFamily="34" charset="0"/>
            </a:endParaRPr>
          </a:p>
        </p:txBody>
      </p:sp>
      <p:sp>
        <p:nvSpPr>
          <p:cNvPr id="8" name="AutoShape 6"/>
          <p:cNvSpPr>
            <a:spLocks noChangeArrowheads="1"/>
          </p:cNvSpPr>
          <p:nvPr/>
        </p:nvSpPr>
        <p:spPr bwMode="auto">
          <a:xfrm>
            <a:off x="528025" y="2276871"/>
            <a:ext cx="7930175" cy="3888432"/>
          </a:xfrm>
          <a:prstGeom prst="roundRect">
            <a:avLst>
              <a:gd name="adj" fmla="val 9106"/>
            </a:avLst>
          </a:prstGeom>
          <a:gradFill>
            <a:gsLst>
              <a:gs pos="0">
                <a:schemeClr val="bg1"/>
              </a:gs>
              <a:gs pos="100000">
                <a:schemeClr val="accent1"/>
              </a:gs>
            </a:gsLst>
            <a:lin ang="2700000" scaled="1"/>
          </a:gradFill>
          <a:ln w="9525">
            <a:noFill/>
            <a:round/>
            <a:headEnd/>
            <a:tailEnd/>
          </a:ln>
          <a:effectLst/>
        </p:spPr>
        <p:txBody>
          <a:bodyPr wrap="none" anchor="ctr"/>
          <a:lstStyle/>
          <a:p>
            <a:pPr algn="just">
              <a:lnSpc>
                <a:spcPts val="4000"/>
              </a:lnSpc>
              <a:buSzPct val="90000"/>
            </a:pPr>
            <a:r>
              <a:rPr lang="en-US" altLang="zh-TW" sz="2800" dirty="0">
                <a:solidFill>
                  <a:schemeClr val="tx1"/>
                </a:solidFill>
                <a:latin typeface="+mj-ea"/>
                <a:ea typeface="+mj-ea"/>
              </a:rPr>
              <a:t>A:</a:t>
            </a:r>
          </a:p>
          <a:p>
            <a:r>
              <a:rPr lang="zh-TW" altLang="en-US" sz="2800" dirty="0">
                <a:solidFill>
                  <a:schemeClr val="tx1"/>
                </a:solidFill>
                <a:latin typeface="+mj-ea"/>
                <a:ea typeface="+mj-ea"/>
              </a:rPr>
              <a:t>未再婚配偶領受二分之一，其餘法定遺族平均領</a:t>
            </a:r>
            <a:endParaRPr lang="en-US" altLang="zh-TW" sz="2800" dirty="0">
              <a:solidFill>
                <a:schemeClr val="tx1"/>
              </a:solidFill>
              <a:latin typeface="+mj-ea"/>
              <a:ea typeface="+mj-ea"/>
            </a:endParaRPr>
          </a:p>
          <a:p>
            <a:r>
              <a:rPr lang="zh-TW" altLang="en-US" sz="2800" dirty="0">
                <a:solidFill>
                  <a:schemeClr val="tx1"/>
                </a:solidFill>
                <a:latin typeface="+mj-ea"/>
                <a:ea typeface="+mj-ea"/>
              </a:rPr>
              <a:t>受二分之一。如果就種類無法取得一致，可依領</a:t>
            </a:r>
            <a:endParaRPr lang="en-US" altLang="zh-TW" sz="2800" dirty="0">
              <a:solidFill>
                <a:schemeClr val="tx1"/>
              </a:solidFill>
              <a:latin typeface="+mj-ea"/>
              <a:ea typeface="+mj-ea"/>
            </a:endParaRPr>
          </a:p>
          <a:p>
            <a:r>
              <a:rPr lang="zh-TW" altLang="en-US" sz="2800" dirty="0">
                <a:solidFill>
                  <a:schemeClr val="tx1"/>
                </a:solidFill>
                <a:latin typeface="+mj-ea"/>
                <a:ea typeface="+mj-ea"/>
              </a:rPr>
              <a:t>受權比例，分別請領遺屬年金或遺屬一次金。</a:t>
            </a:r>
            <a:endParaRPr lang="en-US" altLang="zh-TW" sz="2800" dirty="0">
              <a:solidFill>
                <a:schemeClr val="tx1"/>
              </a:solidFill>
              <a:latin typeface="+mj-ea"/>
              <a:ea typeface="+mj-ea"/>
            </a:endParaRPr>
          </a:p>
        </p:txBody>
      </p:sp>
      <p:pic>
        <p:nvPicPr>
          <p:cNvPr id="9" name="圖片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9512" y="188640"/>
            <a:ext cx="792088" cy="792088"/>
          </a:xfrm>
          <a:prstGeom prst="rect">
            <a:avLst/>
          </a:prstGeom>
        </p:spPr>
      </p:pic>
    </p:spTree>
    <p:extLst>
      <p:ext uri="{BB962C8B-B14F-4D97-AF65-F5344CB8AC3E}">
        <p14:creationId xmlns:p14="http://schemas.microsoft.com/office/powerpoint/2010/main" val="1849800531"/>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標題 1"/>
          <p:cNvSpPr>
            <a:spLocks noGrp="1"/>
          </p:cNvSpPr>
          <p:nvPr>
            <p:ph type="title"/>
          </p:nvPr>
        </p:nvSpPr>
        <p:spPr>
          <a:xfrm>
            <a:off x="827584" y="530890"/>
            <a:ext cx="7773338" cy="1080120"/>
          </a:xfrm>
          <a:noFill/>
          <a:ln>
            <a:noFill/>
          </a:ln>
        </p:spPr>
        <p:style>
          <a:lnRef idx="1">
            <a:schemeClr val="accent3"/>
          </a:lnRef>
          <a:fillRef idx="1002">
            <a:schemeClr val="lt2"/>
          </a:fillRef>
          <a:effectRef idx="1">
            <a:schemeClr val="accent3"/>
          </a:effectRef>
          <a:fontRef idx="minor">
            <a:schemeClr val="dk1"/>
          </a:fontRef>
        </p:style>
        <p:txBody>
          <a:bodyPr>
            <a:noAutofit/>
          </a:bodyPr>
          <a:lstStyle/>
          <a:p>
            <a:pPr algn="l"/>
            <a:r>
              <a:rPr lang="en-US" altLang="zh-TW" sz="3200" dirty="0">
                <a:solidFill>
                  <a:schemeClr val="tx1"/>
                </a:solidFill>
                <a:latin typeface="標楷體" panose="03000509000000000000" pitchFamily="65" charset="-120"/>
                <a:ea typeface="標楷體" panose="03000509000000000000" pitchFamily="65" charset="-120"/>
              </a:rPr>
              <a:t>Q8</a:t>
            </a:r>
            <a:r>
              <a:rPr lang="zh-TW" altLang="en-US" sz="3200" dirty="0">
                <a:solidFill>
                  <a:schemeClr val="tx1"/>
                </a:solidFill>
                <a:latin typeface="標楷體" panose="03000509000000000000" pitchFamily="65" charset="-120"/>
                <a:ea typeface="標楷體" panose="03000509000000000000" pitchFamily="65" charset="-120"/>
              </a:rPr>
              <a:t>：生前可否預立遺囑指定領受人</a:t>
            </a:r>
            <a:r>
              <a:rPr lang="en-US" altLang="zh-TW" sz="3200" dirty="0">
                <a:solidFill>
                  <a:schemeClr val="tx1"/>
                </a:solidFill>
                <a:latin typeface="標楷體" panose="03000509000000000000" pitchFamily="65" charset="-120"/>
                <a:ea typeface="標楷體" panose="03000509000000000000" pitchFamily="65" charset="-120"/>
              </a:rPr>
              <a:t>?</a:t>
            </a:r>
            <a:endParaRPr lang="zh-TW" altLang="en-US" sz="3200" dirty="0">
              <a:solidFill>
                <a:schemeClr val="tx1"/>
              </a:solidFill>
              <a:latin typeface="標楷體" panose="03000509000000000000" pitchFamily="65" charset="-120"/>
              <a:ea typeface="標楷體" panose="03000509000000000000" pitchFamily="65" charset="-120"/>
            </a:endParaRPr>
          </a:p>
        </p:txBody>
      </p:sp>
      <p:sp>
        <p:nvSpPr>
          <p:cNvPr id="4" name="Rectangle 3"/>
          <p:cNvSpPr>
            <a:spLocks noChangeArrowheads="1"/>
          </p:cNvSpPr>
          <p:nvPr/>
        </p:nvSpPr>
        <p:spPr bwMode="auto">
          <a:xfrm>
            <a:off x="0" y="90100"/>
            <a:ext cx="65" cy="276999"/>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zh-TW" altLang="zh-TW" sz="1800" b="0" i="0" u="none" strike="noStrike" cap="none" normalizeH="0" baseline="0" dirty="0">
              <a:ln>
                <a:noFill/>
              </a:ln>
              <a:solidFill>
                <a:schemeClr val="tx1"/>
              </a:solidFill>
              <a:effectLst/>
              <a:latin typeface="Arial" panose="020B0604020202020204" pitchFamily="34" charset="0"/>
            </a:endParaRPr>
          </a:p>
        </p:txBody>
      </p:sp>
      <p:sp>
        <p:nvSpPr>
          <p:cNvPr id="7" name="Rectangle 4"/>
          <p:cNvSpPr>
            <a:spLocks noChangeArrowheads="1"/>
          </p:cNvSpPr>
          <p:nvPr/>
        </p:nvSpPr>
        <p:spPr bwMode="auto">
          <a:xfrm>
            <a:off x="0" y="90100"/>
            <a:ext cx="65" cy="276999"/>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zh-TW" altLang="zh-TW" sz="1800" b="0" i="0" u="none" strike="noStrike" cap="none" normalizeH="0" baseline="0" dirty="0">
              <a:ln>
                <a:noFill/>
              </a:ln>
              <a:solidFill>
                <a:schemeClr val="tx1"/>
              </a:solidFill>
              <a:effectLst/>
              <a:latin typeface="Arial" panose="020B0604020202020204" pitchFamily="34" charset="0"/>
            </a:endParaRPr>
          </a:p>
        </p:txBody>
      </p:sp>
      <p:sp>
        <p:nvSpPr>
          <p:cNvPr id="8" name="AutoShape 6"/>
          <p:cNvSpPr>
            <a:spLocks noChangeArrowheads="1"/>
          </p:cNvSpPr>
          <p:nvPr/>
        </p:nvSpPr>
        <p:spPr bwMode="auto">
          <a:xfrm>
            <a:off x="736428" y="2134930"/>
            <a:ext cx="7864494" cy="3888432"/>
          </a:xfrm>
          <a:prstGeom prst="roundRect">
            <a:avLst>
              <a:gd name="adj" fmla="val 9106"/>
            </a:avLst>
          </a:prstGeom>
          <a:gradFill>
            <a:gsLst>
              <a:gs pos="0">
                <a:schemeClr val="bg1"/>
              </a:gs>
              <a:gs pos="100000">
                <a:schemeClr val="accent1"/>
              </a:gs>
            </a:gsLst>
            <a:lin ang="2700000" scaled="1"/>
          </a:gradFill>
          <a:ln w="9525">
            <a:noFill/>
            <a:round/>
            <a:headEnd/>
            <a:tailEnd/>
          </a:ln>
          <a:effectLst/>
        </p:spPr>
        <p:txBody>
          <a:bodyPr wrap="none" anchor="ctr"/>
          <a:lstStyle/>
          <a:p>
            <a:pPr algn="just">
              <a:lnSpc>
                <a:spcPts val="4000"/>
              </a:lnSpc>
              <a:buSzPct val="90000"/>
            </a:pPr>
            <a:r>
              <a:rPr lang="en-US" altLang="zh-TW" sz="2800" dirty="0">
                <a:solidFill>
                  <a:schemeClr val="tx1"/>
                </a:solidFill>
                <a:latin typeface="標楷體" panose="03000509000000000000" pitchFamily="65" charset="-120"/>
              </a:rPr>
              <a:t>A:</a:t>
            </a:r>
          </a:p>
          <a:p>
            <a:pPr algn="just">
              <a:lnSpc>
                <a:spcPts val="4000"/>
              </a:lnSpc>
              <a:buSzPct val="90000"/>
            </a:pPr>
            <a:r>
              <a:rPr lang="zh-TW" altLang="en-US" sz="2800" dirty="0">
                <a:solidFill>
                  <a:schemeClr val="tx1"/>
                </a:solidFill>
                <a:latin typeface="標楷體" panose="03000509000000000000" pitchFamily="65" charset="-120"/>
              </a:rPr>
              <a:t>一、</a:t>
            </a:r>
            <a:r>
              <a:rPr lang="en-US" altLang="zh-TW" sz="2800" dirty="0">
                <a:solidFill>
                  <a:schemeClr val="tx1"/>
                </a:solidFill>
                <a:latin typeface="標楷體" panose="03000509000000000000" pitchFamily="65" charset="-120"/>
              </a:rPr>
              <a:t>(</a:t>
            </a:r>
            <a:r>
              <a:rPr lang="zh-TW" altLang="en-US" sz="2800" dirty="0">
                <a:solidFill>
                  <a:schemeClr val="tx1"/>
                </a:solidFill>
                <a:latin typeface="標楷體" panose="03000509000000000000" pitchFamily="65" charset="-120"/>
              </a:rPr>
              <a:t>遺屬年金</a:t>
            </a:r>
            <a:r>
              <a:rPr lang="en-US" altLang="zh-TW" sz="2800" dirty="0">
                <a:solidFill>
                  <a:schemeClr val="tx1"/>
                </a:solidFill>
                <a:latin typeface="標楷體" panose="03000509000000000000" pitchFamily="65" charset="-120"/>
              </a:rPr>
              <a:t>/</a:t>
            </a:r>
            <a:r>
              <a:rPr lang="zh-TW" altLang="en-US" sz="2800" dirty="0">
                <a:solidFill>
                  <a:schemeClr val="tx1"/>
                </a:solidFill>
                <a:latin typeface="標楷體" panose="03000509000000000000" pitchFamily="65" charset="-120"/>
              </a:rPr>
              <a:t>一次金</a:t>
            </a:r>
            <a:r>
              <a:rPr lang="en-US" altLang="zh-TW" sz="2800" dirty="0">
                <a:solidFill>
                  <a:schemeClr val="tx1"/>
                </a:solidFill>
                <a:latin typeface="標楷體" panose="03000509000000000000" pitchFamily="65" charset="-120"/>
              </a:rPr>
              <a:t>)</a:t>
            </a:r>
          </a:p>
          <a:p>
            <a:pPr algn="just">
              <a:lnSpc>
                <a:spcPts val="3000"/>
              </a:lnSpc>
              <a:buSzPct val="90000"/>
            </a:pPr>
            <a:r>
              <a:rPr lang="zh-TW" altLang="en-US" sz="2800" dirty="0">
                <a:solidFill>
                  <a:schemeClr val="tx1"/>
                </a:solidFill>
                <a:latin typeface="標楷體" panose="03000509000000000000" pitchFamily="65" charset="-120"/>
              </a:rPr>
              <a:t>退休教職員生前預立遺囑，於法定遺族中，指定</a:t>
            </a:r>
            <a:endParaRPr lang="en-US" altLang="zh-TW" sz="2800" dirty="0">
              <a:solidFill>
                <a:schemeClr val="tx1"/>
              </a:solidFill>
              <a:latin typeface="標楷體" panose="03000509000000000000" pitchFamily="65" charset="-120"/>
            </a:endParaRPr>
          </a:p>
          <a:p>
            <a:pPr algn="just">
              <a:lnSpc>
                <a:spcPts val="3000"/>
              </a:lnSpc>
              <a:buSzPct val="90000"/>
            </a:pPr>
            <a:r>
              <a:rPr lang="zh-TW" altLang="en-US" sz="2800" dirty="0">
                <a:solidFill>
                  <a:schemeClr val="tx1"/>
                </a:solidFill>
                <a:latin typeface="標楷體" panose="03000509000000000000" pitchFamily="65" charset="-120"/>
              </a:rPr>
              <a:t>遺屬一次金或遺屬年金領受人。但未成年子女的</a:t>
            </a:r>
            <a:endParaRPr lang="en-US" altLang="zh-TW" sz="2800" dirty="0">
              <a:solidFill>
                <a:schemeClr val="tx1"/>
              </a:solidFill>
              <a:latin typeface="標楷體" panose="03000509000000000000" pitchFamily="65" charset="-120"/>
            </a:endParaRPr>
          </a:p>
          <a:p>
            <a:pPr algn="just">
              <a:lnSpc>
                <a:spcPts val="3000"/>
              </a:lnSpc>
              <a:buSzPct val="90000"/>
            </a:pPr>
            <a:r>
              <a:rPr lang="zh-TW" altLang="en-US" sz="2800" dirty="0">
                <a:solidFill>
                  <a:schemeClr val="tx1"/>
                </a:solidFill>
                <a:latin typeface="標楷體" panose="03000509000000000000" pitchFamily="65" charset="-120"/>
              </a:rPr>
              <a:t>領受比率，不得低於其原得領取比率。</a:t>
            </a:r>
            <a:endParaRPr lang="en-US" altLang="zh-TW" sz="2800" dirty="0">
              <a:solidFill>
                <a:schemeClr val="tx1"/>
              </a:solidFill>
              <a:latin typeface="標楷體" panose="03000509000000000000" pitchFamily="65" charset="-120"/>
            </a:endParaRPr>
          </a:p>
          <a:p>
            <a:pPr algn="just">
              <a:lnSpc>
                <a:spcPts val="4000"/>
              </a:lnSpc>
              <a:buSzPct val="90000"/>
            </a:pPr>
            <a:r>
              <a:rPr lang="zh-TW" altLang="en-US" sz="2800" dirty="0">
                <a:solidFill>
                  <a:schemeClr val="tx1"/>
                </a:solidFill>
                <a:latin typeface="標楷體" panose="03000509000000000000" pitchFamily="65" charset="-120"/>
              </a:rPr>
              <a:t>二、</a:t>
            </a:r>
            <a:r>
              <a:rPr lang="en-US" altLang="zh-TW" sz="2800" dirty="0">
                <a:solidFill>
                  <a:schemeClr val="tx1"/>
                </a:solidFill>
                <a:latin typeface="標楷體" panose="03000509000000000000" pitchFamily="65" charset="-120"/>
              </a:rPr>
              <a:t>(</a:t>
            </a:r>
            <a:r>
              <a:rPr lang="zh-TW" altLang="en-US" sz="2800" dirty="0">
                <a:solidFill>
                  <a:schemeClr val="tx1"/>
                </a:solidFill>
                <a:latin typeface="標楷體" panose="03000509000000000000" pitchFamily="65" charset="-120"/>
              </a:rPr>
              <a:t>撫卹金</a:t>
            </a:r>
            <a:r>
              <a:rPr lang="en-US" altLang="zh-TW" sz="2800" dirty="0">
                <a:solidFill>
                  <a:schemeClr val="tx1"/>
                </a:solidFill>
                <a:latin typeface="標楷體" panose="03000509000000000000" pitchFamily="65" charset="-120"/>
              </a:rPr>
              <a:t>)</a:t>
            </a:r>
          </a:p>
          <a:p>
            <a:pPr algn="just">
              <a:lnSpc>
                <a:spcPts val="3000"/>
              </a:lnSpc>
              <a:buSzPct val="90000"/>
            </a:pPr>
            <a:r>
              <a:rPr lang="zh-TW" altLang="en-US" sz="2800" dirty="0">
                <a:solidFill>
                  <a:schemeClr val="tx1"/>
                </a:solidFill>
                <a:latin typeface="標楷體" panose="03000509000000000000" pitchFamily="65" charset="-120"/>
              </a:rPr>
              <a:t>教職員生前遺囑，於法定遺族中，指定撫卹金領</a:t>
            </a:r>
            <a:endParaRPr lang="en-US" altLang="zh-TW" sz="2800" dirty="0">
              <a:solidFill>
                <a:schemeClr val="tx1"/>
              </a:solidFill>
              <a:latin typeface="標楷體" panose="03000509000000000000" pitchFamily="65" charset="-120"/>
            </a:endParaRPr>
          </a:p>
          <a:p>
            <a:pPr algn="just">
              <a:lnSpc>
                <a:spcPts val="3000"/>
              </a:lnSpc>
              <a:buSzPct val="90000"/>
            </a:pPr>
            <a:r>
              <a:rPr lang="zh-TW" altLang="en-US" sz="2800" dirty="0">
                <a:solidFill>
                  <a:schemeClr val="tx1"/>
                </a:solidFill>
                <a:latin typeface="標楷體" panose="03000509000000000000" pitchFamily="65" charset="-120"/>
              </a:rPr>
              <a:t>受人。但未成年子女的領受比率，不得低於其原</a:t>
            </a:r>
            <a:endParaRPr lang="en-US" altLang="zh-TW" sz="2800" dirty="0">
              <a:solidFill>
                <a:schemeClr val="tx1"/>
              </a:solidFill>
              <a:latin typeface="標楷體" panose="03000509000000000000" pitchFamily="65" charset="-120"/>
            </a:endParaRPr>
          </a:p>
          <a:p>
            <a:pPr algn="just">
              <a:lnSpc>
                <a:spcPts val="3000"/>
              </a:lnSpc>
              <a:buSzPct val="90000"/>
            </a:pPr>
            <a:r>
              <a:rPr lang="zh-TW" altLang="en-US" sz="2800" dirty="0">
                <a:solidFill>
                  <a:schemeClr val="tx1"/>
                </a:solidFill>
                <a:latin typeface="標楷體" panose="03000509000000000000" pitchFamily="65" charset="-120"/>
              </a:rPr>
              <a:t>得領取比率。</a:t>
            </a:r>
            <a:endParaRPr lang="en-US" altLang="zh-TW" sz="2800" dirty="0">
              <a:solidFill>
                <a:schemeClr val="tx1"/>
              </a:solidFill>
              <a:latin typeface="標楷體" panose="03000509000000000000" pitchFamily="65" charset="-120"/>
            </a:endParaRPr>
          </a:p>
        </p:txBody>
      </p:sp>
      <p:pic>
        <p:nvPicPr>
          <p:cNvPr id="9" name="圖片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9512" y="188640"/>
            <a:ext cx="792088" cy="792088"/>
          </a:xfrm>
          <a:prstGeom prst="rect">
            <a:avLst/>
          </a:prstGeom>
        </p:spPr>
      </p:pic>
    </p:spTree>
    <p:extLst>
      <p:ext uri="{BB962C8B-B14F-4D97-AF65-F5344CB8AC3E}">
        <p14:creationId xmlns:p14="http://schemas.microsoft.com/office/powerpoint/2010/main" val="3300447035"/>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標題 1"/>
          <p:cNvSpPr>
            <a:spLocks noGrp="1"/>
          </p:cNvSpPr>
          <p:nvPr>
            <p:ph type="title"/>
          </p:nvPr>
        </p:nvSpPr>
        <p:spPr>
          <a:xfrm>
            <a:off x="971600" y="399718"/>
            <a:ext cx="7773338" cy="1898739"/>
          </a:xfrm>
          <a:noFill/>
          <a:ln>
            <a:noFill/>
          </a:ln>
        </p:spPr>
        <p:style>
          <a:lnRef idx="1">
            <a:schemeClr val="accent3"/>
          </a:lnRef>
          <a:fillRef idx="1002">
            <a:schemeClr val="lt2"/>
          </a:fillRef>
          <a:effectRef idx="1">
            <a:schemeClr val="accent3"/>
          </a:effectRef>
          <a:fontRef idx="minor">
            <a:schemeClr val="dk1"/>
          </a:fontRef>
        </p:style>
        <p:txBody>
          <a:bodyPr>
            <a:noAutofit/>
          </a:bodyPr>
          <a:lstStyle/>
          <a:p>
            <a:pPr algn="l"/>
            <a:r>
              <a:rPr lang="en-US" altLang="zh-TW" sz="3200" dirty="0">
                <a:solidFill>
                  <a:schemeClr val="tx1"/>
                </a:solidFill>
                <a:latin typeface="標楷體" panose="03000509000000000000" pitchFamily="65" charset="-120"/>
                <a:ea typeface="標楷體" panose="03000509000000000000" pitchFamily="65" charset="-120"/>
              </a:rPr>
              <a:t>Q9</a:t>
            </a:r>
            <a:r>
              <a:rPr lang="zh-TW" altLang="en-US" sz="3200" dirty="0">
                <a:solidFill>
                  <a:schemeClr val="tx1"/>
                </a:solidFill>
                <a:latin typeface="標楷體" panose="03000509000000000000" pitchFamily="65" charset="-120"/>
                <a:ea typeface="標楷體" panose="03000509000000000000" pitchFamily="65" charset="-120"/>
              </a:rPr>
              <a:t>：因健康因素，究應選擇趕快退休支領月退，亡故後配偶繼續支領遺屬年金</a:t>
            </a:r>
            <a:r>
              <a:rPr lang="en-US" altLang="zh-TW" sz="3200" dirty="0">
                <a:solidFill>
                  <a:schemeClr val="tx1"/>
                </a:solidFill>
                <a:latin typeface="標楷體" panose="03000509000000000000" pitchFamily="65" charset="-120"/>
                <a:ea typeface="標楷體" panose="03000509000000000000" pitchFamily="65" charset="-120"/>
              </a:rPr>
              <a:t>?</a:t>
            </a:r>
            <a:r>
              <a:rPr lang="zh-TW" altLang="en-US" sz="3200" dirty="0">
                <a:solidFill>
                  <a:schemeClr val="tx1"/>
                </a:solidFill>
                <a:latin typeface="標楷體" panose="03000509000000000000" pitchFamily="65" charset="-120"/>
                <a:ea typeface="標楷體" panose="03000509000000000000" pitchFamily="65" charset="-120"/>
              </a:rPr>
              <a:t>還是繼續服務，在職病故後支領撫卹金</a:t>
            </a:r>
            <a:r>
              <a:rPr lang="en-US" altLang="zh-TW" sz="3200" dirty="0">
                <a:solidFill>
                  <a:schemeClr val="tx1"/>
                </a:solidFill>
                <a:latin typeface="標楷體" panose="03000509000000000000" pitchFamily="65" charset="-120"/>
                <a:ea typeface="標楷體" panose="03000509000000000000" pitchFamily="65" charset="-120"/>
              </a:rPr>
              <a:t>?</a:t>
            </a:r>
            <a:r>
              <a:rPr lang="zh-TW" altLang="en-US" sz="3200" dirty="0">
                <a:solidFill>
                  <a:schemeClr val="tx1"/>
                </a:solidFill>
                <a:latin typeface="標楷體" panose="03000509000000000000" pitchFamily="65" charset="-120"/>
                <a:ea typeface="標楷體" panose="03000509000000000000" pitchFamily="65" charset="-120"/>
              </a:rPr>
              <a:t>哪個支領比較多，比較有保障</a:t>
            </a:r>
            <a:r>
              <a:rPr lang="en-US" altLang="zh-TW" sz="3200" dirty="0">
                <a:solidFill>
                  <a:schemeClr val="tx1"/>
                </a:solidFill>
                <a:latin typeface="標楷體" panose="03000509000000000000" pitchFamily="65" charset="-120"/>
                <a:ea typeface="標楷體" panose="03000509000000000000" pitchFamily="65" charset="-120"/>
              </a:rPr>
              <a:t>?</a:t>
            </a:r>
            <a:endParaRPr lang="zh-TW" altLang="en-US" sz="3200" dirty="0">
              <a:solidFill>
                <a:schemeClr val="tx1"/>
              </a:solidFill>
              <a:latin typeface="標楷體" panose="03000509000000000000" pitchFamily="65" charset="-120"/>
              <a:ea typeface="標楷體" panose="03000509000000000000" pitchFamily="65" charset="-120"/>
            </a:endParaRPr>
          </a:p>
        </p:txBody>
      </p:sp>
      <p:sp>
        <p:nvSpPr>
          <p:cNvPr id="2" name="內容版面配置區 1"/>
          <p:cNvSpPr>
            <a:spLocks noGrp="1"/>
          </p:cNvSpPr>
          <p:nvPr>
            <p:ph sz="quarter" idx="13"/>
          </p:nvPr>
        </p:nvSpPr>
        <p:spPr/>
        <p:txBody>
          <a:bodyPr/>
          <a:lstStyle/>
          <a:p>
            <a:endParaRPr lang="zh-TW" altLang="en-US" dirty="0"/>
          </a:p>
        </p:txBody>
      </p:sp>
      <p:sp>
        <p:nvSpPr>
          <p:cNvPr id="4" name="Rectangle 3"/>
          <p:cNvSpPr>
            <a:spLocks noChangeArrowheads="1"/>
          </p:cNvSpPr>
          <p:nvPr/>
        </p:nvSpPr>
        <p:spPr bwMode="auto">
          <a:xfrm>
            <a:off x="0" y="90100"/>
            <a:ext cx="65" cy="276999"/>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zh-TW" altLang="zh-TW" sz="1800" b="0" i="0" u="none" strike="noStrike" cap="none" normalizeH="0" baseline="0" dirty="0">
              <a:ln>
                <a:noFill/>
              </a:ln>
              <a:solidFill>
                <a:schemeClr val="tx1"/>
              </a:solidFill>
              <a:effectLst/>
              <a:latin typeface="Arial" panose="020B0604020202020204" pitchFamily="34" charset="0"/>
            </a:endParaRPr>
          </a:p>
        </p:txBody>
      </p:sp>
      <p:sp>
        <p:nvSpPr>
          <p:cNvPr id="7" name="Rectangle 4"/>
          <p:cNvSpPr>
            <a:spLocks noChangeArrowheads="1"/>
          </p:cNvSpPr>
          <p:nvPr/>
        </p:nvSpPr>
        <p:spPr bwMode="auto">
          <a:xfrm>
            <a:off x="0" y="90100"/>
            <a:ext cx="65" cy="276999"/>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zh-TW" altLang="zh-TW" sz="1800" b="0" i="0" u="none" strike="noStrike" cap="none" normalizeH="0" baseline="0" dirty="0">
              <a:ln>
                <a:noFill/>
              </a:ln>
              <a:solidFill>
                <a:schemeClr val="tx1"/>
              </a:solidFill>
              <a:effectLst/>
              <a:latin typeface="Arial" panose="020B0604020202020204" pitchFamily="34" charset="0"/>
            </a:endParaRPr>
          </a:p>
        </p:txBody>
      </p:sp>
      <p:sp>
        <p:nvSpPr>
          <p:cNvPr id="8" name="AutoShape 6"/>
          <p:cNvSpPr>
            <a:spLocks noChangeArrowheads="1"/>
          </p:cNvSpPr>
          <p:nvPr/>
        </p:nvSpPr>
        <p:spPr bwMode="auto">
          <a:xfrm>
            <a:off x="467544" y="2321327"/>
            <a:ext cx="8424936" cy="3933908"/>
          </a:xfrm>
          <a:prstGeom prst="roundRect">
            <a:avLst>
              <a:gd name="adj" fmla="val 9106"/>
            </a:avLst>
          </a:prstGeom>
          <a:gradFill>
            <a:gsLst>
              <a:gs pos="0">
                <a:schemeClr val="bg1"/>
              </a:gs>
              <a:gs pos="100000">
                <a:schemeClr val="accent1"/>
              </a:gs>
            </a:gsLst>
            <a:lin ang="2700000" scaled="1"/>
          </a:gradFill>
          <a:ln w="9525">
            <a:noFill/>
            <a:round/>
            <a:headEnd/>
            <a:tailEnd/>
          </a:ln>
          <a:effectLst/>
        </p:spPr>
        <p:txBody>
          <a:bodyPr wrap="none" anchor="ctr"/>
          <a:lstStyle/>
          <a:p>
            <a:pPr algn="just">
              <a:lnSpc>
                <a:spcPts val="4000"/>
              </a:lnSpc>
              <a:buSzPct val="90000"/>
            </a:pPr>
            <a:r>
              <a:rPr lang="en-US" altLang="zh-TW" sz="3600" dirty="0">
                <a:solidFill>
                  <a:schemeClr val="tx1"/>
                </a:solidFill>
                <a:latin typeface="標楷體" panose="03000509000000000000" pitchFamily="65" charset="-120"/>
              </a:rPr>
              <a:t>A:</a:t>
            </a:r>
          </a:p>
          <a:p>
            <a:pPr algn="just">
              <a:lnSpc>
                <a:spcPts val="3000"/>
              </a:lnSpc>
              <a:buSzPct val="90000"/>
            </a:pPr>
            <a:r>
              <a:rPr lang="zh-TW" altLang="en-US" sz="2800" dirty="0">
                <a:solidFill>
                  <a:schemeClr val="tx1"/>
                </a:solidFill>
                <a:latin typeface="標楷體" panose="03000509000000000000" pitchFamily="65" charset="-120"/>
              </a:rPr>
              <a:t>一、遺屬年金、撫卹金金額需個案計算。</a:t>
            </a:r>
            <a:endParaRPr lang="en-US" altLang="zh-TW" sz="2800" dirty="0">
              <a:solidFill>
                <a:schemeClr val="tx1"/>
              </a:solidFill>
              <a:latin typeface="標楷體" panose="03000509000000000000" pitchFamily="65" charset="-120"/>
            </a:endParaRPr>
          </a:p>
          <a:p>
            <a:pPr algn="just">
              <a:lnSpc>
                <a:spcPts val="3000"/>
              </a:lnSpc>
              <a:buSzPct val="90000"/>
            </a:pPr>
            <a:r>
              <a:rPr lang="zh-TW" altLang="en-US" sz="2800" dirty="0">
                <a:solidFill>
                  <a:schemeClr val="tx1"/>
                </a:solidFill>
                <a:latin typeface="標楷體" panose="03000509000000000000" pitchFamily="65" charset="-120"/>
              </a:rPr>
              <a:t>二、至於配偶日後支領撫卹金或支領遺屬年金</a:t>
            </a:r>
            <a:r>
              <a:rPr lang="en-US" altLang="zh-TW" sz="2800" dirty="0">
                <a:solidFill>
                  <a:schemeClr val="tx1"/>
                </a:solidFill>
                <a:latin typeface="標楷體" panose="03000509000000000000" pitchFamily="65" charset="-120"/>
              </a:rPr>
              <a:t>(</a:t>
            </a:r>
            <a:r>
              <a:rPr lang="zh-TW" altLang="en-US" sz="2800" dirty="0">
                <a:solidFill>
                  <a:schemeClr val="tx1"/>
                </a:solidFill>
                <a:latin typeface="標楷體" panose="03000509000000000000" pitchFamily="65" charset="-120"/>
              </a:rPr>
              <a:t>未再</a:t>
            </a:r>
            <a:endParaRPr lang="en-US" altLang="zh-TW" sz="2800" dirty="0">
              <a:solidFill>
                <a:schemeClr val="tx1"/>
              </a:solidFill>
              <a:latin typeface="標楷體" panose="03000509000000000000" pitchFamily="65" charset="-120"/>
            </a:endParaRPr>
          </a:p>
          <a:p>
            <a:pPr algn="just">
              <a:lnSpc>
                <a:spcPts val="3000"/>
              </a:lnSpc>
              <a:buSzPct val="90000"/>
            </a:pPr>
            <a:r>
              <a:rPr lang="zh-TW" altLang="en-US" sz="2800" dirty="0">
                <a:solidFill>
                  <a:schemeClr val="tx1"/>
                </a:solidFill>
                <a:latin typeface="標楷體" panose="03000509000000000000" pitchFamily="65" charset="-120"/>
              </a:rPr>
              <a:t>    婚可領終身</a:t>
            </a:r>
            <a:r>
              <a:rPr lang="en-US" altLang="zh-TW" sz="2800" dirty="0">
                <a:solidFill>
                  <a:schemeClr val="tx1"/>
                </a:solidFill>
                <a:latin typeface="標楷體" panose="03000509000000000000" pitchFamily="65" charset="-120"/>
              </a:rPr>
              <a:t>)</a:t>
            </a:r>
            <a:r>
              <a:rPr lang="zh-TW" altLang="en-US" sz="2800" dirty="0">
                <a:solidFill>
                  <a:schemeClr val="tx1"/>
                </a:solidFill>
                <a:latin typeface="標楷體" panose="03000509000000000000" pitchFamily="65" charset="-120"/>
              </a:rPr>
              <a:t>，何種選擇較有利較有保障，視個</a:t>
            </a:r>
            <a:endParaRPr lang="en-US" altLang="zh-TW" sz="2800" dirty="0">
              <a:solidFill>
                <a:schemeClr val="tx1"/>
              </a:solidFill>
              <a:latin typeface="標楷體" panose="03000509000000000000" pitchFamily="65" charset="-120"/>
            </a:endParaRPr>
          </a:p>
          <a:p>
            <a:pPr algn="just">
              <a:lnSpc>
                <a:spcPts val="3000"/>
              </a:lnSpc>
              <a:buSzPct val="90000"/>
            </a:pPr>
            <a:r>
              <a:rPr lang="zh-TW" altLang="en-US" sz="2800" dirty="0">
                <a:solidFill>
                  <a:schemeClr val="tx1"/>
                </a:solidFill>
                <a:latin typeface="標楷體" panose="03000509000000000000" pitchFamily="65" charset="-120"/>
              </a:rPr>
              <a:t>    案家庭的需求規劃而定，人事同仁實無法給予</a:t>
            </a:r>
            <a:endParaRPr lang="en-US" altLang="zh-TW" sz="2800" dirty="0">
              <a:solidFill>
                <a:schemeClr val="tx1"/>
              </a:solidFill>
              <a:latin typeface="標楷體" panose="03000509000000000000" pitchFamily="65" charset="-120"/>
            </a:endParaRPr>
          </a:p>
          <a:p>
            <a:pPr algn="just">
              <a:lnSpc>
                <a:spcPts val="3000"/>
              </a:lnSpc>
              <a:buSzPct val="90000"/>
            </a:pPr>
            <a:r>
              <a:rPr lang="zh-TW" altLang="en-US" sz="2800" dirty="0">
                <a:solidFill>
                  <a:schemeClr val="tx1"/>
                </a:solidFill>
                <a:latin typeface="標楷體" panose="03000509000000000000" pitchFamily="65" charset="-120"/>
              </a:rPr>
              <a:t>    具體評估建議。</a:t>
            </a:r>
            <a:endParaRPr lang="en-US" altLang="zh-TW" sz="2800" dirty="0">
              <a:solidFill>
                <a:schemeClr val="tx1"/>
              </a:solidFill>
              <a:latin typeface="標楷體" panose="03000509000000000000" pitchFamily="65" charset="-120"/>
            </a:endParaRPr>
          </a:p>
          <a:p>
            <a:pPr algn="just">
              <a:lnSpc>
                <a:spcPts val="3000"/>
              </a:lnSpc>
              <a:buSzPct val="90000"/>
            </a:pPr>
            <a:endParaRPr lang="en-US" altLang="zh-TW" sz="2800" dirty="0">
              <a:latin typeface="標楷體" panose="03000509000000000000" pitchFamily="65" charset="-120"/>
            </a:endParaRPr>
          </a:p>
          <a:p>
            <a:pPr algn="just">
              <a:lnSpc>
                <a:spcPts val="3000"/>
              </a:lnSpc>
              <a:buSzPct val="90000"/>
            </a:pPr>
            <a:endParaRPr lang="en-US" altLang="zh-TW" sz="2800" dirty="0">
              <a:latin typeface="標楷體" panose="03000509000000000000" pitchFamily="65" charset="-120"/>
            </a:endParaRPr>
          </a:p>
        </p:txBody>
      </p:sp>
      <p:pic>
        <p:nvPicPr>
          <p:cNvPr id="9" name="圖片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9512" y="188640"/>
            <a:ext cx="792088" cy="792088"/>
          </a:xfrm>
          <a:prstGeom prst="rect">
            <a:avLst/>
          </a:prstGeom>
        </p:spPr>
      </p:pic>
    </p:spTree>
    <p:extLst>
      <p:ext uri="{BB962C8B-B14F-4D97-AF65-F5344CB8AC3E}">
        <p14:creationId xmlns:p14="http://schemas.microsoft.com/office/powerpoint/2010/main" val="3792598231"/>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a:xfrm>
            <a:off x="1353881" y="3140968"/>
            <a:ext cx="6436237" cy="825541"/>
          </a:xfrm>
        </p:spPr>
        <p:txBody>
          <a:bodyPr>
            <a:normAutofit/>
          </a:bodyPr>
          <a:lstStyle/>
          <a:p>
            <a:pPr marL="0" indent="0">
              <a:buNone/>
            </a:pPr>
            <a:r>
              <a:rPr lang="zh-TW" altLang="en-US" sz="3600" b="1" dirty="0">
                <a:solidFill>
                  <a:schemeClr val="tx1"/>
                </a:solidFill>
                <a:latin typeface="+mj-ea"/>
              </a:rPr>
              <a:t>八、公私立學校教師年資併計</a:t>
            </a:r>
          </a:p>
          <a:p>
            <a:pPr marL="0" indent="0">
              <a:buNone/>
            </a:pPr>
            <a:endParaRPr lang="zh-TW" altLang="en-US" dirty="0"/>
          </a:p>
        </p:txBody>
      </p:sp>
    </p:spTree>
    <p:extLst>
      <p:ext uri="{BB962C8B-B14F-4D97-AF65-F5344CB8AC3E}">
        <p14:creationId xmlns:p14="http://schemas.microsoft.com/office/powerpoint/2010/main" val="24231017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標題 1"/>
          <p:cNvSpPr>
            <a:spLocks noGrp="1"/>
          </p:cNvSpPr>
          <p:nvPr>
            <p:ph type="title"/>
          </p:nvPr>
        </p:nvSpPr>
        <p:spPr>
          <a:xfrm>
            <a:off x="827584" y="764704"/>
            <a:ext cx="7773338" cy="1080120"/>
          </a:xfrm>
          <a:noFill/>
          <a:ln>
            <a:noFill/>
          </a:ln>
        </p:spPr>
        <p:style>
          <a:lnRef idx="1">
            <a:schemeClr val="accent3"/>
          </a:lnRef>
          <a:fillRef idx="1002">
            <a:schemeClr val="lt2"/>
          </a:fillRef>
          <a:effectRef idx="1">
            <a:schemeClr val="accent3"/>
          </a:effectRef>
          <a:fontRef idx="minor">
            <a:schemeClr val="dk1"/>
          </a:fontRef>
        </p:style>
        <p:txBody>
          <a:bodyPr>
            <a:normAutofit fontScale="90000"/>
          </a:bodyPr>
          <a:lstStyle/>
          <a:p>
            <a:pPr marL="714375" indent="-714375" algn="l"/>
            <a:r>
              <a:rPr lang="en-US" altLang="zh-TW" sz="3200" dirty="0">
                <a:solidFill>
                  <a:schemeClr val="tx1"/>
                </a:solidFill>
                <a:latin typeface="標楷體" panose="03000509000000000000" pitchFamily="65" charset="-120"/>
                <a:ea typeface="標楷體" panose="03000509000000000000" pitchFamily="65" charset="-120"/>
              </a:rPr>
              <a:t>Q1</a:t>
            </a:r>
            <a:r>
              <a:rPr lang="zh-TW" altLang="en-US" sz="3200" dirty="0">
                <a:solidFill>
                  <a:schemeClr val="tx1"/>
                </a:solidFill>
                <a:latin typeface="標楷體" panose="03000509000000000000" pitchFamily="65" charset="-120"/>
                <a:ea typeface="標楷體" panose="03000509000000000000" pitchFamily="65" charset="-120"/>
              </a:rPr>
              <a:t>：教師申請自願退休之條件，服務年滿</a:t>
            </a:r>
            <a:r>
              <a:rPr lang="en-US" altLang="zh-TW" sz="3200" dirty="0">
                <a:solidFill>
                  <a:schemeClr val="tx1"/>
                </a:solidFill>
                <a:latin typeface="標楷體" panose="03000509000000000000" pitchFamily="65" charset="-120"/>
                <a:ea typeface="標楷體" panose="03000509000000000000" pitchFamily="65" charset="-120"/>
              </a:rPr>
              <a:t>25</a:t>
            </a:r>
            <a:r>
              <a:rPr lang="zh-TW" altLang="en-US" sz="3200" dirty="0">
                <a:solidFill>
                  <a:schemeClr val="tx1"/>
                </a:solidFill>
                <a:latin typeface="標楷體" panose="03000509000000000000" pitchFamily="65" charset="-120"/>
                <a:ea typeface="標楷體" panose="03000509000000000000" pitchFamily="65" charset="-120"/>
              </a:rPr>
              <a:t>年，是否包括曾任私校教師之服務年資</a:t>
            </a:r>
          </a:p>
        </p:txBody>
      </p:sp>
      <p:sp>
        <p:nvSpPr>
          <p:cNvPr id="4" name="Rectangle 3"/>
          <p:cNvSpPr>
            <a:spLocks noChangeArrowheads="1"/>
          </p:cNvSpPr>
          <p:nvPr/>
        </p:nvSpPr>
        <p:spPr bwMode="auto">
          <a:xfrm>
            <a:off x="0" y="90100"/>
            <a:ext cx="65" cy="276999"/>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zh-TW" altLang="zh-TW" sz="1800" b="0" i="0" u="none" strike="noStrike" cap="none" normalizeH="0" baseline="0" dirty="0">
              <a:ln>
                <a:noFill/>
              </a:ln>
              <a:solidFill>
                <a:schemeClr val="tx1"/>
              </a:solidFill>
              <a:effectLst/>
              <a:latin typeface="Arial" panose="020B0604020202020204" pitchFamily="34" charset="0"/>
            </a:endParaRPr>
          </a:p>
        </p:txBody>
      </p:sp>
      <p:sp>
        <p:nvSpPr>
          <p:cNvPr id="7" name="Rectangle 4"/>
          <p:cNvSpPr>
            <a:spLocks noChangeArrowheads="1"/>
          </p:cNvSpPr>
          <p:nvPr/>
        </p:nvSpPr>
        <p:spPr bwMode="auto">
          <a:xfrm>
            <a:off x="0" y="90100"/>
            <a:ext cx="65" cy="276999"/>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zh-TW" altLang="zh-TW" sz="1800" b="0" i="0" u="none" strike="noStrike" cap="none" normalizeH="0" baseline="0" dirty="0">
              <a:ln>
                <a:noFill/>
              </a:ln>
              <a:solidFill>
                <a:schemeClr val="tx1"/>
              </a:solidFill>
              <a:effectLst/>
              <a:latin typeface="Arial" panose="020B0604020202020204" pitchFamily="34" charset="0"/>
            </a:endParaRPr>
          </a:p>
        </p:txBody>
      </p:sp>
      <p:pic>
        <p:nvPicPr>
          <p:cNvPr id="9" name="圖片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9512" y="188640"/>
            <a:ext cx="792088" cy="792088"/>
          </a:xfrm>
          <a:prstGeom prst="rect">
            <a:avLst/>
          </a:prstGeom>
        </p:spPr>
      </p:pic>
      <p:sp>
        <p:nvSpPr>
          <p:cNvPr id="10" name="AutoShape 6"/>
          <p:cNvSpPr>
            <a:spLocks noChangeArrowheads="1"/>
          </p:cNvSpPr>
          <p:nvPr/>
        </p:nvSpPr>
        <p:spPr bwMode="auto">
          <a:xfrm>
            <a:off x="504579" y="2132856"/>
            <a:ext cx="8387901" cy="4413593"/>
          </a:xfrm>
          <a:prstGeom prst="roundRect">
            <a:avLst>
              <a:gd name="adj" fmla="val 9106"/>
            </a:avLst>
          </a:prstGeom>
          <a:gradFill>
            <a:gsLst>
              <a:gs pos="0">
                <a:schemeClr val="bg1"/>
              </a:gs>
              <a:gs pos="100000">
                <a:schemeClr val="accent1"/>
              </a:gs>
            </a:gsLst>
            <a:lin ang="2700000" scaled="1"/>
          </a:gradFill>
          <a:ln w="9525">
            <a:noFill/>
            <a:round/>
            <a:headEnd/>
            <a:tailEnd/>
          </a:ln>
          <a:effectLst/>
        </p:spPr>
        <p:txBody>
          <a:bodyPr wrap="square" anchor="ctr">
            <a:normAutofit/>
          </a:bodyPr>
          <a:lstStyle/>
          <a:p>
            <a:pPr>
              <a:lnSpc>
                <a:spcPts val="4000"/>
              </a:lnSpc>
              <a:buSzPct val="90000"/>
            </a:pPr>
            <a:r>
              <a:rPr lang="en-US" altLang="zh-TW" sz="2800" dirty="0">
                <a:solidFill>
                  <a:schemeClr val="tx1"/>
                </a:solidFill>
                <a:latin typeface="標楷體" panose="03000509000000000000" pitchFamily="65" charset="-120"/>
              </a:rPr>
              <a:t>A:</a:t>
            </a:r>
          </a:p>
          <a:p>
            <a:pPr marL="717550" indent="-717550">
              <a:lnSpc>
                <a:spcPts val="4000"/>
              </a:lnSpc>
              <a:buSzPct val="90000"/>
            </a:pPr>
            <a:r>
              <a:rPr lang="zh-TW" altLang="en-US" sz="2800" dirty="0">
                <a:solidFill>
                  <a:schemeClr val="tx1"/>
                </a:solidFill>
                <a:latin typeface="標楷體" panose="03000509000000000000" pitchFamily="65" charset="-120"/>
              </a:rPr>
              <a:t>一、依公立學校教職員退休資遣撫卹條例</a:t>
            </a:r>
            <a:r>
              <a:rPr lang="en-US" altLang="zh-TW" sz="2800" dirty="0">
                <a:solidFill>
                  <a:schemeClr val="tx1"/>
                </a:solidFill>
                <a:latin typeface="標楷體" panose="03000509000000000000" pitchFamily="65" charset="-120"/>
              </a:rPr>
              <a:t>(</a:t>
            </a:r>
            <a:r>
              <a:rPr lang="zh-TW" altLang="en-US" sz="2800" dirty="0">
                <a:solidFill>
                  <a:schemeClr val="tx1"/>
                </a:solidFill>
                <a:latin typeface="標楷體" panose="03000509000000000000" pitchFamily="65" charset="-120"/>
              </a:rPr>
              <a:t>以下簡稱退撫條例</a:t>
            </a:r>
            <a:r>
              <a:rPr lang="en-US" altLang="zh-TW" sz="2800" dirty="0">
                <a:solidFill>
                  <a:schemeClr val="tx1"/>
                </a:solidFill>
                <a:latin typeface="標楷體" panose="03000509000000000000" pitchFamily="65" charset="-120"/>
              </a:rPr>
              <a:t>)</a:t>
            </a:r>
            <a:r>
              <a:rPr lang="zh-TW" altLang="en-US" sz="2800" dirty="0">
                <a:solidFill>
                  <a:schemeClr val="tx1"/>
                </a:solidFill>
                <a:latin typeface="標楷體" panose="03000509000000000000" pitchFamily="65" charset="-120"/>
              </a:rPr>
              <a:t>第</a:t>
            </a:r>
            <a:r>
              <a:rPr lang="en-US" altLang="zh-TW" sz="2800" dirty="0">
                <a:solidFill>
                  <a:schemeClr val="tx1"/>
                </a:solidFill>
                <a:latin typeface="標楷體" panose="03000509000000000000" pitchFamily="65" charset="-120"/>
              </a:rPr>
              <a:t>7</a:t>
            </a:r>
            <a:r>
              <a:rPr lang="zh-TW" altLang="en-US" sz="2800" dirty="0">
                <a:solidFill>
                  <a:schemeClr val="tx1"/>
                </a:solidFill>
                <a:latin typeface="標楷體" panose="03000509000000000000" pitchFamily="65" charset="-120"/>
              </a:rPr>
              <a:t>條規定，公校校長及教師得併計曾任私校編制內有給專任合格之校長及教師年資為其退休任職年資</a:t>
            </a:r>
            <a:endParaRPr lang="en-US" altLang="zh-TW" sz="2800" dirty="0">
              <a:solidFill>
                <a:schemeClr val="tx1"/>
              </a:solidFill>
              <a:latin typeface="標楷體" panose="03000509000000000000" pitchFamily="65" charset="-120"/>
            </a:endParaRPr>
          </a:p>
          <a:p>
            <a:pPr marL="717550" indent="-717550">
              <a:lnSpc>
                <a:spcPts val="4000"/>
              </a:lnSpc>
              <a:buSzPct val="90000"/>
            </a:pPr>
            <a:r>
              <a:rPr lang="zh-TW" altLang="en-US" sz="2800" dirty="0">
                <a:solidFill>
                  <a:schemeClr val="tx1"/>
                </a:solidFill>
                <a:latin typeface="標楷體" panose="03000509000000000000" pitchFamily="65" charset="-120"/>
              </a:rPr>
              <a:t>二、該段年資應由原服務私校出具註記未核給退</a:t>
            </a:r>
            <a:endParaRPr lang="en-US" altLang="zh-TW" sz="2800" dirty="0">
              <a:solidFill>
                <a:schemeClr val="tx1"/>
              </a:solidFill>
              <a:latin typeface="標楷體" panose="03000509000000000000" pitchFamily="65" charset="-120"/>
            </a:endParaRPr>
          </a:p>
          <a:p>
            <a:pPr marL="717550" indent="-717550">
              <a:lnSpc>
                <a:spcPts val="4000"/>
              </a:lnSpc>
              <a:buSzPct val="90000"/>
            </a:pPr>
            <a:r>
              <a:rPr lang="zh-TW" altLang="en-US" sz="2800" dirty="0">
                <a:solidFill>
                  <a:schemeClr val="tx1"/>
                </a:solidFill>
                <a:latin typeface="標楷體" panose="03000509000000000000" pitchFamily="65" charset="-120"/>
              </a:rPr>
              <a:t>    休金、離職給與或資遣給與之服務年資證明</a:t>
            </a:r>
            <a:endParaRPr lang="en-US" altLang="ko-KR" sz="2800" dirty="0">
              <a:solidFill>
                <a:schemeClr val="tx1"/>
              </a:solidFill>
              <a:latin typeface="標楷體" panose="03000509000000000000" pitchFamily="65" charset="-120"/>
            </a:endParaRPr>
          </a:p>
          <a:p>
            <a:pPr marL="717550" indent="-717550">
              <a:lnSpc>
                <a:spcPts val="4000"/>
              </a:lnSpc>
              <a:buSzPct val="90000"/>
            </a:pPr>
            <a:endParaRPr lang="ko-KR" altLang="en-US" sz="2800" dirty="0">
              <a:latin typeface="標楷體" panose="03000509000000000000" pitchFamily="65" charset="-120"/>
            </a:endParaRPr>
          </a:p>
        </p:txBody>
      </p:sp>
    </p:spTree>
    <p:extLst>
      <p:ext uri="{BB962C8B-B14F-4D97-AF65-F5344CB8AC3E}">
        <p14:creationId xmlns:p14="http://schemas.microsoft.com/office/powerpoint/2010/main" val="3469336884"/>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481583" y="404664"/>
            <a:ext cx="8143932" cy="930119"/>
          </a:xfrm>
          <a:noFill/>
          <a:ln>
            <a:noFill/>
          </a:ln>
        </p:spPr>
        <p:style>
          <a:lnRef idx="1">
            <a:schemeClr val="accent3"/>
          </a:lnRef>
          <a:fillRef idx="2">
            <a:schemeClr val="accent3"/>
          </a:fillRef>
          <a:effectRef idx="1">
            <a:schemeClr val="accent3"/>
          </a:effectRef>
          <a:fontRef idx="minor">
            <a:schemeClr val="dk1"/>
          </a:fontRef>
        </p:style>
        <p:txBody>
          <a:bodyPr>
            <a:normAutofit/>
          </a:bodyPr>
          <a:lstStyle/>
          <a:p>
            <a:pPr>
              <a:spcBef>
                <a:spcPct val="50000"/>
              </a:spcBef>
            </a:pPr>
            <a:r>
              <a:rPr lang="zh-TW" altLang="en-US" dirty="0">
                <a:solidFill>
                  <a:schemeClr val="tx1"/>
                </a:solidFill>
                <a:latin typeface="標楷體" panose="03000509000000000000" pitchFamily="65" charset="-120"/>
                <a:ea typeface="標楷體" panose="03000509000000000000" pitchFamily="65" charset="-120"/>
              </a:rPr>
              <a:t>公私校退休年資採計規定</a:t>
            </a:r>
            <a:r>
              <a:rPr lang="en-US" altLang="zh-TW" dirty="0">
                <a:solidFill>
                  <a:schemeClr val="tx1"/>
                </a:solidFill>
                <a:latin typeface="標楷體" panose="03000509000000000000" pitchFamily="65" charset="-120"/>
                <a:ea typeface="標楷體" panose="03000509000000000000" pitchFamily="65" charset="-120"/>
              </a:rPr>
              <a:t>1</a:t>
            </a:r>
            <a:endParaRPr lang="zh-TW" altLang="en-US" sz="1600" dirty="0">
              <a:solidFill>
                <a:schemeClr val="tx1"/>
              </a:solidFill>
              <a:latin typeface="標楷體" panose="03000509000000000000" pitchFamily="65" charset="-120"/>
              <a:ea typeface="標楷體" panose="03000509000000000000" pitchFamily="65" charset="-120"/>
            </a:endParaRPr>
          </a:p>
        </p:txBody>
      </p:sp>
      <p:sp>
        <p:nvSpPr>
          <p:cNvPr id="6" name="AutoShape 3"/>
          <p:cNvSpPr>
            <a:spLocks noChangeArrowheads="1"/>
          </p:cNvSpPr>
          <p:nvPr/>
        </p:nvSpPr>
        <p:spPr bwMode="auto">
          <a:xfrm>
            <a:off x="341081" y="1988840"/>
            <a:ext cx="8424936" cy="4299390"/>
          </a:xfrm>
          <a:prstGeom prst="roundRect">
            <a:avLst>
              <a:gd name="adj" fmla="val 9106"/>
            </a:avLst>
          </a:prstGeom>
          <a:gradFill rotWithShape="1">
            <a:gsLst>
              <a:gs pos="0">
                <a:schemeClr val="bg1"/>
              </a:gs>
              <a:gs pos="100000">
                <a:schemeClr val="accent1"/>
              </a:gs>
            </a:gsLst>
            <a:lin ang="2700000" scaled="1"/>
          </a:gradFill>
          <a:ln w="9525">
            <a:noFill/>
            <a:round/>
            <a:headEnd/>
            <a:tailEnd/>
          </a:ln>
          <a:effectLst/>
        </p:spPr>
        <p:txBody>
          <a:bodyPr wrap="none" anchor="ctr"/>
          <a:lstStyle/>
          <a:p>
            <a:pPr marL="177800" indent="-177800">
              <a:lnSpc>
                <a:spcPts val="3600"/>
              </a:lnSpc>
              <a:buSzPct val="90000"/>
              <a:buBlip>
                <a:blip r:embed="rId3"/>
              </a:buBlip>
            </a:pPr>
            <a:endParaRPr lang="en-US" altLang="zh-TW" sz="2800" b="1" u="sng" dirty="0">
              <a:solidFill>
                <a:schemeClr val="tx1"/>
              </a:solidFill>
              <a:latin typeface="標楷體" panose="03000509000000000000" pitchFamily="65" charset="-120"/>
            </a:endParaRPr>
          </a:p>
          <a:p>
            <a:pPr marL="457200" indent="-457200">
              <a:lnSpc>
                <a:spcPts val="3600"/>
              </a:lnSpc>
              <a:buSzPct val="90000"/>
              <a:buFont typeface="Arial" panose="020B0604020202020204" pitchFamily="34" charset="0"/>
              <a:buChar char="•"/>
            </a:pPr>
            <a:r>
              <a:rPr lang="zh-TW" altLang="en-US" sz="2800" b="1" dirty="0">
                <a:solidFill>
                  <a:schemeClr val="tx1"/>
                </a:solidFill>
                <a:latin typeface="標楷體" panose="03000509000000000000" pitchFamily="65" charset="-120"/>
              </a:rPr>
              <a:t>教師法第</a:t>
            </a:r>
            <a:r>
              <a:rPr lang="en-US" altLang="zh-TW" sz="2800" b="1" dirty="0">
                <a:solidFill>
                  <a:schemeClr val="tx1"/>
                </a:solidFill>
                <a:latin typeface="標楷體" panose="03000509000000000000" pitchFamily="65" charset="-120"/>
              </a:rPr>
              <a:t>24</a:t>
            </a:r>
            <a:r>
              <a:rPr lang="zh-TW" altLang="en-US" sz="2800" b="1" dirty="0">
                <a:solidFill>
                  <a:schemeClr val="tx1"/>
                </a:solidFill>
                <a:latin typeface="標楷體" panose="03000509000000000000" pitchFamily="65" charset="-120"/>
              </a:rPr>
              <a:t>條第</a:t>
            </a:r>
            <a:r>
              <a:rPr lang="en-US" altLang="zh-TW" sz="2800" b="1" dirty="0">
                <a:solidFill>
                  <a:schemeClr val="tx1"/>
                </a:solidFill>
                <a:latin typeface="標楷體" panose="03000509000000000000" pitchFamily="65" charset="-120"/>
              </a:rPr>
              <a:t>2</a:t>
            </a:r>
            <a:r>
              <a:rPr lang="zh-TW" altLang="en-US" sz="2800" b="1" dirty="0">
                <a:solidFill>
                  <a:schemeClr val="tx1"/>
                </a:solidFill>
                <a:latin typeface="標楷體" panose="03000509000000000000" pitchFamily="65" charset="-120"/>
              </a:rPr>
              <a:t>項</a:t>
            </a:r>
            <a:r>
              <a:rPr lang="zh-TW" altLang="zh-TW" sz="2800" dirty="0">
                <a:solidFill>
                  <a:schemeClr val="tx1"/>
                </a:solidFill>
                <a:latin typeface="標楷體" panose="03000509000000000000" pitchFamily="65" charset="-120"/>
              </a:rPr>
              <a:t>︰</a:t>
            </a:r>
            <a:r>
              <a:rPr lang="zh-TW" altLang="en-US" sz="2800" dirty="0">
                <a:solidFill>
                  <a:schemeClr val="tx1"/>
                </a:solidFill>
                <a:latin typeface="標楷體" panose="03000509000000000000" pitchFamily="65" charset="-120"/>
              </a:rPr>
              <a:t>公私立學校教師互轉時，其</a:t>
            </a:r>
            <a:endParaRPr lang="en-US" altLang="zh-TW" sz="2800" dirty="0">
              <a:solidFill>
                <a:schemeClr val="tx1"/>
              </a:solidFill>
              <a:latin typeface="標楷體" panose="03000509000000000000" pitchFamily="65" charset="-120"/>
            </a:endParaRPr>
          </a:p>
          <a:p>
            <a:pPr>
              <a:lnSpc>
                <a:spcPts val="3600"/>
              </a:lnSpc>
              <a:buSzPct val="90000"/>
            </a:pPr>
            <a:r>
              <a:rPr lang="zh-TW" altLang="en-US" sz="2800" dirty="0">
                <a:solidFill>
                  <a:schemeClr val="tx1"/>
                </a:solidFill>
                <a:latin typeface="標楷體" panose="03000509000000000000" pitchFamily="65" charset="-120"/>
              </a:rPr>
              <a:t>   退休、離職及資遣年資應合併計算。</a:t>
            </a:r>
            <a:endParaRPr lang="en-US" altLang="zh-TW" sz="2800" dirty="0">
              <a:solidFill>
                <a:schemeClr val="tx1"/>
              </a:solidFill>
              <a:latin typeface="標楷體" panose="03000509000000000000" pitchFamily="65" charset="-120"/>
            </a:endParaRPr>
          </a:p>
          <a:p>
            <a:pPr>
              <a:lnSpc>
                <a:spcPts val="3600"/>
              </a:lnSpc>
              <a:buSzPct val="90000"/>
            </a:pPr>
            <a:endParaRPr lang="en-US" altLang="zh-TW" sz="2800" dirty="0">
              <a:solidFill>
                <a:schemeClr val="tx1"/>
              </a:solidFill>
              <a:latin typeface="標楷體" panose="03000509000000000000" pitchFamily="65" charset="-120"/>
            </a:endParaRPr>
          </a:p>
          <a:p>
            <a:pPr marL="457200" indent="-457200">
              <a:lnSpc>
                <a:spcPts val="3600"/>
              </a:lnSpc>
              <a:buSzPct val="90000"/>
              <a:buFont typeface="Arial" panose="020B0604020202020204" pitchFamily="34" charset="0"/>
              <a:buChar char="•"/>
            </a:pPr>
            <a:r>
              <a:rPr lang="zh-TW" altLang="en-US" sz="2800" b="1" dirty="0">
                <a:solidFill>
                  <a:schemeClr val="tx1"/>
                </a:solidFill>
                <a:latin typeface="標楷體" panose="03000509000000000000" pitchFamily="65" charset="-120"/>
              </a:rPr>
              <a:t>私立學校法第</a:t>
            </a:r>
            <a:r>
              <a:rPr lang="en-US" altLang="zh-TW" sz="2800" b="1" dirty="0">
                <a:solidFill>
                  <a:schemeClr val="tx1"/>
                </a:solidFill>
                <a:latin typeface="標楷體" panose="03000509000000000000" pitchFamily="65" charset="-120"/>
              </a:rPr>
              <a:t>63</a:t>
            </a:r>
            <a:r>
              <a:rPr lang="zh-TW" altLang="en-US" sz="2800" b="1" dirty="0">
                <a:solidFill>
                  <a:schemeClr val="tx1"/>
                </a:solidFill>
                <a:latin typeface="標楷體" panose="03000509000000000000" pitchFamily="65" charset="-120"/>
              </a:rPr>
              <a:t>條第</a:t>
            </a:r>
            <a:r>
              <a:rPr lang="en-US" altLang="zh-TW" sz="2800" b="1" dirty="0">
                <a:solidFill>
                  <a:schemeClr val="tx1"/>
                </a:solidFill>
                <a:latin typeface="標楷體" panose="03000509000000000000" pitchFamily="65" charset="-120"/>
              </a:rPr>
              <a:t>2</a:t>
            </a:r>
            <a:r>
              <a:rPr lang="zh-TW" altLang="en-US" sz="2800" b="1" dirty="0">
                <a:solidFill>
                  <a:schemeClr val="tx1"/>
                </a:solidFill>
                <a:latin typeface="標楷體" panose="03000509000000000000" pitchFamily="65" charset="-120"/>
              </a:rPr>
              <a:t>項</a:t>
            </a:r>
            <a:r>
              <a:rPr lang="zh-TW" altLang="zh-TW" sz="2800" dirty="0">
                <a:solidFill>
                  <a:schemeClr val="tx1"/>
                </a:solidFill>
                <a:latin typeface="標楷體" panose="03000509000000000000" pitchFamily="65" charset="-120"/>
              </a:rPr>
              <a:t>︰</a:t>
            </a:r>
            <a:r>
              <a:rPr lang="zh-TW" altLang="en-US" sz="2800" dirty="0">
                <a:solidFill>
                  <a:schemeClr val="tx1"/>
                </a:solidFill>
                <a:latin typeface="標楷體" panose="03000509000000000000" pitchFamily="65" charset="-120"/>
              </a:rPr>
              <a:t>其於公立學校辦理退休</a:t>
            </a:r>
            <a:endParaRPr lang="en-US" altLang="zh-TW" sz="2800" dirty="0">
              <a:solidFill>
                <a:schemeClr val="tx1"/>
              </a:solidFill>
              <a:latin typeface="標楷體" panose="03000509000000000000" pitchFamily="65" charset="-120"/>
            </a:endParaRPr>
          </a:p>
          <a:p>
            <a:pPr>
              <a:lnSpc>
                <a:spcPts val="3600"/>
              </a:lnSpc>
              <a:buSzPct val="90000"/>
            </a:pPr>
            <a:r>
              <a:rPr lang="zh-TW" altLang="en-US" sz="2800" dirty="0">
                <a:solidFill>
                  <a:schemeClr val="tx1"/>
                </a:solidFill>
                <a:latin typeface="標楷體" panose="03000509000000000000" pitchFamily="65" charset="-120"/>
              </a:rPr>
              <a:t>   、撫卹、資遣時，除已在私立學校辦理退休或資</a:t>
            </a:r>
            <a:endParaRPr lang="en-US" altLang="zh-TW" sz="2800" dirty="0">
              <a:solidFill>
                <a:schemeClr val="tx1"/>
              </a:solidFill>
              <a:latin typeface="標楷體" panose="03000509000000000000" pitchFamily="65" charset="-120"/>
            </a:endParaRPr>
          </a:p>
          <a:p>
            <a:pPr>
              <a:lnSpc>
                <a:spcPts val="3600"/>
              </a:lnSpc>
              <a:buSzPct val="90000"/>
            </a:pPr>
            <a:r>
              <a:rPr lang="zh-TW" altLang="en-US" sz="2800" dirty="0">
                <a:solidFill>
                  <a:schemeClr val="tx1"/>
                </a:solidFill>
                <a:latin typeface="標楷體" panose="03000509000000000000" pitchFamily="65" charset="-120"/>
              </a:rPr>
              <a:t>   遣之年資應予扣除外，其服務年資得合併計算。</a:t>
            </a:r>
            <a:endParaRPr lang="en-US" altLang="zh-TW" sz="2800" dirty="0">
              <a:solidFill>
                <a:schemeClr val="tx1"/>
              </a:solidFill>
              <a:latin typeface="標楷體" panose="03000509000000000000" pitchFamily="65" charset="-120"/>
            </a:endParaRPr>
          </a:p>
          <a:p>
            <a:pPr>
              <a:lnSpc>
                <a:spcPts val="3600"/>
              </a:lnSpc>
              <a:buSzPct val="90000"/>
            </a:pPr>
            <a:r>
              <a:rPr lang="zh-TW" altLang="en-US" sz="2800" dirty="0">
                <a:solidFill>
                  <a:schemeClr val="tx1"/>
                </a:solidFill>
                <a:latin typeface="標楷體" panose="03000509000000000000" pitchFamily="65" charset="-120"/>
              </a:rPr>
              <a:t>   前開退休、撫卹、資遣年資之併計，於公立學校</a:t>
            </a:r>
            <a:endParaRPr lang="en-US" altLang="zh-TW" sz="2800" dirty="0">
              <a:solidFill>
                <a:schemeClr val="tx1"/>
              </a:solidFill>
              <a:latin typeface="標楷體" panose="03000509000000000000" pitchFamily="65" charset="-120"/>
            </a:endParaRPr>
          </a:p>
          <a:p>
            <a:pPr>
              <a:lnSpc>
                <a:spcPts val="3600"/>
              </a:lnSpc>
              <a:buSzPct val="90000"/>
            </a:pPr>
            <a:r>
              <a:rPr lang="zh-TW" altLang="en-US" sz="2800" dirty="0">
                <a:solidFill>
                  <a:schemeClr val="tx1"/>
                </a:solidFill>
                <a:latin typeface="標楷體" panose="03000509000000000000" pitchFamily="65" charset="-120"/>
              </a:rPr>
              <a:t>   校長、教師轉任私立學校時，準用之。</a:t>
            </a:r>
            <a:endParaRPr lang="en-US" altLang="zh-TW" sz="2800" dirty="0">
              <a:solidFill>
                <a:schemeClr val="tx1"/>
              </a:solidFill>
              <a:latin typeface="標楷體" panose="03000509000000000000" pitchFamily="65" charset="-120"/>
            </a:endParaRPr>
          </a:p>
          <a:p>
            <a:pPr>
              <a:lnSpc>
                <a:spcPts val="3600"/>
              </a:lnSpc>
              <a:buSzPct val="90000"/>
            </a:pPr>
            <a:endParaRPr lang="zh-TW" altLang="en-US" sz="2800" dirty="0">
              <a:solidFill>
                <a:srgbClr val="000000"/>
              </a:solidFill>
              <a:latin typeface="+mj-ea"/>
              <a:ea typeface="華康隸書體W7"/>
            </a:endParaRPr>
          </a:p>
          <a:p>
            <a:pPr>
              <a:lnSpc>
                <a:spcPts val="3600"/>
              </a:lnSpc>
              <a:buSzPct val="90000"/>
            </a:pPr>
            <a:endParaRPr lang="en-US" altLang="zh-TW" sz="2800" dirty="0">
              <a:latin typeface="華康中黑體"/>
              <a:ea typeface="華康隸書體W7"/>
            </a:endParaRPr>
          </a:p>
        </p:txBody>
      </p:sp>
      <p:pic>
        <p:nvPicPr>
          <p:cNvPr id="5" name="圖片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9512" y="188640"/>
            <a:ext cx="792088" cy="792088"/>
          </a:xfrm>
          <a:prstGeom prst="rect">
            <a:avLst/>
          </a:prstGeom>
        </p:spPr>
      </p:pic>
    </p:spTree>
    <p:extLst>
      <p:ext uri="{BB962C8B-B14F-4D97-AF65-F5344CB8AC3E}">
        <p14:creationId xmlns:p14="http://schemas.microsoft.com/office/powerpoint/2010/main" val="3539829245"/>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497545" y="479534"/>
            <a:ext cx="8143932" cy="867524"/>
          </a:xfrm>
          <a:noFill/>
          <a:ln>
            <a:noFill/>
          </a:ln>
        </p:spPr>
        <p:style>
          <a:lnRef idx="1">
            <a:schemeClr val="accent3"/>
          </a:lnRef>
          <a:fillRef idx="2">
            <a:schemeClr val="accent3"/>
          </a:fillRef>
          <a:effectRef idx="1">
            <a:schemeClr val="accent3"/>
          </a:effectRef>
          <a:fontRef idx="minor">
            <a:schemeClr val="dk1"/>
          </a:fontRef>
        </p:style>
        <p:txBody>
          <a:bodyPr>
            <a:normAutofit/>
          </a:bodyPr>
          <a:lstStyle/>
          <a:p>
            <a:pPr>
              <a:spcBef>
                <a:spcPct val="50000"/>
              </a:spcBef>
            </a:pPr>
            <a:r>
              <a:rPr lang="zh-TW" altLang="en-US" dirty="0">
                <a:solidFill>
                  <a:schemeClr val="tx1"/>
                </a:solidFill>
                <a:latin typeface="標楷體" panose="03000509000000000000" pitchFamily="65" charset="-120"/>
                <a:ea typeface="標楷體" panose="03000509000000000000" pitchFamily="65" charset="-120"/>
              </a:rPr>
              <a:t>公私校退休年資採計規定</a:t>
            </a:r>
            <a:r>
              <a:rPr lang="en-US" altLang="zh-TW" dirty="0">
                <a:solidFill>
                  <a:schemeClr val="tx1"/>
                </a:solidFill>
                <a:latin typeface="標楷體" panose="03000509000000000000" pitchFamily="65" charset="-120"/>
                <a:ea typeface="標楷體" panose="03000509000000000000" pitchFamily="65" charset="-120"/>
              </a:rPr>
              <a:t>2</a:t>
            </a:r>
            <a:endParaRPr lang="zh-TW" altLang="en-US" sz="1600" dirty="0">
              <a:solidFill>
                <a:schemeClr val="tx1"/>
              </a:solidFill>
              <a:latin typeface="標楷體" panose="03000509000000000000" pitchFamily="65" charset="-120"/>
              <a:ea typeface="標楷體" panose="03000509000000000000" pitchFamily="65" charset="-120"/>
            </a:endParaRPr>
          </a:p>
        </p:txBody>
      </p:sp>
      <p:sp>
        <p:nvSpPr>
          <p:cNvPr id="6" name="AutoShape 3"/>
          <p:cNvSpPr>
            <a:spLocks noChangeArrowheads="1"/>
          </p:cNvSpPr>
          <p:nvPr/>
        </p:nvSpPr>
        <p:spPr bwMode="auto">
          <a:xfrm>
            <a:off x="251520" y="1844824"/>
            <a:ext cx="8607445" cy="4536504"/>
          </a:xfrm>
          <a:prstGeom prst="roundRect">
            <a:avLst>
              <a:gd name="adj" fmla="val 9106"/>
            </a:avLst>
          </a:prstGeom>
          <a:gradFill rotWithShape="1">
            <a:gsLst>
              <a:gs pos="6000">
                <a:schemeClr val="bg1"/>
              </a:gs>
              <a:gs pos="100000">
                <a:schemeClr val="accent1"/>
              </a:gs>
            </a:gsLst>
            <a:lin ang="2700000" scaled="1"/>
          </a:gradFill>
          <a:ln w="9525">
            <a:noFill/>
            <a:round/>
            <a:headEnd/>
            <a:tailEnd/>
          </a:ln>
          <a:effectLst/>
        </p:spPr>
        <p:txBody>
          <a:bodyPr wrap="none" anchor="ctr"/>
          <a:lstStyle/>
          <a:p>
            <a:pPr>
              <a:lnSpc>
                <a:spcPts val="2800"/>
              </a:lnSpc>
              <a:buSzPct val="90000"/>
            </a:pPr>
            <a:r>
              <a:rPr lang="zh-TW" altLang="en-US" sz="2800" dirty="0">
                <a:solidFill>
                  <a:srgbClr val="C00000"/>
                </a:solidFill>
                <a:latin typeface="標楷體" panose="03000509000000000000" pitchFamily="65" charset="-120"/>
              </a:rPr>
              <a:t>  </a:t>
            </a:r>
            <a:endParaRPr lang="en-US" altLang="zh-TW" sz="2800" dirty="0">
              <a:solidFill>
                <a:srgbClr val="C00000"/>
              </a:solidFill>
              <a:latin typeface="標楷體" panose="03000509000000000000" pitchFamily="65" charset="-120"/>
            </a:endParaRPr>
          </a:p>
          <a:p>
            <a:pPr>
              <a:lnSpc>
                <a:spcPts val="2800"/>
              </a:lnSpc>
              <a:buSzPct val="90000"/>
            </a:pPr>
            <a:r>
              <a:rPr lang="zh-TW" altLang="en-US" sz="2800" b="1" dirty="0">
                <a:solidFill>
                  <a:srgbClr val="C00000"/>
                </a:solidFill>
                <a:latin typeface="標楷體" panose="03000509000000000000" pitchFamily="65" charset="-120"/>
              </a:rPr>
              <a:t>  </a:t>
            </a:r>
            <a:r>
              <a:rPr lang="zh-TW" altLang="en-US" sz="2800" b="1" dirty="0">
                <a:solidFill>
                  <a:schemeClr val="tx1"/>
                </a:solidFill>
                <a:latin typeface="標楷體" panose="03000509000000000000" pitchFamily="65" charset="-120"/>
              </a:rPr>
              <a:t>私立學校法第</a:t>
            </a:r>
            <a:r>
              <a:rPr lang="en-US" altLang="zh-TW" sz="2800" b="1" dirty="0">
                <a:solidFill>
                  <a:schemeClr val="tx1"/>
                </a:solidFill>
                <a:latin typeface="標楷體" panose="03000509000000000000" pitchFamily="65" charset="-120"/>
              </a:rPr>
              <a:t>66</a:t>
            </a:r>
            <a:r>
              <a:rPr lang="zh-TW" altLang="en-US" sz="2800" b="1" dirty="0">
                <a:solidFill>
                  <a:schemeClr val="tx1"/>
                </a:solidFill>
                <a:latin typeface="標楷體" panose="03000509000000000000" pitchFamily="65" charset="-120"/>
              </a:rPr>
              <a:t>條第</a:t>
            </a:r>
            <a:r>
              <a:rPr lang="en-US" altLang="zh-TW" sz="2800" b="1" dirty="0">
                <a:solidFill>
                  <a:schemeClr val="tx1"/>
                </a:solidFill>
                <a:latin typeface="標楷體" panose="03000509000000000000" pitchFamily="65" charset="-120"/>
              </a:rPr>
              <a:t>1</a:t>
            </a:r>
            <a:r>
              <a:rPr lang="zh-TW" altLang="en-US" sz="2800" b="1" dirty="0">
                <a:solidFill>
                  <a:schemeClr val="tx1"/>
                </a:solidFill>
                <a:latin typeface="標楷體" panose="03000509000000000000" pitchFamily="65" charset="-120"/>
              </a:rPr>
              <a:t>項</a:t>
            </a:r>
            <a:r>
              <a:rPr lang="zh-TW" altLang="zh-TW" sz="2800" dirty="0">
                <a:solidFill>
                  <a:schemeClr val="tx1"/>
                </a:solidFill>
                <a:latin typeface="標楷體" panose="03000509000000000000" pitchFamily="65" charset="-120"/>
              </a:rPr>
              <a:t>︰</a:t>
            </a:r>
            <a:r>
              <a:rPr lang="zh-TW" altLang="en-US" sz="2800" dirty="0">
                <a:solidFill>
                  <a:schemeClr val="tx1"/>
                </a:solidFill>
                <a:latin typeface="標楷體" panose="03000509000000000000" pitchFamily="65" charset="-120"/>
              </a:rPr>
              <a:t>公私立學校校長、教師</a:t>
            </a:r>
            <a:endParaRPr lang="en-US" altLang="zh-TW" sz="2800" dirty="0">
              <a:solidFill>
                <a:schemeClr val="tx1"/>
              </a:solidFill>
              <a:latin typeface="標楷體" panose="03000509000000000000" pitchFamily="65" charset="-120"/>
            </a:endParaRPr>
          </a:p>
          <a:p>
            <a:pPr>
              <a:lnSpc>
                <a:spcPts val="2800"/>
              </a:lnSpc>
              <a:buSzPct val="90000"/>
            </a:pPr>
            <a:r>
              <a:rPr lang="zh-TW" altLang="en-US" sz="2800" dirty="0">
                <a:solidFill>
                  <a:schemeClr val="tx1"/>
                </a:solidFill>
                <a:latin typeface="標楷體" panose="03000509000000000000" pitchFamily="65" charset="-120"/>
              </a:rPr>
              <a:t>  互轉時，其退休、撫卹、資遣年資之併計，依教師</a:t>
            </a:r>
            <a:endParaRPr lang="en-US" altLang="zh-TW" sz="2800" dirty="0">
              <a:solidFill>
                <a:schemeClr val="tx1"/>
              </a:solidFill>
              <a:latin typeface="標楷體" panose="03000509000000000000" pitchFamily="65" charset="-120"/>
            </a:endParaRPr>
          </a:p>
          <a:p>
            <a:pPr>
              <a:lnSpc>
                <a:spcPts val="2800"/>
              </a:lnSpc>
              <a:buSzPct val="90000"/>
            </a:pPr>
            <a:r>
              <a:rPr lang="zh-TW" altLang="en-US" sz="2800" dirty="0">
                <a:solidFill>
                  <a:schemeClr val="tx1"/>
                </a:solidFill>
                <a:latin typeface="標楷體" panose="03000509000000000000" pitchFamily="65" charset="-120"/>
              </a:rPr>
              <a:t>  法之規定辦理。於依教師法規定之儲金制建立前，</a:t>
            </a:r>
            <a:endParaRPr lang="en-US" altLang="zh-TW" sz="2800" dirty="0">
              <a:solidFill>
                <a:schemeClr val="tx1"/>
              </a:solidFill>
              <a:latin typeface="標楷體" panose="03000509000000000000" pitchFamily="65" charset="-120"/>
            </a:endParaRPr>
          </a:p>
          <a:p>
            <a:pPr>
              <a:lnSpc>
                <a:spcPts val="2800"/>
              </a:lnSpc>
              <a:buSzPct val="90000"/>
            </a:pPr>
            <a:r>
              <a:rPr lang="zh-TW" altLang="en-US" sz="2800" dirty="0">
                <a:solidFill>
                  <a:schemeClr val="tx1"/>
                </a:solidFill>
                <a:latin typeface="標楷體" panose="03000509000000000000" pitchFamily="65" charset="-120"/>
              </a:rPr>
              <a:t>  曾任私立學校校長、教師年資應付之退休、撫卹、</a:t>
            </a:r>
            <a:endParaRPr lang="en-US" altLang="zh-TW" sz="2800" dirty="0">
              <a:solidFill>
                <a:schemeClr val="tx1"/>
              </a:solidFill>
              <a:latin typeface="標楷體" panose="03000509000000000000" pitchFamily="65" charset="-120"/>
            </a:endParaRPr>
          </a:p>
          <a:p>
            <a:pPr>
              <a:lnSpc>
                <a:spcPts val="2800"/>
              </a:lnSpc>
              <a:buSzPct val="90000"/>
            </a:pPr>
            <a:r>
              <a:rPr lang="zh-TW" altLang="en-US" sz="2800" dirty="0">
                <a:solidFill>
                  <a:schemeClr val="tx1"/>
                </a:solidFill>
                <a:latin typeface="標楷體" panose="03000509000000000000" pitchFamily="65" charset="-120"/>
              </a:rPr>
              <a:t>  資遣給與，由私校退撫基金支付；曾任公立學校校</a:t>
            </a:r>
            <a:endParaRPr lang="en-US" altLang="zh-TW" sz="2800" dirty="0">
              <a:solidFill>
                <a:schemeClr val="tx1"/>
              </a:solidFill>
              <a:latin typeface="標楷體" panose="03000509000000000000" pitchFamily="65" charset="-120"/>
            </a:endParaRPr>
          </a:p>
          <a:p>
            <a:pPr>
              <a:lnSpc>
                <a:spcPts val="2800"/>
              </a:lnSpc>
              <a:buSzPct val="90000"/>
            </a:pPr>
            <a:r>
              <a:rPr lang="zh-TW" altLang="en-US" sz="2800" dirty="0">
                <a:solidFill>
                  <a:schemeClr val="tx1"/>
                </a:solidFill>
                <a:latin typeface="標楷體" panose="03000509000000000000" pitchFamily="65" charset="-120"/>
              </a:rPr>
              <a:t>  長、教師年資，應付之退休、撫卹、資遣給與，於</a:t>
            </a:r>
            <a:endParaRPr lang="en-US" altLang="zh-TW" sz="2800" dirty="0">
              <a:solidFill>
                <a:schemeClr val="tx1"/>
              </a:solidFill>
              <a:latin typeface="標楷體" panose="03000509000000000000" pitchFamily="65" charset="-120"/>
            </a:endParaRPr>
          </a:p>
          <a:p>
            <a:pPr>
              <a:lnSpc>
                <a:spcPts val="2800"/>
              </a:lnSpc>
              <a:buSzPct val="90000"/>
            </a:pPr>
            <a:r>
              <a:rPr lang="zh-TW" altLang="en-US" sz="2800" dirty="0">
                <a:solidFill>
                  <a:schemeClr val="tx1"/>
                </a:solidFill>
                <a:latin typeface="標楷體" panose="03000509000000000000" pitchFamily="65" charset="-120"/>
              </a:rPr>
              <a:t>  中華民國</a:t>
            </a:r>
            <a:r>
              <a:rPr lang="en-US" altLang="zh-TW" sz="2800" dirty="0">
                <a:solidFill>
                  <a:schemeClr val="tx1"/>
                </a:solidFill>
                <a:latin typeface="標楷體" panose="03000509000000000000" pitchFamily="65" charset="-120"/>
              </a:rPr>
              <a:t>85</a:t>
            </a:r>
            <a:r>
              <a:rPr lang="zh-TW" altLang="en-US" sz="2800" dirty="0">
                <a:solidFill>
                  <a:schemeClr val="tx1"/>
                </a:solidFill>
                <a:latin typeface="標楷體" panose="03000509000000000000" pitchFamily="65" charset="-120"/>
              </a:rPr>
              <a:t>年</a:t>
            </a:r>
            <a:r>
              <a:rPr lang="en-US" altLang="zh-TW" sz="2800" dirty="0">
                <a:solidFill>
                  <a:schemeClr val="tx1"/>
                </a:solidFill>
                <a:latin typeface="標楷體" panose="03000509000000000000" pitchFamily="65" charset="-120"/>
              </a:rPr>
              <a:t>1</a:t>
            </a:r>
            <a:r>
              <a:rPr lang="zh-TW" altLang="en-US" sz="2800" dirty="0">
                <a:solidFill>
                  <a:schemeClr val="tx1"/>
                </a:solidFill>
                <a:latin typeface="標楷體" panose="03000509000000000000" pitchFamily="65" charset="-120"/>
              </a:rPr>
              <a:t>月</a:t>
            </a:r>
            <a:r>
              <a:rPr lang="en-US" altLang="zh-TW" sz="2800" dirty="0">
                <a:solidFill>
                  <a:schemeClr val="tx1"/>
                </a:solidFill>
                <a:latin typeface="標楷體" panose="03000509000000000000" pitchFamily="65" charset="-120"/>
              </a:rPr>
              <a:t>31</a:t>
            </a:r>
            <a:r>
              <a:rPr lang="zh-TW" altLang="en-US" sz="2800" dirty="0">
                <a:solidFill>
                  <a:schemeClr val="tx1"/>
                </a:solidFill>
                <a:latin typeface="標楷體" panose="03000509000000000000" pitchFamily="65" charset="-120"/>
              </a:rPr>
              <a:t>日退撫新制實施前，由學校主</a:t>
            </a:r>
            <a:endParaRPr lang="en-US" altLang="zh-TW" sz="2800" dirty="0">
              <a:solidFill>
                <a:schemeClr val="tx1"/>
              </a:solidFill>
              <a:latin typeface="標楷體" panose="03000509000000000000" pitchFamily="65" charset="-120"/>
            </a:endParaRPr>
          </a:p>
          <a:p>
            <a:pPr>
              <a:lnSpc>
                <a:spcPts val="2800"/>
              </a:lnSpc>
              <a:buSzPct val="90000"/>
            </a:pPr>
            <a:r>
              <a:rPr lang="zh-TW" altLang="en-US" sz="2800" dirty="0">
                <a:solidFill>
                  <a:schemeClr val="tx1"/>
                </a:solidFill>
                <a:latin typeface="標楷體" panose="03000509000000000000" pitchFamily="65" charset="-120"/>
              </a:rPr>
              <a:t>  管機關編列預算支應；於中華民國</a:t>
            </a:r>
            <a:r>
              <a:rPr lang="en-US" altLang="zh-TW" sz="2800" dirty="0">
                <a:solidFill>
                  <a:schemeClr val="tx1"/>
                </a:solidFill>
                <a:latin typeface="標楷體" panose="03000509000000000000" pitchFamily="65" charset="-120"/>
              </a:rPr>
              <a:t>85</a:t>
            </a:r>
            <a:r>
              <a:rPr lang="zh-TW" altLang="en-US" sz="2800" dirty="0">
                <a:solidFill>
                  <a:schemeClr val="tx1"/>
                </a:solidFill>
                <a:latin typeface="標楷體" panose="03000509000000000000" pitchFamily="65" charset="-120"/>
              </a:rPr>
              <a:t>年</a:t>
            </a:r>
            <a:r>
              <a:rPr lang="en-US" altLang="zh-TW" sz="2800" dirty="0">
                <a:solidFill>
                  <a:schemeClr val="tx1"/>
                </a:solidFill>
                <a:latin typeface="標楷體" panose="03000509000000000000" pitchFamily="65" charset="-120"/>
              </a:rPr>
              <a:t>2</a:t>
            </a:r>
            <a:r>
              <a:rPr lang="zh-TW" altLang="en-US" sz="2800" dirty="0">
                <a:solidFill>
                  <a:schemeClr val="tx1"/>
                </a:solidFill>
                <a:latin typeface="標楷體" panose="03000509000000000000" pitchFamily="65" charset="-120"/>
              </a:rPr>
              <a:t>月</a:t>
            </a:r>
            <a:r>
              <a:rPr lang="en-US" altLang="zh-TW" sz="2800" dirty="0">
                <a:solidFill>
                  <a:schemeClr val="tx1"/>
                </a:solidFill>
                <a:latin typeface="標楷體" panose="03000509000000000000" pitchFamily="65" charset="-120"/>
              </a:rPr>
              <a:t>1</a:t>
            </a:r>
            <a:r>
              <a:rPr lang="zh-TW" altLang="en-US" sz="2800" dirty="0">
                <a:solidFill>
                  <a:schemeClr val="tx1"/>
                </a:solidFill>
                <a:latin typeface="標楷體" panose="03000509000000000000" pitchFamily="65" charset="-120"/>
              </a:rPr>
              <a:t>日退撫</a:t>
            </a:r>
            <a:endParaRPr lang="en-US" altLang="zh-TW" sz="2800" dirty="0">
              <a:solidFill>
                <a:schemeClr val="tx1"/>
              </a:solidFill>
              <a:latin typeface="標楷體" panose="03000509000000000000" pitchFamily="65" charset="-120"/>
            </a:endParaRPr>
          </a:p>
          <a:p>
            <a:pPr>
              <a:lnSpc>
                <a:spcPts val="2800"/>
              </a:lnSpc>
              <a:buSzPct val="90000"/>
            </a:pPr>
            <a:r>
              <a:rPr lang="zh-TW" altLang="en-US" sz="2800" dirty="0">
                <a:solidFill>
                  <a:schemeClr val="tx1"/>
                </a:solidFill>
                <a:latin typeface="標楷體" panose="03000509000000000000" pitchFamily="65" charset="-120"/>
              </a:rPr>
              <a:t>  新制實施後已繳費，離職時未支領公、自提基金之</a:t>
            </a:r>
            <a:endParaRPr lang="en-US" altLang="zh-TW" sz="2800" dirty="0">
              <a:solidFill>
                <a:schemeClr val="tx1"/>
              </a:solidFill>
              <a:latin typeface="標楷體" panose="03000509000000000000" pitchFamily="65" charset="-120"/>
            </a:endParaRPr>
          </a:p>
          <a:p>
            <a:pPr>
              <a:lnSpc>
                <a:spcPts val="2800"/>
              </a:lnSpc>
              <a:buSzPct val="90000"/>
            </a:pPr>
            <a:r>
              <a:rPr lang="zh-TW" altLang="en-US" sz="2800" dirty="0">
                <a:solidFill>
                  <a:schemeClr val="tx1"/>
                </a:solidFill>
                <a:latin typeface="標楷體" panose="03000509000000000000" pitchFamily="65" charset="-120"/>
              </a:rPr>
              <a:t>  年資，由公務人員退休撫卹基金管理委員會支應。</a:t>
            </a:r>
            <a:endParaRPr lang="en-US" altLang="zh-TW" sz="2800" dirty="0">
              <a:solidFill>
                <a:schemeClr val="tx1"/>
              </a:solidFill>
              <a:latin typeface="標楷體" panose="03000509000000000000" pitchFamily="65" charset="-120"/>
            </a:endParaRPr>
          </a:p>
          <a:p>
            <a:pPr>
              <a:lnSpc>
                <a:spcPts val="3600"/>
              </a:lnSpc>
              <a:buSzPct val="90000"/>
            </a:pPr>
            <a:endParaRPr lang="zh-TW" altLang="en-US" sz="2800" dirty="0">
              <a:solidFill>
                <a:srgbClr val="000000"/>
              </a:solidFill>
              <a:latin typeface="標楷體" panose="03000509000000000000" pitchFamily="65" charset="-120"/>
            </a:endParaRPr>
          </a:p>
          <a:p>
            <a:pPr>
              <a:lnSpc>
                <a:spcPts val="3600"/>
              </a:lnSpc>
              <a:buSzPct val="90000"/>
            </a:pPr>
            <a:endParaRPr lang="en-US" altLang="zh-TW" sz="2800" dirty="0">
              <a:latin typeface="標楷體" panose="03000509000000000000" pitchFamily="65" charset="-120"/>
            </a:endParaRPr>
          </a:p>
        </p:txBody>
      </p:sp>
      <p:pic>
        <p:nvPicPr>
          <p:cNvPr id="5" name="圖片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9512" y="188640"/>
            <a:ext cx="792088" cy="792088"/>
          </a:xfrm>
          <a:prstGeom prst="rect">
            <a:avLst/>
          </a:prstGeom>
        </p:spPr>
      </p:pic>
    </p:spTree>
    <p:extLst>
      <p:ext uri="{BB962C8B-B14F-4D97-AF65-F5344CB8AC3E}">
        <p14:creationId xmlns:p14="http://schemas.microsoft.com/office/powerpoint/2010/main" val="59091788"/>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539552" y="692696"/>
            <a:ext cx="8143932" cy="867524"/>
          </a:xfrm>
          <a:noFill/>
          <a:ln>
            <a:noFill/>
          </a:ln>
        </p:spPr>
        <p:style>
          <a:lnRef idx="1">
            <a:schemeClr val="accent3"/>
          </a:lnRef>
          <a:fillRef idx="2">
            <a:schemeClr val="accent3"/>
          </a:fillRef>
          <a:effectRef idx="1">
            <a:schemeClr val="accent3"/>
          </a:effectRef>
          <a:fontRef idx="minor">
            <a:schemeClr val="dk1"/>
          </a:fontRef>
        </p:style>
        <p:txBody>
          <a:bodyPr>
            <a:normAutofit/>
          </a:bodyPr>
          <a:lstStyle/>
          <a:p>
            <a:pPr>
              <a:spcBef>
                <a:spcPct val="50000"/>
              </a:spcBef>
            </a:pPr>
            <a:r>
              <a:rPr lang="zh-TW" altLang="en-US" dirty="0">
                <a:solidFill>
                  <a:schemeClr val="tx1"/>
                </a:solidFill>
                <a:latin typeface="標楷體" panose="03000509000000000000" pitchFamily="65" charset="-120"/>
                <a:ea typeface="標楷體" panose="03000509000000000000" pitchFamily="65" charset="-120"/>
              </a:rPr>
              <a:t>公私校退休年資採計規定</a:t>
            </a:r>
            <a:r>
              <a:rPr lang="en-US" altLang="zh-TW" dirty="0">
                <a:solidFill>
                  <a:schemeClr val="tx1"/>
                </a:solidFill>
                <a:latin typeface="標楷體" panose="03000509000000000000" pitchFamily="65" charset="-120"/>
                <a:ea typeface="標楷體" panose="03000509000000000000" pitchFamily="65" charset="-120"/>
              </a:rPr>
              <a:t>3</a:t>
            </a:r>
            <a:endParaRPr lang="zh-TW" altLang="en-US" sz="1600" dirty="0">
              <a:solidFill>
                <a:schemeClr val="tx1"/>
              </a:solidFill>
              <a:latin typeface="標楷體" panose="03000509000000000000" pitchFamily="65" charset="-120"/>
              <a:ea typeface="標楷體" panose="03000509000000000000" pitchFamily="65" charset="-120"/>
            </a:endParaRPr>
          </a:p>
        </p:txBody>
      </p:sp>
      <p:sp>
        <p:nvSpPr>
          <p:cNvPr id="9" name="AutoShape 3"/>
          <p:cNvSpPr>
            <a:spLocks noChangeArrowheads="1"/>
          </p:cNvSpPr>
          <p:nvPr/>
        </p:nvSpPr>
        <p:spPr bwMode="auto">
          <a:xfrm>
            <a:off x="431540" y="1919277"/>
            <a:ext cx="8359956" cy="4911686"/>
          </a:xfrm>
          <a:prstGeom prst="roundRect">
            <a:avLst>
              <a:gd name="adj" fmla="val 9106"/>
            </a:avLst>
          </a:prstGeom>
          <a:gradFill rotWithShape="1">
            <a:gsLst>
              <a:gs pos="0">
                <a:schemeClr val="bg1"/>
              </a:gs>
              <a:gs pos="100000">
                <a:schemeClr val="accent1"/>
              </a:gs>
            </a:gsLst>
            <a:lin ang="2700000" scaled="1"/>
          </a:gradFill>
          <a:ln w="9525">
            <a:noFill/>
            <a:round/>
            <a:headEnd/>
            <a:tailEnd/>
          </a:ln>
          <a:effectLst/>
        </p:spPr>
        <p:txBody>
          <a:bodyPr wrap="none" anchor="ctr"/>
          <a:lstStyle/>
          <a:p>
            <a:pPr>
              <a:lnSpc>
                <a:spcPts val="2800"/>
              </a:lnSpc>
              <a:buSzPct val="90000"/>
            </a:pPr>
            <a:r>
              <a:rPr lang="zh-TW" altLang="en-US" sz="2800" b="1" dirty="0">
                <a:solidFill>
                  <a:schemeClr val="tx1"/>
                </a:solidFill>
                <a:latin typeface="標楷體" panose="03000509000000000000" pitchFamily="65" charset="-120"/>
              </a:rPr>
              <a:t>  公私立學校校長、教師相互轉任併計年資辦理退</a:t>
            </a:r>
            <a:endParaRPr lang="en-US" altLang="zh-TW" sz="2800" b="1" dirty="0">
              <a:solidFill>
                <a:schemeClr val="tx1"/>
              </a:solidFill>
              <a:latin typeface="標楷體" panose="03000509000000000000" pitchFamily="65" charset="-120"/>
            </a:endParaRPr>
          </a:p>
          <a:p>
            <a:pPr>
              <a:lnSpc>
                <a:spcPts val="2800"/>
              </a:lnSpc>
              <a:buSzPct val="90000"/>
            </a:pPr>
            <a:r>
              <a:rPr lang="zh-TW" altLang="en-US" sz="2800" b="1" dirty="0">
                <a:solidFill>
                  <a:schemeClr val="tx1"/>
                </a:solidFill>
                <a:latin typeface="標楷體" panose="03000509000000000000" pitchFamily="65" charset="-120"/>
              </a:rPr>
              <a:t>  休、撫卹、資遣作業注意事項第</a:t>
            </a:r>
            <a:r>
              <a:rPr lang="en-US" altLang="zh-TW" sz="2800" b="1" dirty="0">
                <a:solidFill>
                  <a:schemeClr val="tx1"/>
                </a:solidFill>
                <a:latin typeface="標楷體" panose="03000509000000000000" pitchFamily="65" charset="-120"/>
              </a:rPr>
              <a:t>5</a:t>
            </a:r>
            <a:r>
              <a:rPr lang="zh-TW" altLang="en-US" sz="2800" b="1" dirty="0">
                <a:solidFill>
                  <a:schemeClr val="tx1"/>
                </a:solidFill>
                <a:latin typeface="標楷體" panose="03000509000000000000" pitchFamily="65" charset="-120"/>
              </a:rPr>
              <a:t>點</a:t>
            </a:r>
            <a:r>
              <a:rPr lang="zh-TW" altLang="zh-TW" sz="2800" dirty="0">
                <a:solidFill>
                  <a:schemeClr val="tx1"/>
                </a:solidFill>
                <a:latin typeface="標楷體" panose="03000509000000000000" pitchFamily="65" charset="-120"/>
              </a:rPr>
              <a:t>︰</a:t>
            </a:r>
            <a:endParaRPr lang="en-US" altLang="zh-TW" sz="2800" dirty="0">
              <a:solidFill>
                <a:schemeClr val="tx1"/>
              </a:solidFill>
              <a:latin typeface="標楷體" panose="03000509000000000000" pitchFamily="65" charset="-120"/>
            </a:endParaRPr>
          </a:p>
          <a:p>
            <a:pPr>
              <a:lnSpc>
                <a:spcPts val="2800"/>
              </a:lnSpc>
              <a:buSzPct val="90000"/>
            </a:pPr>
            <a:r>
              <a:rPr lang="en-US" altLang="zh-TW" sz="2800" dirty="0">
                <a:solidFill>
                  <a:schemeClr val="tx1"/>
                </a:solidFill>
                <a:latin typeface="標楷體" panose="03000509000000000000" pitchFamily="65" charset="-120"/>
              </a:rPr>
              <a:t>1</a:t>
            </a:r>
            <a:r>
              <a:rPr lang="zh-TW" altLang="en-US" sz="2800" dirty="0">
                <a:solidFill>
                  <a:schemeClr val="tx1"/>
                </a:solidFill>
                <a:latin typeface="標楷體" panose="03000509000000000000" pitchFamily="65" charset="-120"/>
              </a:rPr>
              <a:t>、公立學校校長、教師任職公職機關學校之年資，</a:t>
            </a:r>
          </a:p>
          <a:p>
            <a:pPr>
              <a:lnSpc>
                <a:spcPts val="2800"/>
              </a:lnSpc>
              <a:buSzPct val="90000"/>
            </a:pPr>
            <a:r>
              <a:rPr lang="zh-TW" altLang="en-US" sz="2800" dirty="0">
                <a:solidFill>
                  <a:schemeClr val="tx1"/>
                </a:solidFill>
                <a:latin typeface="標楷體" panose="03000509000000000000" pitchFamily="65" charset="-120"/>
              </a:rPr>
              <a:t>   依學校教職員退休、撫卹、資遣規定核計給與。</a:t>
            </a:r>
            <a:endParaRPr lang="en-US" altLang="zh-TW" sz="2800" dirty="0">
              <a:solidFill>
                <a:schemeClr val="tx1"/>
              </a:solidFill>
              <a:latin typeface="標楷體" panose="03000509000000000000" pitchFamily="65" charset="-120"/>
            </a:endParaRPr>
          </a:p>
          <a:p>
            <a:pPr>
              <a:lnSpc>
                <a:spcPts val="2800"/>
              </a:lnSpc>
              <a:buSzPct val="90000"/>
            </a:pPr>
            <a:r>
              <a:rPr lang="zh-TW" altLang="en-US" sz="2800" dirty="0">
                <a:solidFill>
                  <a:schemeClr val="tx1"/>
                </a:solidFill>
                <a:latin typeface="標楷體" panose="03000509000000000000" pitchFamily="65" charset="-120"/>
              </a:rPr>
              <a:t>   曾任私立學校校長、教師年資依私立學校教職</a:t>
            </a:r>
          </a:p>
          <a:p>
            <a:pPr>
              <a:lnSpc>
                <a:spcPts val="2800"/>
              </a:lnSpc>
              <a:buSzPct val="90000"/>
            </a:pPr>
            <a:r>
              <a:rPr lang="zh-TW" altLang="en-US" sz="2800" dirty="0">
                <a:solidFill>
                  <a:schemeClr val="tx1"/>
                </a:solidFill>
                <a:latin typeface="標楷體" panose="03000509000000000000" pitchFamily="65" charset="-120"/>
              </a:rPr>
              <a:t>   員一次退休金標準核計，由私校退撫基金會支</a:t>
            </a:r>
          </a:p>
          <a:p>
            <a:pPr>
              <a:lnSpc>
                <a:spcPts val="2800"/>
              </a:lnSpc>
              <a:buSzPct val="90000"/>
            </a:pPr>
            <a:r>
              <a:rPr lang="zh-TW" altLang="en-US" sz="2800" dirty="0">
                <a:solidFill>
                  <a:schemeClr val="tx1"/>
                </a:solidFill>
                <a:latin typeface="標楷體" panose="03000509000000000000" pitchFamily="65" charset="-120"/>
              </a:rPr>
              <a:t>   付（未參加私校退撫基金之學校，由原服務學</a:t>
            </a:r>
          </a:p>
          <a:p>
            <a:pPr>
              <a:lnSpc>
                <a:spcPts val="2800"/>
              </a:lnSpc>
              <a:buSzPct val="90000"/>
            </a:pPr>
            <a:r>
              <a:rPr lang="zh-TW" altLang="en-US" sz="2800" dirty="0">
                <a:solidFill>
                  <a:schemeClr val="tx1"/>
                </a:solidFill>
                <a:latin typeface="標楷體" panose="03000509000000000000" pitchFamily="65" charset="-120"/>
              </a:rPr>
              <a:t>   校依同標準自籌經費支付）。</a:t>
            </a:r>
            <a:endParaRPr lang="en-US" altLang="zh-TW" sz="2800" dirty="0">
              <a:solidFill>
                <a:schemeClr val="tx1"/>
              </a:solidFill>
              <a:latin typeface="標楷體" panose="03000509000000000000" pitchFamily="65" charset="-120"/>
            </a:endParaRPr>
          </a:p>
          <a:p>
            <a:pPr>
              <a:lnSpc>
                <a:spcPts val="2800"/>
              </a:lnSpc>
              <a:buSzPct val="90000"/>
            </a:pPr>
            <a:r>
              <a:rPr lang="en-US" altLang="zh-TW" sz="2800" dirty="0">
                <a:solidFill>
                  <a:schemeClr val="tx1"/>
                </a:solidFill>
                <a:latin typeface="標楷體" panose="03000509000000000000" pitchFamily="65" charset="-120"/>
              </a:rPr>
              <a:t>2</a:t>
            </a:r>
            <a:r>
              <a:rPr lang="zh-TW" altLang="en-US" sz="2800" dirty="0">
                <a:solidFill>
                  <a:schemeClr val="tx1"/>
                </a:solidFill>
                <a:latin typeface="標楷體" panose="03000509000000000000" pitchFamily="65" charset="-120"/>
              </a:rPr>
              <a:t>、公私立學校校長、教師互轉任年資辦理退休、</a:t>
            </a:r>
          </a:p>
          <a:p>
            <a:pPr>
              <a:lnSpc>
                <a:spcPts val="2800"/>
              </a:lnSpc>
              <a:buSzPct val="90000"/>
            </a:pPr>
            <a:r>
              <a:rPr lang="zh-TW" altLang="en-US" sz="2800" dirty="0">
                <a:solidFill>
                  <a:schemeClr val="tx1"/>
                </a:solidFill>
                <a:latin typeface="標楷體" panose="03000509000000000000" pitchFamily="65" charset="-120"/>
              </a:rPr>
              <a:t>   撫卹時，其合計年資超過最高年資者，以教師</a:t>
            </a:r>
          </a:p>
          <a:p>
            <a:pPr>
              <a:lnSpc>
                <a:spcPts val="2800"/>
              </a:lnSpc>
              <a:buSzPct val="90000"/>
            </a:pPr>
            <a:r>
              <a:rPr lang="zh-TW" altLang="en-US" sz="2800" dirty="0">
                <a:solidFill>
                  <a:schemeClr val="tx1"/>
                </a:solidFill>
                <a:latin typeface="標楷體" panose="03000509000000000000" pitchFamily="65" charset="-120"/>
              </a:rPr>
              <a:t>   辦理退休、撫卹時身分界定，在私立學校辦理</a:t>
            </a:r>
          </a:p>
          <a:p>
            <a:pPr>
              <a:lnSpc>
                <a:spcPts val="2800"/>
              </a:lnSpc>
              <a:buSzPct val="90000"/>
            </a:pPr>
            <a:r>
              <a:rPr lang="zh-TW" altLang="en-US" sz="2800" dirty="0">
                <a:solidFill>
                  <a:schemeClr val="tx1"/>
                </a:solidFill>
                <a:latin typeface="標楷體" panose="03000509000000000000" pitchFamily="65" charset="-120"/>
              </a:rPr>
              <a:t>   時應優先採計私校年資，在公立學校辦辦理時</a:t>
            </a:r>
          </a:p>
          <a:p>
            <a:pPr>
              <a:lnSpc>
                <a:spcPts val="2800"/>
              </a:lnSpc>
              <a:buSzPct val="90000"/>
            </a:pPr>
            <a:r>
              <a:rPr lang="zh-TW" altLang="en-US" sz="2800" dirty="0">
                <a:solidFill>
                  <a:schemeClr val="tx1"/>
                </a:solidFill>
                <a:latin typeface="標楷體" panose="03000509000000000000" pitchFamily="65" charset="-120"/>
              </a:rPr>
              <a:t>   應優先採計公校年資</a:t>
            </a:r>
            <a:r>
              <a:rPr lang="zh-TW" altLang="en-US" sz="2800" dirty="0">
                <a:solidFill>
                  <a:srgbClr val="000000"/>
                </a:solidFill>
                <a:latin typeface="標楷體" panose="03000509000000000000" pitchFamily="65" charset="-120"/>
              </a:rPr>
              <a:t>。  </a:t>
            </a:r>
            <a:endParaRPr lang="en-US" altLang="zh-TW" sz="2800" dirty="0">
              <a:solidFill>
                <a:srgbClr val="000000"/>
              </a:solidFill>
              <a:latin typeface="標楷體" panose="03000509000000000000" pitchFamily="65" charset="-120"/>
            </a:endParaRPr>
          </a:p>
        </p:txBody>
      </p:sp>
      <p:pic>
        <p:nvPicPr>
          <p:cNvPr id="5" name="圖片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9512" y="188640"/>
            <a:ext cx="792088" cy="792088"/>
          </a:xfrm>
          <a:prstGeom prst="rect">
            <a:avLst/>
          </a:prstGeom>
        </p:spPr>
      </p:pic>
    </p:spTree>
    <p:extLst>
      <p:ext uri="{BB962C8B-B14F-4D97-AF65-F5344CB8AC3E}">
        <p14:creationId xmlns:p14="http://schemas.microsoft.com/office/powerpoint/2010/main" val="1355114781"/>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517414" y="456325"/>
            <a:ext cx="8143932" cy="867524"/>
          </a:xfrm>
          <a:noFill/>
          <a:ln>
            <a:noFill/>
          </a:ln>
        </p:spPr>
        <p:style>
          <a:lnRef idx="1">
            <a:schemeClr val="accent3"/>
          </a:lnRef>
          <a:fillRef idx="2">
            <a:schemeClr val="accent3"/>
          </a:fillRef>
          <a:effectRef idx="1">
            <a:schemeClr val="accent3"/>
          </a:effectRef>
          <a:fontRef idx="minor">
            <a:schemeClr val="dk1"/>
          </a:fontRef>
        </p:style>
        <p:txBody>
          <a:bodyPr>
            <a:normAutofit/>
          </a:bodyPr>
          <a:lstStyle/>
          <a:p>
            <a:pPr>
              <a:spcBef>
                <a:spcPct val="50000"/>
              </a:spcBef>
            </a:pPr>
            <a:r>
              <a:rPr lang="zh-TW" altLang="en-US" dirty="0">
                <a:solidFill>
                  <a:schemeClr val="tx1"/>
                </a:solidFill>
                <a:latin typeface="標楷體" panose="03000509000000000000" pitchFamily="65" charset="-120"/>
                <a:ea typeface="標楷體" panose="03000509000000000000" pitchFamily="65" charset="-120"/>
              </a:rPr>
              <a:t>公私校退休年資採計規定</a:t>
            </a:r>
            <a:r>
              <a:rPr lang="en-US" altLang="zh-TW" dirty="0">
                <a:solidFill>
                  <a:schemeClr val="tx1"/>
                </a:solidFill>
                <a:latin typeface="標楷體" panose="03000509000000000000" pitchFamily="65" charset="-120"/>
                <a:ea typeface="標楷體" panose="03000509000000000000" pitchFamily="65" charset="-120"/>
              </a:rPr>
              <a:t>4</a:t>
            </a:r>
            <a:endParaRPr lang="zh-TW" altLang="en-US" sz="1600" dirty="0">
              <a:solidFill>
                <a:schemeClr val="tx1"/>
              </a:solidFill>
              <a:latin typeface="標楷體" panose="03000509000000000000" pitchFamily="65" charset="-120"/>
              <a:ea typeface="標楷體" panose="03000509000000000000" pitchFamily="65" charset="-120"/>
            </a:endParaRPr>
          </a:p>
        </p:txBody>
      </p:sp>
      <p:sp>
        <p:nvSpPr>
          <p:cNvPr id="9" name="AutoShape 3"/>
          <p:cNvSpPr>
            <a:spLocks noChangeArrowheads="1"/>
          </p:cNvSpPr>
          <p:nvPr/>
        </p:nvSpPr>
        <p:spPr bwMode="auto">
          <a:xfrm>
            <a:off x="340908" y="1988840"/>
            <a:ext cx="8496944" cy="4740558"/>
          </a:xfrm>
          <a:prstGeom prst="roundRect">
            <a:avLst>
              <a:gd name="adj" fmla="val 9106"/>
            </a:avLst>
          </a:prstGeom>
          <a:gradFill rotWithShape="1">
            <a:gsLst>
              <a:gs pos="0">
                <a:schemeClr val="bg1"/>
              </a:gs>
              <a:gs pos="100000">
                <a:schemeClr val="accent1"/>
              </a:gs>
            </a:gsLst>
            <a:lin ang="2700000" scaled="1"/>
          </a:gradFill>
          <a:ln w="9525">
            <a:noFill/>
            <a:round/>
            <a:headEnd/>
            <a:tailEnd/>
          </a:ln>
          <a:effectLst/>
        </p:spPr>
        <p:txBody>
          <a:bodyPr wrap="none" anchor="ctr"/>
          <a:lstStyle/>
          <a:p>
            <a:pPr>
              <a:lnSpc>
                <a:spcPts val="2800"/>
              </a:lnSpc>
              <a:buSzPct val="90000"/>
            </a:pPr>
            <a:r>
              <a:rPr lang="zh-TW" altLang="en-US" sz="2800" dirty="0">
                <a:solidFill>
                  <a:srgbClr val="C00000"/>
                </a:solidFill>
                <a:latin typeface="+mj-ea"/>
              </a:rPr>
              <a:t>  </a:t>
            </a:r>
            <a:r>
              <a:rPr lang="zh-TW" altLang="en-US" sz="2800" dirty="0">
                <a:solidFill>
                  <a:schemeClr val="tx1"/>
                </a:solidFill>
                <a:latin typeface="標楷體" panose="03000509000000000000" pitchFamily="65" charset="-120"/>
              </a:rPr>
              <a:t>學校法人及其所屬私立學校教職員退休撫卹離職</a:t>
            </a:r>
          </a:p>
          <a:p>
            <a:pPr>
              <a:lnSpc>
                <a:spcPts val="2800"/>
              </a:lnSpc>
              <a:buSzPct val="90000"/>
            </a:pPr>
            <a:r>
              <a:rPr lang="zh-TW" altLang="en-US" sz="2800" dirty="0">
                <a:solidFill>
                  <a:schemeClr val="tx1"/>
                </a:solidFill>
                <a:latin typeface="標楷體" panose="03000509000000000000" pitchFamily="65" charset="-120"/>
              </a:rPr>
              <a:t>  資遣條例第</a:t>
            </a:r>
            <a:r>
              <a:rPr lang="en-US" altLang="zh-TW" sz="2800" dirty="0">
                <a:solidFill>
                  <a:schemeClr val="tx1"/>
                </a:solidFill>
                <a:latin typeface="標楷體" panose="03000509000000000000" pitchFamily="65" charset="-120"/>
              </a:rPr>
              <a:t>20</a:t>
            </a:r>
            <a:r>
              <a:rPr lang="zh-TW" altLang="en-US" sz="2800" dirty="0">
                <a:solidFill>
                  <a:schemeClr val="tx1"/>
                </a:solidFill>
                <a:latin typeface="標楷體" panose="03000509000000000000" pitchFamily="65" charset="-120"/>
              </a:rPr>
              <a:t>條：退休金給付方式如下：</a:t>
            </a:r>
            <a:endParaRPr lang="en-US" altLang="zh-TW" sz="2800" dirty="0">
              <a:solidFill>
                <a:schemeClr val="tx1"/>
              </a:solidFill>
              <a:latin typeface="標楷體" panose="03000509000000000000" pitchFamily="65" charset="-120"/>
            </a:endParaRPr>
          </a:p>
          <a:p>
            <a:pPr>
              <a:lnSpc>
                <a:spcPts val="2800"/>
              </a:lnSpc>
              <a:buSzPct val="90000"/>
            </a:pPr>
            <a:r>
              <a:rPr lang="zh-TW" altLang="en-US" sz="2800" dirty="0">
                <a:solidFill>
                  <a:schemeClr val="tx1"/>
                </a:solidFill>
                <a:latin typeface="標楷體" panose="03000509000000000000" pitchFamily="65" charset="-120"/>
              </a:rPr>
              <a:t>  一、未滿</a:t>
            </a:r>
            <a:r>
              <a:rPr lang="en-US" altLang="zh-TW" sz="2800" dirty="0">
                <a:solidFill>
                  <a:schemeClr val="tx1"/>
                </a:solidFill>
                <a:latin typeface="標楷體" panose="03000509000000000000" pitchFamily="65" charset="-120"/>
              </a:rPr>
              <a:t>15</a:t>
            </a:r>
            <a:r>
              <a:rPr lang="zh-TW" altLang="en-US" sz="2800" dirty="0">
                <a:solidFill>
                  <a:schemeClr val="tx1"/>
                </a:solidFill>
                <a:latin typeface="標楷體" panose="03000509000000000000" pitchFamily="65" charset="-120"/>
              </a:rPr>
              <a:t>年，給與一次給付。</a:t>
            </a:r>
          </a:p>
          <a:p>
            <a:pPr>
              <a:lnSpc>
                <a:spcPts val="2800"/>
              </a:lnSpc>
              <a:buSzPct val="90000"/>
            </a:pPr>
            <a:r>
              <a:rPr lang="zh-TW" altLang="en-US" sz="2800" dirty="0">
                <a:solidFill>
                  <a:schemeClr val="tx1"/>
                </a:solidFill>
                <a:latin typeface="標楷體" panose="03000509000000000000" pitchFamily="65" charset="-120"/>
              </a:rPr>
              <a:t>  二、任職</a:t>
            </a:r>
            <a:r>
              <a:rPr lang="en-US" altLang="zh-TW" sz="2800" dirty="0">
                <a:solidFill>
                  <a:schemeClr val="tx1"/>
                </a:solidFill>
                <a:latin typeface="標楷體" panose="03000509000000000000" pitchFamily="65" charset="-120"/>
              </a:rPr>
              <a:t>15</a:t>
            </a:r>
            <a:r>
              <a:rPr lang="zh-TW" altLang="en-US" sz="2800" dirty="0">
                <a:solidFill>
                  <a:schemeClr val="tx1"/>
                </a:solidFill>
                <a:latin typeface="標楷體" panose="03000509000000000000" pitchFamily="65" charset="-120"/>
              </a:rPr>
              <a:t>年以上，由教職員就下列退休給與，</a:t>
            </a:r>
          </a:p>
          <a:p>
            <a:pPr>
              <a:lnSpc>
                <a:spcPts val="2800"/>
              </a:lnSpc>
              <a:buSzPct val="90000"/>
            </a:pPr>
            <a:r>
              <a:rPr lang="zh-TW" altLang="en-US" sz="2800" dirty="0">
                <a:solidFill>
                  <a:schemeClr val="tx1"/>
                </a:solidFill>
                <a:latin typeface="標楷體" panose="03000509000000000000" pitchFamily="65" charset="-120"/>
              </a:rPr>
              <a:t>      擇一支領之：（一）一次給付。（二）定期</a:t>
            </a:r>
          </a:p>
          <a:p>
            <a:pPr>
              <a:lnSpc>
                <a:spcPts val="2800"/>
              </a:lnSpc>
              <a:buSzPct val="90000"/>
            </a:pPr>
            <a:r>
              <a:rPr lang="zh-TW" altLang="en-US" sz="2800" dirty="0">
                <a:solidFill>
                  <a:schemeClr val="tx1"/>
                </a:solidFill>
                <a:latin typeface="標楷體" panose="03000509000000000000" pitchFamily="65" charset="-120"/>
              </a:rPr>
              <a:t>      給付。（三）兼領一次給付及定期給付。得</a:t>
            </a:r>
          </a:p>
          <a:p>
            <a:pPr>
              <a:lnSpc>
                <a:spcPts val="2800"/>
              </a:lnSpc>
              <a:buSzPct val="90000"/>
            </a:pPr>
            <a:r>
              <a:rPr lang="zh-TW" altLang="en-US" sz="2800" dirty="0">
                <a:solidFill>
                  <a:schemeClr val="tx1"/>
                </a:solidFill>
                <a:latin typeface="標楷體" panose="03000509000000000000" pitchFamily="65" charset="-120"/>
              </a:rPr>
              <a:t>      兼領比例之基準，由中央主管機關定之。</a:t>
            </a:r>
          </a:p>
          <a:p>
            <a:pPr>
              <a:lnSpc>
                <a:spcPts val="2800"/>
              </a:lnSpc>
              <a:buSzPct val="90000"/>
            </a:pPr>
            <a:r>
              <a:rPr lang="zh-TW" altLang="en-US" sz="2800" dirty="0">
                <a:solidFill>
                  <a:schemeClr val="tx1"/>
                </a:solidFill>
                <a:latin typeface="標楷體" panose="03000509000000000000" pitchFamily="65" charset="-120"/>
              </a:rPr>
              <a:t>  一次給付，以教職員個人之退撫儲金專戶本息及</a:t>
            </a:r>
          </a:p>
          <a:p>
            <a:pPr>
              <a:lnSpc>
                <a:spcPts val="2800"/>
              </a:lnSpc>
              <a:buSzPct val="90000"/>
            </a:pPr>
            <a:r>
              <a:rPr lang="zh-TW" altLang="en-US" sz="2800" dirty="0">
                <a:solidFill>
                  <a:schemeClr val="tx1"/>
                </a:solidFill>
                <a:latin typeface="標楷體" panose="03000509000000000000" pitchFamily="65" charset="-120"/>
              </a:rPr>
              <a:t>  依本條例施行前任職年資應給付退休金之總和一</a:t>
            </a:r>
          </a:p>
          <a:p>
            <a:pPr>
              <a:lnSpc>
                <a:spcPts val="2800"/>
              </a:lnSpc>
              <a:buSzPct val="90000"/>
            </a:pPr>
            <a:r>
              <a:rPr lang="zh-TW" altLang="en-US" sz="2800" dirty="0">
                <a:solidFill>
                  <a:schemeClr val="tx1"/>
                </a:solidFill>
                <a:latin typeface="標楷體" panose="03000509000000000000" pitchFamily="65" charset="-120"/>
              </a:rPr>
              <a:t>  次領取。</a:t>
            </a:r>
          </a:p>
          <a:p>
            <a:pPr>
              <a:lnSpc>
                <a:spcPts val="2800"/>
              </a:lnSpc>
              <a:buSzPct val="90000"/>
            </a:pPr>
            <a:r>
              <a:rPr lang="zh-TW" altLang="en-US" sz="2800" dirty="0">
                <a:solidFill>
                  <a:schemeClr val="tx1"/>
                </a:solidFill>
                <a:latin typeface="標楷體" panose="03000509000000000000" pitchFamily="65" charset="-120"/>
              </a:rPr>
              <a:t>  定期給付，由教職員以一次給付應領取總額，投</a:t>
            </a:r>
          </a:p>
          <a:p>
            <a:pPr>
              <a:lnSpc>
                <a:spcPts val="2800"/>
              </a:lnSpc>
              <a:buSzPct val="90000"/>
            </a:pPr>
            <a:r>
              <a:rPr lang="zh-TW" altLang="en-US" sz="2800" dirty="0">
                <a:solidFill>
                  <a:schemeClr val="tx1"/>
                </a:solidFill>
                <a:latin typeface="標楷體" panose="03000509000000000000" pitchFamily="65" charset="-120"/>
              </a:rPr>
              <a:t>  保符合保險法規定之年金保險，作為定期發給之</a:t>
            </a:r>
          </a:p>
          <a:p>
            <a:pPr>
              <a:lnSpc>
                <a:spcPts val="2800"/>
              </a:lnSpc>
              <a:buSzPct val="90000"/>
            </a:pPr>
            <a:r>
              <a:rPr lang="zh-TW" altLang="en-US" sz="2800" dirty="0">
                <a:solidFill>
                  <a:schemeClr val="tx1"/>
                </a:solidFill>
                <a:latin typeface="標楷體" panose="03000509000000000000" pitchFamily="65" charset="-120"/>
              </a:rPr>
              <a:t>  退休金。</a:t>
            </a:r>
          </a:p>
        </p:txBody>
      </p:sp>
      <p:pic>
        <p:nvPicPr>
          <p:cNvPr id="5" name="圖片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9512" y="188640"/>
            <a:ext cx="792088" cy="792088"/>
          </a:xfrm>
          <a:prstGeom prst="rect">
            <a:avLst/>
          </a:prstGeom>
        </p:spPr>
      </p:pic>
    </p:spTree>
    <p:extLst>
      <p:ext uri="{BB962C8B-B14F-4D97-AF65-F5344CB8AC3E}">
        <p14:creationId xmlns:p14="http://schemas.microsoft.com/office/powerpoint/2010/main" val="2469364348"/>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467527" y="624959"/>
            <a:ext cx="8143932" cy="867524"/>
          </a:xfrm>
          <a:noFill/>
          <a:ln>
            <a:noFill/>
          </a:ln>
        </p:spPr>
        <p:style>
          <a:lnRef idx="1">
            <a:schemeClr val="accent3"/>
          </a:lnRef>
          <a:fillRef idx="2">
            <a:schemeClr val="accent3"/>
          </a:fillRef>
          <a:effectRef idx="1">
            <a:schemeClr val="accent3"/>
          </a:effectRef>
          <a:fontRef idx="minor">
            <a:schemeClr val="dk1"/>
          </a:fontRef>
        </p:style>
        <p:txBody>
          <a:bodyPr>
            <a:normAutofit/>
          </a:bodyPr>
          <a:lstStyle/>
          <a:p>
            <a:pPr>
              <a:spcBef>
                <a:spcPct val="50000"/>
              </a:spcBef>
            </a:pPr>
            <a:r>
              <a:rPr lang="zh-TW" altLang="en-US" dirty="0">
                <a:solidFill>
                  <a:schemeClr val="tx1"/>
                </a:solidFill>
                <a:latin typeface="標楷體" panose="03000509000000000000" pitchFamily="65" charset="-120"/>
                <a:ea typeface="標楷體" panose="03000509000000000000" pitchFamily="65" charset="-120"/>
              </a:rPr>
              <a:t>公私校退休年資採計規定</a:t>
            </a:r>
            <a:r>
              <a:rPr lang="en-US" altLang="zh-TW" dirty="0">
                <a:solidFill>
                  <a:schemeClr val="tx1"/>
                </a:solidFill>
                <a:latin typeface="標楷體" panose="03000509000000000000" pitchFamily="65" charset="-120"/>
                <a:ea typeface="標楷體" panose="03000509000000000000" pitchFamily="65" charset="-120"/>
              </a:rPr>
              <a:t>5</a:t>
            </a:r>
            <a:endParaRPr lang="zh-TW" altLang="en-US" sz="1600" dirty="0">
              <a:solidFill>
                <a:schemeClr val="tx1"/>
              </a:solidFill>
              <a:latin typeface="標楷體" panose="03000509000000000000" pitchFamily="65" charset="-120"/>
              <a:ea typeface="標楷體" panose="03000509000000000000" pitchFamily="65" charset="-120"/>
            </a:endParaRPr>
          </a:p>
        </p:txBody>
      </p:sp>
      <p:sp>
        <p:nvSpPr>
          <p:cNvPr id="9" name="AutoShape 3"/>
          <p:cNvSpPr>
            <a:spLocks noChangeArrowheads="1"/>
          </p:cNvSpPr>
          <p:nvPr/>
        </p:nvSpPr>
        <p:spPr bwMode="auto">
          <a:xfrm>
            <a:off x="532524" y="2210849"/>
            <a:ext cx="8136904" cy="4143404"/>
          </a:xfrm>
          <a:prstGeom prst="roundRect">
            <a:avLst>
              <a:gd name="adj" fmla="val 9106"/>
            </a:avLst>
          </a:prstGeom>
          <a:gradFill rotWithShape="1">
            <a:gsLst>
              <a:gs pos="0">
                <a:srgbClr val="6DB6FF">
                  <a:gamma/>
                  <a:tint val="19216"/>
                  <a:invGamma/>
                </a:srgbClr>
              </a:gs>
              <a:gs pos="100000">
                <a:srgbClr val="6DB6FF"/>
              </a:gs>
            </a:gsLst>
            <a:lin ang="2700000" scaled="1"/>
          </a:gradFill>
          <a:ln w="9525">
            <a:noFill/>
            <a:round/>
            <a:headEnd/>
            <a:tailEnd/>
          </a:ln>
          <a:effectLst/>
        </p:spPr>
        <p:txBody>
          <a:bodyPr wrap="none" anchor="ctr"/>
          <a:lstStyle/>
          <a:p>
            <a:pPr>
              <a:lnSpc>
                <a:spcPts val="3500"/>
              </a:lnSpc>
              <a:buSzPct val="90000"/>
            </a:pPr>
            <a:endParaRPr lang="ko-KR" altLang="en-US" sz="2800" dirty="0">
              <a:latin typeface="華康隸書體W7" pitchFamily="65" charset="-120"/>
            </a:endParaRPr>
          </a:p>
        </p:txBody>
      </p:sp>
      <p:sp>
        <p:nvSpPr>
          <p:cNvPr id="6" name="AutoShape 3"/>
          <p:cNvSpPr>
            <a:spLocks noChangeArrowheads="1"/>
          </p:cNvSpPr>
          <p:nvPr/>
        </p:nvSpPr>
        <p:spPr bwMode="auto">
          <a:xfrm>
            <a:off x="392022" y="2132856"/>
            <a:ext cx="8424936" cy="4299390"/>
          </a:xfrm>
          <a:prstGeom prst="roundRect">
            <a:avLst>
              <a:gd name="adj" fmla="val 9106"/>
            </a:avLst>
          </a:prstGeom>
          <a:gradFill rotWithShape="1">
            <a:gsLst>
              <a:gs pos="0">
                <a:schemeClr val="bg1"/>
              </a:gs>
              <a:gs pos="100000">
                <a:schemeClr val="accent1"/>
              </a:gs>
            </a:gsLst>
            <a:lin ang="2700000" scaled="1"/>
          </a:gradFill>
          <a:ln w="9525">
            <a:noFill/>
            <a:round/>
            <a:headEnd/>
            <a:tailEnd/>
          </a:ln>
          <a:effectLst/>
        </p:spPr>
        <p:txBody>
          <a:bodyPr wrap="none" anchor="ctr"/>
          <a:lstStyle/>
          <a:p>
            <a:pPr>
              <a:lnSpc>
                <a:spcPts val="3600"/>
              </a:lnSpc>
              <a:buSzPct val="90000"/>
            </a:pPr>
            <a:endParaRPr lang="en-US" altLang="zh-TW" sz="2800" u="sng" dirty="0">
              <a:solidFill>
                <a:srgbClr val="FF00FF"/>
              </a:solidFill>
              <a:latin typeface="標楷體" panose="03000509000000000000" pitchFamily="65" charset="-120"/>
            </a:endParaRPr>
          </a:p>
          <a:p>
            <a:pPr marL="457200" indent="-457200">
              <a:lnSpc>
                <a:spcPts val="3600"/>
              </a:lnSpc>
              <a:buSzPct val="90000"/>
              <a:buFont typeface="Arial" panose="020B0604020202020204" pitchFamily="34" charset="0"/>
              <a:buChar char="•"/>
            </a:pPr>
            <a:r>
              <a:rPr lang="zh-TW" altLang="en-US" sz="2800" dirty="0">
                <a:solidFill>
                  <a:schemeClr val="tx1"/>
                </a:solidFill>
                <a:latin typeface="標楷體" panose="03000509000000000000" pitchFamily="65" charset="-120"/>
              </a:rPr>
              <a:t>公校年資</a:t>
            </a:r>
            <a:endParaRPr lang="en-US" altLang="zh-TW" sz="2800" dirty="0">
              <a:solidFill>
                <a:schemeClr val="tx1"/>
              </a:solidFill>
              <a:latin typeface="標楷體" panose="03000509000000000000" pitchFamily="65" charset="-120"/>
            </a:endParaRPr>
          </a:p>
          <a:p>
            <a:pPr>
              <a:lnSpc>
                <a:spcPts val="3600"/>
              </a:lnSpc>
              <a:buSzPct val="90000"/>
            </a:pPr>
            <a:r>
              <a:rPr lang="zh-TW" altLang="en-US" sz="2800" dirty="0">
                <a:solidFill>
                  <a:schemeClr val="tx1"/>
                </a:solidFill>
                <a:latin typeface="標楷體" panose="03000509000000000000" pitchFamily="65" charset="-120"/>
              </a:rPr>
              <a:t> </a:t>
            </a:r>
            <a:r>
              <a:rPr lang="en-US" altLang="zh-TW" sz="2800" dirty="0">
                <a:solidFill>
                  <a:schemeClr val="tx1"/>
                </a:solidFill>
                <a:latin typeface="標楷體" panose="03000509000000000000" pitchFamily="65" charset="-120"/>
              </a:rPr>
              <a:t>1.85.1.31</a:t>
            </a:r>
            <a:r>
              <a:rPr lang="zh-TW" altLang="en-US" sz="2800" dirty="0">
                <a:solidFill>
                  <a:schemeClr val="tx1"/>
                </a:solidFill>
                <a:latin typeface="標楷體" panose="03000509000000000000" pitchFamily="65" charset="-120"/>
              </a:rPr>
              <a:t>前為恩給制</a:t>
            </a:r>
            <a:r>
              <a:rPr lang="en-US" altLang="zh-TW" sz="2800" dirty="0">
                <a:solidFill>
                  <a:schemeClr val="tx1"/>
                </a:solidFill>
                <a:latin typeface="標楷體" panose="03000509000000000000" pitchFamily="65" charset="-120"/>
              </a:rPr>
              <a:t>(</a:t>
            </a:r>
            <a:r>
              <a:rPr lang="zh-TW" altLang="en-US" sz="2800" dirty="0">
                <a:solidFill>
                  <a:schemeClr val="tx1"/>
                </a:solidFill>
                <a:latin typeface="標楷體" panose="03000509000000000000" pitchFamily="65" charset="-120"/>
              </a:rPr>
              <a:t>由政府編列預算支付退休金</a:t>
            </a:r>
            <a:r>
              <a:rPr lang="en-US" altLang="zh-TW" sz="2800" dirty="0">
                <a:solidFill>
                  <a:schemeClr val="tx1"/>
                </a:solidFill>
                <a:latin typeface="標楷體" panose="03000509000000000000" pitchFamily="65" charset="-120"/>
              </a:rPr>
              <a:t>)</a:t>
            </a:r>
          </a:p>
          <a:p>
            <a:pPr>
              <a:lnSpc>
                <a:spcPts val="3600"/>
              </a:lnSpc>
              <a:buSzPct val="90000"/>
            </a:pPr>
            <a:r>
              <a:rPr lang="zh-TW" altLang="en-US" sz="2800" dirty="0">
                <a:solidFill>
                  <a:schemeClr val="tx1"/>
                </a:solidFill>
                <a:latin typeface="標楷體" panose="03000509000000000000" pitchFamily="65" charset="-120"/>
              </a:rPr>
              <a:t> </a:t>
            </a:r>
            <a:r>
              <a:rPr lang="en-US" altLang="zh-TW" sz="2800" dirty="0">
                <a:solidFill>
                  <a:schemeClr val="tx1"/>
                </a:solidFill>
                <a:latin typeface="標楷體" panose="03000509000000000000" pitchFamily="65" charset="-120"/>
              </a:rPr>
              <a:t>2.85.2.1</a:t>
            </a:r>
            <a:r>
              <a:rPr lang="zh-TW" altLang="en-US" sz="2800" dirty="0">
                <a:solidFill>
                  <a:schemeClr val="tx1"/>
                </a:solidFill>
                <a:latin typeface="標楷體" panose="03000509000000000000" pitchFamily="65" charset="-120"/>
              </a:rPr>
              <a:t>起實施共同儲金制</a:t>
            </a:r>
            <a:r>
              <a:rPr lang="en-US" altLang="zh-TW" sz="2800" dirty="0">
                <a:solidFill>
                  <a:schemeClr val="tx1"/>
                </a:solidFill>
                <a:latin typeface="標楷體" panose="03000509000000000000" pitchFamily="65" charset="-120"/>
              </a:rPr>
              <a:t>(</a:t>
            </a:r>
            <a:r>
              <a:rPr lang="zh-TW" altLang="en-US" sz="2800" dirty="0">
                <a:solidFill>
                  <a:schemeClr val="tx1"/>
                </a:solidFill>
                <a:latin typeface="標楷體" panose="03000509000000000000" pitchFamily="65" charset="-120"/>
              </a:rPr>
              <a:t>教師與政府共同提撥</a:t>
            </a:r>
            <a:r>
              <a:rPr lang="en-US" altLang="zh-TW" sz="2800" dirty="0">
                <a:solidFill>
                  <a:schemeClr val="tx1"/>
                </a:solidFill>
                <a:latin typeface="標楷體" panose="03000509000000000000" pitchFamily="65" charset="-120"/>
              </a:rPr>
              <a:t>)</a:t>
            </a:r>
          </a:p>
          <a:p>
            <a:pPr marL="457200" indent="-457200">
              <a:lnSpc>
                <a:spcPts val="3600"/>
              </a:lnSpc>
              <a:buSzPct val="90000"/>
              <a:buFont typeface="Arial" panose="020B0604020202020204" pitchFamily="34" charset="0"/>
              <a:buChar char="•"/>
            </a:pPr>
            <a:r>
              <a:rPr lang="zh-TW" altLang="en-US" sz="2800" dirty="0">
                <a:solidFill>
                  <a:schemeClr val="tx1"/>
                </a:solidFill>
                <a:latin typeface="標楷體" panose="03000509000000000000" pitchFamily="65" charset="-120"/>
              </a:rPr>
              <a:t>私校年資</a:t>
            </a:r>
            <a:endParaRPr lang="en-US" altLang="zh-TW" sz="2800" dirty="0">
              <a:solidFill>
                <a:schemeClr val="tx1"/>
              </a:solidFill>
              <a:latin typeface="標楷體" panose="03000509000000000000" pitchFamily="65" charset="-120"/>
            </a:endParaRPr>
          </a:p>
          <a:p>
            <a:pPr>
              <a:lnSpc>
                <a:spcPts val="3600"/>
              </a:lnSpc>
              <a:buSzPct val="90000"/>
            </a:pPr>
            <a:r>
              <a:rPr lang="zh-TW" altLang="en-US" sz="2800" dirty="0">
                <a:solidFill>
                  <a:schemeClr val="tx1"/>
                </a:solidFill>
                <a:latin typeface="標楷體" panose="03000509000000000000" pitchFamily="65" charset="-120"/>
              </a:rPr>
              <a:t> </a:t>
            </a:r>
            <a:r>
              <a:rPr lang="en-US" altLang="zh-TW" sz="2800" dirty="0">
                <a:solidFill>
                  <a:schemeClr val="tx1"/>
                </a:solidFill>
                <a:latin typeface="標楷體" panose="03000509000000000000" pitchFamily="65" charset="-120"/>
              </a:rPr>
              <a:t>1.98.12.31</a:t>
            </a:r>
            <a:r>
              <a:rPr lang="zh-TW" altLang="en-US" sz="2800" dirty="0">
                <a:solidFill>
                  <a:schemeClr val="tx1"/>
                </a:solidFill>
                <a:latin typeface="標楷體" panose="03000509000000000000" pitchFamily="65" charset="-120"/>
              </a:rPr>
              <a:t>前為恩給制</a:t>
            </a:r>
            <a:r>
              <a:rPr lang="en-US" altLang="zh-TW" sz="2800" dirty="0">
                <a:solidFill>
                  <a:schemeClr val="tx1"/>
                </a:solidFill>
                <a:latin typeface="標楷體" panose="03000509000000000000" pitchFamily="65" charset="-120"/>
              </a:rPr>
              <a:t>(</a:t>
            </a:r>
            <a:r>
              <a:rPr lang="zh-TW" altLang="en-US" sz="2800" dirty="0">
                <a:solidFill>
                  <a:schemeClr val="tx1"/>
                </a:solidFill>
                <a:latin typeface="標楷體" panose="03000509000000000000" pitchFamily="65" charset="-120"/>
              </a:rPr>
              <a:t>全數由學校提撥</a:t>
            </a:r>
            <a:r>
              <a:rPr lang="en-US" altLang="zh-TW" sz="2800" dirty="0">
                <a:solidFill>
                  <a:schemeClr val="tx1"/>
                </a:solidFill>
                <a:latin typeface="標楷體" panose="03000509000000000000" pitchFamily="65" charset="-120"/>
              </a:rPr>
              <a:t>)</a:t>
            </a:r>
          </a:p>
          <a:p>
            <a:pPr>
              <a:lnSpc>
                <a:spcPts val="3600"/>
              </a:lnSpc>
              <a:buSzPct val="90000"/>
            </a:pPr>
            <a:r>
              <a:rPr lang="zh-TW" altLang="en-US" sz="2800" dirty="0">
                <a:solidFill>
                  <a:schemeClr val="tx1"/>
                </a:solidFill>
                <a:latin typeface="標楷體" panose="03000509000000000000" pitchFamily="65" charset="-120"/>
              </a:rPr>
              <a:t> </a:t>
            </a:r>
            <a:r>
              <a:rPr lang="en-US" altLang="zh-TW" sz="2800" dirty="0">
                <a:solidFill>
                  <a:schemeClr val="tx1"/>
                </a:solidFill>
                <a:latin typeface="標楷體" panose="03000509000000000000" pitchFamily="65" charset="-120"/>
              </a:rPr>
              <a:t>2.99.1.1</a:t>
            </a:r>
            <a:r>
              <a:rPr lang="zh-TW" altLang="en-US" sz="2800" dirty="0">
                <a:solidFill>
                  <a:schemeClr val="tx1"/>
                </a:solidFill>
                <a:latin typeface="標楷體" panose="03000509000000000000" pitchFamily="65" charset="-120"/>
              </a:rPr>
              <a:t>起為共同儲金制</a:t>
            </a:r>
            <a:endParaRPr lang="en-US" altLang="zh-TW" sz="2800" dirty="0">
              <a:solidFill>
                <a:schemeClr val="tx1"/>
              </a:solidFill>
              <a:latin typeface="標楷體" panose="03000509000000000000" pitchFamily="65" charset="-120"/>
            </a:endParaRPr>
          </a:p>
          <a:p>
            <a:pPr>
              <a:lnSpc>
                <a:spcPts val="3600"/>
              </a:lnSpc>
              <a:buSzPct val="90000"/>
            </a:pPr>
            <a:r>
              <a:rPr lang="zh-TW" altLang="en-US" sz="2800" dirty="0">
                <a:solidFill>
                  <a:schemeClr val="tx1"/>
                </a:solidFill>
                <a:latin typeface="標楷體" panose="03000509000000000000" pitchFamily="65" charset="-120"/>
              </a:rPr>
              <a:t>    </a:t>
            </a:r>
            <a:r>
              <a:rPr lang="en-US" altLang="zh-TW" sz="2800" dirty="0">
                <a:solidFill>
                  <a:schemeClr val="tx1"/>
                </a:solidFill>
                <a:latin typeface="標楷體" panose="03000509000000000000" pitchFamily="65" charset="-120"/>
              </a:rPr>
              <a:t>(</a:t>
            </a:r>
            <a:r>
              <a:rPr lang="zh-TW" altLang="en-US" sz="2800" dirty="0">
                <a:solidFill>
                  <a:schemeClr val="tx1"/>
                </a:solidFill>
                <a:latin typeface="標楷體" panose="03000509000000000000" pitchFamily="65" charset="-120"/>
              </a:rPr>
              <a:t>教師、學校與政府共同撥繳儲金</a:t>
            </a:r>
            <a:r>
              <a:rPr lang="en-US" altLang="zh-TW" sz="2800" dirty="0">
                <a:solidFill>
                  <a:schemeClr val="tx1"/>
                </a:solidFill>
                <a:latin typeface="標楷體" panose="03000509000000000000" pitchFamily="65" charset="-120"/>
              </a:rPr>
              <a:t>)</a:t>
            </a:r>
            <a:endParaRPr lang="zh-TW" altLang="en-US" sz="2800" dirty="0">
              <a:solidFill>
                <a:schemeClr val="tx1"/>
              </a:solidFill>
              <a:latin typeface="標楷體" panose="03000509000000000000" pitchFamily="65" charset="-120"/>
            </a:endParaRPr>
          </a:p>
          <a:p>
            <a:pPr>
              <a:lnSpc>
                <a:spcPts val="3600"/>
              </a:lnSpc>
              <a:buSzPct val="90000"/>
            </a:pPr>
            <a:endParaRPr lang="zh-TW" altLang="en-US" sz="2800" dirty="0">
              <a:solidFill>
                <a:srgbClr val="000000"/>
              </a:solidFill>
              <a:latin typeface="+mj-ea"/>
              <a:ea typeface="華康隸書體W7"/>
            </a:endParaRPr>
          </a:p>
          <a:p>
            <a:pPr>
              <a:lnSpc>
                <a:spcPts val="3600"/>
              </a:lnSpc>
              <a:buSzPct val="90000"/>
            </a:pPr>
            <a:endParaRPr lang="en-US" altLang="zh-TW" sz="2800" dirty="0">
              <a:latin typeface="華康中黑體"/>
              <a:ea typeface="華康隸書體W7"/>
            </a:endParaRPr>
          </a:p>
        </p:txBody>
      </p:sp>
      <p:pic>
        <p:nvPicPr>
          <p:cNvPr id="5" name="圖片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9512" y="188640"/>
            <a:ext cx="792088" cy="792088"/>
          </a:xfrm>
          <a:prstGeom prst="rect">
            <a:avLst/>
          </a:prstGeom>
        </p:spPr>
      </p:pic>
    </p:spTree>
    <p:extLst>
      <p:ext uri="{BB962C8B-B14F-4D97-AF65-F5344CB8AC3E}">
        <p14:creationId xmlns:p14="http://schemas.microsoft.com/office/powerpoint/2010/main" val="3839635595"/>
      </p:ext>
    </p:extLst>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標題 6"/>
          <p:cNvSpPr>
            <a:spLocks noGrp="1"/>
          </p:cNvSpPr>
          <p:nvPr>
            <p:ph type="title"/>
          </p:nvPr>
        </p:nvSpPr>
        <p:spPr>
          <a:xfrm>
            <a:off x="685332" y="2434218"/>
            <a:ext cx="7773338" cy="1153142"/>
          </a:xfrm>
        </p:spPr>
        <p:txBody>
          <a:bodyPr>
            <a:normAutofit/>
          </a:bodyPr>
          <a:lstStyle/>
          <a:p>
            <a:r>
              <a:rPr lang="zh-TW" altLang="en-US" sz="4800" dirty="0">
                <a:solidFill>
                  <a:schemeClr val="tx1"/>
                </a:solidFill>
                <a:latin typeface="標楷體" panose="03000509000000000000" pitchFamily="65" charset="-120"/>
                <a:ea typeface="標楷體" panose="03000509000000000000" pitchFamily="65" charset="-120"/>
              </a:rPr>
              <a:t>常用問答集</a:t>
            </a:r>
          </a:p>
        </p:txBody>
      </p:sp>
      <p:sp>
        <p:nvSpPr>
          <p:cNvPr id="8" name="矩形 7"/>
          <p:cNvSpPr/>
          <p:nvPr/>
        </p:nvSpPr>
        <p:spPr>
          <a:xfrm>
            <a:off x="2286001" y="3573016"/>
            <a:ext cx="4572000" cy="923330"/>
          </a:xfrm>
          <a:prstGeom prst="rect">
            <a:avLst/>
          </a:prstGeom>
        </p:spPr>
        <p:txBody>
          <a:bodyPr wrap="square">
            <a:spAutoFit/>
          </a:bodyPr>
          <a:lstStyle/>
          <a:p>
            <a:pPr algn="ctr"/>
            <a:r>
              <a:rPr lang="en-US" altLang="zh-TW" sz="5400" dirty="0">
                <a:solidFill>
                  <a:schemeClr val="tx1"/>
                </a:solidFill>
                <a:latin typeface="標楷體" panose="03000509000000000000" pitchFamily="65" charset="-120"/>
              </a:rPr>
              <a:t>Q&amp;A</a:t>
            </a:r>
            <a:endParaRPr lang="zh-TW" altLang="en-US" sz="5400" dirty="0">
              <a:solidFill>
                <a:schemeClr val="tx1"/>
              </a:solidFill>
              <a:latin typeface="標楷體" panose="03000509000000000000" pitchFamily="65" charset="-120"/>
            </a:endParaRPr>
          </a:p>
        </p:txBody>
      </p:sp>
      <p:pic>
        <p:nvPicPr>
          <p:cNvPr id="4" name="圖片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9512" y="188640"/>
            <a:ext cx="792088" cy="792088"/>
          </a:xfrm>
          <a:prstGeom prst="rect">
            <a:avLst/>
          </a:prstGeom>
        </p:spPr>
      </p:pic>
    </p:spTree>
    <p:extLst>
      <p:ext uri="{BB962C8B-B14F-4D97-AF65-F5344CB8AC3E}">
        <p14:creationId xmlns:p14="http://schemas.microsoft.com/office/powerpoint/2010/main" val="26709458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標題 1"/>
          <p:cNvSpPr>
            <a:spLocks noGrp="1"/>
          </p:cNvSpPr>
          <p:nvPr>
            <p:ph type="title"/>
          </p:nvPr>
        </p:nvSpPr>
        <p:spPr>
          <a:xfrm>
            <a:off x="971600" y="674905"/>
            <a:ext cx="7773338" cy="1080120"/>
          </a:xfrm>
          <a:noFill/>
          <a:ln>
            <a:noFill/>
          </a:ln>
        </p:spPr>
        <p:style>
          <a:lnRef idx="1">
            <a:schemeClr val="accent3"/>
          </a:lnRef>
          <a:fillRef idx="1002">
            <a:schemeClr val="lt2"/>
          </a:fillRef>
          <a:effectRef idx="1">
            <a:schemeClr val="accent3"/>
          </a:effectRef>
          <a:fontRef idx="minor">
            <a:schemeClr val="dk1"/>
          </a:fontRef>
        </p:style>
        <p:txBody>
          <a:bodyPr>
            <a:noAutofit/>
          </a:bodyPr>
          <a:lstStyle/>
          <a:p>
            <a:pPr algn="l"/>
            <a:r>
              <a:rPr lang="en-US" altLang="zh-TW" sz="2600" dirty="0">
                <a:solidFill>
                  <a:schemeClr val="tx1"/>
                </a:solidFill>
                <a:latin typeface="標楷體" panose="03000509000000000000" pitchFamily="65" charset="-120"/>
                <a:ea typeface="標楷體" panose="03000509000000000000" pitchFamily="65" charset="-120"/>
              </a:rPr>
              <a:t>Q1</a:t>
            </a:r>
            <a:r>
              <a:rPr lang="zh-TW" altLang="en-US" sz="2600" dirty="0">
                <a:solidFill>
                  <a:schemeClr val="tx1"/>
                </a:solidFill>
                <a:latin typeface="標楷體" panose="03000509000000000000" pitchFamily="65" charset="-120"/>
                <a:ea typeface="標楷體" panose="03000509000000000000" pitchFamily="65" charset="-120"/>
              </a:rPr>
              <a:t>：</a:t>
            </a:r>
            <a:r>
              <a:rPr lang="zh-TW" altLang="zh-TW" sz="2600" dirty="0">
                <a:latin typeface="標楷體" panose="03000509000000000000" pitchFamily="65" charset="-120"/>
                <a:ea typeface="標楷體" panose="03000509000000000000" pitchFamily="65" charset="-120"/>
              </a:rPr>
              <a:t>曾任私立學校職員</a:t>
            </a:r>
            <a:r>
              <a:rPr lang="zh-TW" altLang="en-US" sz="2600" dirty="0">
                <a:latin typeface="標楷體" panose="03000509000000000000" pitchFamily="65" charset="-120"/>
                <a:ea typeface="標楷體" panose="03000509000000000000" pitchFamily="65" charset="-120"/>
              </a:rPr>
              <a:t>、</a:t>
            </a:r>
            <a:r>
              <a:rPr lang="zh-TW" altLang="zh-TW" sz="2600" dirty="0">
                <a:latin typeface="標楷體" panose="03000509000000000000" pitchFamily="65" charset="-120"/>
                <a:ea typeface="標楷體" panose="03000509000000000000" pitchFamily="65" charset="-120"/>
              </a:rPr>
              <a:t>專業技術人員及研究人員年資，於公立學校教師身分退休時，可否採計？</a:t>
            </a:r>
            <a:endParaRPr lang="zh-TW" altLang="en-US" sz="2600" dirty="0">
              <a:solidFill>
                <a:srgbClr val="7030A0"/>
              </a:solidFill>
              <a:latin typeface="標楷體" panose="03000509000000000000" pitchFamily="65" charset="-120"/>
              <a:ea typeface="標楷體" panose="03000509000000000000" pitchFamily="65" charset="-120"/>
            </a:endParaRPr>
          </a:p>
        </p:txBody>
      </p:sp>
      <p:sp>
        <p:nvSpPr>
          <p:cNvPr id="4" name="Rectangle 3"/>
          <p:cNvSpPr>
            <a:spLocks noChangeArrowheads="1"/>
          </p:cNvSpPr>
          <p:nvPr/>
        </p:nvSpPr>
        <p:spPr bwMode="auto">
          <a:xfrm>
            <a:off x="0" y="90100"/>
            <a:ext cx="65" cy="276999"/>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zh-TW" altLang="zh-TW" sz="1800" b="0" i="0" u="none" strike="noStrike" cap="none" normalizeH="0" baseline="0" dirty="0">
              <a:ln>
                <a:noFill/>
              </a:ln>
              <a:solidFill>
                <a:schemeClr val="tx1"/>
              </a:solidFill>
              <a:effectLst/>
              <a:latin typeface="Arial" panose="020B0604020202020204" pitchFamily="34" charset="0"/>
            </a:endParaRPr>
          </a:p>
        </p:txBody>
      </p:sp>
      <p:sp>
        <p:nvSpPr>
          <p:cNvPr id="7" name="Rectangle 4"/>
          <p:cNvSpPr>
            <a:spLocks noChangeArrowheads="1"/>
          </p:cNvSpPr>
          <p:nvPr/>
        </p:nvSpPr>
        <p:spPr bwMode="auto">
          <a:xfrm>
            <a:off x="0" y="90100"/>
            <a:ext cx="65" cy="276999"/>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zh-TW" altLang="zh-TW" sz="1800" b="0" i="0" u="none" strike="noStrike" cap="none" normalizeH="0" baseline="0" dirty="0">
              <a:ln>
                <a:noFill/>
              </a:ln>
              <a:solidFill>
                <a:schemeClr val="tx1"/>
              </a:solidFill>
              <a:effectLst/>
              <a:latin typeface="Arial" panose="020B0604020202020204" pitchFamily="34" charset="0"/>
            </a:endParaRPr>
          </a:p>
        </p:txBody>
      </p:sp>
      <p:sp>
        <p:nvSpPr>
          <p:cNvPr id="8" name="AutoShape 6"/>
          <p:cNvSpPr>
            <a:spLocks noChangeArrowheads="1"/>
          </p:cNvSpPr>
          <p:nvPr/>
        </p:nvSpPr>
        <p:spPr bwMode="auto">
          <a:xfrm>
            <a:off x="683568" y="2206105"/>
            <a:ext cx="7930175" cy="3510179"/>
          </a:xfrm>
          <a:prstGeom prst="roundRect">
            <a:avLst>
              <a:gd name="adj" fmla="val 9106"/>
            </a:avLst>
          </a:prstGeom>
          <a:gradFill>
            <a:gsLst>
              <a:gs pos="0">
                <a:schemeClr val="bg1"/>
              </a:gs>
              <a:gs pos="100000">
                <a:schemeClr val="accent1"/>
              </a:gs>
            </a:gsLst>
            <a:lin ang="2700000" scaled="1"/>
          </a:gradFill>
          <a:ln w="9525">
            <a:noFill/>
            <a:round/>
            <a:headEnd/>
            <a:tailEnd/>
          </a:ln>
          <a:effectLst/>
        </p:spPr>
        <p:txBody>
          <a:bodyPr wrap="none" anchor="ctr"/>
          <a:lstStyle/>
          <a:p>
            <a:pPr algn="just">
              <a:lnSpc>
                <a:spcPts val="4000"/>
              </a:lnSpc>
              <a:buSzPct val="90000"/>
            </a:pPr>
            <a:r>
              <a:rPr lang="zh-TW" altLang="en-US" sz="3600" dirty="0">
                <a:solidFill>
                  <a:schemeClr val="tx1"/>
                </a:solidFill>
                <a:latin typeface="華康隸書體W7" pitchFamily="65" charset="-120"/>
              </a:rPr>
              <a:t> </a:t>
            </a:r>
            <a:r>
              <a:rPr lang="en-US" altLang="zh-TW" sz="2800" dirty="0">
                <a:solidFill>
                  <a:schemeClr val="tx1"/>
                </a:solidFill>
                <a:latin typeface="標楷體" panose="03000509000000000000" pitchFamily="65" charset="-120"/>
              </a:rPr>
              <a:t>A:</a:t>
            </a:r>
          </a:p>
          <a:p>
            <a:pPr algn="just">
              <a:lnSpc>
                <a:spcPts val="4000"/>
              </a:lnSpc>
              <a:buSzPct val="90000"/>
            </a:pPr>
            <a:r>
              <a:rPr lang="zh-TW" altLang="en-US" sz="2800" dirty="0">
                <a:solidFill>
                  <a:schemeClr val="tx1"/>
                </a:solidFill>
                <a:latin typeface="標楷體" panose="03000509000000000000" pitchFamily="65" charset="-120"/>
              </a:rPr>
              <a:t> 職員、</a:t>
            </a:r>
            <a:r>
              <a:rPr lang="zh-TW" altLang="zh-TW" sz="2800" dirty="0">
                <a:solidFill>
                  <a:schemeClr val="tx1"/>
                </a:solidFill>
                <a:latin typeface="標楷體" panose="03000509000000000000" pitchFamily="65" charset="-120"/>
              </a:rPr>
              <a:t>專業技術人員及研究人員年資</a:t>
            </a:r>
            <a:r>
              <a:rPr lang="zh-TW" altLang="en-US" sz="2800" dirty="0">
                <a:solidFill>
                  <a:schemeClr val="tx1"/>
                </a:solidFill>
                <a:latin typeface="標楷體" panose="03000509000000000000" pitchFamily="65" charset="-120"/>
              </a:rPr>
              <a:t>非教師</a:t>
            </a:r>
            <a:endParaRPr lang="en-US" altLang="zh-TW" sz="2800" dirty="0">
              <a:solidFill>
                <a:schemeClr val="tx1"/>
              </a:solidFill>
              <a:latin typeface="標楷體" panose="03000509000000000000" pitchFamily="65" charset="-120"/>
            </a:endParaRPr>
          </a:p>
          <a:p>
            <a:pPr algn="just">
              <a:lnSpc>
                <a:spcPts val="4000"/>
              </a:lnSpc>
              <a:buSzPct val="90000"/>
            </a:pPr>
            <a:r>
              <a:rPr lang="zh-TW" altLang="en-US" sz="2800" dirty="0">
                <a:solidFill>
                  <a:schemeClr val="tx1"/>
                </a:solidFill>
                <a:latin typeface="標楷體" panose="03000509000000000000" pitchFamily="65" charset="-120"/>
              </a:rPr>
              <a:t> 法第</a:t>
            </a:r>
            <a:r>
              <a:rPr lang="en-US" altLang="zh-TW" sz="2800" dirty="0">
                <a:solidFill>
                  <a:schemeClr val="tx1"/>
                </a:solidFill>
                <a:latin typeface="標楷體" panose="03000509000000000000" pitchFamily="65" charset="-120"/>
              </a:rPr>
              <a:t>24</a:t>
            </a:r>
            <a:r>
              <a:rPr lang="zh-TW" altLang="en-US" sz="2800" dirty="0">
                <a:solidFill>
                  <a:schemeClr val="tx1"/>
                </a:solidFill>
                <a:latin typeface="標楷體" panose="03000509000000000000" pitchFamily="65" charset="-120"/>
              </a:rPr>
              <a:t>條第</a:t>
            </a:r>
            <a:r>
              <a:rPr lang="en-US" altLang="zh-TW" sz="2800" dirty="0">
                <a:solidFill>
                  <a:schemeClr val="tx1"/>
                </a:solidFill>
                <a:latin typeface="標楷體" panose="03000509000000000000" pitchFamily="65" charset="-120"/>
              </a:rPr>
              <a:t>3</a:t>
            </a:r>
            <a:r>
              <a:rPr lang="zh-TW" altLang="en-US" sz="2800" dirty="0">
                <a:solidFill>
                  <a:schemeClr val="tx1"/>
                </a:solidFill>
                <a:latin typeface="標楷體" panose="03000509000000000000" pitchFamily="65" charset="-120"/>
              </a:rPr>
              <a:t>項及私立學校法第</a:t>
            </a:r>
            <a:r>
              <a:rPr lang="en-US" altLang="zh-TW" sz="2800" dirty="0">
                <a:solidFill>
                  <a:schemeClr val="tx1"/>
                </a:solidFill>
                <a:latin typeface="標楷體" panose="03000509000000000000" pitchFamily="65" charset="-120"/>
              </a:rPr>
              <a:t>63</a:t>
            </a:r>
            <a:r>
              <a:rPr lang="zh-TW" altLang="en-US" sz="2800" dirty="0">
                <a:solidFill>
                  <a:schemeClr val="tx1"/>
                </a:solidFill>
                <a:latin typeface="標楷體" panose="03000509000000000000" pitchFamily="65" charset="-120"/>
              </a:rPr>
              <a:t>條第</a:t>
            </a:r>
            <a:r>
              <a:rPr lang="en-US" altLang="zh-TW" sz="2800" dirty="0">
                <a:solidFill>
                  <a:schemeClr val="tx1"/>
                </a:solidFill>
                <a:latin typeface="標楷體" panose="03000509000000000000" pitchFamily="65" charset="-120"/>
              </a:rPr>
              <a:t>2</a:t>
            </a:r>
            <a:r>
              <a:rPr lang="zh-TW" altLang="en-US" sz="2800" dirty="0">
                <a:solidFill>
                  <a:schemeClr val="tx1"/>
                </a:solidFill>
                <a:latin typeface="標楷體" panose="03000509000000000000" pitchFamily="65" charset="-120"/>
              </a:rPr>
              <a:t>項規</a:t>
            </a:r>
            <a:endParaRPr lang="en-US" altLang="zh-TW" sz="2800" dirty="0">
              <a:solidFill>
                <a:schemeClr val="tx1"/>
              </a:solidFill>
              <a:latin typeface="標楷體" panose="03000509000000000000" pitchFamily="65" charset="-120"/>
            </a:endParaRPr>
          </a:p>
          <a:p>
            <a:pPr algn="just">
              <a:lnSpc>
                <a:spcPts val="4000"/>
              </a:lnSpc>
              <a:buSzPct val="90000"/>
            </a:pPr>
            <a:r>
              <a:rPr lang="zh-TW" altLang="en-US" sz="2800" dirty="0">
                <a:solidFill>
                  <a:schemeClr val="tx1"/>
                </a:solidFill>
                <a:latin typeface="標楷體" panose="03000509000000000000" pitchFamily="65" charset="-120"/>
              </a:rPr>
              <a:t> 定得採計之校長、教師年資，不合年資併計</a:t>
            </a:r>
            <a:endParaRPr lang="en-US" altLang="zh-TW" sz="2800" dirty="0">
              <a:solidFill>
                <a:schemeClr val="tx1"/>
              </a:solidFill>
              <a:latin typeface="標楷體" panose="03000509000000000000" pitchFamily="65" charset="-120"/>
            </a:endParaRPr>
          </a:p>
          <a:p>
            <a:pPr algn="just">
              <a:lnSpc>
                <a:spcPts val="4000"/>
              </a:lnSpc>
              <a:buSzPct val="90000"/>
            </a:pPr>
            <a:r>
              <a:rPr lang="zh-TW" altLang="en-US" sz="2800" dirty="0">
                <a:solidFill>
                  <a:schemeClr val="tx1"/>
                </a:solidFill>
                <a:latin typeface="標楷體" panose="03000509000000000000" pitchFamily="65" charset="-120"/>
              </a:rPr>
              <a:t> 規定。</a:t>
            </a:r>
            <a:endParaRPr lang="ko-KR" altLang="en-US" sz="2800" dirty="0">
              <a:solidFill>
                <a:schemeClr val="tx1"/>
              </a:solidFill>
              <a:latin typeface="標楷體" panose="03000509000000000000" pitchFamily="65" charset="-120"/>
            </a:endParaRPr>
          </a:p>
        </p:txBody>
      </p:sp>
      <p:pic>
        <p:nvPicPr>
          <p:cNvPr id="9" name="圖片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9512" y="188640"/>
            <a:ext cx="792088" cy="792088"/>
          </a:xfrm>
          <a:prstGeom prst="rect">
            <a:avLst/>
          </a:prstGeom>
        </p:spPr>
      </p:pic>
    </p:spTree>
    <p:extLst>
      <p:ext uri="{BB962C8B-B14F-4D97-AF65-F5344CB8AC3E}">
        <p14:creationId xmlns:p14="http://schemas.microsoft.com/office/powerpoint/2010/main" val="1954443653"/>
      </p:ext>
    </p:extLst>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標題 1"/>
          <p:cNvSpPr>
            <a:spLocks noGrp="1"/>
          </p:cNvSpPr>
          <p:nvPr>
            <p:ph type="title"/>
          </p:nvPr>
        </p:nvSpPr>
        <p:spPr>
          <a:xfrm>
            <a:off x="760691" y="719594"/>
            <a:ext cx="7773338" cy="1080120"/>
          </a:xfrm>
          <a:noFill/>
          <a:ln>
            <a:noFill/>
          </a:ln>
        </p:spPr>
        <p:style>
          <a:lnRef idx="1">
            <a:schemeClr val="accent3"/>
          </a:lnRef>
          <a:fillRef idx="1002">
            <a:schemeClr val="lt2"/>
          </a:fillRef>
          <a:effectRef idx="1">
            <a:schemeClr val="accent3"/>
          </a:effectRef>
          <a:fontRef idx="minor">
            <a:schemeClr val="dk1"/>
          </a:fontRef>
        </p:style>
        <p:txBody>
          <a:bodyPr>
            <a:normAutofit/>
          </a:bodyPr>
          <a:lstStyle/>
          <a:p>
            <a:pPr algn="l"/>
            <a:r>
              <a:rPr lang="en-US" altLang="zh-TW" sz="3200" dirty="0">
                <a:solidFill>
                  <a:schemeClr val="tx1"/>
                </a:solidFill>
                <a:latin typeface="標楷體" panose="03000509000000000000" pitchFamily="65" charset="-120"/>
                <a:ea typeface="標楷體" panose="03000509000000000000" pitchFamily="65" charset="-120"/>
              </a:rPr>
              <a:t>Q2</a:t>
            </a:r>
            <a:r>
              <a:rPr lang="zh-TW" altLang="en-US" sz="3200" dirty="0">
                <a:solidFill>
                  <a:schemeClr val="tx1"/>
                </a:solidFill>
                <a:latin typeface="標楷體" panose="03000509000000000000" pitchFamily="65" charset="-120"/>
                <a:ea typeface="標楷體" panose="03000509000000000000" pitchFamily="65" charset="-120"/>
              </a:rPr>
              <a:t>：</a:t>
            </a:r>
            <a:r>
              <a:rPr lang="zh-TW" altLang="zh-TW" sz="2800" dirty="0">
                <a:solidFill>
                  <a:schemeClr val="tx1"/>
                </a:solidFill>
                <a:latin typeface="標楷體" panose="03000509000000000000" pitchFamily="65" charset="-120"/>
                <a:ea typeface="標楷體" panose="03000509000000000000" pitchFamily="65" charset="-120"/>
              </a:rPr>
              <a:t>公立幼稚園教師園長得否併計私校教師年資</a:t>
            </a:r>
            <a:r>
              <a:rPr lang="en-US" altLang="zh-TW" sz="2800" dirty="0">
                <a:solidFill>
                  <a:schemeClr val="tx1"/>
                </a:solidFill>
                <a:latin typeface="標楷體" panose="03000509000000000000" pitchFamily="65" charset="-120"/>
                <a:ea typeface="標楷體" panose="03000509000000000000" pitchFamily="65" charset="-120"/>
              </a:rPr>
              <a:t/>
            </a:r>
            <a:br>
              <a:rPr lang="en-US" altLang="zh-TW" sz="2800" dirty="0">
                <a:solidFill>
                  <a:schemeClr val="tx1"/>
                </a:solidFill>
                <a:latin typeface="標楷體" panose="03000509000000000000" pitchFamily="65" charset="-120"/>
                <a:ea typeface="標楷體" panose="03000509000000000000" pitchFamily="65" charset="-120"/>
              </a:rPr>
            </a:br>
            <a:r>
              <a:rPr lang="zh-TW" altLang="en-US" sz="2800" dirty="0">
                <a:solidFill>
                  <a:schemeClr val="tx1"/>
                </a:solidFill>
                <a:latin typeface="標楷體" panose="03000509000000000000" pitchFamily="65" charset="-120"/>
                <a:ea typeface="標楷體" panose="03000509000000000000" pitchFamily="65" charset="-120"/>
              </a:rPr>
              <a:t>    </a:t>
            </a:r>
            <a:r>
              <a:rPr lang="zh-TW" altLang="zh-TW" sz="2800" dirty="0">
                <a:solidFill>
                  <a:schemeClr val="tx1"/>
                </a:solidFill>
                <a:latin typeface="標楷體" panose="03000509000000000000" pitchFamily="65" charset="-120"/>
                <a:ea typeface="標楷體" panose="03000509000000000000" pitchFamily="65" charset="-120"/>
              </a:rPr>
              <a:t>辦理退休？</a:t>
            </a:r>
            <a:endParaRPr lang="zh-TW" altLang="en-US" sz="3200" dirty="0">
              <a:solidFill>
                <a:schemeClr val="tx1"/>
              </a:solidFill>
              <a:latin typeface="標楷體" panose="03000509000000000000" pitchFamily="65" charset="-120"/>
              <a:ea typeface="標楷體" panose="03000509000000000000" pitchFamily="65" charset="-120"/>
            </a:endParaRPr>
          </a:p>
        </p:txBody>
      </p:sp>
      <p:sp>
        <p:nvSpPr>
          <p:cNvPr id="2" name="內容版面配置區 1"/>
          <p:cNvSpPr>
            <a:spLocks noGrp="1"/>
          </p:cNvSpPr>
          <p:nvPr>
            <p:ph sz="quarter" idx="13"/>
          </p:nvPr>
        </p:nvSpPr>
        <p:spPr/>
        <p:txBody>
          <a:bodyPr/>
          <a:lstStyle/>
          <a:p>
            <a:endParaRPr lang="zh-TW" altLang="en-US" dirty="0"/>
          </a:p>
        </p:txBody>
      </p:sp>
      <p:sp>
        <p:nvSpPr>
          <p:cNvPr id="4" name="Rectangle 3"/>
          <p:cNvSpPr>
            <a:spLocks noChangeArrowheads="1"/>
          </p:cNvSpPr>
          <p:nvPr/>
        </p:nvSpPr>
        <p:spPr bwMode="auto">
          <a:xfrm>
            <a:off x="0" y="90100"/>
            <a:ext cx="65" cy="276999"/>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zh-TW" altLang="zh-TW" sz="1800" b="0" i="0" u="none" strike="noStrike" cap="none" normalizeH="0" baseline="0" dirty="0">
              <a:ln>
                <a:noFill/>
              </a:ln>
              <a:solidFill>
                <a:schemeClr val="tx1"/>
              </a:solidFill>
              <a:effectLst/>
              <a:latin typeface="Arial" panose="020B0604020202020204" pitchFamily="34" charset="0"/>
            </a:endParaRPr>
          </a:p>
        </p:txBody>
      </p:sp>
      <p:sp>
        <p:nvSpPr>
          <p:cNvPr id="7" name="Rectangle 4"/>
          <p:cNvSpPr>
            <a:spLocks noChangeArrowheads="1"/>
          </p:cNvSpPr>
          <p:nvPr/>
        </p:nvSpPr>
        <p:spPr bwMode="auto">
          <a:xfrm>
            <a:off x="0" y="90100"/>
            <a:ext cx="65" cy="276999"/>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zh-TW" altLang="zh-TW" sz="1800" b="0" i="0" u="none" strike="noStrike" cap="none" normalizeH="0" baseline="0" dirty="0">
              <a:ln>
                <a:noFill/>
              </a:ln>
              <a:solidFill>
                <a:schemeClr val="tx1"/>
              </a:solidFill>
              <a:effectLst/>
              <a:latin typeface="Arial" panose="020B0604020202020204" pitchFamily="34" charset="0"/>
            </a:endParaRPr>
          </a:p>
        </p:txBody>
      </p:sp>
      <p:sp>
        <p:nvSpPr>
          <p:cNvPr id="8" name="AutoShape 6"/>
          <p:cNvSpPr>
            <a:spLocks noChangeArrowheads="1"/>
          </p:cNvSpPr>
          <p:nvPr/>
        </p:nvSpPr>
        <p:spPr bwMode="auto">
          <a:xfrm>
            <a:off x="589752" y="1988840"/>
            <a:ext cx="7930175" cy="4557609"/>
          </a:xfrm>
          <a:prstGeom prst="roundRect">
            <a:avLst>
              <a:gd name="adj" fmla="val 9106"/>
            </a:avLst>
          </a:prstGeom>
          <a:gradFill>
            <a:gsLst>
              <a:gs pos="0">
                <a:schemeClr val="bg1"/>
              </a:gs>
              <a:gs pos="100000">
                <a:schemeClr val="accent1"/>
              </a:gs>
            </a:gsLst>
            <a:lin ang="2700000" scaled="1"/>
          </a:gradFill>
          <a:ln w="9525">
            <a:noFill/>
            <a:round/>
            <a:headEnd/>
            <a:tailEnd/>
          </a:ln>
          <a:effectLst/>
        </p:spPr>
        <p:txBody>
          <a:bodyPr wrap="none" anchor="ctr"/>
          <a:lstStyle/>
          <a:p>
            <a:pPr algn="just">
              <a:lnSpc>
                <a:spcPts val="4000"/>
              </a:lnSpc>
              <a:buSzPct val="90000"/>
            </a:pPr>
            <a:r>
              <a:rPr lang="en-US" altLang="zh-TW" sz="2800" dirty="0">
                <a:solidFill>
                  <a:schemeClr val="tx1"/>
                </a:solidFill>
                <a:latin typeface="標楷體" panose="03000509000000000000" pitchFamily="65" charset="-120"/>
                <a:ea typeface="標楷體" panose="03000509000000000000" pitchFamily="65" charset="-120"/>
              </a:rPr>
              <a:t>A:</a:t>
            </a:r>
          </a:p>
          <a:p>
            <a:pPr algn="just">
              <a:lnSpc>
                <a:spcPts val="4000"/>
              </a:lnSpc>
              <a:buSzPct val="90000"/>
            </a:pPr>
            <a:r>
              <a:rPr lang="zh-TW" altLang="en-US" sz="2800" dirty="0">
                <a:solidFill>
                  <a:schemeClr val="tx1"/>
                </a:solidFill>
                <a:latin typeface="標楷體" panose="03000509000000000000" pitchFamily="65" charset="-120"/>
                <a:ea typeface="標楷體" panose="03000509000000000000" pitchFamily="65" charset="-120"/>
              </a:rPr>
              <a:t>依幼稚教育法第</a:t>
            </a:r>
            <a:r>
              <a:rPr lang="en-US" altLang="zh-TW" sz="2800" dirty="0">
                <a:solidFill>
                  <a:schemeClr val="tx1"/>
                </a:solidFill>
                <a:latin typeface="標楷體" panose="03000509000000000000" pitchFamily="65" charset="-120"/>
                <a:ea typeface="標楷體" panose="03000509000000000000" pitchFamily="65" charset="-120"/>
              </a:rPr>
              <a:t>13</a:t>
            </a:r>
            <a:r>
              <a:rPr lang="zh-TW" altLang="en-US" sz="2800" dirty="0">
                <a:solidFill>
                  <a:schemeClr val="tx1"/>
                </a:solidFill>
                <a:latin typeface="標楷體" panose="03000509000000000000" pitchFamily="65" charset="-120"/>
                <a:ea typeface="標楷體" panose="03000509000000000000" pitchFamily="65" charset="-120"/>
              </a:rPr>
              <a:t>條第</a:t>
            </a:r>
            <a:r>
              <a:rPr lang="en-US" altLang="zh-TW" sz="2800" dirty="0">
                <a:solidFill>
                  <a:schemeClr val="tx1"/>
                </a:solidFill>
                <a:latin typeface="標楷體" panose="03000509000000000000" pitchFamily="65" charset="-120"/>
                <a:ea typeface="標楷體" panose="03000509000000000000" pitchFamily="65" charset="-120"/>
              </a:rPr>
              <a:t>1</a:t>
            </a:r>
            <a:r>
              <a:rPr lang="zh-TW" altLang="en-US" sz="2800" dirty="0">
                <a:solidFill>
                  <a:schemeClr val="tx1"/>
                </a:solidFill>
                <a:latin typeface="標楷體" panose="03000509000000000000" pitchFamily="65" charset="-120"/>
                <a:ea typeface="標楷體" panose="03000509000000000000" pitchFamily="65" charset="-120"/>
              </a:rPr>
              <a:t>項規定，公立幼稚園園長</a:t>
            </a:r>
          </a:p>
          <a:p>
            <a:pPr algn="just">
              <a:lnSpc>
                <a:spcPts val="4000"/>
              </a:lnSpc>
              <a:buSzPct val="90000"/>
            </a:pPr>
            <a:r>
              <a:rPr lang="zh-TW" altLang="en-US" sz="2800" dirty="0">
                <a:solidFill>
                  <a:schemeClr val="tx1"/>
                </a:solidFill>
                <a:latin typeface="標楷體" panose="03000509000000000000" pitchFamily="65" charset="-120"/>
                <a:ea typeface="標楷體" panose="03000509000000000000" pitchFamily="65" charset="-120"/>
              </a:rPr>
              <a:t>、教師、職員之待遇、退休、撫卹、保險及福利</a:t>
            </a:r>
          </a:p>
          <a:p>
            <a:pPr algn="just">
              <a:lnSpc>
                <a:spcPts val="4000"/>
              </a:lnSpc>
              <a:buSzPct val="90000"/>
            </a:pPr>
            <a:r>
              <a:rPr lang="zh-TW" altLang="en-US" sz="2800" dirty="0">
                <a:solidFill>
                  <a:schemeClr val="tx1"/>
                </a:solidFill>
                <a:latin typeface="標楷體" panose="03000509000000000000" pitchFamily="65" charset="-120"/>
                <a:ea typeface="標楷體" panose="03000509000000000000" pitchFamily="65" charset="-120"/>
              </a:rPr>
              <a:t>等，比照公立國民小學教師、職員之規定辦理。</a:t>
            </a:r>
          </a:p>
          <a:p>
            <a:pPr algn="just">
              <a:lnSpc>
                <a:spcPts val="4000"/>
              </a:lnSpc>
              <a:buSzPct val="90000"/>
            </a:pPr>
            <a:r>
              <a:rPr lang="zh-TW" altLang="en-US" sz="2800" dirty="0">
                <a:solidFill>
                  <a:schemeClr val="tx1"/>
                </a:solidFill>
                <a:latin typeface="標楷體" panose="03000509000000000000" pitchFamily="65" charset="-120"/>
                <a:ea typeface="標楷體" panose="03000509000000000000" pitchFamily="65" charset="-120"/>
              </a:rPr>
              <a:t>準此，公立幼稚園園長、教師得依私立學校法規</a:t>
            </a:r>
          </a:p>
          <a:p>
            <a:pPr algn="just">
              <a:lnSpc>
                <a:spcPts val="4000"/>
              </a:lnSpc>
              <a:buSzPct val="90000"/>
            </a:pPr>
            <a:r>
              <a:rPr lang="zh-TW" altLang="en-US" sz="2800" dirty="0">
                <a:solidFill>
                  <a:schemeClr val="tx1"/>
                </a:solidFill>
                <a:latin typeface="標楷體" panose="03000509000000000000" pitchFamily="65" charset="-120"/>
                <a:ea typeface="標楷體" panose="03000509000000000000" pitchFamily="65" charset="-120"/>
              </a:rPr>
              <a:t>定採計渠等曾任各級私立學校編制內專任合格教</a:t>
            </a:r>
          </a:p>
          <a:p>
            <a:pPr algn="just">
              <a:lnSpc>
                <a:spcPts val="4000"/>
              </a:lnSpc>
              <a:buSzPct val="90000"/>
            </a:pPr>
            <a:r>
              <a:rPr lang="zh-TW" altLang="en-US" sz="2800" dirty="0">
                <a:solidFill>
                  <a:schemeClr val="tx1"/>
                </a:solidFill>
                <a:latin typeface="標楷體" panose="03000509000000000000" pitchFamily="65" charset="-120"/>
                <a:ea typeface="標楷體" panose="03000509000000000000" pitchFamily="65" charset="-120"/>
              </a:rPr>
              <a:t>師、校長年資辦理退休、撫卹或資遣事宜。</a:t>
            </a:r>
            <a:endParaRPr lang="en-US" altLang="zh-TW" sz="2800" dirty="0">
              <a:solidFill>
                <a:schemeClr val="tx1"/>
              </a:solidFill>
              <a:latin typeface="標楷體" panose="03000509000000000000" pitchFamily="65" charset="-120"/>
              <a:ea typeface="標楷體" panose="03000509000000000000" pitchFamily="65" charset="-120"/>
            </a:endParaRPr>
          </a:p>
          <a:p>
            <a:pPr algn="just">
              <a:lnSpc>
                <a:spcPts val="4000"/>
              </a:lnSpc>
              <a:buSzPct val="90000"/>
            </a:pPr>
            <a:r>
              <a:rPr lang="zh-TW" altLang="en-US" sz="2000" dirty="0">
                <a:solidFill>
                  <a:schemeClr val="tx1"/>
                </a:solidFill>
                <a:latin typeface="標楷體" panose="03000509000000000000" pitchFamily="65" charset="-120"/>
                <a:ea typeface="標楷體" panose="03000509000000000000" pitchFamily="65" charset="-120"/>
              </a:rPr>
              <a:t>（教育部</a:t>
            </a:r>
            <a:r>
              <a:rPr lang="en-US" altLang="zh-TW" sz="2000" dirty="0">
                <a:solidFill>
                  <a:schemeClr val="tx1"/>
                </a:solidFill>
                <a:latin typeface="標楷體" panose="03000509000000000000" pitchFamily="65" charset="-120"/>
                <a:ea typeface="標楷體" panose="03000509000000000000" pitchFamily="65" charset="-120"/>
              </a:rPr>
              <a:t>87</a:t>
            </a:r>
            <a:r>
              <a:rPr lang="zh-TW" altLang="en-US" sz="2000" dirty="0">
                <a:solidFill>
                  <a:schemeClr val="tx1"/>
                </a:solidFill>
                <a:latin typeface="標楷體" panose="03000509000000000000" pitchFamily="65" charset="-120"/>
                <a:ea typeface="標楷體" panose="03000509000000000000" pitchFamily="65" charset="-120"/>
              </a:rPr>
              <a:t>年</a:t>
            </a:r>
            <a:r>
              <a:rPr lang="en-US" altLang="zh-TW" sz="2000" dirty="0">
                <a:solidFill>
                  <a:schemeClr val="tx1"/>
                </a:solidFill>
                <a:latin typeface="標楷體" panose="03000509000000000000" pitchFamily="65" charset="-120"/>
                <a:ea typeface="標楷體" panose="03000509000000000000" pitchFamily="65" charset="-120"/>
              </a:rPr>
              <a:t>4</a:t>
            </a:r>
            <a:r>
              <a:rPr lang="zh-TW" altLang="en-US" sz="2000" dirty="0">
                <a:solidFill>
                  <a:schemeClr val="tx1"/>
                </a:solidFill>
                <a:latin typeface="標楷體" panose="03000509000000000000" pitchFamily="65" charset="-120"/>
                <a:ea typeface="標楷體" panose="03000509000000000000" pitchFamily="65" charset="-120"/>
              </a:rPr>
              <a:t>月</a:t>
            </a:r>
            <a:r>
              <a:rPr lang="en-US" altLang="zh-TW" sz="2000" dirty="0">
                <a:solidFill>
                  <a:schemeClr val="tx1"/>
                </a:solidFill>
                <a:latin typeface="標楷體" panose="03000509000000000000" pitchFamily="65" charset="-120"/>
                <a:ea typeface="標楷體" panose="03000509000000000000" pitchFamily="65" charset="-120"/>
              </a:rPr>
              <a:t>24</a:t>
            </a:r>
            <a:r>
              <a:rPr lang="zh-TW" altLang="en-US" sz="2000" dirty="0">
                <a:solidFill>
                  <a:schemeClr val="tx1"/>
                </a:solidFill>
                <a:latin typeface="標楷體" panose="03000509000000000000" pitchFamily="65" charset="-120"/>
                <a:ea typeface="標楷體" panose="03000509000000000000" pitchFamily="65" charset="-120"/>
              </a:rPr>
              <a:t>日臺人（三）字第</a:t>
            </a:r>
            <a:r>
              <a:rPr lang="en-US" altLang="zh-TW" sz="2000" dirty="0">
                <a:solidFill>
                  <a:schemeClr val="tx1"/>
                </a:solidFill>
                <a:latin typeface="標楷體" panose="03000509000000000000" pitchFamily="65" charset="-120"/>
                <a:ea typeface="標楷體" panose="03000509000000000000" pitchFamily="65" charset="-120"/>
              </a:rPr>
              <a:t>87039465</a:t>
            </a:r>
            <a:r>
              <a:rPr lang="zh-TW" altLang="en-US" sz="2000" dirty="0">
                <a:solidFill>
                  <a:schemeClr val="tx1"/>
                </a:solidFill>
                <a:latin typeface="標楷體" panose="03000509000000000000" pitchFamily="65" charset="-120"/>
              </a:rPr>
              <a:t>號書函）</a:t>
            </a:r>
            <a:endParaRPr lang="ko-KR" altLang="en-US" sz="2000" dirty="0">
              <a:solidFill>
                <a:schemeClr val="tx1"/>
              </a:solidFill>
              <a:latin typeface="標楷體" panose="03000509000000000000" pitchFamily="65" charset="-120"/>
            </a:endParaRPr>
          </a:p>
        </p:txBody>
      </p:sp>
      <p:pic>
        <p:nvPicPr>
          <p:cNvPr id="9" name="圖片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9512" y="188640"/>
            <a:ext cx="792088" cy="792088"/>
          </a:xfrm>
          <a:prstGeom prst="rect">
            <a:avLst/>
          </a:prstGeom>
        </p:spPr>
      </p:pic>
    </p:spTree>
    <p:extLst>
      <p:ext uri="{BB962C8B-B14F-4D97-AF65-F5344CB8AC3E}">
        <p14:creationId xmlns:p14="http://schemas.microsoft.com/office/powerpoint/2010/main" val="3710656863"/>
      </p:ext>
    </p:extLst>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標題 1"/>
          <p:cNvSpPr>
            <a:spLocks noGrp="1"/>
          </p:cNvSpPr>
          <p:nvPr>
            <p:ph type="title"/>
          </p:nvPr>
        </p:nvSpPr>
        <p:spPr>
          <a:xfrm>
            <a:off x="946398" y="600183"/>
            <a:ext cx="7773338" cy="1229564"/>
          </a:xfrm>
          <a:noFill/>
          <a:ln>
            <a:noFill/>
          </a:ln>
        </p:spPr>
        <p:style>
          <a:lnRef idx="1">
            <a:schemeClr val="accent3"/>
          </a:lnRef>
          <a:fillRef idx="1002">
            <a:schemeClr val="lt2"/>
          </a:fillRef>
          <a:effectRef idx="1">
            <a:schemeClr val="accent3"/>
          </a:effectRef>
          <a:fontRef idx="minor">
            <a:schemeClr val="dk1"/>
          </a:fontRef>
        </p:style>
        <p:txBody>
          <a:bodyPr>
            <a:noAutofit/>
          </a:bodyPr>
          <a:lstStyle/>
          <a:p>
            <a:pPr algn="l"/>
            <a:r>
              <a:rPr lang="en-US" altLang="zh-TW" sz="2800" dirty="0">
                <a:solidFill>
                  <a:schemeClr val="tx1"/>
                </a:solidFill>
                <a:latin typeface="標楷體" panose="03000509000000000000" pitchFamily="65" charset="-120"/>
                <a:ea typeface="標楷體" panose="03000509000000000000" pitchFamily="65" charset="-120"/>
              </a:rPr>
              <a:t>Q3</a:t>
            </a:r>
            <a:r>
              <a:rPr lang="zh-TW" altLang="en-US" sz="2800" dirty="0">
                <a:solidFill>
                  <a:schemeClr val="tx1"/>
                </a:solidFill>
                <a:latin typeface="標楷體" panose="03000509000000000000" pitchFamily="65" charset="-120"/>
                <a:ea typeface="標楷體" panose="03000509000000000000" pitchFamily="65" charset="-120"/>
              </a:rPr>
              <a:t>：</a:t>
            </a:r>
            <a:r>
              <a:rPr lang="zh-TW" altLang="zh-TW" sz="2800" dirty="0">
                <a:solidFill>
                  <a:schemeClr val="tx1"/>
                </a:solidFill>
                <a:latin typeface="標楷體" panose="03000509000000000000" pitchFamily="65" charset="-120"/>
                <a:ea typeface="標楷體" panose="03000509000000000000" pitchFamily="65" charset="-120"/>
              </a:rPr>
              <a:t>私立學校教師辦理退休時，曾任義務役軍職</a:t>
            </a:r>
            <a:r>
              <a:rPr lang="en-US" altLang="zh-TW" sz="2800" dirty="0">
                <a:solidFill>
                  <a:schemeClr val="tx1"/>
                </a:solidFill>
                <a:latin typeface="標楷體" panose="03000509000000000000" pitchFamily="65" charset="-120"/>
                <a:ea typeface="標楷體" panose="03000509000000000000" pitchFamily="65" charset="-120"/>
              </a:rPr>
              <a:t/>
            </a:r>
            <a:br>
              <a:rPr lang="en-US" altLang="zh-TW" sz="2800" dirty="0">
                <a:solidFill>
                  <a:schemeClr val="tx1"/>
                </a:solidFill>
                <a:latin typeface="標楷體" panose="03000509000000000000" pitchFamily="65" charset="-120"/>
                <a:ea typeface="標楷體" panose="03000509000000000000" pitchFamily="65" charset="-120"/>
              </a:rPr>
            </a:br>
            <a:r>
              <a:rPr lang="zh-TW" altLang="en-US" sz="2800" dirty="0">
                <a:solidFill>
                  <a:schemeClr val="tx1"/>
                </a:solidFill>
                <a:latin typeface="標楷體" panose="03000509000000000000" pitchFamily="65" charset="-120"/>
                <a:ea typeface="標楷體" panose="03000509000000000000" pitchFamily="65" charset="-120"/>
              </a:rPr>
              <a:t>   </a:t>
            </a:r>
            <a:r>
              <a:rPr lang="zh-TW" altLang="zh-TW" sz="2800" dirty="0">
                <a:solidFill>
                  <a:schemeClr val="tx1"/>
                </a:solidFill>
                <a:latin typeface="標楷體" panose="03000509000000000000" pitchFamily="65" charset="-120"/>
                <a:ea typeface="標楷體" panose="03000509000000000000" pitchFamily="65" charset="-120"/>
              </a:rPr>
              <a:t>年資得否併計退休年資？</a:t>
            </a:r>
            <a:endParaRPr lang="zh-TW" altLang="en-US" sz="2800" dirty="0">
              <a:solidFill>
                <a:schemeClr val="tx1"/>
              </a:solidFill>
              <a:latin typeface="標楷體" panose="03000509000000000000" pitchFamily="65" charset="-120"/>
              <a:ea typeface="標楷體" panose="03000509000000000000" pitchFamily="65" charset="-120"/>
            </a:endParaRPr>
          </a:p>
        </p:txBody>
      </p:sp>
      <p:sp>
        <p:nvSpPr>
          <p:cNvPr id="4" name="Rectangle 3"/>
          <p:cNvSpPr>
            <a:spLocks noChangeArrowheads="1"/>
          </p:cNvSpPr>
          <p:nvPr/>
        </p:nvSpPr>
        <p:spPr bwMode="auto">
          <a:xfrm>
            <a:off x="0" y="90100"/>
            <a:ext cx="65" cy="276999"/>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zh-TW" altLang="zh-TW" sz="1800" b="0" i="0" u="none" strike="noStrike" cap="none" normalizeH="0" baseline="0" dirty="0">
              <a:ln>
                <a:noFill/>
              </a:ln>
              <a:solidFill>
                <a:schemeClr val="tx1"/>
              </a:solidFill>
              <a:effectLst/>
              <a:latin typeface="Arial" panose="020B0604020202020204" pitchFamily="34" charset="0"/>
            </a:endParaRPr>
          </a:p>
        </p:txBody>
      </p:sp>
      <p:sp>
        <p:nvSpPr>
          <p:cNvPr id="7" name="Rectangle 4"/>
          <p:cNvSpPr>
            <a:spLocks noChangeArrowheads="1"/>
          </p:cNvSpPr>
          <p:nvPr/>
        </p:nvSpPr>
        <p:spPr bwMode="auto">
          <a:xfrm>
            <a:off x="0" y="90100"/>
            <a:ext cx="65" cy="276999"/>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zh-TW" altLang="zh-TW" sz="1800" b="0" i="0" u="none" strike="noStrike" cap="none" normalizeH="0" baseline="0" dirty="0">
              <a:ln>
                <a:noFill/>
              </a:ln>
              <a:solidFill>
                <a:schemeClr val="tx1"/>
              </a:solidFill>
              <a:effectLst/>
              <a:latin typeface="Arial" panose="020B0604020202020204" pitchFamily="34" charset="0"/>
            </a:endParaRPr>
          </a:p>
        </p:txBody>
      </p:sp>
      <p:sp>
        <p:nvSpPr>
          <p:cNvPr id="8" name="AutoShape 6"/>
          <p:cNvSpPr>
            <a:spLocks noChangeArrowheads="1"/>
          </p:cNvSpPr>
          <p:nvPr/>
        </p:nvSpPr>
        <p:spPr bwMode="auto">
          <a:xfrm>
            <a:off x="395536" y="2060848"/>
            <a:ext cx="8424936" cy="3384376"/>
          </a:xfrm>
          <a:prstGeom prst="roundRect">
            <a:avLst>
              <a:gd name="adj" fmla="val 9106"/>
            </a:avLst>
          </a:prstGeom>
          <a:gradFill>
            <a:gsLst>
              <a:gs pos="0">
                <a:schemeClr val="bg1"/>
              </a:gs>
              <a:gs pos="100000">
                <a:schemeClr val="accent1"/>
              </a:gs>
            </a:gsLst>
            <a:lin ang="2700000" scaled="1"/>
          </a:gradFill>
          <a:ln w="9525">
            <a:noFill/>
            <a:round/>
            <a:headEnd/>
            <a:tailEnd/>
          </a:ln>
          <a:effectLst/>
        </p:spPr>
        <p:txBody>
          <a:bodyPr wrap="none" anchor="ctr"/>
          <a:lstStyle/>
          <a:p>
            <a:pPr algn="just">
              <a:lnSpc>
                <a:spcPts val="4000"/>
              </a:lnSpc>
              <a:buSzPct val="90000"/>
            </a:pPr>
            <a:r>
              <a:rPr lang="en-US" altLang="zh-TW" sz="3600" dirty="0">
                <a:solidFill>
                  <a:schemeClr val="tx1"/>
                </a:solidFill>
                <a:latin typeface="標楷體" panose="03000509000000000000" pitchFamily="65" charset="-120"/>
                <a:ea typeface="標楷體" panose="03000509000000000000" pitchFamily="65" charset="-120"/>
              </a:rPr>
              <a:t>A:</a:t>
            </a:r>
          </a:p>
          <a:p>
            <a:pPr algn="just">
              <a:lnSpc>
                <a:spcPts val="3000"/>
              </a:lnSpc>
              <a:buSzPct val="90000"/>
            </a:pPr>
            <a:r>
              <a:rPr lang="zh-TW" altLang="en-US" sz="2800" dirty="0">
                <a:solidFill>
                  <a:schemeClr val="tx1"/>
                </a:solidFill>
                <a:latin typeface="標楷體" panose="03000509000000000000" pitchFamily="65" charset="-120"/>
                <a:ea typeface="標楷體" panose="03000509000000000000" pitchFamily="65" charset="-120"/>
              </a:rPr>
              <a:t>  依司法院釋字第</a:t>
            </a:r>
            <a:r>
              <a:rPr lang="en-US" altLang="zh-TW" sz="2800" dirty="0">
                <a:solidFill>
                  <a:schemeClr val="tx1"/>
                </a:solidFill>
                <a:latin typeface="標楷體" panose="03000509000000000000" pitchFamily="65" charset="-120"/>
                <a:ea typeface="標楷體" panose="03000509000000000000" pitchFamily="65" charset="-120"/>
              </a:rPr>
              <a:t>455</a:t>
            </a:r>
            <a:r>
              <a:rPr lang="zh-TW" altLang="en-US" sz="2800" dirty="0">
                <a:solidFill>
                  <a:schemeClr val="tx1"/>
                </a:solidFill>
                <a:latin typeface="標楷體" panose="03000509000000000000" pitchFamily="65" charset="-120"/>
                <a:ea typeface="標楷體" panose="03000509000000000000" pitchFamily="65" charset="-120"/>
              </a:rPr>
              <a:t>號解釋文規定，軍人為公務員</a:t>
            </a:r>
          </a:p>
          <a:p>
            <a:pPr algn="just">
              <a:lnSpc>
                <a:spcPts val="3000"/>
              </a:lnSpc>
              <a:buSzPct val="90000"/>
            </a:pPr>
            <a:r>
              <a:rPr lang="zh-TW" altLang="en-US" sz="2800" dirty="0">
                <a:solidFill>
                  <a:schemeClr val="tx1"/>
                </a:solidFill>
                <a:latin typeface="標楷體" panose="03000509000000000000" pitchFamily="65" charset="-120"/>
                <a:ea typeface="標楷體" panose="03000509000000000000" pitchFamily="65" charset="-120"/>
              </a:rPr>
              <a:t>  之一種，其軍中服役年資僅能與公務員年資合併，</a:t>
            </a:r>
          </a:p>
          <a:p>
            <a:pPr algn="just">
              <a:lnSpc>
                <a:spcPts val="3000"/>
              </a:lnSpc>
              <a:buSzPct val="90000"/>
            </a:pPr>
            <a:r>
              <a:rPr lang="zh-TW" altLang="en-US" sz="2800" dirty="0">
                <a:solidFill>
                  <a:schemeClr val="tx1"/>
                </a:solidFill>
                <a:latin typeface="標楷體" panose="03000509000000000000" pitchFamily="65" charset="-120"/>
                <a:ea typeface="標楷體" panose="03000509000000000000" pitchFamily="65" charset="-120"/>
              </a:rPr>
              <a:t>  私立學校教職員工因非屬公務員，尚無得比照辦理</a:t>
            </a:r>
          </a:p>
          <a:p>
            <a:pPr algn="just">
              <a:lnSpc>
                <a:spcPts val="3000"/>
              </a:lnSpc>
              <a:buSzPct val="90000"/>
            </a:pPr>
            <a:r>
              <a:rPr lang="zh-TW" altLang="en-US" sz="2800" dirty="0">
                <a:solidFill>
                  <a:schemeClr val="tx1"/>
                </a:solidFill>
                <a:latin typeface="標楷體" panose="03000509000000000000" pitchFamily="65" charset="-120"/>
                <a:ea typeface="標楷體" panose="03000509000000000000" pitchFamily="65" charset="-120"/>
              </a:rPr>
              <a:t>  之法源依據。是以，私立學校教師辦理退休時，尚</a:t>
            </a:r>
          </a:p>
          <a:p>
            <a:pPr algn="just">
              <a:lnSpc>
                <a:spcPts val="3000"/>
              </a:lnSpc>
              <a:buSzPct val="90000"/>
            </a:pPr>
            <a:r>
              <a:rPr lang="zh-TW" altLang="en-US" sz="2800" dirty="0">
                <a:solidFill>
                  <a:schemeClr val="tx1"/>
                </a:solidFill>
                <a:latin typeface="標楷體" panose="03000509000000000000" pitchFamily="65" charset="-120"/>
                <a:ea typeface="標楷體" panose="03000509000000000000" pitchFamily="65" charset="-120"/>
              </a:rPr>
              <a:t>  無法併計曾任義務役軍職年資為退休年資。</a:t>
            </a:r>
          </a:p>
          <a:p>
            <a:pPr algn="just">
              <a:lnSpc>
                <a:spcPts val="3000"/>
              </a:lnSpc>
              <a:buSzPct val="90000"/>
            </a:pPr>
            <a:r>
              <a:rPr lang="zh-TW" altLang="en-US" sz="2000" dirty="0">
                <a:solidFill>
                  <a:schemeClr val="tx1"/>
                </a:solidFill>
                <a:latin typeface="標楷體" panose="03000509000000000000" pitchFamily="65" charset="-120"/>
                <a:ea typeface="標楷體" panose="03000509000000000000" pitchFamily="65" charset="-120"/>
              </a:rPr>
              <a:t>  （教育部</a:t>
            </a:r>
            <a:r>
              <a:rPr lang="en-US" altLang="zh-TW" sz="2000" dirty="0">
                <a:solidFill>
                  <a:schemeClr val="tx1"/>
                </a:solidFill>
                <a:latin typeface="標楷體" panose="03000509000000000000" pitchFamily="65" charset="-120"/>
                <a:ea typeface="標楷體" panose="03000509000000000000" pitchFamily="65" charset="-120"/>
              </a:rPr>
              <a:t>87</a:t>
            </a:r>
            <a:r>
              <a:rPr lang="zh-TW" altLang="en-US" sz="2000" dirty="0">
                <a:solidFill>
                  <a:schemeClr val="tx1"/>
                </a:solidFill>
                <a:latin typeface="標楷體" panose="03000509000000000000" pitchFamily="65" charset="-120"/>
                <a:ea typeface="標楷體" panose="03000509000000000000" pitchFamily="65" charset="-120"/>
              </a:rPr>
              <a:t>年</a:t>
            </a:r>
            <a:r>
              <a:rPr lang="en-US" altLang="zh-TW" sz="2000" dirty="0">
                <a:solidFill>
                  <a:schemeClr val="tx1"/>
                </a:solidFill>
                <a:latin typeface="標楷體" panose="03000509000000000000" pitchFamily="65" charset="-120"/>
                <a:ea typeface="標楷體" panose="03000509000000000000" pitchFamily="65" charset="-120"/>
              </a:rPr>
              <a:t>9</a:t>
            </a:r>
            <a:r>
              <a:rPr lang="zh-TW" altLang="en-US" sz="2000" dirty="0">
                <a:solidFill>
                  <a:schemeClr val="tx1"/>
                </a:solidFill>
                <a:latin typeface="標楷體" panose="03000509000000000000" pitchFamily="65" charset="-120"/>
                <a:ea typeface="標楷體" panose="03000509000000000000" pitchFamily="65" charset="-120"/>
              </a:rPr>
              <a:t>月</a:t>
            </a:r>
            <a:r>
              <a:rPr lang="en-US" altLang="zh-TW" sz="2000" dirty="0">
                <a:solidFill>
                  <a:schemeClr val="tx1"/>
                </a:solidFill>
                <a:latin typeface="標楷體" panose="03000509000000000000" pitchFamily="65" charset="-120"/>
                <a:ea typeface="標楷體" panose="03000509000000000000" pitchFamily="65" charset="-120"/>
              </a:rPr>
              <a:t>24</a:t>
            </a:r>
            <a:r>
              <a:rPr lang="zh-TW" altLang="en-US" sz="2000" dirty="0">
                <a:solidFill>
                  <a:schemeClr val="tx1"/>
                </a:solidFill>
                <a:latin typeface="標楷體" panose="03000509000000000000" pitchFamily="65" charset="-120"/>
                <a:ea typeface="標楷體" panose="03000509000000000000" pitchFamily="65" charset="-120"/>
              </a:rPr>
              <a:t>日台（</a:t>
            </a:r>
            <a:r>
              <a:rPr lang="en-US" altLang="zh-TW" sz="2000" dirty="0">
                <a:solidFill>
                  <a:schemeClr val="tx1"/>
                </a:solidFill>
                <a:latin typeface="標楷體" panose="03000509000000000000" pitchFamily="65" charset="-120"/>
                <a:ea typeface="標楷體" panose="03000509000000000000" pitchFamily="65" charset="-120"/>
              </a:rPr>
              <a:t>87</a:t>
            </a:r>
            <a:r>
              <a:rPr lang="zh-TW" altLang="en-US" sz="2000" dirty="0">
                <a:solidFill>
                  <a:schemeClr val="tx1"/>
                </a:solidFill>
                <a:latin typeface="標楷體" panose="03000509000000000000" pitchFamily="65" charset="-120"/>
                <a:ea typeface="標楷體" panose="03000509000000000000" pitchFamily="65" charset="-120"/>
              </a:rPr>
              <a:t>）人（三）字第</a:t>
            </a:r>
            <a:r>
              <a:rPr lang="en-US" altLang="zh-TW" sz="2000" dirty="0">
                <a:solidFill>
                  <a:schemeClr val="tx1"/>
                </a:solidFill>
                <a:latin typeface="標楷體" panose="03000509000000000000" pitchFamily="65" charset="-120"/>
                <a:ea typeface="標楷體" panose="03000509000000000000" pitchFamily="65" charset="-120"/>
              </a:rPr>
              <a:t>87107353</a:t>
            </a:r>
            <a:r>
              <a:rPr lang="zh-TW" altLang="en-US" sz="2000" dirty="0">
                <a:solidFill>
                  <a:schemeClr val="tx1"/>
                </a:solidFill>
                <a:latin typeface="標楷體" panose="03000509000000000000" pitchFamily="65" charset="-120"/>
                <a:ea typeface="標楷體" panose="03000509000000000000" pitchFamily="65" charset="-120"/>
              </a:rPr>
              <a:t>號書函）</a:t>
            </a:r>
            <a:endParaRPr lang="en-US" altLang="ko-KR" sz="2000" dirty="0">
              <a:solidFill>
                <a:schemeClr val="tx1"/>
              </a:solidFill>
              <a:latin typeface="標楷體" panose="03000509000000000000" pitchFamily="65" charset="-120"/>
              <a:ea typeface="標楷體" panose="03000509000000000000" pitchFamily="65" charset="-120"/>
            </a:endParaRPr>
          </a:p>
        </p:txBody>
      </p:sp>
      <p:pic>
        <p:nvPicPr>
          <p:cNvPr id="9" name="圖片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9512" y="188640"/>
            <a:ext cx="792088" cy="792088"/>
          </a:xfrm>
          <a:prstGeom prst="rect">
            <a:avLst/>
          </a:prstGeom>
        </p:spPr>
      </p:pic>
    </p:spTree>
    <p:extLst>
      <p:ext uri="{BB962C8B-B14F-4D97-AF65-F5344CB8AC3E}">
        <p14:creationId xmlns:p14="http://schemas.microsoft.com/office/powerpoint/2010/main" val="2550866156"/>
      </p:ext>
    </p:extLst>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標題 1"/>
          <p:cNvSpPr>
            <a:spLocks noGrp="1"/>
          </p:cNvSpPr>
          <p:nvPr>
            <p:ph type="title"/>
          </p:nvPr>
        </p:nvSpPr>
        <p:spPr>
          <a:xfrm>
            <a:off x="952550" y="584684"/>
            <a:ext cx="7773338" cy="1258028"/>
          </a:xfrm>
          <a:noFill/>
          <a:ln>
            <a:noFill/>
          </a:ln>
        </p:spPr>
        <p:style>
          <a:lnRef idx="1">
            <a:schemeClr val="accent3"/>
          </a:lnRef>
          <a:fillRef idx="1002">
            <a:schemeClr val="lt2"/>
          </a:fillRef>
          <a:effectRef idx="1">
            <a:schemeClr val="accent3"/>
          </a:effectRef>
          <a:fontRef idx="minor">
            <a:schemeClr val="dk1"/>
          </a:fontRef>
        </p:style>
        <p:txBody>
          <a:bodyPr>
            <a:noAutofit/>
          </a:bodyPr>
          <a:lstStyle/>
          <a:p>
            <a:pPr algn="l"/>
            <a:r>
              <a:rPr lang="en-US" altLang="zh-TW" sz="2800" dirty="0">
                <a:solidFill>
                  <a:schemeClr val="tx1"/>
                </a:solidFill>
                <a:latin typeface="標楷體" panose="03000509000000000000" pitchFamily="65" charset="-120"/>
                <a:ea typeface="標楷體" panose="03000509000000000000" pitchFamily="65" charset="-120"/>
              </a:rPr>
              <a:t>Q4</a:t>
            </a:r>
            <a:r>
              <a:rPr lang="zh-TW" altLang="en-US" sz="2800" dirty="0">
                <a:solidFill>
                  <a:schemeClr val="tx1"/>
                </a:solidFill>
                <a:latin typeface="標楷體" panose="03000509000000000000" pitchFamily="65" charset="-120"/>
                <a:ea typeface="標楷體" panose="03000509000000000000" pitchFamily="65" charset="-120"/>
              </a:rPr>
              <a:t>：</a:t>
            </a:r>
            <a:r>
              <a:rPr lang="zh-TW" altLang="zh-TW" sz="2800" dirty="0">
                <a:solidFill>
                  <a:schemeClr val="tx1"/>
                </a:solidFill>
                <a:latin typeface="標楷體" panose="03000509000000000000" pitchFamily="65" charset="-120"/>
                <a:ea typeface="標楷體" panose="03000509000000000000" pitchFamily="65" charset="-120"/>
              </a:rPr>
              <a:t>私</a:t>
            </a:r>
            <a:r>
              <a:rPr lang="zh-TW" altLang="en-US" sz="2800" dirty="0">
                <a:solidFill>
                  <a:schemeClr val="tx1"/>
                </a:solidFill>
                <a:latin typeface="標楷體" panose="03000509000000000000" pitchFamily="65" charset="-120"/>
                <a:ea typeface="標楷體" panose="03000509000000000000" pitchFamily="65" charset="-120"/>
              </a:rPr>
              <a:t>校退撫之定期給付是否如同公校退撫之</a:t>
            </a:r>
            <a:r>
              <a:rPr lang="en-US" altLang="zh-TW" sz="2800" dirty="0">
                <a:solidFill>
                  <a:schemeClr val="tx1"/>
                </a:solidFill>
                <a:latin typeface="標楷體" panose="03000509000000000000" pitchFamily="65" charset="-120"/>
                <a:ea typeface="標楷體" panose="03000509000000000000" pitchFamily="65" charset="-120"/>
              </a:rPr>
              <a:t/>
            </a:r>
            <a:br>
              <a:rPr lang="en-US" altLang="zh-TW" sz="2800" dirty="0">
                <a:solidFill>
                  <a:schemeClr val="tx1"/>
                </a:solidFill>
                <a:latin typeface="標楷體" panose="03000509000000000000" pitchFamily="65" charset="-120"/>
                <a:ea typeface="標楷體" panose="03000509000000000000" pitchFamily="65" charset="-120"/>
              </a:rPr>
            </a:br>
            <a:r>
              <a:rPr lang="zh-TW" altLang="en-US" sz="2800" dirty="0">
                <a:solidFill>
                  <a:schemeClr val="tx1"/>
                </a:solidFill>
                <a:latin typeface="標楷體" panose="03000509000000000000" pitchFamily="65" charset="-120"/>
                <a:ea typeface="標楷體" panose="03000509000000000000" pitchFamily="65" charset="-120"/>
              </a:rPr>
              <a:t>   月退休金</a:t>
            </a:r>
            <a:r>
              <a:rPr lang="zh-TW" altLang="zh-TW" sz="2800" dirty="0">
                <a:solidFill>
                  <a:schemeClr val="tx1"/>
                </a:solidFill>
                <a:latin typeface="標楷體" panose="03000509000000000000" pitchFamily="65" charset="-120"/>
                <a:ea typeface="標楷體" panose="03000509000000000000" pitchFamily="65" charset="-120"/>
              </a:rPr>
              <a:t>，</a:t>
            </a:r>
            <a:r>
              <a:rPr lang="zh-TW" altLang="en-US" sz="2800" dirty="0">
                <a:solidFill>
                  <a:schemeClr val="tx1"/>
                </a:solidFill>
                <a:latin typeface="標楷體" panose="03000509000000000000" pitchFamily="65" charset="-120"/>
                <a:ea typeface="標楷體" panose="03000509000000000000" pitchFamily="65" charset="-120"/>
              </a:rPr>
              <a:t>按月領取</a:t>
            </a:r>
            <a:r>
              <a:rPr lang="zh-TW" altLang="zh-TW" sz="2800" dirty="0">
                <a:solidFill>
                  <a:schemeClr val="tx1"/>
                </a:solidFill>
                <a:latin typeface="標楷體" panose="03000509000000000000" pitchFamily="65" charset="-120"/>
                <a:ea typeface="標楷體" panose="03000509000000000000" pitchFamily="65" charset="-120"/>
              </a:rPr>
              <a:t>？</a:t>
            </a:r>
            <a:endParaRPr lang="zh-TW" altLang="en-US" sz="2800" dirty="0">
              <a:solidFill>
                <a:schemeClr val="tx1"/>
              </a:solidFill>
              <a:latin typeface="標楷體" panose="03000509000000000000" pitchFamily="65" charset="-120"/>
              <a:ea typeface="標楷體" panose="03000509000000000000" pitchFamily="65" charset="-120"/>
            </a:endParaRPr>
          </a:p>
        </p:txBody>
      </p:sp>
      <p:sp>
        <p:nvSpPr>
          <p:cNvPr id="2" name="內容版面配置區 1"/>
          <p:cNvSpPr>
            <a:spLocks noGrp="1"/>
          </p:cNvSpPr>
          <p:nvPr>
            <p:ph sz="quarter" idx="13"/>
          </p:nvPr>
        </p:nvSpPr>
        <p:spPr/>
        <p:txBody>
          <a:bodyPr/>
          <a:lstStyle/>
          <a:p>
            <a:endParaRPr lang="zh-TW" altLang="en-US" dirty="0"/>
          </a:p>
        </p:txBody>
      </p:sp>
      <p:sp>
        <p:nvSpPr>
          <p:cNvPr id="4" name="Rectangle 3"/>
          <p:cNvSpPr>
            <a:spLocks noChangeArrowheads="1"/>
          </p:cNvSpPr>
          <p:nvPr/>
        </p:nvSpPr>
        <p:spPr bwMode="auto">
          <a:xfrm>
            <a:off x="0" y="90100"/>
            <a:ext cx="65" cy="276999"/>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zh-TW" altLang="zh-TW" sz="1800" b="0" i="0" u="none" strike="noStrike" cap="none" normalizeH="0" baseline="0" dirty="0">
              <a:ln>
                <a:noFill/>
              </a:ln>
              <a:solidFill>
                <a:schemeClr val="tx1"/>
              </a:solidFill>
              <a:effectLst/>
              <a:latin typeface="Arial" panose="020B0604020202020204" pitchFamily="34" charset="0"/>
            </a:endParaRPr>
          </a:p>
        </p:txBody>
      </p:sp>
      <p:sp>
        <p:nvSpPr>
          <p:cNvPr id="7" name="Rectangle 4"/>
          <p:cNvSpPr>
            <a:spLocks noChangeArrowheads="1"/>
          </p:cNvSpPr>
          <p:nvPr/>
        </p:nvSpPr>
        <p:spPr bwMode="auto">
          <a:xfrm>
            <a:off x="0" y="90100"/>
            <a:ext cx="65" cy="276999"/>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zh-TW" altLang="zh-TW" sz="1800" b="0" i="0" u="none" strike="noStrike" cap="none" normalizeH="0" baseline="0" dirty="0">
              <a:ln>
                <a:noFill/>
              </a:ln>
              <a:solidFill>
                <a:schemeClr val="tx1"/>
              </a:solidFill>
              <a:effectLst/>
              <a:latin typeface="Arial" panose="020B0604020202020204" pitchFamily="34" charset="0"/>
            </a:endParaRPr>
          </a:p>
        </p:txBody>
      </p:sp>
      <p:sp>
        <p:nvSpPr>
          <p:cNvPr id="8" name="AutoShape 6"/>
          <p:cNvSpPr>
            <a:spLocks noChangeArrowheads="1"/>
          </p:cNvSpPr>
          <p:nvPr/>
        </p:nvSpPr>
        <p:spPr bwMode="auto">
          <a:xfrm>
            <a:off x="395301" y="2132856"/>
            <a:ext cx="8352928" cy="4417741"/>
          </a:xfrm>
          <a:prstGeom prst="roundRect">
            <a:avLst>
              <a:gd name="adj" fmla="val 9106"/>
            </a:avLst>
          </a:prstGeom>
          <a:gradFill>
            <a:gsLst>
              <a:gs pos="0">
                <a:schemeClr val="bg1"/>
              </a:gs>
              <a:gs pos="100000">
                <a:schemeClr val="accent1"/>
              </a:gs>
            </a:gsLst>
            <a:lin ang="2700000" scaled="1"/>
          </a:gradFill>
          <a:ln w="9525">
            <a:noFill/>
            <a:round/>
            <a:headEnd/>
            <a:tailEnd/>
          </a:ln>
          <a:effectLst/>
        </p:spPr>
        <p:txBody>
          <a:bodyPr wrap="none" anchor="ctr"/>
          <a:lstStyle/>
          <a:p>
            <a:pPr algn="just">
              <a:lnSpc>
                <a:spcPts val="4000"/>
              </a:lnSpc>
              <a:buSzPct val="90000"/>
            </a:pPr>
            <a:r>
              <a:rPr lang="en-US" altLang="zh-TW" sz="3600" dirty="0">
                <a:solidFill>
                  <a:schemeClr val="tx1"/>
                </a:solidFill>
                <a:latin typeface="標楷體" panose="03000509000000000000" pitchFamily="65" charset="-120"/>
                <a:ea typeface="標楷體" panose="03000509000000000000" pitchFamily="65" charset="-120"/>
              </a:rPr>
              <a:t>A:</a:t>
            </a:r>
          </a:p>
          <a:p>
            <a:pPr algn="just">
              <a:lnSpc>
                <a:spcPts val="3000"/>
              </a:lnSpc>
              <a:buSzPct val="90000"/>
            </a:pPr>
            <a:r>
              <a:rPr lang="zh-TW" altLang="en-US" sz="2800" dirty="0">
                <a:solidFill>
                  <a:schemeClr val="tx1"/>
                </a:solidFill>
                <a:latin typeface="標楷體" panose="03000509000000000000" pitchFamily="65" charset="-120"/>
                <a:ea typeface="標楷體" panose="03000509000000000000" pitchFamily="65" charset="-120"/>
              </a:rPr>
              <a:t>  私校儲金制之「定期給付」不等同於公校教師</a:t>
            </a:r>
            <a:endParaRPr lang="en-US" altLang="zh-TW" sz="2800" dirty="0">
              <a:solidFill>
                <a:schemeClr val="tx1"/>
              </a:solidFill>
              <a:latin typeface="標楷體" panose="03000509000000000000" pitchFamily="65" charset="-120"/>
              <a:ea typeface="標楷體" panose="03000509000000000000" pitchFamily="65" charset="-120"/>
            </a:endParaRPr>
          </a:p>
          <a:p>
            <a:pPr algn="just">
              <a:lnSpc>
                <a:spcPts val="3000"/>
              </a:lnSpc>
              <a:buSzPct val="90000"/>
            </a:pPr>
            <a:r>
              <a:rPr lang="zh-TW" altLang="en-US" sz="2800" dirty="0">
                <a:solidFill>
                  <a:schemeClr val="tx1"/>
                </a:solidFill>
                <a:latin typeface="標楷體" panose="03000509000000000000" pitchFamily="65" charset="-120"/>
                <a:ea typeface="標楷體" panose="03000509000000000000" pitchFamily="65" charset="-120"/>
              </a:rPr>
              <a:t>  之「月退休金」。私校儲金制以支領一次給付</a:t>
            </a:r>
            <a:endParaRPr lang="en-US" altLang="zh-TW" sz="2800" dirty="0">
              <a:solidFill>
                <a:schemeClr val="tx1"/>
              </a:solidFill>
              <a:latin typeface="標楷體" panose="03000509000000000000" pitchFamily="65" charset="-120"/>
              <a:ea typeface="標楷體" panose="03000509000000000000" pitchFamily="65" charset="-120"/>
            </a:endParaRPr>
          </a:p>
          <a:p>
            <a:pPr algn="just">
              <a:lnSpc>
                <a:spcPts val="3000"/>
              </a:lnSpc>
              <a:buSzPct val="90000"/>
            </a:pPr>
            <a:r>
              <a:rPr lang="zh-TW" altLang="en-US" sz="2800" dirty="0">
                <a:solidFill>
                  <a:schemeClr val="tx1"/>
                </a:solidFill>
                <a:latin typeface="標楷體" panose="03000509000000000000" pitchFamily="65" charset="-120"/>
                <a:ea typeface="標楷體" panose="03000509000000000000" pitchFamily="65" charset="-120"/>
              </a:rPr>
              <a:t>  為原則，教職員在學校服務期間撥繳退休準備</a:t>
            </a:r>
            <a:endParaRPr lang="en-US" altLang="zh-TW" sz="2800" dirty="0">
              <a:solidFill>
                <a:schemeClr val="tx1"/>
              </a:solidFill>
              <a:latin typeface="標楷體" panose="03000509000000000000" pitchFamily="65" charset="-120"/>
              <a:ea typeface="標楷體" panose="03000509000000000000" pitchFamily="65" charset="-120"/>
            </a:endParaRPr>
          </a:p>
          <a:p>
            <a:pPr algn="just">
              <a:lnSpc>
                <a:spcPts val="3000"/>
              </a:lnSpc>
              <a:buSzPct val="90000"/>
            </a:pPr>
            <a:r>
              <a:rPr lang="zh-TW" altLang="en-US" sz="2800" dirty="0">
                <a:solidFill>
                  <a:schemeClr val="tx1"/>
                </a:solidFill>
                <a:latin typeface="標楷體" panose="03000509000000000000" pitchFamily="65" charset="-120"/>
                <a:ea typeface="標楷體" panose="03000509000000000000" pitchFamily="65" charset="-120"/>
              </a:rPr>
              <a:t>  金後，所累積本金及利息於教職員退休時一次</a:t>
            </a:r>
            <a:endParaRPr lang="en-US" altLang="zh-TW" sz="2800" dirty="0">
              <a:solidFill>
                <a:schemeClr val="tx1"/>
              </a:solidFill>
              <a:latin typeface="標楷體" panose="03000509000000000000" pitchFamily="65" charset="-120"/>
              <a:ea typeface="標楷體" panose="03000509000000000000" pitchFamily="65" charset="-120"/>
            </a:endParaRPr>
          </a:p>
          <a:p>
            <a:pPr algn="just">
              <a:lnSpc>
                <a:spcPts val="3000"/>
              </a:lnSpc>
              <a:buSzPct val="90000"/>
            </a:pPr>
            <a:r>
              <a:rPr lang="zh-TW" altLang="en-US" sz="2800" dirty="0">
                <a:solidFill>
                  <a:schemeClr val="tx1"/>
                </a:solidFill>
                <a:latin typeface="標楷體" panose="03000509000000000000" pitchFamily="65" charset="-120"/>
                <a:ea typeface="標楷體" panose="03000509000000000000" pitchFamily="65" charset="-120"/>
              </a:rPr>
              <a:t>  領取。「定期給付」則以一次給付應領取總額</a:t>
            </a:r>
            <a:endParaRPr lang="en-US" altLang="zh-TW" sz="2800" dirty="0">
              <a:solidFill>
                <a:schemeClr val="tx1"/>
              </a:solidFill>
              <a:latin typeface="標楷體" panose="03000509000000000000" pitchFamily="65" charset="-120"/>
              <a:ea typeface="標楷體" panose="03000509000000000000" pitchFamily="65" charset="-120"/>
            </a:endParaRPr>
          </a:p>
          <a:p>
            <a:pPr algn="just">
              <a:lnSpc>
                <a:spcPts val="3000"/>
              </a:lnSpc>
              <a:buSzPct val="90000"/>
            </a:pPr>
            <a:r>
              <a:rPr lang="zh-TW" altLang="en-US" sz="2800" dirty="0">
                <a:solidFill>
                  <a:schemeClr val="tx1"/>
                </a:solidFill>
                <a:latin typeface="標楷體" panose="03000509000000000000" pitchFamily="65" charset="-120"/>
                <a:ea typeface="標楷體" panose="03000509000000000000" pitchFamily="65" charset="-120"/>
              </a:rPr>
              <a:t>  ，由私校退撫儲金管理會籂選合適之年金保險</a:t>
            </a:r>
            <a:endParaRPr lang="en-US" altLang="zh-TW" sz="2800" dirty="0">
              <a:solidFill>
                <a:schemeClr val="tx1"/>
              </a:solidFill>
              <a:latin typeface="標楷體" panose="03000509000000000000" pitchFamily="65" charset="-120"/>
              <a:ea typeface="標楷體" panose="03000509000000000000" pitchFamily="65" charset="-120"/>
            </a:endParaRPr>
          </a:p>
          <a:p>
            <a:pPr algn="just">
              <a:lnSpc>
                <a:spcPts val="3000"/>
              </a:lnSpc>
              <a:buSzPct val="90000"/>
            </a:pPr>
            <a:r>
              <a:rPr lang="zh-TW" altLang="en-US" sz="2800" dirty="0">
                <a:solidFill>
                  <a:schemeClr val="tx1"/>
                </a:solidFill>
                <a:latin typeface="標楷體" panose="03000509000000000000" pitchFamily="65" charset="-120"/>
                <a:ea typeface="標楷體" panose="03000509000000000000" pitchFamily="65" charset="-120"/>
              </a:rPr>
              <a:t>  商品，提供退休人員選擇，以定期給付方式（</a:t>
            </a:r>
            <a:endParaRPr lang="en-US" altLang="zh-TW" sz="2800" dirty="0">
              <a:solidFill>
                <a:schemeClr val="tx1"/>
              </a:solidFill>
              <a:latin typeface="標楷體" panose="03000509000000000000" pitchFamily="65" charset="-120"/>
              <a:ea typeface="標楷體" panose="03000509000000000000" pitchFamily="65" charset="-120"/>
            </a:endParaRPr>
          </a:p>
          <a:p>
            <a:pPr algn="just">
              <a:lnSpc>
                <a:spcPts val="3000"/>
              </a:lnSpc>
              <a:buSzPct val="90000"/>
            </a:pPr>
            <a:r>
              <a:rPr lang="zh-TW" altLang="en-US" sz="2800" dirty="0">
                <a:solidFill>
                  <a:schemeClr val="tx1"/>
                </a:solidFill>
                <a:latin typeface="標楷體" panose="03000509000000000000" pitchFamily="65" charset="-120"/>
                <a:ea typeface="標楷體" panose="03000509000000000000" pitchFamily="65" charset="-120"/>
              </a:rPr>
              <a:t>  按月、季、半年、年等）發給。</a:t>
            </a:r>
          </a:p>
        </p:txBody>
      </p:sp>
      <p:pic>
        <p:nvPicPr>
          <p:cNvPr id="9" name="圖片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9512" y="188640"/>
            <a:ext cx="792088" cy="792088"/>
          </a:xfrm>
          <a:prstGeom prst="rect">
            <a:avLst/>
          </a:prstGeom>
        </p:spPr>
      </p:pic>
    </p:spTree>
    <p:extLst>
      <p:ext uri="{BB962C8B-B14F-4D97-AF65-F5344CB8AC3E}">
        <p14:creationId xmlns:p14="http://schemas.microsoft.com/office/powerpoint/2010/main" val="30187004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標題 1"/>
          <p:cNvSpPr>
            <a:spLocks noGrp="1"/>
          </p:cNvSpPr>
          <p:nvPr>
            <p:ph type="title"/>
          </p:nvPr>
        </p:nvSpPr>
        <p:spPr>
          <a:xfrm>
            <a:off x="827584" y="693531"/>
            <a:ext cx="7773338" cy="1080120"/>
          </a:xfrm>
          <a:noFill/>
          <a:ln>
            <a:noFill/>
          </a:ln>
        </p:spPr>
        <p:style>
          <a:lnRef idx="1">
            <a:schemeClr val="accent3"/>
          </a:lnRef>
          <a:fillRef idx="1002">
            <a:schemeClr val="lt2"/>
          </a:fillRef>
          <a:effectRef idx="1">
            <a:schemeClr val="accent3"/>
          </a:effectRef>
          <a:fontRef idx="minor">
            <a:schemeClr val="dk1"/>
          </a:fontRef>
        </p:style>
        <p:txBody>
          <a:bodyPr>
            <a:noAutofit/>
          </a:bodyPr>
          <a:lstStyle/>
          <a:p>
            <a:pPr marL="714375" indent="-714375" algn="l"/>
            <a:r>
              <a:rPr lang="en-US" altLang="zh-TW" sz="2900" dirty="0">
                <a:solidFill>
                  <a:schemeClr val="tx1"/>
                </a:solidFill>
                <a:latin typeface="標楷體" panose="03000509000000000000" pitchFamily="65" charset="-120"/>
              </a:rPr>
              <a:t>Q2</a:t>
            </a:r>
            <a:r>
              <a:rPr lang="zh-TW" altLang="en-US" sz="2900" dirty="0">
                <a:solidFill>
                  <a:schemeClr val="tx1"/>
                </a:solidFill>
                <a:latin typeface="標楷體" panose="03000509000000000000" pitchFamily="65" charset="-120"/>
                <a:ea typeface="標楷體" panose="03000509000000000000" pitchFamily="65" charset="-120"/>
              </a:rPr>
              <a:t>：教師年滿</a:t>
            </a:r>
            <a:r>
              <a:rPr lang="en-US" altLang="zh-TW" sz="2900" dirty="0">
                <a:solidFill>
                  <a:schemeClr val="tx1"/>
                </a:solidFill>
                <a:latin typeface="標楷體" panose="03000509000000000000" pitchFamily="65" charset="-120"/>
                <a:ea typeface="標楷體" panose="03000509000000000000" pitchFamily="65" charset="-120"/>
              </a:rPr>
              <a:t>65</a:t>
            </a:r>
            <a:r>
              <a:rPr lang="zh-TW" altLang="en-US" sz="2900" dirty="0">
                <a:solidFill>
                  <a:schemeClr val="tx1"/>
                </a:solidFill>
                <a:latin typeface="標楷體" panose="03000509000000000000" pitchFamily="65" charset="-120"/>
                <a:ea typeface="標楷體" panose="03000509000000000000" pitchFamily="65" charset="-120"/>
              </a:rPr>
              <a:t>歲辦理屆齡退休，可否選擇於</a:t>
            </a:r>
            <a:r>
              <a:rPr lang="en-US" altLang="zh-TW" sz="2900" dirty="0">
                <a:solidFill>
                  <a:schemeClr val="tx1"/>
                </a:solidFill>
                <a:latin typeface="標楷體" panose="03000509000000000000" pitchFamily="65" charset="-120"/>
                <a:ea typeface="標楷體" panose="03000509000000000000" pitchFamily="65" charset="-120"/>
              </a:rPr>
              <a:t>108</a:t>
            </a:r>
            <a:r>
              <a:rPr lang="zh-TW" altLang="en-US" sz="2900" dirty="0">
                <a:solidFill>
                  <a:schemeClr val="tx1"/>
                </a:solidFill>
                <a:latin typeface="標楷體" panose="03000509000000000000" pitchFamily="65" charset="-120"/>
                <a:ea typeface="標楷體" panose="03000509000000000000" pitchFamily="65" charset="-120"/>
              </a:rPr>
              <a:t>年</a:t>
            </a:r>
            <a:r>
              <a:rPr lang="en-US" altLang="zh-TW" sz="2900" dirty="0">
                <a:solidFill>
                  <a:schemeClr val="tx1"/>
                </a:solidFill>
                <a:latin typeface="標楷體" panose="03000509000000000000" pitchFamily="65" charset="-120"/>
                <a:ea typeface="標楷體" panose="03000509000000000000" pitchFamily="65" charset="-120"/>
              </a:rPr>
              <a:t>6</a:t>
            </a:r>
            <a:r>
              <a:rPr lang="zh-TW" altLang="en-US" sz="2900" dirty="0">
                <a:solidFill>
                  <a:schemeClr val="tx1"/>
                </a:solidFill>
                <a:latin typeface="標楷體" panose="03000509000000000000" pitchFamily="65" charset="-120"/>
                <a:ea typeface="標楷體" panose="03000509000000000000" pitchFamily="65" charset="-120"/>
              </a:rPr>
              <a:t>月</a:t>
            </a:r>
            <a:r>
              <a:rPr lang="en-US" altLang="zh-TW" sz="2900" dirty="0">
                <a:solidFill>
                  <a:schemeClr val="tx1"/>
                </a:solidFill>
                <a:latin typeface="標楷體" panose="03000509000000000000" pitchFamily="65" charset="-120"/>
                <a:ea typeface="標楷體" panose="03000509000000000000" pitchFamily="65" charset="-120"/>
              </a:rPr>
              <a:t>30</a:t>
            </a:r>
            <a:r>
              <a:rPr lang="zh-TW" altLang="en-US" sz="2900" dirty="0">
                <a:solidFill>
                  <a:schemeClr val="tx1"/>
                </a:solidFill>
                <a:latin typeface="標楷體" panose="03000509000000000000" pitchFamily="65" charset="-120"/>
                <a:ea typeface="標楷體" panose="03000509000000000000" pitchFamily="65" charset="-120"/>
              </a:rPr>
              <a:t>日退休而得領取年資補償金</a:t>
            </a:r>
          </a:p>
        </p:txBody>
      </p:sp>
      <p:sp>
        <p:nvSpPr>
          <p:cNvPr id="4" name="Rectangle 3"/>
          <p:cNvSpPr>
            <a:spLocks noChangeArrowheads="1"/>
          </p:cNvSpPr>
          <p:nvPr/>
        </p:nvSpPr>
        <p:spPr bwMode="auto">
          <a:xfrm>
            <a:off x="0" y="90100"/>
            <a:ext cx="65" cy="276999"/>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zh-TW" altLang="zh-TW" sz="1800" b="0" i="0" u="none" strike="noStrike" cap="none" normalizeH="0" baseline="0" dirty="0">
              <a:ln>
                <a:noFill/>
              </a:ln>
              <a:solidFill>
                <a:schemeClr val="tx1"/>
              </a:solidFill>
              <a:effectLst/>
              <a:latin typeface="Arial" panose="020B0604020202020204" pitchFamily="34" charset="0"/>
            </a:endParaRPr>
          </a:p>
        </p:txBody>
      </p:sp>
      <p:sp>
        <p:nvSpPr>
          <p:cNvPr id="7" name="Rectangle 4"/>
          <p:cNvSpPr>
            <a:spLocks noChangeArrowheads="1"/>
          </p:cNvSpPr>
          <p:nvPr/>
        </p:nvSpPr>
        <p:spPr bwMode="auto">
          <a:xfrm>
            <a:off x="0" y="90100"/>
            <a:ext cx="65" cy="276999"/>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zh-TW" altLang="zh-TW" sz="1800" b="0" i="0" u="none" strike="noStrike" cap="none" normalizeH="0" baseline="0" dirty="0">
              <a:ln>
                <a:noFill/>
              </a:ln>
              <a:solidFill>
                <a:schemeClr val="tx1"/>
              </a:solidFill>
              <a:effectLst/>
              <a:latin typeface="Arial" panose="020B0604020202020204" pitchFamily="34" charset="0"/>
            </a:endParaRPr>
          </a:p>
        </p:txBody>
      </p:sp>
      <p:sp>
        <p:nvSpPr>
          <p:cNvPr id="8" name="AutoShape 6"/>
          <p:cNvSpPr>
            <a:spLocks noChangeArrowheads="1"/>
          </p:cNvSpPr>
          <p:nvPr/>
        </p:nvSpPr>
        <p:spPr bwMode="auto">
          <a:xfrm>
            <a:off x="420327" y="1924167"/>
            <a:ext cx="8400145" cy="4398923"/>
          </a:xfrm>
          <a:prstGeom prst="roundRect">
            <a:avLst>
              <a:gd name="adj" fmla="val 9106"/>
            </a:avLst>
          </a:prstGeom>
          <a:gradFill>
            <a:gsLst>
              <a:gs pos="0">
                <a:schemeClr val="bg1"/>
              </a:gs>
              <a:gs pos="100000">
                <a:schemeClr val="accent1"/>
              </a:gs>
            </a:gsLst>
            <a:lin ang="2700000" scaled="1"/>
          </a:gradFill>
          <a:ln w="9525">
            <a:noFill/>
            <a:round/>
            <a:headEnd/>
            <a:tailEnd/>
          </a:ln>
          <a:effectLst/>
        </p:spPr>
        <p:txBody>
          <a:bodyPr wrap="square" anchor="ctr">
            <a:spAutoFit/>
          </a:bodyPr>
          <a:lstStyle/>
          <a:p>
            <a:pPr algn="just">
              <a:lnSpc>
                <a:spcPts val="4000"/>
              </a:lnSpc>
              <a:buSzPct val="90000"/>
            </a:pPr>
            <a:r>
              <a:rPr lang="en-US" altLang="zh-TW" sz="2800" dirty="0">
                <a:solidFill>
                  <a:schemeClr val="tx1"/>
                </a:solidFill>
                <a:latin typeface="標楷體" panose="03000509000000000000" pitchFamily="65" charset="-120"/>
              </a:rPr>
              <a:t>A:</a:t>
            </a:r>
          </a:p>
          <a:p>
            <a:pPr algn="just">
              <a:lnSpc>
                <a:spcPts val="4000"/>
              </a:lnSpc>
              <a:buSzPct val="90000"/>
            </a:pPr>
            <a:r>
              <a:rPr lang="zh-TW" altLang="en-US" sz="2800" dirty="0">
                <a:solidFill>
                  <a:schemeClr val="tx1"/>
                </a:solidFill>
                <a:latin typeface="標楷體" panose="03000509000000000000" pitchFamily="65" charset="-120"/>
              </a:rPr>
              <a:t>依退撫條例第</a:t>
            </a:r>
            <a:r>
              <a:rPr lang="en-US" altLang="zh-TW" sz="2800" dirty="0">
                <a:solidFill>
                  <a:schemeClr val="tx1"/>
                </a:solidFill>
                <a:latin typeface="標楷體" panose="03000509000000000000" pitchFamily="65" charset="-120"/>
              </a:rPr>
              <a:t>21</a:t>
            </a:r>
            <a:r>
              <a:rPr lang="zh-TW" altLang="en-US" sz="2800" dirty="0">
                <a:solidFill>
                  <a:schemeClr val="tx1"/>
                </a:solidFill>
                <a:latin typeface="標楷體" panose="03000509000000000000" pitchFamily="65" charset="-120"/>
              </a:rPr>
              <a:t>條第</a:t>
            </a:r>
            <a:r>
              <a:rPr lang="en-US" altLang="zh-TW" sz="2800" dirty="0">
                <a:solidFill>
                  <a:schemeClr val="tx1"/>
                </a:solidFill>
                <a:latin typeface="標楷體" panose="03000509000000000000" pitchFamily="65" charset="-120"/>
              </a:rPr>
              <a:t>2</a:t>
            </a:r>
            <a:r>
              <a:rPr lang="zh-TW" altLang="en-US" sz="2800" dirty="0">
                <a:solidFill>
                  <a:schemeClr val="tx1"/>
                </a:solidFill>
                <a:latin typeface="標楷體" panose="03000509000000000000" pitchFamily="65" charset="-120"/>
              </a:rPr>
              <a:t>項規定，教師辦理屆齡退休</a:t>
            </a:r>
            <a:endParaRPr lang="en-US" altLang="zh-TW" sz="2800" dirty="0">
              <a:solidFill>
                <a:schemeClr val="tx1"/>
              </a:solidFill>
              <a:latin typeface="標楷體" panose="03000509000000000000" pitchFamily="65" charset="-120"/>
            </a:endParaRPr>
          </a:p>
          <a:p>
            <a:pPr algn="just">
              <a:lnSpc>
                <a:spcPts val="4000"/>
              </a:lnSpc>
              <a:buSzPct val="90000"/>
            </a:pPr>
            <a:r>
              <a:rPr lang="zh-TW" altLang="en-US" sz="2800" dirty="0">
                <a:solidFill>
                  <a:schemeClr val="tx1"/>
                </a:solidFill>
                <a:latin typeface="標楷體" panose="03000509000000000000" pitchFamily="65" charset="-120"/>
              </a:rPr>
              <a:t>之生效日期係為至遲生效日之規定，例如</a:t>
            </a:r>
            <a:r>
              <a:rPr lang="en-US" altLang="zh-TW" sz="2800" dirty="0">
                <a:solidFill>
                  <a:schemeClr val="tx1"/>
                </a:solidFill>
                <a:latin typeface="標楷體" panose="03000509000000000000" pitchFamily="65" charset="-120"/>
              </a:rPr>
              <a:t>43</a:t>
            </a:r>
            <a:r>
              <a:rPr lang="zh-TW" altLang="en-US" sz="2800" dirty="0">
                <a:solidFill>
                  <a:schemeClr val="tx1"/>
                </a:solidFill>
                <a:latin typeface="標楷體" panose="03000509000000000000" pitchFamily="65" charset="-120"/>
              </a:rPr>
              <a:t>年</a:t>
            </a:r>
            <a:r>
              <a:rPr lang="en-US" altLang="zh-TW" sz="2800" dirty="0">
                <a:solidFill>
                  <a:schemeClr val="tx1"/>
                </a:solidFill>
                <a:latin typeface="標楷體" panose="03000509000000000000" pitchFamily="65" charset="-120"/>
              </a:rPr>
              <a:t>4</a:t>
            </a:r>
            <a:r>
              <a:rPr lang="zh-TW" altLang="en-US" sz="2800" dirty="0">
                <a:solidFill>
                  <a:schemeClr val="tx1"/>
                </a:solidFill>
                <a:latin typeface="標楷體" panose="03000509000000000000" pitchFamily="65" charset="-120"/>
              </a:rPr>
              <a:t>月</a:t>
            </a:r>
            <a:endParaRPr lang="en-US" altLang="zh-TW" sz="2800" dirty="0">
              <a:solidFill>
                <a:schemeClr val="tx1"/>
              </a:solidFill>
              <a:latin typeface="標楷體" panose="03000509000000000000" pitchFamily="65" charset="-120"/>
            </a:endParaRPr>
          </a:p>
          <a:p>
            <a:pPr algn="just">
              <a:lnSpc>
                <a:spcPts val="4000"/>
              </a:lnSpc>
              <a:buSzPct val="90000"/>
            </a:pPr>
            <a:r>
              <a:rPr lang="en-US" altLang="zh-TW" sz="2800" dirty="0">
                <a:solidFill>
                  <a:schemeClr val="tx1"/>
                </a:solidFill>
                <a:latin typeface="標楷體" panose="03000509000000000000" pitchFamily="65" charset="-120"/>
              </a:rPr>
              <a:t>1</a:t>
            </a:r>
            <a:r>
              <a:rPr lang="zh-TW" altLang="en-US" sz="2800" dirty="0">
                <a:solidFill>
                  <a:schemeClr val="tx1"/>
                </a:solidFill>
                <a:latin typeface="標楷體" panose="03000509000000000000" pitchFamily="65" charset="-120"/>
              </a:rPr>
              <a:t>日生日者</a:t>
            </a:r>
            <a:r>
              <a:rPr lang="en-US" altLang="zh-TW" sz="2800" dirty="0">
                <a:solidFill>
                  <a:schemeClr val="tx1"/>
                </a:solidFill>
                <a:latin typeface="標楷體" panose="03000509000000000000" pitchFamily="65" charset="-120"/>
              </a:rPr>
              <a:t>(2</a:t>
            </a:r>
            <a:r>
              <a:rPr lang="zh-TW" altLang="en-US" sz="2800" dirty="0">
                <a:solidFill>
                  <a:schemeClr val="tx1"/>
                </a:solidFill>
                <a:latin typeface="標楷體" panose="03000509000000000000" pitchFamily="65" charset="-120"/>
              </a:rPr>
              <a:t>月</a:t>
            </a:r>
            <a:r>
              <a:rPr lang="en-US" altLang="zh-TW" sz="2800" dirty="0">
                <a:solidFill>
                  <a:schemeClr val="tx1"/>
                </a:solidFill>
                <a:latin typeface="標楷體" panose="03000509000000000000" pitchFamily="65" charset="-120"/>
              </a:rPr>
              <a:t>1</a:t>
            </a:r>
            <a:r>
              <a:rPr lang="zh-TW" altLang="en-US" sz="2800" dirty="0">
                <a:solidFill>
                  <a:schemeClr val="tx1"/>
                </a:solidFill>
                <a:latin typeface="標楷體" panose="03000509000000000000" pitchFamily="65" charset="-120"/>
              </a:rPr>
              <a:t>日至</a:t>
            </a:r>
            <a:r>
              <a:rPr lang="en-US" altLang="zh-TW" sz="2800" dirty="0">
                <a:solidFill>
                  <a:schemeClr val="tx1"/>
                </a:solidFill>
                <a:latin typeface="標楷體" panose="03000509000000000000" pitchFamily="65" charset="-120"/>
              </a:rPr>
              <a:t>7</a:t>
            </a:r>
            <a:r>
              <a:rPr lang="zh-TW" altLang="en-US" sz="2800" dirty="0">
                <a:solidFill>
                  <a:schemeClr val="tx1"/>
                </a:solidFill>
                <a:latin typeface="標楷體" panose="03000509000000000000" pitchFamily="65" charset="-120"/>
              </a:rPr>
              <a:t>月</a:t>
            </a:r>
            <a:r>
              <a:rPr lang="en-US" altLang="zh-TW" sz="2800" dirty="0">
                <a:solidFill>
                  <a:schemeClr val="tx1"/>
                </a:solidFill>
                <a:latin typeface="標楷體" panose="03000509000000000000" pitchFamily="65" charset="-120"/>
              </a:rPr>
              <a:t>31</a:t>
            </a:r>
            <a:r>
              <a:rPr lang="zh-TW" altLang="en-US" sz="2800" dirty="0">
                <a:solidFill>
                  <a:schemeClr val="tx1"/>
                </a:solidFill>
                <a:latin typeface="標楷體" panose="03000509000000000000" pitchFamily="65" charset="-120"/>
              </a:rPr>
              <a:t>日間出生</a:t>
            </a:r>
            <a:r>
              <a:rPr lang="en-US" altLang="zh-TW" sz="2800" dirty="0">
                <a:solidFill>
                  <a:schemeClr val="tx1"/>
                </a:solidFill>
                <a:latin typeface="標楷體" panose="03000509000000000000" pitchFamily="65" charset="-120"/>
              </a:rPr>
              <a:t>)</a:t>
            </a:r>
            <a:r>
              <a:rPr lang="zh-TW" altLang="en-US" sz="2800" dirty="0">
                <a:solidFill>
                  <a:schemeClr val="tx1"/>
                </a:solidFill>
                <a:latin typeface="標楷體" panose="03000509000000000000" pitchFamily="65" charset="-120"/>
              </a:rPr>
              <a:t>，依規定最晚</a:t>
            </a:r>
            <a:endParaRPr lang="en-US" altLang="zh-TW" sz="2800" dirty="0">
              <a:solidFill>
                <a:schemeClr val="tx1"/>
              </a:solidFill>
              <a:latin typeface="標楷體" panose="03000509000000000000" pitchFamily="65" charset="-120"/>
            </a:endParaRPr>
          </a:p>
          <a:p>
            <a:pPr algn="just">
              <a:lnSpc>
                <a:spcPts val="4000"/>
              </a:lnSpc>
              <a:buSzPct val="90000"/>
            </a:pPr>
            <a:r>
              <a:rPr lang="zh-TW" altLang="en-US" sz="2800" dirty="0">
                <a:solidFill>
                  <a:schemeClr val="tx1"/>
                </a:solidFill>
                <a:latin typeface="標楷體" panose="03000509000000000000" pitchFamily="65" charset="-120"/>
              </a:rPr>
              <a:t>應於</a:t>
            </a:r>
            <a:r>
              <a:rPr lang="en-US" altLang="zh-TW" sz="2800" dirty="0">
                <a:solidFill>
                  <a:schemeClr val="tx1"/>
                </a:solidFill>
                <a:latin typeface="標楷體" panose="03000509000000000000" pitchFamily="65" charset="-120"/>
              </a:rPr>
              <a:t>108</a:t>
            </a:r>
            <a:r>
              <a:rPr lang="zh-TW" altLang="en-US" sz="2800" dirty="0">
                <a:solidFill>
                  <a:schemeClr val="tx1"/>
                </a:solidFill>
                <a:latin typeface="標楷體" panose="03000509000000000000" pitchFamily="65" charset="-120"/>
              </a:rPr>
              <a:t>年</a:t>
            </a:r>
            <a:r>
              <a:rPr lang="en-US" altLang="zh-TW" sz="2800" dirty="0">
                <a:solidFill>
                  <a:schemeClr val="tx1"/>
                </a:solidFill>
                <a:latin typeface="標楷體" panose="03000509000000000000" pitchFamily="65" charset="-120"/>
              </a:rPr>
              <a:t>8</a:t>
            </a:r>
            <a:r>
              <a:rPr lang="zh-TW" altLang="en-US" sz="2800" dirty="0">
                <a:solidFill>
                  <a:schemeClr val="tx1"/>
                </a:solidFill>
                <a:latin typeface="標楷體" panose="03000509000000000000" pitchFamily="65" charset="-120"/>
              </a:rPr>
              <a:t>月</a:t>
            </a:r>
            <a:r>
              <a:rPr lang="en-US" altLang="zh-TW" sz="2800" dirty="0">
                <a:solidFill>
                  <a:schemeClr val="tx1"/>
                </a:solidFill>
                <a:latin typeface="標楷體" panose="03000509000000000000" pitchFamily="65" charset="-120"/>
              </a:rPr>
              <a:t>1</a:t>
            </a:r>
            <a:r>
              <a:rPr lang="zh-TW" altLang="en-US" sz="2800" dirty="0">
                <a:solidFill>
                  <a:schemeClr val="tx1"/>
                </a:solidFill>
                <a:latin typeface="標楷體" panose="03000509000000000000" pitchFamily="65" charset="-120"/>
              </a:rPr>
              <a:t>日辦理屆退，如考量年金改革年資</a:t>
            </a:r>
            <a:endParaRPr lang="en-US" altLang="zh-TW" sz="2800" dirty="0">
              <a:solidFill>
                <a:schemeClr val="tx1"/>
              </a:solidFill>
              <a:latin typeface="標楷體" panose="03000509000000000000" pitchFamily="65" charset="-120"/>
            </a:endParaRPr>
          </a:p>
          <a:p>
            <a:pPr algn="just">
              <a:lnSpc>
                <a:spcPts val="4000"/>
              </a:lnSpc>
              <a:buSzPct val="90000"/>
            </a:pPr>
            <a:r>
              <a:rPr lang="zh-TW" altLang="en-US" sz="2800" dirty="0">
                <a:solidFill>
                  <a:schemeClr val="tx1"/>
                </a:solidFill>
                <a:latin typeface="標楷體" panose="03000509000000000000" pitchFamily="65" charset="-120"/>
              </a:rPr>
              <a:t>補償金請領緩衝期</a:t>
            </a:r>
            <a:r>
              <a:rPr lang="en-US" altLang="zh-TW" sz="2800" dirty="0">
                <a:solidFill>
                  <a:schemeClr val="tx1"/>
                </a:solidFill>
                <a:latin typeface="標楷體" panose="03000509000000000000" pitchFamily="65" charset="-120"/>
              </a:rPr>
              <a:t>1</a:t>
            </a:r>
            <a:r>
              <a:rPr lang="zh-TW" altLang="en-US" sz="2800" dirty="0">
                <a:solidFill>
                  <a:schemeClr val="tx1"/>
                </a:solidFill>
                <a:latin typeface="標楷體" panose="03000509000000000000" pitchFamily="65" charset="-120"/>
              </a:rPr>
              <a:t>年期限</a:t>
            </a:r>
            <a:r>
              <a:rPr lang="en-US" altLang="zh-TW" sz="2800" dirty="0">
                <a:solidFill>
                  <a:schemeClr val="tx1"/>
                </a:solidFill>
                <a:latin typeface="標楷體" panose="03000509000000000000" pitchFamily="65" charset="-120"/>
              </a:rPr>
              <a:t>(</a:t>
            </a:r>
            <a:r>
              <a:rPr lang="zh-TW" altLang="en-US" sz="2800" dirty="0">
                <a:solidFill>
                  <a:schemeClr val="tx1"/>
                </a:solidFill>
                <a:latin typeface="標楷體" panose="03000509000000000000" pitchFamily="65" charset="-120"/>
              </a:rPr>
              <a:t>至</a:t>
            </a:r>
            <a:r>
              <a:rPr lang="en-US" altLang="zh-TW" sz="2800" dirty="0">
                <a:solidFill>
                  <a:schemeClr val="tx1"/>
                </a:solidFill>
                <a:latin typeface="標楷體" panose="03000509000000000000" pitchFamily="65" charset="-120"/>
              </a:rPr>
              <a:t>108.6.30)</a:t>
            </a:r>
            <a:r>
              <a:rPr lang="zh-TW" altLang="en-US" sz="2800" dirty="0">
                <a:solidFill>
                  <a:schemeClr val="tx1"/>
                </a:solidFill>
                <a:latin typeface="標楷體" panose="03000509000000000000" pitchFamily="65" charset="-120"/>
              </a:rPr>
              <a:t>之因素，</a:t>
            </a:r>
            <a:endParaRPr lang="en-US" altLang="zh-TW" sz="2800" dirty="0">
              <a:solidFill>
                <a:schemeClr val="tx1"/>
              </a:solidFill>
              <a:latin typeface="標楷體" panose="03000509000000000000" pitchFamily="65" charset="-120"/>
            </a:endParaRPr>
          </a:p>
          <a:p>
            <a:pPr algn="just">
              <a:lnSpc>
                <a:spcPts val="4000"/>
              </a:lnSpc>
              <a:buSzPct val="90000"/>
            </a:pPr>
            <a:r>
              <a:rPr lang="zh-TW" altLang="en-US" sz="2800" dirty="0">
                <a:solidFill>
                  <a:schemeClr val="tx1"/>
                </a:solidFill>
                <a:latin typeface="標楷體" panose="03000509000000000000" pitchFamily="65" charset="-120"/>
              </a:rPr>
              <a:t>在不影響學校教學前提下，係得選擇以</a:t>
            </a:r>
            <a:r>
              <a:rPr lang="en-US" altLang="zh-TW" sz="2800" dirty="0">
                <a:solidFill>
                  <a:schemeClr val="tx1"/>
                </a:solidFill>
                <a:latin typeface="標楷體" panose="03000509000000000000" pitchFamily="65" charset="-120"/>
              </a:rPr>
              <a:t>108</a:t>
            </a:r>
            <a:r>
              <a:rPr lang="zh-TW" altLang="en-US" sz="2800" dirty="0">
                <a:solidFill>
                  <a:schemeClr val="tx1"/>
                </a:solidFill>
                <a:latin typeface="標楷體" panose="03000509000000000000" pitchFamily="65" charset="-120"/>
              </a:rPr>
              <a:t>年</a:t>
            </a:r>
            <a:r>
              <a:rPr lang="en-US" altLang="zh-TW" sz="2800" dirty="0">
                <a:solidFill>
                  <a:schemeClr val="tx1"/>
                </a:solidFill>
                <a:latin typeface="標楷體" panose="03000509000000000000" pitchFamily="65" charset="-120"/>
              </a:rPr>
              <a:t>6</a:t>
            </a:r>
          </a:p>
          <a:p>
            <a:pPr algn="just">
              <a:lnSpc>
                <a:spcPts val="4000"/>
              </a:lnSpc>
              <a:buSzPct val="90000"/>
            </a:pPr>
            <a:r>
              <a:rPr lang="zh-TW" altLang="en-US" sz="2800" dirty="0">
                <a:solidFill>
                  <a:schemeClr val="tx1"/>
                </a:solidFill>
                <a:latin typeface="標楷體" panose="03000509000000000000" pitchFamily="65" charset="-120"/>
              </a:rPr>
              <a:t>月</a:t>
            </a:r>
            <a:r>
              <a:rPr lang="en-US" altLang="zh-TW" sz="2800" dirty="0">
                <a:solidFill>
                  <a:schemeClr val="tx1"/>
                </a:solidFill>
                <a:latin typeface="標楷體" panose="03000509000000000000" pitchFamily="65" charset="-120"/>
              </a:rPr>
              <a:t>30</a:t>
            </a:r>
            <a:r>
              <a:rPr lang="zh-TW" altLang="en-US" sz="2800" dirty="0">
                <a:solidFill>
                  <a:schemeClr val="tx1"/>
                </a:solidFill>
                <a:latin typeface="標楷體" panose="03000509000000000000" pitchFamily="65" charset="-120"/>
              </a:rPr>
              <a:t>日為退休生效日</a:t>
            </a:r>
            <a:endParaRPr lang="ko-KR" altLang="en-US" sz="2800" dirty="0">
              <a:solidFill>
                <a:schemeClr val="tx1"/>
              </a:solidFill>
              <a:latin typeface="標楷體" panose="03000509000000000000" pitchFamily="65" charset="-120"/>
            </a:endParaRPr>
          </a:p>
        </p:txBody>
      </p:sp>
      <p:pic>
        <p:nvPicPr>
          <p:cNvPr id="9" name="圖片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9512" y="188640"/>
            <a:ext cx="792088" cy="792088"/>
          </a:xfrm>
          <a:prstGeom prst="rect">
            <a:avLst/>
          </a:prstGeom>
        </p:spPr>
      </p:pic>
    </p:spTree>
    <p:extLst>
      <p:ext uri="{BB962C8B-B14F-4D97-AF65-F5344CB8AC3E}">
        <p14:creationId xmlns:p14="http://schemas.microsoft.com/office/powerpoint/2010/main" val="2291863421"/>
      </p:ext>
    </p:extLst>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標題 1"/>
          <p:cNvSpPr>
            <a:spLocks noGrp="1"/>
          </p:cNvSpPr>
          <p:nvPr>
            <p:ph type="title"/>
          </p:nvPr>
        </p:nvSpPr>
        <p:spPr>
          <a:xfrm>
            <a:off x="943025" y="584684"/>
            <a:ext cx="7773338" cy="1187533"/>
          </a:xfrm>
          <a:noFill/>
          <a:ln>
            <a:noFill/>
          </a:ln>
        </p:spPr>
        <p:style>
          <a:lnRef idx="1">
            <a:schemeClr val="accent3"/>
          </a:lnRef>
          <a:fillRef idx="1002">
            <a:schemeClr val="lt2"/>
          </a:fillRef>
          <a:effectRef idx="1">
            <a:schemeClr val="accent3"/>
          </a:effectRef>
          <a:fontRef idx="minor">
            <a:schemeClr val="dk1"/>
          </a:fontRef>
        </p:style>
        <p:txBody>
          <a:bodyPr>
            <a:noAutofit/>
          </a:bodyPr>
          <a:lstStyle/>
          <a:p>
            <a:pPr algn="l"/>
            <a:r>
              <a:rPr lang="en-US" altLang="zh-TW" sz="2800" dirty="0">
                <a:solidFill>
                  <a:schemeClr val="tx1"/>
                </a:solidFill>
                <a:latin typeface="標楷體" panose="03000509000000000000" pitchFamily="65" charset="-120"/>
                <a:ea typeface="標楷體" panose="03000509000000000000" pitchFamily="65" charset="-120"/>
              </a:rPr>
              <a:t>Q5</a:t>
            </a:r>
            <a:r>
              <a:rPr lang="zh-TW" altLang="en-US" sz="2800" dirty="0">
                <a:solidFill>
                  <a:schemeClr val="tx1"/>
                </a:solidFill>
                <a:latin typeface="標楷體" panose="03000509000000000000" pitchFamily="65" charset="-120"/>
                <a:ea typeface="標楷體" panose="03000509000000000000" pitchFamily="65" charset="-120"/>
              </a:rPr>
              <a:t>：公</a:t>
            </a:r>
            <a:r>
              <a:rPr lang="zh-TW" altLang="zh-TW" sz="2800" dirty="0">
                <a:solidFill>
                  <a:schemeClr val="tx1"/>
                </a:solidFill>
                <a:latin typeface="標楷體" panose="03000509000000000000" pitchFamily="65" charset="-120"/>
                <a:ea typeface="標楷體" panose="03000509000000000000" pitchFamily="65" charset="-120"/>
              </a:rPr>
              <a:t>私</a:t>
            </a:r>
            <a:r>
              <a:rPr lang="zh-TW" altLang="en-US" sz="2800" dirty="0">
                <a:solidFill>
                  <a:schemeClr val="tx1"/>
                </a:solidFill>
                <a:latin typeface="標楷體" panose="03000509000000000000" pitchFamily="65" charset="-120"/>
                <a:ea typeface="標楷體" panose="03000509000000000000" pitchFamily="65" charset="-120"/>
              </a:rPr>
              <a:t>併計年資採計上限</a:t>
            </a:r>
            <a:r>
              <a:rPr lang="zh-TW" altLang="zh-TW" sz="2800" dirty="0">
                <a:solidFill>
                  <a:schemeClr val="tx1"/>
                </a:solidFill>
                <a:latin typeface="標楷體" panose="03000509000000000000" pitchFamily="65" charset="-120"/>
                <a:ea typeface="標楷體" panose="03000509000000000000" pitchFamily="65" charset="-120"/>
              </a:rPr>
              <a:t>？</a:t>
            </a:r>
            <a:endParaRPr lang="zh-TW" altLang="en-US" sz="2800" dirty="0">
              <a:solidFill>
                <a:schemeClr val="tx1"/>
              </a:solidFill>
              <a:latin typeface="標楷體" panose="03000509000000000000" pitchFamily="65" charset="-120"/>
              <a:ea typeface="標楷體" panose="03000509000000000000" pitchFamily="65" charset="-120"/>
            </a:endParaRPr>
          </a:p>
        </p:txBody>
      </p:sp>
      <p:sp>
        <p:nvSpPr>
          <p:cNvPr id="4" name="Rectangle 3"/>
          <p:cNvSpPr>
            <a:spLocks noChangeArrowheads="1"/>
          </p:cNvSpPr>
          <p:nvPr/>
        </p:nvSpPr>
        <p:spPr bwMode="auto">
          <a:xfrm>
            <a:off x="0" y="90100"/>
            <a:ext cx="65" cy="276999"/>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zh-TW" altLang="zh-TW" sz="1800" b="0" i="0" u="none" strike="noStrike" cap="none" normalizeH="0" baseline="0" dirty="0">
              <a:ln>
                <a:noFill/>
              </a:ln>
              <a:solidFill>
                <a:schemeClr val="tx1"/>
              </a:solidFill>
              <a:effectLst/>
              <a:latin typeface="Arial" panose="020B0604020202020204" pitchFamily="34" charset="0"/>
            </a:endParaRPr>
          </a:p>
        </p:txBody>
      </p:sp>
      <p:sp>
        <p:nvSpPr>
          <p:cNvPr id="7" name="Rectangle 4"/>
          <p:cNvSpPr>
            <a:spLocks noChangeArrowheads="1"/>
          </p:cNvSpPr>
          <p:nvPr/>
        </p:nvSpPr>
        <p:spPr bwMode="auto">
          <a:xfrm>
            <a:off x="0" y="90100"/>
            <a:ext cx="65" cy="276999"/>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zh-TW" altLang="zh-TW" sz="1800" b="0" i="0" u="none" strike="noStrike" cap="none" normalizeH="0" baseline="0" dirty="0">
              <a:ln>
                <a:noFill/>
              </a:ln>
              <a:solidFill>
                <a:schemeClr val="tx1"/>
              </a:solidFill>
              <a:effectLst/>
              <a:latin typeface="Arial" panose="020B0604020202020204" pitchFamily="34" charset="0"/>
            </a:endParaRPr>
          </a:p>
        </p:txBody>
      </p:sp>
      <p:sp>
        <p:nvSpPr>
          <p:cNvPr id="8" name="AutoShape 6"/>
          <p:cNvSpPr>
            <a:spLocks noChangeArrowheads="1"/>
          </p:cNvSpPr>
          <p:nvPr/>
        </p:nvSpPr>
        <p:spPr bwMode="auto">
          <a:xfrm>
            <a:off x="395536" y="1988840"/>
            <a:ext cx="8424936" cy="3384376"/>
          </a:xfrm>
          <a:prstGeom prst="roundRect">
            <a:avLst>
              <a:gd name="adj" fmla="val 9106"/>
            </a:avLst>
          </a:prstGeom>
          <a:gradFill>
            <a:gsLst>
              <a:gs pos="0">
                <a:schemeClr val="bg1"/>
              </a:gs>
              <a:gs pos="100000">
                <a:schemeClr val="accent1"/>
              </a:gs>
            </a:gsLst>
            <a:lin ang="2700000" scaled="1"/>
          </a:gradFill>
          <a:ln w="9525">
            <a:noFill/>
            <a:round/>
            <a:headEnd/>
            <a:tailEnd/>
          </a:ln>
          <a:effectLst/>
        </p:spPr>
        <p:txBody>
          <a:bodyPr wrap="none" anchor="ctr"/>
          <a:lstStyle/>
          <a:p>
            <a:pPr algn="just">
              <a:lnSpc>
                <a:spcPts val="4000"/>
              </a:lnSpc>
              <a:buSzPct val="90000"/>
            </a:pPr>
            <a:r>
              <a:rPr lang="en-US" altLang="zh-TW" sz="3600" dirty="0">
                <a:solidFill>
                  <a:schemeClr val="tx1"/>
                </a:solidFill>
                <a:latin typeface="標楷體" panose="03000509000000000000" pitchFamily="65" charset="-120"/>
                <a:ea typeface="標楷體" panose="03000509000000000000" pitchFamily="65" charset="-120"/>
              </a:rPr>
              <a:t>A:</a:t>
            </a:r>
          </a:p>
          <a:p>
            <a:pPr algn="just">
              <a:lnSpc>
                <a:spcPts val="3000"/>
              </a:lnSpc>
              <a:buSzPct val="90000"/>
            </a:pPr>
            <a:r>
              <a:rPr lang="zh-TW" altLang="en-US" sz="2800" dirty="0">
                <a:solidFill>
                  <a:schemeClr val="tx1"/>
                </a:solidFill>
                <a:latin typeface="標楷體" panose="03000509000000000000" pitchFamily="65" charset="-120"/>
                <a:ea typeface="標楷體" panose="03000509000000000000" pitchFamily="65" charset="-120"/>
              </a:rPr>
              <a:t>  以公立學校校長、教師身分退休時併計私立學校</a:t>
            </a:r>
            <a:endParaRPr lang="en-US" altLang="zh-TW" sz="2800" dirty="0">
              <a:solidFill>
                <a:schemeClr val="tx1"/>
              </a:solidFill>
              <a:latin typeface="標楷體" panose="03000509000000000000" pitchFamily="65" charset="-120"/>
              <a:ea typeface="標楷體" panose="03000509000000000000" pitchFamily="65" charset="-120"/>
            </a:endParaRPr>
          </a:p>
          <a:p>
            <a:pPr algn="just">
              <a:lnSpc>
                <a:spcPts val="3000"/>
              </a:lnSpc>
              <a:buSzPct val="90000"/>
            </a:pPr>
            <a:r>
              <a:rPr lang="zh-TW" altLang="en-US" sz="2800" dirty="0">
                <a:solidFill>
                  <a:schemeClr val="tx1"/>
                </a:solidFill>
                <a:latin typeface="標楷體" panose="03000509000000000000" pitchFamily="65" charset="-120"/>
                <a:ea typeface="標楷體" panose="03000509000000000000" pitchFamily="65" charset="-120"/>
              </a:rPr>
              <a:t>  校長、教師年資者，選擇一次退休金者得合併採</a:t>
            </a:r>
            <a:endParaRPr lang="en-US" altLang="zh-TW" sz="2800" dirty="0">
              <a:solidFill>
                <a:schemeClr val="tx1"/>
              </a:solidFill>
              <a:latin typeface="標楷體" panose="03000509000000000000" pitchFamily="65" charset="-120"/>
              <a:ea typeface="標楷體" panose="03000509000000000000" pitchFamily="65" charset="-120"/>
            </a:endParaRPr>
          </a:p>
          <a:p>
            <a:pPr algn="just">
              <a:lnSpc>
                <a:spcPts val="3000"/>
              </a:lnSpc>
              <a:buSzPct val="90000"/>
            </a:pPr>
            <a:r>
              <a:rPr lang="zh-TW" altLang="en-US" sz="2800" dirty="0">
                <a:solidFill>
                  <a:schemeClr val="tx1"/>
                </a:solidFill>
                <a:latin typeface="標楷體" panose="03000509000000000000" pitchFamily="65" charset="-120"/>
                <a:ea typeface="標楷體" panose="03000509000000000000" pitchFamily="65" charset="-120"/>
              </a:rPr>
              <a:t>  計</a:t>
            </a:r>
            <a:r>
              <a:rPr lang="en-US" altLang="zh-TW" sz="2800" dirty="0">
                <a:solidFill>
                  <a:schemeClr val="tx1"/>
                </a:solidFill>
                <a:latin typeface="標楷體" panose="03000509000000000000" pitchFamily="65" charset="-120"/>
                <a:ea typeface="標楷體" panose="03000509000000000000" pitchFamily="65" charset="-120"/>
              </a:rPr>
              <a:t>42</a:t>
            </a:r>
            <a:r>
              <a:rPr lang="zh-TW" altLang="en-US" sz="2800" dirty="0">
                <a:solidFill>
                  <a:schemeClr val="tx1"/>
                </a:solidFill>
                <a:latin typeface="標楷體" panose="03000509000000000000" pitchFamily="65" charset="-120"/>
                <a:ea typeface="標楷體" panose="03000509000000000000" pitchFamily="65" charset="-120"/>
              </a:rPr>
              <a:t>年，選擇月退休金者得合併採計</a:t>
            </a:r>
            <a:r>
              <a:rPr lang="en-US" altLang="zh-TW" sz="2800" dirty="0">
                <a:solidFill>
                  <a:schemeClr val="tx1"/>
                </a:solidFill>
                <a:latin typeface="標楷體" panose="03000509000000000000" pitchFamily="65" charset="-120"/>
                <a:ea typeface="標楷體" panose="03000509000000000000" pitchFamily="65" charset="-120"/>
              </a:rPr>
              <a:t>40</a:t>
            </a:r>
            <a:r>
              <a:rPr lang="zh-TW" altLang="en-US" sz="2800" dirty="0">
                <a:solidFill>
                  <a:schemeClr val="tx1"/>
                </a:solidFill>
                <a:latin typeface="標楷體" panose="03000509000000000000" pitchFamily="65" charset="-120"/>
                <a:ea typeface="標楷體" panose="03000509000000000000" pitchFamily="65" charset="-120"/>
              </a:rPr>
              <a:t>年。</a:t>
            </a:r>
          </a:p>
        </p:txBody>
      </p:sp>
      <p:pic>
        <p:nvPicPr>
          <p:cNvPr id="9" name="圖片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9512" y="188640"/>
            <a:ext cx="792088" cy="792088"/>
          </a:xfrm>
          <a:prstGeom prst="rect">
            <a:avLst/>
          </a:prstGeom>
        </p:spPr>
      </p:pic>
    </p:spTree>
    <p:extLst>
      <p:ext uri="{BB962C8B-B14F-4D97-AF65-F5344CB8AC3E}">
        <p14:creationId xmlns:p14="http://schemas.microsoft.com/office/powerpoint/2010/main" val="203340612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標題 1"/>
          <p:cNvSpPr>
            <a:spLocks noGrp="1"/>
          </p:cNvSpPr>
          <p:nvPr>
            <p:ph type="title"/>
          </p:nvPr>
        </p:nvSpPr>
        <p:spPr>
          <a:xfrm>
            <a:off x="1043608" y="440668"/>
            <a:ext cx="7773338" cy="1080120"/>
          </a:xfrm>
          <a:noFill/>
          <a:ln>
            <a:noFill/>
          </a:ln>
        </p:spPr>
        <p:style>
          <a:lnRef idx="1">
            <a:schemeClr val="accent3"/>
          </a:lnRef>
          <a:fillRef idx="1002">
            <a:schemeClr val="lt2"/>
          </a:fillRef>
          <a:effectRef idx="1">
            <a:schemeClr val="accent3"/>
          </a:effectRef>
          <a:fontRef idx="minor">
            <a:schemeClr val="dk1"/>
          </a:fontRef>
        </p:style>
        <p:txBody>
          <a:bodyPr>
            <a:noAutofit/>
          </a:bodyPr>
          <a:lstStyle/>
          <a:p>
            <a:pPr marL="714375" indent="-714375" algn="l"/>
            <a:r>
              <a:rPr lang="en-US" altLang="zh-TW" sz="2900" dirty="0">
                <a:solidFill>
                  <a:schemeClr val="tx1"/>
                </a:solidFill>
                <a:latin typeface="標楷體" panose="03000509000000000000" pitchFamily="65" charset="-120"/>
              </a:rPr>
              <a:t>Q3</a:t>
            </a:r>
            <a:r>
              <a:rPr lang="zh-TW" altLang="en-US" sz="2900" dirty="0">
                <a:solidFill>
                  <a:schemeClr val="tx1"/>
                </a:solidFill>
                <a:latin typeface="標楷體" panose="03000509000000000000" pitchFamily="65" charset="-120"/>
                <a:ea typeface="標楷體" panose="03000509000000000000" pitchFamily="65" charset="-120"/>
              </a:rPr>
              <a:t>：教師申請退休時，其曾服大專集訓證書如已經找不到，該如何處理</a:t>
            </a:r>
          </a:p>
        </p:txBody>
      </p:sp>
      <p:sp>
        <p:nvSpPr>
          <p:cNvPr id="4" name="Rectangle 3"/>
          <p:cNvSpPr>
            <a:spLocks noChangeArrowheads="1"/>
          </p:cNvSpPr>
          <p:nvPr/>
        </p:nvSpPr>
        <p:spPr bwMode="auto">
          <a:xfrm>
            <a:off x="0" y="90100"/>
            <a:ext cx="65" cy="276999"/>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zh-TW" altLang="zh-TW" sz="1800" b="0" i="0" u="none" strike="noStrike" cap="none" normalizeH="0" baseline="0" dirty="0">
              <a:ln>
                <a:noFill/>
              </a:ln>
              <a:solidFill>
                <a:schemeClr val="tx1"/>
              </a:solidFill>
              <a:effectLst/>
              <a:latin typeface="Arial" panose="020B0604020202020204" pitchFamily="34" charset="0"/>
            </a:endParaRPr>
          </a:p>
        </p:txBody>
      </p:sp>
      <p:sp>
        <p:nvSpPr>
          <p:cNvPr id="7" name="Rectangle 4"/>
          <p:cNvSpPr>
            <a:spLocks noChangeArrowheads="1"/>
          </p:cNvSpPr>
          <p:nvPr/>
        </p:nvSpPr>
        <p:spPr bwMode="auto">
          <a:xfrm>
            <a:off x="0" y="90100"/>
            <a:ext cx="65" cy="276999"/>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zh-TW" altLang="zh-TW" sz="1800" b="0" i="0" u="none" strike="noStrike" cap="none" normalizeH="0" baseline="0" dirty="0">
              <a:ln>
                <a:noFill/>
              </a:ln>
              <a:solidFill>
                <a:schemeClr val="tx1"/>
              </a:solidFill>
              <a:effectLst/>
              <a:latin typeface="Arial" panose="020B0604020202020204" pitchFamily="34" charset="0"/>
            </a:endParaRPr>
          </a:p>
        </p:txBody>
      </p:sp>
      <p:sp>
        <p:nvSpPr>
          <p:cNvPr id="8" name="AutoShape 6"/>
          <p:cNvSpPr>
            <a:spLocks noChangeArrowheads="1"/>
          </p:cNvSpPr>
          <p:nvPr/>
        </p:nvSpPr>
        <p:spPr bwMode="auto">
          <a:xfrm>
            <a:off x="323528" y="1988840"/>
            <a:ext cx="8553095" cy="3888432"/>
          </a:xfrm>
          <a:prstGeom prst="roundRect">
            <a:avLst>
              <a:gd name="adj" fmla="val 9106"/>
            </a:avLst>
          </a:prstGeom>
          <a:gradFill>
            <a:gsLst>
              <a:gs pos="0">
                <a:schemeClr val="bg1"/>
              </a:gs>
              <a:gs pos="100000">
                <a:schemeClr val="accent1"/>
              </a:gs>
            </a:gsLst>
            <a:lin ang="2700000" scaled="1"/>
          </a:gradFill>
          <a:ln w="9525">
            <a:noFill/>
            <a:round/>
            <a:headEnd/>
            <a:tailEnd/>
          </a:ln>
          <a:effectLst/>
        </p:spPr>
        <p:txBody>
          <a:bodyPr wrap="square" anchor="ctr">
            <a:spAutoFit/>
          </a:bodyPr>
          <a:lstStyle/>
          <a:p>
            <a:pPr algn="just">
              <a:lnSpc>
                <a:spcPts val="4000"/>
              </a:lnSpc>
              <a:buSzPct val="90000"/>
            </a:pPr>
            <a:r>
              <a:rPr lang="en-US" altLang="zh-TW" sz="2800" dirty="0">
                <a:solidFill>
                  <a:schemeClr val="tx1"/>
                </a:solidFill>
                <a:latin typeface="標楷體" panose="03000509000000000000" pitchFamily="65" charset="-120"/>
              </a:rPr>
              <a:t>A:</a:t>
            </a:r>
          </a:p>
          <a:p>
            <a:pPr algn="just">
              <a:lnSpc>
                <a:spcPts val="4000"/>
              </a:lnSpc>
              <a:buSzPct val="90000"/>
            </a:pPr>
            <a:r>
              <a:rPr lang="zh-TW" altLang="en-US" sz="2800" dirty="0">
                <a:solidFill>
                  <a:schemeClr val="tx1"/>
                </a:solidFill>
                <a:latin typeface="標楷體" panose="03000509000000000000" pitchFamily="65" charset="-120"/>
              </a:rPr>
              <a:t>一、可由服務學校函請申請退休教師戶籍所在</a:t>
            </a:r>
            <a:endParaRPr lang="en-US" altLang="zh-TW" sz="2800" dirty="0">
              <a:solidFill>
                <a:schemeClr val="tx1"/>
              </a:solidFill>
              <a:latin typeface="標楷體" panose="03000509000000000000" pitchFamily="65" charset="-120"/>
            </a:endParaRPr>
          </a:p>
          <a:p>
            <a:pPr algn="just">
              <a:lnSpc>
                <a:spcPts val="4000"/>
              </a:lnSpc>
              <a:buSzPct val="90000"/>
            </a:pPr>
            <a:r>
              <a:rPr lang="zh-TW" altLang="en-US" sz="2800" dirty="0">
                <a:solidFill>
                  <a:schemeClr val="tx1"/>
                </a:solidFill>
                <a:latin typeface="標楷體" panose="03000509000000000000" pitchFamily="65" charset="-120"/>
              </a:rPr>
              <a:t>    地後備指揮部，查證開具服役證明</a:t>
            </a:r>
            <a:endParaRPr lang="en-US" altLang="zh-TW" sz="2800" dirty="0">
              <a:solidFill>
                <a:schemeClr val="tx1"/>
              </a:solidFill>
              <a:latin typeface="標楷體" panose="03000509000000000000" pitchFamily="65" charset="-120"/>
            </a:endParaRPr>
          </a:p>
          <a:p>
            <a:pPr algn="just">
              <a:lnSpc>
                <a:spcPts val="4000"/>
              </a:lnSpc>
              <a:buSzPct val="90000"/>
            </a:pPr>
            <a:r>
              <a:rPr lang="zh-TW" altLang="en-US" sz="2800" dirty="0">
                <a:solidFill>
                  <a:schemeClr val="tx1"/>
                </a:solidFill>
                <a:latin typeface="標楷體" panose="03000509000000000000" pitchFamily="65" charset="-120"/>
              </a:rPr>
              <a:t>二、如前開方式查無資料，可另請退休教師本</a:t>
            </a:r>
            <a:endParaRPr lang="en-US" altLang="zh-TW" sz="2800" dirty="0">
              <a:solidFill>
                <a:schemeClr val="tx1"/>
              </a:solidFill>
              <a:latin typeface="標楷體" panose="03000509000000000000" pitchFamily="65" charset="-120"/>
            </a:endParaRPr>
          </a:p>
          <a:p>
            <a:pPr algn="just">
              <a:lnSpc>
                <a:spcPts val="4000"/>
              </a:lnSpc>
              <a:buSzPct val="90000"/>
            </a:pPr>
            <a:r>
              <a:rPr lang="zh-TW" altLang="en-US" sz="2800" dirty="0">
                <a:solidFill>
                  <a:schemeClr val="tx1"/>
                </a:solidFill>
                <a:latin typeface="標楷體" panose="03000509000000000000" pitchFamily="65" charset="-120"/>
              </a:rPr>
              <a:t>    人自行填具大專集訓證書補發申請表，寄</a:t>
            </a:r>
            <a:endParaRPr lang="en-US" altLang="zh-TW" sz="2800" dirty="0">
              <a:solidFill>
                <a:schemeClr val="tx1"/>
              </a:solidFill>
              <a:latin typeface="標楷體" panose="03000509000000000000" pitchFamily="65" charset="-120"/>
            </a:endParaRPr>
          </a:p>
          <a:p>
            <a:pPr algn="just">
              <a:lnSpc>
                <a:spcPts val="4000"/>
              </a:lnSpc>
              <a:buSzPct val="90000"/>
            </a:pPr>
            <a:r>
              <a:rPr lang="zh-TW" altLang="en-US" sz="2800" dirty="0">
                <a:solidFill>
                  <a:schemeClr val="tx1"/>
                </a:solidFill>
                <a:latin typeface="標楷體" panose="03000509000000000000" pitchFamily="65" charset="-120"/>
              </a:rPr>
              <a:t>    請國防部陸軍第十軍團指揮部申請補發大專</a:t>
            </a:r>
            <a:endParaRPr lang="en-US" altLang="zh-TW" sz="2800" dirty="0">
              <a:solidFill>
                <a:schemeClr val="tx1"/>
              </a:solidFill>
              <a:latin typeface="標楷體" panose="03000509000000000000" pitchFamily="65" charset="-120"/>
            </a:endParaRPr>
          </a:p>
          <a:p>
            <a:pPr algn="just">
              <a:lnSpc>
                <a:spcPts val="4000"/>
              </a:lnSpc>
              <a:buSzPct val="90000"/>
            </a:pPr>
            <a:r>
              <a:rPr lang="zh-TW" altLang="en-US" sz="2800" dirty="0">
                <a:solidFill>
                  <a:schemeClr val="tx1"/>
                </a:solidFill>
                <a:latin typeface="標楷體" panose="03000509000000000000" pitchFamily="65" charset="-120"/>
              </a:rPr>
              <a:t>    集訓服役證明</a:t>
            </a:r>
            <a:endParaRPr lang="en-US" altLang="ko-KR" sz="2800" dirty="0">
              <a:solidFill>
                <a:schemeClr val="tx1"/>
              </a:solidFill>
              <a:latin typeface="標楷體" panose="03000509000000000000" pitchFamily="65" charset="-120"/>
            </a:endParaRPr>
          </a:p>
        </p:txBody>
      </p:sp>
      <p:pic>
        <p:nvPicPr>
          <p:cNvPr id="9" name="圖片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9512" y="188640"/>
            <a:ext cx="792088" cy="792088"/>
          </a:xfrm>
          <a:prstGeom prst="rect">
            <a:avLst/>
          </a:prstGeom>
        </p:spPr>
      </p:pic>
    </p:spTree>
    <p:extLst>
      <p:ext uri="{BB962C8B-B14F-4D97-AF65-F5344CB8AC3E}">
        <p14:creationId xmlns:p14="http://schemas.microsoft.com/office/powerpoint/2010/main" val="236237945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標題 1"/>
          <p:cNvSpPr>
            <a:spLocks noGrp="1"/>
          </p:cNvSpPr>
          <p:nvPr>
            <p:ph type="title"/>
          </p:nvPr>
        </p:nvSpPr>
        <p:spPr>
          <a:xfrm>
            <a:off x="1028515" y="367099"/>
            <a:ext cx="7773338" cy="1445588"/>
          </a:xfrm>
          <a:noFill/>
          <a:ln>
            <a:noFill/>
          </a:ln>
        </p:spPr>
        <p:style>
          <a:lnRef idx="1">
            <a:schemeClr val="accent3"/>
          </a:lnRef>
          <a:fillRef idx="1002">
            <a:schemeClr val="lt2"/>
          </a:fillRef>
          <a:effectRef idx="1">
            <a:schemeClr val="accent3"/>
          </a:effectRef>
          <a:fontRef idx="minor">
            <a:schemeClr val="dk1"/>
          </a:fontRef>
        </p:style>
        <p:txBody>
          <a:bodyPr>
            <a:noAutofit/>
          </a:bodyPr>
          <a:lstStyle/>
          <a:p>
            <a:pPr marL="714375" indent="-714375" algn="l"/>
            <a:r>
              <a:rPr lang="en-US" altLang="zh-TW" sz="2900" dirty="0">
                <a:solidFill>
                  <a:schemeClr val="tx1"/>
                </a:solidFill>
                <a:latin typeface="標楷體" panose="03000509000000000000" pitchFamily="65" charset="-120"/>
              </a:rPr>
              <a:t>Q</a:t>
            </a:r>
            <a:r>
              <a:rPr lang="en-US" altLang="zh-TW" sz="2900" dirty="0">
                <a:solidFill>
                  <a:schemeClr val="tx1"/>
                </a:solidFill>
                <a:latin typeface="+mn-ea"/>
              </a:rPr>
              <a:t>4</a:t>
            </a:r>
            <a:r>
              <a:rPr lang="zh-TW" altLang="en-US" sz="2900" dirty="0">
                <a:solidFill>
                  <a:schemeClr val="tx1"/>
                </a:solidFill>
                <a:latin typeface="+mn-ea"/>
              </a:rPr>
              <a:t>：教師辦理退休時，實際服務初任日期早於大專教師合格證書之起資日期時，該段年資可否併計為退休年資</a:t>
            </a:r>
          </a:p>
        </p:txBody>
      </p:sp>
      <p:sp>
        <p:nvSpPr>
          <p:cNvPr id="4" name="Rectangle 3"/>
          <p:cNvSpPr>
            <a:spLocks noChangeArrowheads="1"/>
          </p:cNvSpPr>
          <p:nvPr/>
        </p:nvSpPr>
        <p:spPr bwMode="auto">
          <a:xfrm>
            <a:off x="0" y="90100"/>
            <a:ext cx="65" cy="276999"/>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zh-TW" altLang="zh-TW" sz="1800" b="0" i="0" u="none" strike="noStrike" cap="none" normalizeH="0" baseline="0" dirty="0">
              <a:ln>
                <a:noFill/>
              </a:ln>
              <a:solidFill>
                <a:schemeClr val="tx1"/>
              </a:solidFill>
              <a:effectLst/>
              <a:latin typeface="Arial" panose="020B0604020202020204" pitchFamily="34" charset="0"/>
            </a:endParaRPr>
          </a:p>
        </p:txBody>
      </p:sp>
      <p:sp>
        <p:nvSpPr>
          <p:cNvPr id="7" name="Rectangle 4"/>
          <p:cNvSpPr>
            <a:spLocks noChangeArrowheads="1"/>
          </p:cNvSpPr>
          <p:nvPr/>
        </p:nvSpPr>
        <p:spPr bwMode="auto">
          <a:xfrm>
            <a:off x="0" y="90100"/>
            <a:ext cx="65" cy="276999"/>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zh-TW" altLang="zh-TW" sz="1800" b="0" i="0" u="none" strike="noStrike" cap="none" normalizeH="0" baseline="0" dirty="0">
              <a:ln>
                <a:noFill/>
              </a:ln>
              <a:solidFill>
                <a:schemeClr val="tx1"/>
              </a:solidFill>
              <a:effectLst/>
              <a:latin typeface="Arial" panose="020B0604020202020204" pitchFamily="34" charset="0"/>
            </a:endParaRPr>
          </a:p>
        </p:txBody>
      </p:sp>
      <p:sp>
        <p:nvSpPr>
          <p:cNvPr id="8" name="AutoShape 6"/>
          <p:cNvSpPr>
            <a:spLocks noChangeArrowheads="1"/>
          </p:cNvSpPr>
          <p:nvPr/>
        </p:nvSpPr>
        <p:spPr bwMode="auto">
          <a:xfrm>
            <a:off x="467544" y="1801125"/>
            <a:ext cx="8515563" cy="5002811"/>
          </a:xfrm>
          <a:prstGeom prst="roundRect">
            <a:avLst>
              <a:gd name="adj" fmla="val 9106"/>
            </a:avLst>
          </a:prstGeom>
          <a:gradFill>
            <a:gsLst>
              <a:gs pos="0">
                <a:schemeClr val="bg1"/>
              </a:gs>
              <a:gs pos="100000">
                <a:schemeClr val="accent1"/>
              </a:gs>
            </a:gsLst>
            <a:lin ang="2700000" scaled="1"/>
          </a:gradFill>
          <a:ln w="9525">
            <a:noFill/>
            <a:round/>
            <a:headEnd/>
            <a:tailEnd/>
          </a:ln>
          <a:effectLst/>
        </p:spPr>
        <p:txBody>
          <a:bodyPr wrap="none" anchor="ctr"/>
          <a:lstStyle/>
          <a:p>
            <a:pPr algn="just">
              <a:lnSpc>
                <a:spcPts val="4000"/>
              </a:lnSpc>
              <a:buSzPct val="90000"/>
            </a:pPr>
            <a:r>
              <a:rPr lang="en-US" altLang="zh-TW" sz="3600" dirty="0">
                <a:solidFill>
                  <a:schemeClr val="tx1"/>
                </a:solidFill>
                <a:latin typeface="+mn-ea"/>
                <a:ea typeface="+mn-ea"/>
              </a:rPr>
              <a:t>A:</a:t>
            </a:r>
          </a:p>
          <a:p>
            <a:pPr algn="just">
              <a:lnSpc>
                <a:spcPts val="3000"/>
              </a:lnSpc>
              <a:buSzPct val="90000"/>
            </a:pPr>
            <a:r>
              <a:rPr lang="zh-TW" altLang="en-US" sz="2800" dirty="0">
                <a:solidFill>
                  <a:schemeClr val="tx1"/>
                </a:solidFill>
                <a:latin typeface="+mn-ea"/>
                <a:ea typeface="+mn-ea"/>
              </a:rPr>
              <a:t>一、教師退休年資之採計須符合編制內、合格、</a:t>
            </a:r>
            <a:endParaRPr lang="en-US" altLang="zh-TW" sz="2800" dirty="0">
              <a:solidFill>
                <a:schemeClr val="tx1"/>
              </a:solidFill>
              <a:latin typeface="+mn-ea"/>
              <a:ea typeface="+mn-ea"/>
            </a:endParaRPr>
          </a:p>
          <a:p>
            <a:pPr algn="just">
              <a:lnSpc>
                <a:spcPts val="3000"/>
              </a:lnSpc>
              <a:buSzPct val="90000"/>
            </a:pPr>
            <a:r>
              <a:rPr lang="en-US" altLang="zh-TW" sz="2800" dirty="0">
                <a:solidFill>
                  <a:schemeClr val="tx1"/>
                </a:solidFill>
                <a:latin typeface="+mn-ea"/>
                <a:ea typeface="+mn-ea"/>
              </a:rPr>
              <a:t>    </a:t>
            </a:r>
            <a:r>
              <a:rPr lang="zh-TW" altLang="en-US" sz="2800" dirty="0">
                <a:solidFill>
                  <a:schemeClr val="tx1"/>
                </a:solidFill>
                <a:latin typeface="+mn-ea"/>
                <a:ea typeface="+mn-ea"/>
              </a:rPr>
              <a:t>專任及有給之要件原則</a:t>
            </a:r>
            <a:endParaRPr lang="en-US" altLang="zh-TW" sz="2800" dirty="0">
              <a:solidFill>
                <a:schemeClr val="tx1"/>
              </a:solidFill>
              <a:latin typeface="+mn-ea"/>
              <a:ea typeface="+mn-ea"/>
            </a:endParaRPr>
          </a:p>
          <a:p>
            <a:pPr algn="just">
              <a:lnSpc>
                <a:spcPts val="3000"/>
              </a:lnSpc>
              <a:buSzPct val="90000"/>
            </a:pPr>
            <a:r>
              <a:rPr lang="zh-TW" altLang="en-US" sz="2800" dirty="0">
                <a:solidFill>
                  <a:schemeClr val="tx1"/>
                </a:solidFill>
                <a:latin typeface="+mn-ea"/>
                <a:ea typeface="+mn-ea"/>
              </a:rPr>
              <a:t>二、大專教師之合格教師資格認定，依退撫條例</a:t>
            </a:r>
            <a:endParaRPr lang="en-US" altLang="zh-TW" sz="2800" dirty="0">
              <a:solidFill>
                <a:schemeClr val="tx1"/>
              </a:solidFill>
              <a:latin typeface="+mn-ea"/>
              <a:ea typeface="+mn-ea"/>
            </a:endParaRPr>
          </a:p>
          <a:p>
            <a:pPr algn="just">
              <a:lnSpc>
                <a:spcPts val="3000"/>
              </a:lnSpc>
              <a:buSzPct val="90000"/>
            </a:pPr>
            <a:r>
              <a:rPr lang="zh-TW" altLang="en-US" sz="2800" dirty="0">
                <a:solidFill>
                  <a:schemeClr val="tx1"/>
                </a:solidFill>
                <a:latin typeface="+mn-ea"/>
                <a:ea typeface="+mn-ea"/>
              </a:rPr>
              <a:t>    施行細則第</a:t>
            </a:r>
            <a:r>
              <a:rPr lang="en-US" altLang="zh-TW" sz="2800" dirty="0">
                <a:solidFill>
                  <a:schemeClr val="tx1"/>
                </a:solidFill>
                <a:latin typeface="+mn-ea"/>
                <a:ea typeface="+mn-ea"/>
              </a:rPr>
              <a:t>11</a:t>
            </a:r>
            <a:r>
              <a:rPr lang="zh-TW" altLang="en-US" sz="2800" dirty="0">
                <a:solidFill>
                  <a:schemeClr val="tx1"/>
                </a:solidFill>
                <a:latin typeface="+mn-ea"/>
                <a:ea typeface="+mn-ea"/>
              </a:rPr>
              <a:t>條規定，以初聘時已具備所任</a:t>
            </a:r>
            <a:endParaRPr lang="en-US" altLang="zh-TW" sz="2800" dirty="0">
              <a:solidFill>
                <a:schemeClr val="tx1"/>
              </a:solidFill>
              <a:latin typeface="+mn-ea"/>
              <a:ea typeface="+mn-ea"/>
            </a:endParaRPr>
          </a:p>
          <a:p>
            <a:pPr algn="just">
              <a:lnSpc>
                <a:spcPts val="3000"/>
              </a:lnSpc>
              <a:buSzPct val="90000"/>
            </a:pPr>
            <a:r>
              <a:rPr lang="zh-TW" altLang="en-US" sz="2800" dirty="0">
                <a:solidFill>
                  <a:schemeClr val="tx1"/>
                </a:solidFill>
                <a:latin typeface="+mn-ea"/>
                <a:ea typeface="+mn-ea"/>
              </a:rPr>
              <a:t>    職務之合格教師證書及證書所載明之起資年</a:t>
            </a:r>
            <a:endParaRPr lang="en-US" altLang="zh-TW" sz="2800" dirty="0">
              <a:solidFill>
                <a:schemeClr val="tx1"/>
              </a:solidFill>
              <a:latin typeface="+mn-ea"/>
              <a:ea typeface="+mn-ea"/>
            </a:endParaRPr>
          </a:p>
          <a:p>
            <a:pPr algn="just">
              <a:lnSpc>
                <a:spcPts val="3000"/>
              </a:lnSpc>
              <a:buSzPct val="90000"/>
            </a:pPr>
            <a:r>
              <a:rPr lang="zh-TW" altLang="en-US" sz="2800" dirty="0">
                <a:solidFill>
                  <a:schemeClr val="tx1"/>
                </a:solidFill>
                <a:latin typeface="+mn-ea"/>
                <a:ea typeface="+mn-ea"/>
              </a:rPr>
              <a:t>    月日認定，如該段服務年資未具合格要件係</a:t>
            </a:r>
            <a:endParaRPr lang="en-US" altLang="zh-TW" sz="2800" dirty="0">
              <a:solidFill>
                <a:schemeClr val="tx1"/>
              </a:solidFill>
              <a:latin typeface="+mn-ea"/>
              <a:ea typeface="+mn-ea"/>
            </a:endParaRPr>
          </a:p>
          <a:p>
            <a:pPr algn="just">
              <a:lnSpc>
                <a:spcPts val="3000"/>
              </a:lnSpc>
              <a:buSzPct val="90000"/>
            </a:pPr>
            <a:r>
              <a:rPr lang="zh-TW" altLang="en-US" sz="2800" dirty="0">
                <a:solidFill>
                  <a:schemeClr val="tx1"/>
                </a:solidFill>
                <a:latin typeface="+mn-ea"/>
                <a:ea typeface="+mn-ea"/>
              </a:rPr>
              <a:t>    不得採計為退休年資</a:t>
            </a:r>
            <a:endParaRPr lang="en-US" altLang="zh-TW" sz="2800" dirty="0">
              <a:solidFill>
                <a:schemeClr val="tx1"/>
              </a:solidFill>
              <a:latin typeface="+mn-ea"/>
              <a:ea typeface="+mn-ea"/>
            </a:endParaRPr>
          </a:p>
          <a:p>
            <a:pPr algn="just">
              <a:lnSpc>
                <a:spcPts val="3000"/>
              </a:lnSpc>
              <a:buSzPct val="90000"/>
            </a:pPr>
            <a:r>
              <a:rPr lang="zh-TW" altLang="en-US" sz="2800" dirty="0">
                <a:solidFill>
                  <a:schemeClr val="tx1"/>
                </a:solidFill>
                <a:latin typeface="+mn-ea"/>
                <a:ea typeface="+mn-ea"/>
              </a:rPr>
              <a:t>三、</a:t>
            </a:r>
            <a:r>
              <a:rPr lang="en-US" altLang="zh-TW" sz="2800" dirty="0">
                <a:solidFill>
                  <a:schemeClr val="tx1"/>
                </a:solidFill>
                <a:latin typeface="+mn-ea"/>
                <a:ea typeface="+mn-ea"/>
              </a:rPr>
              <a:t>74.5.2</a:t>
            </a:r>
            <a:r>
              <a:rPr lang="zh-TW" altLang="en-US" sz="2800" dirty="0">
                <a:solidFill>
                  <a:schemeClr val="tx1"/>
                </a:solidFill>
                <a:latin typeface="+mn-ea"/>
                <a:ea typeface="+mn-ea"/>
              </a:rPr>
              <a:t>前之教師服務年資，如屬初聘時已具備當</a:t>
            </a:r>
            <a:endParaRPr lang="en-US" altLang="zh-TW" sz="2800" dirty="0">
              <a:solidFill>
                <a:schemeClr val="tx1"/>
              </a:solidFill>
              <a:latin typeface="+mn-ea"/>
              <a:ea typeface="+mn-ea"/>
            </a:endParaRPr>
          </a:p>
          <a:p>
            <a:pPr algn="just">
              <a:lnSpc>
                <a:spcPts val="3000"/>
              </a:lnSpc>
              <a:buSzPct val="90000"/>
            </a:pPr>
            <a:r>
              <a:rPr lang="zh-TW" altLang="en-US" sz="2800" dirty="0">
                <a:solidFill>
                  <a:schemeClr val="tx1"/>
                </a:solidFill>
                <a:latin typeface="+mn-ea"/>
                <a:ea typeface="+mn-ea"/>
              </a:rPr>
              <a:t>    時所任職務之資格條件，且其未依規定送審係非</a:t>
            </a:r>
            <a:endParaRPr lang="en-US" altLang="zh-TW" sz="2800" dirty="0">
              <a:solidFill>
                <a:schemeClr val="tx1"/>
              </a:solidFill>
              <a:latin typeface="+mn-ea"/>
              <a:ea typeface="+mn-ea"/>
            </a:endParaRPr>
          </a:p>
          <a:p>
            <a:pPr algn="just">
              <a:lnSpc>
                <a:spcPts val="3000"/>
              </a:lnSpc>
              <a:buSzPct val="90000"/>
            </a:pPr>
            <a:r>
              <a:rPr lang="zh-TW" altLang="en-US" sz="2800" dirty="0">
                <a:solidFill>
                  <a:schemeClr val="tx1"/>
                </a:solidFill>
                <a:latin typeface="+mn-ea"/>
                <a:ea typeface="+mn-ea"/>
              </a:rPr>
              <a:t>    可歸責於當事人情形者，得經學校出具相關證</a:t>
            </a:r>
            <a:endParaRPr lang="en-US" altLang="zh-TW" sz="2800" dirty="0">
              <a:solidFill>
                <a:schemeClr val="tx1"/>
              </a:solidFill>
              <a:latin typeface="+mn-ea"/>
              <a:ea typeface="+mn-ea"/>
            </a:endParaRPr>
          </a:p>
          <a:p>
            <a:pPr algn="just">
              <a:lnSpc>
                <a:spcPts val="3000"/>
              </a:lnSpc>
              <a:buSzPct val="90000"/>
            </a:pPr>
            <a:r>
              <a:rPr lang="zh-TW" altLang="en-US" sz="2800" dirty="0">
                <a:solidFill>
                  <a:schemeClr val="tx1"/>
                </a:solidFill>
                <a:latin typeface="+mn-ea"/>
                <a:ea typeface="+mn-ea"/>
              </a:rPr>
              <a:t>    明後，得予認定併計為退休年資</a:t>
            </a:r>
            <a:endParaRPr lang="en-US" altLang="ko-KR" sz="2800" dirty="0">
              <a:solidFill>
                <a:schemeClr val="tx1"/>
              </a:solidFill>
              <a:latin typeface="+mn-ea"/>
              <a:ea typeface="+mn-ea"/>
            </a:endParaRPr>
          </a:p>
        </p:txBody>
      </p:sp>
      <p:pic>
        <p:nvPicPr>
          <p:cNvPr id="9" name="圖片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9512" y="188640"/>
            <a:ext cx="792088" cy="792088"/>
          </a:xfrm>
          <a:prstGeom prst="rect">
            <a:avLst/>
          </a:prstGeom>
        </p:spPr>
      </p:pic>
    </p:spTree>
    <p:extLst>
      <p:ext uri="{BB962C8B-B14F-4D97-AF65-F5344CB8AC3E}">
        <p14:creationId xmlns:p14="http://schemas.microsoft.com/office/powerpoint/2010/main" val="30107825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標題 1"/>
          <p:cNvSpPr>
            <a:spLocks noGrp="1"/>
          </p:cNvSpPr>
          <p:nvPr>
            <p:ph type="title"/>
          </p:nvPr>
        </p:nvSpPr>
        <p:spPr>
          <a:xfrm>
            <a:off x="765150" y="641496"/>
            <a:ext cx="7541692" cy="1191999"/>
          </a:xfrm>
          <a:noFill/>
          <a:ln>
            <a:noFill/>
          </a:ln>
        </p:spPr>
        <p:style>
          <a:lnRef idx="1">
            <a:schemeClr val="accent3"/>
          </a:lnRef>
          <a:fillRef idx="1002">
            <a:schemeClr val="lt2"/>
          </a:fillRef>
          <a:effectRef idx="1">
            <a:schemeClr val="accent3"/>
          </a:effectRef>
          <a:fontRef idx="minor">
            <a:schemeClr val="dk1"/>
          </a:fontRef>
        </p:style>
        <p:txBody>
          <a:bodyPr>
            <a:noAutofit/>
          </a:bodyPr>
          <a:lstStyle/>
          <a:p>
            <a:pPr marL="806450" indent="-806450" algn="l"/>
            <a:r>
              <a:rPr lang="en-US" altLang="zh-TW" sz="2900" dirty="0">
                <a:solidFill>
                  <a:schemeClr val="tx1"/>
                </a:solidFill>
                <a:latin typeface="標楷體" panose="03000509000000000000" pitchFamily="65" charset="-120"/>
              </a:rPr>
              <a:t>Q5</a:t>
            </a:r>
            <a:r>
              <a:rPr lang="zh-TW" altLang="en-US" sz="2900" dirty="0">
                <a:solidFill>
                  <a:schemeClr val="tx1"/>
                </a:solidFill>
                <a:latin typeface="標楷體" panose="03000509000000000000" pitchFamily="65" charset="-120"/>
                <a:ea typeface="標楷體" panose="03000509000000000000" pitchFamily="65" charset="-120"/>
              </a:rPr>
              <a:t>：教師曾任護理教師年資可否併計為退休年資</a:t>
            </a:r>
          </a:p>
        </p:txBody>
      </p:sp>
      <p:sp>
        <p:nvSpPr>
          <p:cNvPr id="4" name="Rectangle 3"/>
          <p:cNvSpPr>
            <a:spLocks noChangeArrowheads="1"/>
          </p:cNvSpPr>
          <p:nvPr/>
        </p:nvSpPr>
        <p:spPr bwMode="auto">
          <a:xfrm>
            <a:off x="0" y="90100"/>
            <a:ext cx="65" cy="276999"/>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zh-TW" altLang="zh-TW" sz="1800" b="0" i="0" u="none" strike="noStrike" cap="none" normalizeH="0" baseline="0" dirty="0">
              <a:ln>
                <a:noFill/>
              </a:ln>
              <a:solidFill>
                <a:schemeClr val="tx1"/>
              </a:solidFill>
              <a:effectLst/>
              <a:latin typeface="Arial" panose="020B0604020202020204" pitchFamily="34" charset="0"/>
            </a:endParaRPr>
          </a:p>
        </p:txBody>
      </p:sp>
      <p:sp>
        <p:nvSpPr>
          <p:cNvPr id="7" name="Rectangle 4"/>
          <p:cNvSpPr>
            <a:spLocks noChangeArrowheads="1"/>
          </p:cNvSpPr>
          <p:nvPr/>
        </p:nvSpPr>
        <p:spPr bwMode="auto">
          <a:xfrm>
            <a:off x="0" y="90100"/>
            <a:ext cx="65" cy="276999"/>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zh-TW" altLang="zh-TW" sz="1800" b="0" i="0" u="none" strike="noStrike" cap="none" normalizeH="0" baseline="0" dirty="0">
              <a:ln>
                <a:noFill/>
              </a:ln>
              <a:solidFill>
                <a:schemeClr val="tx1"/>
              </a:solidFill>
              <a:effectLst/>
              <a:latin typeface="Arial" panose="020B0604020202020204" pitchFamily="34" charset="0"/>
            </a:endParaRPr>
          </a:p>
        </p:txBody>
      </p:sp>
      <p:sp>
        <p:nvSpPr>
          <p:cNvPr id="8" name="AutoShape 6"/>
          <p:cNvSpPr>
            <a:spLocks noChangeArrowheads="1"/>
          </p:cNvSpPr>
          <p:nvPr/>
        </p:nvSpPr>
        <p:spPr bwMode="auto">
          <a:xfrm>
            <a:off x="179512" y="1950231"/>
            <a:ext cx="8784976" cy="4575113"/>
          </a:xfrm>
          <a:prstGeom prst="roundRect">
            <a:avLst>
              <a:gd name="adj" fmla="val 9106"/>
            </a:avLst>
          </a:prstGeom>
          <a:gradFill>
            <a:gsLst>
              <a:gs pos="0">
                <a:schemeClr val="bg1"/>
              </a:gs>
              <a:gs pos="100000">
                <a:schemeClr val="accent1"/>
              </a:gs>
            </a:gsLst>
            <a:lin ang="2700000" scaled="1"/>
          </a:gradFill>
          <a:ln w="9525">
            <a:noFill/>
            <a:round/>
            <a:headEnd/>
            <a:tailEnd/>
          </a:ln>
          <a:effectLst/>
        </p:spPr>
        <p:txBody>
          <a:bodyPr wrap="square" anchor="ctr"/>
          <a:lstStyle/>
          <a:p>
            <a:pPr algn="just">
              <a:lnSpc>
                <a:spcPts val="4000"/>
              </a:lnSpc>
              <a:buSzPct val="90000"/>
            </a:pPr>
            <a:r>
              <a:rPr lang="en-US" altLang="zh-TW" sz="3600" dirty="0">
                <a:solidFill>
                  <a:schemeClr val="tx1"/>
                </a:solidFill>
                <a:latin typeface="標楷體" panose="03000509000000000000" pitchFamily="65" charset="-120"/>
              </a:rPr>
              <a:t>A:</a:t>
            </a:r>
          </a:p>
          <a:p>
            <a:pPr marL="806450" indent="-806450" algn="just"/>
            <a:r>
              <a:rPr lang="zh-TW" altLang="zh-TW" sz="2800" dirty="0">
                <a:solidFill>
                  <a:schemeClr val="tx1"/>
                </a:solidFill>
                <a:latin typeface="標楷體" panose="03000509000000000000" pitchFamily="65" charset="-120"/>
              </a:rPr>
              <a:t>一、曾任教育部依法令規定資格介派至公、私立學校擔任護理教師年資得予併計為退休年資。</a:t>
            </a:r>
          </a:p>
          <a:p>
            <a:pPr marL="806450" indent="-806450" algn="just"/>
            <a:r>
              <a:rPr lang="zh-TW" altLang="zh-TW" sz="2800" dirty="0">
                <a:solidFill>
                  <a:schemeClr val="tx1"/>
                </a:solidFill>
                <a:latin typeface="標楷體" panose="03000509000000000000" pitchFamily="65" charset="-120"/>
              </a:rPr>
              <a:t>二、護理教師之退撫新制實施日期為</a:t>
            </a:r>
            <a:r>
              <a:rPr lang="en-US" altLang="zh-TW" sz="2800" dirty="0">
                <a:solidFill>
                  <a:schemeClr val="tx1"/>
                </a:solidFill>
                <a:latin typeface="標楷體" panose="03000509000000000000" pitchFamily="65" charset="-120"/>
              </a:rPr>
              <a:t>90</a:t>
            </a:r>
            <a:r>
              <a:rPr lang="zh-TW" altLang="zh-TW" sz="2800" dirty="0">
                <a:solidFill>
                  <a:schemeClr val="tx1"/>
                </a:solidFill>
                <a:latin typeface="標楷體" panose="03000509000000000000" pitchFamily="65" charset="-120"/>
              </a:rPr>
              <a:t>年</a:t>
            </a:r>
            <a:r>
              <a:rPr lang="en-US" altLang="zh-TW" sz="2800" dirty="0">
                <a:solidFill>
                  <a:schemeClr val="tx1"/>
                </a:solidFill>
                <a:latin typeface="標楷體" panose="03000509000000000000" pitchFamily="65" charset="-120"/>
              </a:rPr>
              <a:t>10</a:t>
            </a:r>
            <a:r>
              <a:rPr lang="zh-TW" altLang="zh-TW" sz="2800" dirty="0">
                <a:solidFill>
                  <a:schemeClr val="tx1"/>
                </a:solidFill>
                <a:latin typeface="標楷體" panose="03000509000000000000" pitchFamily="65" charset="-120"/>
              </a:rPr>
              <a:t>月</a:t>
            </a:r>
            <a:r>
              <a:rPr lang="en-US" altLang="zh-TW" sz="2800" dirty="0">
                <a:solidFill>
                  <a:schemeClr val="tx1"/>
                </a:solidFill>
                <a:latin typeface="標楷體" panose="03000509000000000000" pitchFamily="65" charset="-120"/>
              </a:rPr>
              <a:t>31</a:t>
            </a:r>
            <a:r>
              <a:rPr lang="zh-TW" altLang="zh-TW" sz="2800" dirty="0">
                <a:solidFill>
                  <a:schemeClr val="tx1"/>
                </a:solidFill>
                <a:latin typeface="標楷體" panose="03000509000000000000" pitchFamily="65" charset="-120"/>
              </a:rPr>
              <a:t>日；在</a:t>
            </a:r>
            <a:r>
              <a:rPr lang="en-US" altLang="zh-TW" sz="2800" dirty="0">
                <a:solidFill>
                  <a:schemeClr val="tx1"/>
                </a:solidFill>
                <a:latin typeface="標楷體" panose="03000509000000000000" pitchFamily="65" charset="-120"/>
              </a:rPr>
              <a:t>90</a:t>
            </a:r>
            <a:r>
              <a:rPr lang="zh-TW" altLang="zh-TW" sz="2800" dirty="0">
                <a:solidFill>
                  <a:schemeClr val="tx1"/>
                </a:solidFill>
                <a:latin typeface="標楷體" panose="03000509000000000000" pitchFamily="65" charset="-120"/>
              </a:rPr>
              <a:t>年</a:t>
            </a:r>
            <a:r>
              <a:rPr lang="en-US" altLang="zh-TW" sz="2800" dirty="0">
                <a:solidFill>
                  <a:schemeClr val="tx1"/>
                </a:solidFill>
                <a:latin typeface="標楷體" panose="03000509000000000000" pitchFamily="65" charset="-120"/>
              </a:rPr>
              <a:t>10</a:t>
            </a:r>
            <a:r>
              <a:rPr lang="zh-TW" altLang="zh-TW" sz="2800" dirty="0">
                <a:solidFill>
                  <a:schemeClr val="tx1"/>
                </a:solidFill>
                <a:latin typeface="標楷體" panose="03000509000000000000" pitchFamily="65" charset="-120"/>
              </a:rPr>
              <a:t>月</a:t>
            </a:r>
            <a:r>
              <a:rPr lang="en-US" altLang="zh-TW" sz="2800" dirty="0">
                <a:solidFill>
                  <a:schemeClr val="tx1"/>
                </a:solidFill>
                <a:latin typeface="標楷體" panose="03000509000000000000" pitchFamily="65" charset="-120"/>
              </a:rPr>
              <a:t>31</a:t>
            </a:r>
            <a:r>
              <a:rPr lang="zh-TW" altLang="zh-TW" sz="2800" dirty="0">
                <a:solidFill>
                  <a:schemeClr val="tx1"/>
                </a:solidFill>
                <a:latin typeface="標楷體" panose="03000509000000000000" pitchFamily="65" charset="-120"/>
              </a:rPr>
              <a:t>日前之任職年資由公庫</a:t>
            </a:r>
            <a:r>
              <a:rPr lang="en-US" altLang="zh-TW" sz="2800" dirty="0">
                <a:solidFill>
                  <a:schemeClr val="tx1"/>
                </a:solidFill>
                <a:latin typeface="標楷體" panose="03000509000000000000" pitchFamily="65" charset="-120"/>
              </a:rPr>
              <a:t>(</a:t>
            </a:r>
            <a:r>
              <a:rPr lang="zh-TW" altLang="zh-TW" sz="2800" dirty="0">
                <a:solidFill>
                  <a:schemeClr val="tx1"/>
                </a:solidFill>
                <a:latin typeface="標楷體" panose="03000509000000000000" pitchFamily="65" charset="-120"/>
              </a:rPr>
              <a:t>政府編列預算</a:t>
            </a:r>
            <a:r>
              <a:rPr lang="en-US" altLang="zh-TW" sz="2800" dirty="0">
                <a:solidFill>
                  <a:schemeClr val="tx1"/>
                </a:solidFill>
                <a:latin typeface="標楷體" panose="03000509000000000000" pitchFamily="65" charset="-120"/>
              </a:rPr>
              <a:t>)</a:t>
            </a:r>
            <a:r>
              <a:rPr lang="zh-TW" altLang="zh-TW" sz="2800" dirty="0">
                <a:solidFill>
                  <a:schemeClr val="tx1"/>
                </a:solidFill>
                <a:latin typeface="標楷體" panose="03000509000000000000" pitchFamily="65" charset="-120"/>
              </a:rPr>
              <a:t>支給；在</a:t>
            </a:r>
            <a:r>
              <a:rPr lang="en-US" altLang="zh-TW" sz="2800" dirty="0">
                <a:solidFill>
                  <a:schemeClr val="tx1"/>
                </a:solidFill>
                <a:latin typeface="標楷體" panose="03000509000000000000" pitchFamily="65" charset="-120"/>
              </a:rPr>
              <a:t>90</a:t>
            </a:r>
            <a:r>
              <a:rPr lang="zh-TW" altLang="zh-TW" sz="2800" dirty="0">
                <a:solidFill>
                  <a:schemeClr val="tx1"/>
                </a:solidFill>
                <a:latin typeface="標楷體" panose="03000509000000000000" pitchFamily="65" charset="-120"/>
              </a:rPr>
              <a:t>年</a:t>
            </a:r>
            <a:r>
              <a:rPr lang="en-US" altLang="zh-TW" sz="2800" dirty="0">
                <a:solidFill>
                  <a:schemeClr val="tx1"/>
                </a:solidFill>
                <a:latin typeface="標楷體" panose="03000509000000000000" pitchFamily="65" charset="-120"/>
              </a:rPr>
              <a:t>10</a:t>
            </a:r>
            <a:r>
              <a:rPr lang="zh-TW" altLang="zh-TW" sz="2800" dirty="0">
                <a:solidFill>
                  <a:schemeClr val="tx1"/>
                </a:solidFill>
                <a:latin typeface="標楷體" panose="03000509000000000000" pitchFamily="65" charset="-120"/>
              </a:rPr>
              <a:t>月</a:t>
            </a:r>
            <a:r>
              <a:rPr lang="en-US" altLang="zh-TW" sz="2800" dirty="0">
                <a:solidFill>
                  <a:schemeClr val="tx1"/>
                </a:solidFill>
                <a:latin typeface="標楷體" panose="03000509000000000000" pitchFamily="65" charset="-120"/>
              </a:rPr>
              <a:t>31</a:t>
            </a:r>
            <a:r>
              <a:rPr lang="zh-TW" altLang="zh-TW" sz="2800" dirty="0">
                <a:solidFill>
                  <a:schemeClr val="tx1"/>
                </a:solidFill>
                <a:latin typeface="標楷體" panose="03000509000000000000" pitchFamily="65" charset="-120"/>
              </a:rPr>
              <a:t>日後之任職年資由退休撫卹基金</a:t>
            </a:r>
            <a:r>
              <a:rPr lang="en-US" altLang="zh-TW" sz="2800" dirty="0">
                <a:solidFill>
                  <a:schemeClr val="tx1"/>
                </a:solidFill>
                <a:latin typeface="標楷體" panose="03000509000000000000" pitchFamily="65" charset="-120"/>
              </a:rPr>
              <a:t>(</a:t>
            </a:r>
            <a:r>
              <a:rPr lang="zh-TW" altLang="zh-TW" sz="2800" dirty="0">
                <a:solidFill>
                  <a:schemeClr val="tx1"/>
                </a:solidFill>
                <a:latin typeface="標楷體" panose="03000509000000000000" pitchFamily="65" charset="-120"/>
              </a:rPr>
              <a:t>繳費</a:t>
            </a:r>
            <a:r>
              <a:rPr lang="en-US" altLang="zh-TW" sz="2800" dirty="0">
                <a:solidFill>
                  <a:schemeClr val="tx1"/>
                </a:solidFill>
                <a:latin typeface="標楷體" panose="03000509000000000000" pitchFamily="65" charset="-120"/>
              </a:rPr>
              <a:t>)</a:t>
            </a:r>
            <a:r>
              <a:rPr lang="zh-TW" altLang="zh-TW" sz="2800" dirty="0">
                <a:solidFill>
                  <a:schemeClr val="tx1"/>
                </a:solidFill>
                <a:latin typeface="標楷體" panose="03000509000000000000" pitchFamily="65" charset="-120"/>
              </a:rPr>
              <a:t>支給。 </a:t>
            </a:r>
            <a:r>
              <a:rPr lang="en-US" altLang="zh-TW" sz="3600" dirty="0">
                <a:solidFill>
                  <a:schemeClr val="tx1"/>
                </a:solidFill>
                <a:latin typeface="標楷體" panose="03000509000000000000" pitchFamily="65" charset="-120"/>
              </a:rPr>
              <a:t> </a:t>
            </a:r>
            <a:endParaRPr lang="zh-TW" altLang="zh-TW" sz="3600" dirty="0">
              <a:solidFill>
                <a:schemeClr val="tx1"/>
              </a:solidFill>
              <a:latin typeface="標楷體" panose="03000509000000000000" pitchFamily="65" charset="-120"/>
            </a:endParaRPr>
          </a:p>
          <a:p>
            <a:pPr algn="just">
              <a:lnSpc>
                <a:spcPts val="4000"/>
              </a:lnSpc>
              <a:buSzPct val="90000"/>
            </a:pPr>
            <a:endParaRPr lang="en-US" altLang="zh-TW" sz="3600" dirty="0">
              <a:latin typeface="標楷體" panose="03000509000000000000" pitchFamily="65" charset="-120"/>
            </a:endParaRPr>
          </a:p>
        </p:txBody>
      </p:sp>
      <p:pic>
        <p:nvPicPr>
          <p:cNvPr id="9" name="圖片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9512" y="188640"/>
            <a:ext cx="792088" cy="792088"/>
          </a:xfrm>
          <a:prstGeom prst="rect">
            <a:avLst/>
          </a:prstGeom>
        </p:spPr>
      </p:pic>
    </p:spTree>
    <p:extLst>
      <p:ext uri="{BB962C8B-B14F-4D97-AF65-F5344CB8AC3E}">
        <p14:creationId xmlns:p14="http://schemas.microsoft.com/office/powerpoint/2010/main" val="17993903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a:xfrm>
            <a:off x="611560" y="2996952"/>
            <a:ext cx="7408333" cy="792088"/>
          </a:xfrm>
        </p:spPr>
        <p:txBody>
          <a:bodyPr/>
          <a:lstStyle/>
          <a:p>
            <a:pPr marL="0" indent="0" algn="ctr">
              <a:buNone/>
            </a:pPr>
            <a:r>
              <a:rPr lang="zh-TW" altLang="en-US" sz="3600" b="1" dirty="0">
                <a:solidFill>
                  <a:schemeClr val="tx1"/>
                </a:solidFill>
                <a:latin typeface="標楷體" panose="03000509000000000000" pitchFamily="65" charset="-120"/>
              </a:rPr>
              <a:t>一、退休條件及退休年資</a:t>
            </a:r>
          </a:p>
          <a:p>
            <a:endParaRPr lang="zh-TW" altLang="en-US" dirty="0"/>
          </a:p>
        </p:txBody>
      </p:sp>
    </p:spTree>
    <p:extLst>
      <p:ext uri="{BB962C8B-B14F-4D97-AF65-F5344CB8AC3E}">
        <p14:creationId xmlns:p14="http://schemas.microsoft.com/office/powerpoint/2010/main" val="298275219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標題 1"/>
          <p:cNvSpPr>
            <a:spLocks noGrp="1"/>
          </p:cNvSpPr>
          <p:nvPr>
            <p:ph type="title"/>
          </p:nvPr>
        </p:nvSpPr>
        <p:spPr>
          <a:xfrm>
            <a:off x="800919" y="689634"/>
            <a:ext cx="7541692" cy="1250667"/>
          </a:xfrm>
          <a:noFill/>
          <a:ln>
            <a:noFill/>
          </a:ln>
        </p:spPr>
        <p:style>
          <a:lnRef idx="1">
            <a:schemeClr val="accent3"/>
          </a:lnRef>
          <a:fillRef idx="1002">
            <a:schemeClr val="lt2"/>
          </a:fillRef>
          <a:effectRef idx="1">
            <a:schemeClr val="accent3"/>
          </a:effectRef>
          <a:fontRef idx="minor">
            <a:schemeClr val="dk1"/>
          </a:fontRef>
        </p:style>
        <p:txBody>
          <a:bodyPr>
            <a:noAutofit/>
          </a:bodyPr>
          <a:lstStyle/>
          <a:p>
            <a:pPr marL="809625" indent="-809625" algn="l"/>
            <a:r>
              <a:rPr lang="en-US" altLang="zh-TW" sz="2900" dirty="0">
                <a:solidFill>
                  <a:schemeClr val="tx1"/>
                </a:solidFill>
                <a:latin typeface="標楷體" panose="03000509000000000000" pitchFamily="65" charset="-120"/>
              </a:rPr>
              <a:t>Q6</a:t>
            </a:r>
            <a:r>
              <a:rPr lang="zh-TW" altLang="en-US" sz="2900" dirty="0">
                <a:solidFill>
                  <a:schemeClr val="tx1"/>
                </a:solidFill>
                <a:latin typeface="標楷體" panose="03000509000000000000" pitchFamily="65" charset="-120"/>
                <a:ea typeface="標楷體" panose="03000509000000000000" pitchFamily="65" charset="-120"/>
              </a:rPr>
              <a:t>：教師曾任折抵教育實習之教師年資可否併計為退休年資</a:t>
            </a:r>
          </a:p>
        </p:txBody>
      </p:sp>
      <p:sp>
        <p:nvSpPr>
          <p:cNvPr id="4" name="Rectangle 3"/>
          <p:cNvSpPr>
            <a:spLocks noChangeArrowheads="1"/>
          </p:cNvSpPr>
          <p:nvPr/>
        </p:nvSpPr>
        <p:spPr bwMode="auto">
          <a:xfrm>
            <a:off x="0" y="90100"/>
            <a:ext cx="65" cy="276999"/>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zh-TW" altLang="zh-TW" sz="1800" b="0" i="0" u="none" strike="noStrike" cap="none" normalizeH="0" baseline="0" dirty="0">
              <a:ln>
                <a:noFill/>
              </a:ln>
              <a:solidFill>
                <a:schemeClr val="tx1"/>
              </a:solidFill>
              <a:effectLst/>
              <a:latin typeface="Arial" panose="020B0604020202020204" pitchFamily="34" charset="0"/>
            </a:endParaRPr>
          </a:p>
        </p:txBody>
      </p:sp>
      <p:sp>
        <p:nvSpPr>
          <p:cNvPr id="7" name="Rectangle 4"/>
          <p:cNvSpPr>
            <a:spLocks noChangeArrowheads="1"/>
          </p:cNvSpPr>
          <p:nvPr/>
        </p:nvSpPr>
        <p:spPr bwMode="auto">
          <a:xfrm>
            <a:off x="0" y="90100"/>
            <a:ext cx="65" cy="276999"/>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zh-TW" altLang="zh-TW" sz="1800" b="0" i="0" u="none" strike="noStrike" cap="none" normalizeH="0" baseline="0" dirty="0">
              <a:ln>
                <a:noFill/>
              </a:ln>
              <a:solidFill>
                <a:schemeClr val="tx1"/>
              </a:solidFill>
              <a:effectLst/>
              <a:latin typeface="Arial" panose="020B0604020202020204" pitchFamily="34" charset="0"/>
            </a:endParaRPr>
          </a:p>
        </p:txBody>
      </p:sp>
      <p:sp>
        <p:nvSpPr>
          <p:cNvPr id="10" name="Rectangle 4"/>
          <p:cNvSpPr>
            <a:spLocks noChangeArrowheads="1"/>
          </p:cNvSpPr>
          <p:nvPr/>
        </p:nvSpPr>
        <p:spPr bwMode="auto">
          <a:xfrm>
            <a:off x="557707" y="2204864"/>
            <a:ext cx="8206093" cy="4339650"/>
          </a:xfrm>
          <a:prstGeom prst="rect">
            <a:avLst/>
          </a:prstGeom>
          <a:gradFill>
            <a:gsLst>
              <a:gs pos="0">
                <a:schemeClr val="bg1"/>
              </a:gs>
              <a:gs pos="100000">
                <a:schemeClr val="accent1"/>
              </a:gs>
            </a:gsLst>
            <a:lin ang="2700000" scaled="1"/>
          </a:gradFill>
          <a:ln>
            <a:noFill/>
          </a:ln>
          <a:effectLs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TW" sz="3600" b="0" i="0" u="none" strike="noStrike" cap="none" normalizeH="0" baseline="0" dirty="0">
                <a:ln>
                  <a:noFill/>
                </a:ln>
                <a:solidFill>
                  <a:schemeClr val="tx1"/>
                </a:solidFill>
                <a:effectLst/>
                <a:latin typeface="標楷體" panose="03000509000000000000" pitchFamily="65" charset="-120"/>
                <a:cs typeface="Times New Roman" panose="02020603050405020304" pitchFamily="18" charset="0"/>
              </a:rPr>
              <a:t>A:</a:t>
            </a:r>
          </a:p>
          <a:p>
            <a:pPr marL="0" marR="0" lvl="0" indent="0" algn="l" defTabSz="914400" rtl="0" eaLnBrk="0" fontAlgn="base" latinLnBrk="0" hangingPunct="0">
              <a:lnSpc>
                <a:spcPct val="100000"/>
              </a:lnSpc>
              <a:spcBef>
                <a:spcPct val="0"/>
              </a:spcBef>
              <a:spcAft>
                <a:spcPct val="0"/>
              </a:spcAft>
              <a:buClrTx/>
              <a:buSzTx/>
              <a:buFontTx/>
              <a:buNone/>
              <a:tabLst/>
            </a:pPr>
            <a:r>
              <a:rPr kumimoji="0" lang="zh-TW" altLang="en-US" sz="2400" b="0" i="0" u="none" strike="noStrike" cap="none" normalizeH="0" baseline="0" dirty="0">
                <a:ln>
                  <a:noFill/>
                </a:ln>
                <a:solidFill>
                  <a:schemeClr val="tx1"/>
                </a:solidFill>
                <a:effectLst/>
                <a:latin typeface="標楷體" panose="03000509000000000000" pitchFamily="65" charset="-120"/>
                <a:cs typeface="Times New Roman" panose="02020603050405020304" pitchFamily="18" charset="0"/>
              </a:rPr>
              <a:t>一、依教育部</a:t>
            </a:r>
            <a:r>
              <a:rPr kumimoji="0" lang="en-US" altLang="zh-TW" sz="2400" b="0" i="0" u="none" strike="noStrike" cap="none" normalizeH="0" baseline="0" dirty="0">
                <a:ln>
                  <a:noFill/>
                </a:ln>
                <a:solidFill>
                  <a:schemeClr val="tx1"/>
                </a:solidFill>
                <a:effectLst/>
                <a:latin typeface="標楷體" panose="03000509000000000000" pitchFamily="65" charset="-120"/>
                <a:cs typeface="Times New Roman" panose="02020603050405020304" pitchFamily="18" charset="0"/>
              </a:rPr>
              <a:t>88</a:t>
            </a:r>
            <a:r>
              <a:rPr kumimoji="0" lang="zh-TW" altLang="en-US" sz="2400" b="0" i="0" u="none" strike="noStrike" cap="none" normalizeH="0" baseline="0" dirty="0">
                <a:ln>
                  <a:noFill/>
                </a:ln>
                <a:solidFill>
                  <a:schemeClr val="tx1"/>
                </a:solidFill>
                <a:effectLst/>
                <a:latin typeface="標楷體" panose="03000509000000000000" pitchFamily="65" charset="-120"/>
                <a:cs typeface="Times New Roman" panose="02020603050405020304" pitchFamily="18" charset="0"/>
              </a:rPr>
              <a:t>年</a:t>
            </a:r>
            <a:r>
              <a:rPr kumimoji="0" lang="en-US" altLang="zh-TW" sz="2400" b="0" i="0" u="none" strike="noStrike" cap="none" normalizeH="0" baseline="0" dirty="0">
                <a:ln>
                  <a:noFill/>
                </a:ln>
                <a:solidFill>
                  <a:schemeClr val="tx1"/>
                </a:solidFill>
                <a:effectLst/>
                <a:latin typeface="標楷體" panose="03000509000000000000" pitchFamily="65" charset="-120"/>
                <a:cs typeface="Times New Roman" panose="02020603050405020304" pitchFamily="18" charset="0"/>
              </a:rPr>
              <a:t>10</a:t>
            </a:r>
            <a:r>
              <a:rPr kumimoji="0" lang="zh-TW" altLang="en-US" sz="2400" b="0" i="0" u="none" strike="noStrike" cap="none" normalizeH="0" baseline="0" dirty="0">
                <a:ln>
                  <a:noFill/>
                </a:ln>
                <a:solidFill>
                  <a:schemeClr val="tx1"/>
                </a:solidFill>
                <a:effectLst/>
                <a:latin typeface="標楷體" panose="03000509000000000000" pitchFamily="65" charset="-120"/>
                <a:cs typeface="Times New Roman" panose="02020603050405020304" pitchFamily="18" charset="0"/>
              </a:rPr>
              <a:t>月</a:t>
            </a:r>
            <a:r>
              <a:rPr kumimoji="0" lang="en-US" altLang="zh-TW" sz="2400" b="0" i="0" u="none" strike="noStrike" cap="none" normalizeH="0" baseline="0" dirty="0">
                <a:ln>
                  <a:noFill/>
                </a:ln>
                <a:solidFill>
                  <a:schemeClr val="tx1"/>
                </a:solidFill>
                <a:effectLst/>
                <a:latin typeface="標楷體" panose="03000509000000000000" pitchFamily="65" charset="-120"/>
                <a:cs typeface="Times New Roman" panose="02020603050405020304" pitchFamily="18" charset="0"/>
              </a:rPr>
              <a:t>11</a:t>
            </a:r>
            <a:r>
              <a:rPr kumimoji="0" lang="zh-TW" altLang="en-US" sz="2400" b="0" i="0" u="none" strike="noStrike" cap="none" normalizeH="0" baseline="0" dirty="0">
                <a:ln>
                  <a:noFill/>
                </a:ln>
                <a:solidFill>
                  <a:schemeClr val="tx1"/>
                </a:solidFill>
                <a:effectLst/>
                <a:latin typeface="標楷體" panose="03000509000000000000" pitchFamily="65" charset="-120"/>
                <a:cs typeface="Times New Roman" panose="02020603050405020304" pitchFamily="18" charset="0"/>
              </a:rPr>
              <a:t>日台（</a:t>
            </a:r>
            <a:r>
              <a:rPr kumimoji="0" lang="en-US" altLang="zh-TW" sz="2400" b="0" i="0" u="none" strike="noStrike" cap="none" normalizeH="0" baseline="0" dirty="0">
                <a:ln>
                  <a:noFill/>
                </a:ln>
                <a:solidFill>
                  <a:schemeClr val="tx1"/>
                </a:solidFill>
                <a:effectLst/>
                <a:latin typeface="標楷體" panose="03000509000000000000" pitchFamily="65" charset="-120"/>
                <a:cs typeface="Times New Roman" panose="02020603050405020304" pitchFamily="18" charset="0"/>
              </a:rPr>
              <a:t>88</a:t>
            </a:r>
            <a:r>
              <a:rPr kumimoji="0" lang="zh-TW" altLang="en-US" sz="2400" b="0" i="0" u="none" strike="noStrike" cap="none" normalizeH="0" baseline="0" dirty="0">
                <a:ln>
                  <a:noFill/>
                </a:ln>
                <a:solidFill>
                  <a:schemeClr val="tx1"/>
                </a:solidFill>
                <a:effectLst/>
                <a:latin typeface="標楷體" panose="03000509000000000000" pitchFamily="65" charset="-120"/>
                <a:cs typeface="Times New Roman" panose="02020603050405020304" pitchFamily="18" charset="0"/>
              </a:rPr>
              <a:t>）人（三）字第</a:t>
            </a:r>
            <a:r>
              <a:rPr kumimoji="0" lang="en-US" altLang="zh-TW" sz="2400" b="0" i="0" u="none" strike="noStrike" cap="none" normalizeH="0" baseline="0" dirty="0">
                <a:ln>
                  <a:noFill/>
                </a:ln>
                <a:solidFill>
                  <a:schemeClr val="tx1"/>
                </a:solidFill>
                <a:effectLst/>
                <a:latin typeface="標楷體" panose="03000509000000000000" pitchFamily="65" charset="-120"/>
                <a:cs typeface="Times New Roman" panose="02020603050405020304" pitchFamily="18" charset="0"/>
              </a:rPr>
              <a:t>88117089</a:t>
            </a:r>
          </a:p>
          <a:p>
            <a:pPr marL="628650" marR="0" lvl="0" algn="l" defTabSz="914400" rtl="0" eaLnBrk="0" fontAlgn="base" latinLnBrk="0" hangingPunct="0">
              <a:lnSpc>
                <a:spcPct val="100000"/>
              </a:lnSpc>
              <a:spcBef>
                <a:spcPct val="0"/>
              </a:spcBef>
              <a:spcAft>
                <a:spcPct val="0"/>
              </a:spcAft>
              <a:buClrTx/>
              <a:buSzTx/>
              <a:tabLst/>
            </a:pPr>
            <a:r>
              <a:rPr kumimoji="0" lang="zh-TW" altLang="en-US" sz="2400" b="0" i="0" u="none" strike="noStrike" cap="none" normalizeH="0" baseline="0" dirty="0">
                <a:ln>
                  <a:noFill/>
                </a:ln>
                <a:solidFill>
                  <a:schemeClr val="tx1"/>
                </a:solidFill>
                <a:effectLst/>
                <a:latin typeface="標楷體" panose="03000509000000000000" pitchFamily="65" charset="-120"/>
                <a:cs typeface="Times New Roman" panose="02020603050405020304" pitchFamily="18" charset="0"/>
              </a:rPr>
              <a:t>號書函略以，公立學校教師曾任實缺、懸缺代理（課）</a:t>
            </a:r>
            <a:endParaRPr kumimoji="0" lang="en-US" altLang="zh-TW" sz="2400" b="0" i="0" u="none" strike="noStrike" cap="none" normalizeH="0" baseline="0" dirty="0">
              <a:ln>
                <a:noFill/>
              </a:ln>
              <a:solidFill>
                <a:schemeClr val="tx1"/>
              </a:solidFill>
              <a:effectLst/>
              <a:latin typeface="標楷體" panose="03000509000000000000" pitchFamily="65" charset="-120"/>
              <a:cs typeface="Times New Roman" panose="02020603050405020304" pitchFamily="18" charset="0"/>
            </a:endParaRPr>
          </a:p>
          <a:p>
            <a:pPr marL="628650" marR="0" lvl="0" algn="l" defTabSz="914400" rtl="0" eaLnBrk="0" fontAlgn="base" latinLnBrk="0" hangingPunct="0">
              <a:lnSpc>
                <a:spcPct val="100000"/>
              </a:lnSpc>
              <a:spcBef>
                <a:spcPct val="0"/>
              </a:spcBef>
              <a:spcAft>
                <a:spcPct val="0"/>
              </a:spcAft>
              <a:buClrTx/>
              <a:buSzTx/>
              <a:tabLst/>
            </a:pPr>
            <a:r>
              <a:rPr kumimoji="0" lang="zh-TW" altLang="en-US" sz="2400" b="0" i="0" u="none" strike="noStrike" cap="none" normalizeH="0" baseline="0" dirty="0">
                <a:ln>
                  <a:noFill/>
                </a:ln>
                <a:solidFill>
                  <a:schemeClr val="tx1"/>
                </a:solidFill>
                <a:effectLst/>
                <a:latin typeface="標楷體" panose="03000509000000000000" pitchFamily="65" charset="-120"/>
                <a:cs typeface="Times New Roman" panose="02020603050405020304" pitchFamily="18" charset="0"/>
              </a:rPr>
              <a:t>及試用教師之年資，經折抵為教育實習者，於補實後依</a:t>
            </a:r>
            <a:endParaRPr kumimoji="0" lang="en-US" altLang="zh-TW" sz="2400" b="0" i="0" u="none" strike="noStrike" cap="none" normalizeH="0" baseline="0" dirty="0">
              <a:ln>
                <a:noFill/>
              </a:ln>
              <a:solidFill>
                <a:schemeClr val="tx1"/>
              </a:solidFill>
              <a:effectLst/>
              <a:latin typeface="標楷體" panose="03000509000000000000" pitchFamily="65" charset="-120"/>
              <a:cs typeface="Times New Roman" panose="02020603050405020304" pitchFamily="18" charset="0"/>
            </a:endParaRPr>
          </a:p>
          <a:p>
            <a:pPr marL="628650" marR="0" lvl="0" algn="l" defTabSz="914400" rtl="0" eaLnBrk="0" fontAlgn="base" latinLnBrk="0" hangingPunct="0">
              <a:lnSpc>
                <a:spcPct val="100000"/>
              </a:lnSpc>
              <a:spcBef>
                <a:spcPct val="0"/>
              </a:spcBef>
              <a:spcAft>
                <a:spcPct val="0"/>
              </a:spcAft>
              <a:buClrTx/>
              <a:buSzTx/>
              <a:tabLst/>
            </a:pPr>
            <a:r>
              <a:rPr kumimoji="0" lang="zh-TW" altLang="en-US" sz="2400" b="0" i="0" u="none" strike="noStrike" cap="none" normalizeH="0" baseline="0" dirty="0">
                <a:ln>
                  <a:noFill/>
                </a:ln>
                <a:solidFill>
                  <a:schemeClr val="tx1"/>
                </a:solidFill>
                <a:effectLst/>
                <a:latin typeface="標楷體" panose="03000509000000000000" pitchFamily="65" charset="-120"/>
                <a:cs typeface="Times New Roman" panose="02020603050405020304" pitchFamily="18" charset="0"/>
              </a:rPr>
              <a:t>規定辦理退休、資遣及撫卹時，不予採計，惟顧及信賴</a:t>
            </a:r>
            <a:endParaRPr kumimoji="0" lang="en-US" altLang="zh-TW" sz="2400" b="0" i="0" u="none" strike="noStrike" cap="none" normalizeH="0" baseline="0" dirty="0">
              <a:ln>
                <a:noFill/>
              </a:ln>
              <a:solidFill>
                <a:schemeClr val="tx1"/>
              </a:solidFill>
              <a:effectLst/>
              <a:latin typeface="標楷體" panose="03000509000000000000" pitchFamily="65" charset="-120"/>
              <a:cs typeface="Times New Roman" panose="02020603050405020304" pitchFamily="18" charset="0"/>
            </a:endParaRPr>
          </a:p>
          <a:p>
            <a:pPr marL="628650" marR="0" lvl="0" algn="l" defTabSz="914400" rtl="0" eaLnBrk="0" fontAlgn="base" latinLnBrk="0" hangingPunct="0">
              <a:lnSpc>
                <a:spcPct val="100000"/>
              </a:lnSpc>
              <a:spcBef>
                <a:spcPct val="0"/>
              </a:spcBef>
              <a:spcAft>
                <a:spcPct val="0"/>
              </a:spcAft>
              <a:buClrTx/>
              <a:buSzTx/>
              <a:tabLst/>
            </a:pPr>
            <a:r>
              <a:rPr kumimoji="0" lang="zh-TW" altLang="en-US" sz="2400" b="0" i="0" u="none" strike="noStrike" cap="none" normalizeH="0" baseline="0" dirty="0">
                <a:ln>
                  <a:noFill/>
                </a:ln>
                <a:solidFill>
                  <a:schemeClr val="tx1"/>
                </a:solidFill>
                <a:effectLst/>
                <a:latin typeface="標楷體" panose="03000509000000000000" pitchFamily="65" charset="-120"/>
                <a:cs typeface="Times New Roman" panose="02020603050405020304" pitchFamily="18" charset="0"/>
              </a:rPr>
              <a:t>保護原則，其於本函釋前已辦理折抵實習並取得教師合</a:t>
            </a:r>
            <a:endParaRPr kumimoji="0" lang="en-US" altLang="zh-TW" sz="2400" b="0" i="0" u="none" strike="noStrike" cap="none" normalizeH="0" baseline="0" dirty="0">
              <a:ln>
                <a:noFill/>
              </a:ln>
              <a:solidFill>
                <a:schemeClr val="tx1"/>
              </a:solidFill>
              <a:effectLst/>
              <a:latin typeface="標楷體" panose="03000509000000000000" pitchFamily="65" charset="-120"/>
              <a:cs typeface="Times New Roman" panose="02020603050405020304" pitchFamily="18" charset="0"/>
            </a:endParaRPr>
          </a:p>
          <a:p>
            <a:pPr marL="628650" marR="0" lvl="0" algn="l" defTabSz="914400" rtl="0" eaLnBrk="0" fontAlgn="base" latinLnBrk="0" hangingPunct="0">
              <a:lnSpc>
                <a:spcPct val="100000"/>
              </a:lnSpc>
              <a:spcBef>
                <a:spcPct val="0"/>
              </a:spcBef>
              <a:spcAft>
                <a:spcPct val="0"/>
              </a:spcAft>
              <a:buClrTx/>
              <a:buSzTx/>
              <a:tabLst/>
            </a:pPr>
            <a:r>
              <a:rPr kumimoji="0" lang="zh-TW" altLang="en-US" sz="2400" b="0" i="0" u="none" strike="noStrike" cap="none" normalizeH="0" baseline="0" dirty="0">
                <a:ln>
                  <a:noFill/>
                </a:ln>
                <a:solidFill>
                  <a:schemeClr val="tx1"/>
                </a:solidFill>
                <a:effectLst/>
                <a:latin typeface="標楷體" panose="03000509000000000000" pitchFamily="65" charset="-120"/>
                <a:cs typeface="Times New Roman" panose="02020603050405020304" pitchFamily="18" charset="0"/>
              </a:rPr>
              <a:t>格證書者，不在此限。</a:t>
            </a:r>
            <a:endParaRPr kumimoji="0" lang="en-US" altLang="zh-TW" sz="2400" b="0" i="0" u="none" strike="noStrike" cap="none" normalizeH="0" baseline="0" dirty="0">
              <a:ln>
                <a:noFill/>
              </a:ln>
              <a:solidFill>
                <a:schemeClr val="tx1"/>
              </a:solidFill>
              <a:effectLst/>
              <a:latin typeface="標楷體" panose="03000509000000000000" pitchFamily="65" charset="-120"/>
              <a:cs typeface="Times New Roman" panose="02020603050405020304" pitchFamily="18" charset="0"/>
            </a:endParaRPr>
          </a:p>
          <a:p>
            <a:pPr eaLnBrk="0" fontAlgn="base" hangingPunct="0">
              <a:spcBef>
                <a:spcPct val="0"/>
              </a:spcBef>
              <a:spcAft>
                <a:spcPct val="0"/>
              </a:spcAft>
            </a:pPr>
            <a:r>
              <a:rPr lang="zh-TW" altLang="en-US" sz="2400" dirty="0">
                <a:solidFill>
                  <a:schemeClr val="tx1"/>
                </a:solidFill>
                <a:latin typeface="標楷體" panose="03000509000000000000" pitchFamily="65" charset="-120"/>
                <a:cs typeface="Times New Roman" panose="02020603050405020304" pitchFamily="18" charset="0"/>
              </a:rPr>
              <a:t>二、</a:t>
            </a:r>
            <a:r>
              <a:rPr lang="zh-TW" altLang="zh-TW" sz="2400" dirty="0">
                <a:solidFill>
                  <a:schemeClr val="tx1"/>
                </a:solidFill>
                <a:latin typeface="標楷體" panose="03000509000000000000" pitchFamily="65" charset="-120"/>
              </a:rPr>
              <a:t>另依</a:t>
            </a:r>
            <a:r>
              <a:rPr lang="zh-TW" altLang="en-US" sz="2400" dirty="0">
                <a:solidFill>
                  <a:schemeClr val="tx1"/>
                </a:solidFill>
                <a:latin typeface="標楷體" panose="03000509000000000000" pitchFamily="65" charset="-120"/>
              </a:rPr>
              <a:t>公立學校教職員退休撫卹資遣條例</a:t>
            </a:r>
            <a:r>
              <a:rPr lang="zh-TW" altLang="zh-TW" sz="2400" dirty="0">
                <a:solidFill>
                  <a:schemeClr val="tx1"/>
                </a:solidFill>
                <a:latin typeface="標楷體" panose="03000509000000000000" pitchFamily="65" charset="-120"/>
              </a:rPr>
              <a:t>第</a:t>
            </a:r>
            <a:r>
              <a:rPr lang="en-US" altLang="zh-TW" sz="2400" dirty="0">
                <a:solidFill>
                  <a:schemeClr val="tx1"/>
                </a:solidFill>
                <a:latin typeface="標楷體" panose="03000509000000000000" pitchFamily="65" charset="-120"/>
              </a:rPr>
              <a:t>12</a:t>
            </a:r>
            <a:r>
              <a:rPr lang="zh-TW" altLang="zh-TW" sz="2400" dirty="0">
                <a:solidFill>
                  <a:schemeClr val="tx1"/>
                </a:solidFill>
                <a:latin typeface="標楷體" panose="03000509000000000000" pitchFamily="65" charset="-120"/>
              </a:rPr>
              <a:t>條規定略以</a:t>
            </a:r>
            <a:endParaRPr lang="en-US" altLang="zh-TW" sz="2400" dirty="0">
              <a:solidFill>
                <a:schemeClr val="tx1"/>
              </a:solidFill>
              <a:latin typeface="標楷體" panose="03000509000000000000" pitchFamily="65" charset="-120"/>
            </a:endParaRPr>
          </a:p>
          <a:p>
            <a:pPr eaLnBrk="0" fontAlgn="base" hangingPunct="0">
              <a:spcBef>
                <a:spcPct val="0"/>
              </a:spcBef>
              <a:spcAft>
                <a:spcPct val="0"/>
              </a:spcAft>
            </a:pPr>
            <a:r>
              <a:rPr lang="zh-TW" altLang="en-US" sz="2400" dirty="0">
                <a:solidFill>
                  <a:schemeClr val="tx1"/>
                </a:solidFill>
                <a:latin typeface="標楷體" panose="03000509000000000000" pitchFamily="65" charset="-120"/>
              </a:rPr>
              <a:t>    </a:t>
            </a:r>
            <a:r>
              <a:rPr lang="zh-TW" altLang="zh-TW" sz="2400" dirty="0">
                <a:solidFill>
                  <a:schemeClr val="tx1"/>
                </a:solidFill>
                <a:latin typeface="標楷體" panose="03000509000000000000" pitchFamily="65" charset="-120"/>
              </a:rPr>
              <a:t>，教師於</a:t>
            </a:r>
            <a:r>
              <a:rPr lang="en-US" altLang="zh-TW" sz="2400" dirty="0">
                <a:solidFill>
                  <a:schemeClr val="tx1"/>
                </a:solidFill>
                <a:latin typeface="標楷體" panose="03000509000000000000" pitchFamily="65" charset="-120"/>
              </a:rPr>
              <a:t>97</a:t>
            </a:r>
            <a:r>
              <a:rPr lang="zh-TW" altLang="zh-TW" sz="2400" dirty="0">
                <a:solidFill>
                  <a:schemeClr val="tx1"/>
                </a:solidFill>
                <a:latin typeface="標楷體" panose="03000509000000000000" pitchFamily="65" charset="-120"/>
              </a:rPr>
              <a:t>年</a:t>
            </a:r>
            <a:r>
              <a:rPr lang="en-US" altLang="zh-TW" sz="2400" dirty="0">
                <a:solidFill>
                  <a:schemeClr val="tx1"/>
                </a:solidFill>
                <a:latin typeface="標楷體" panose="03000509000000000000" pitchFamily="65" charset="-120"/>
              </a:rPr>
              <a:t>1</a:t>
            </a:r>
            <a:r>
              <a:rPr lang="zh-TW" altLang="zh-TW" sz="2400" dirty="0">
                <a:solidFill>
                  <a:schemeClr val="tx1"/>
                </a:solidFill>
                <a:latin typeface="標楷體" panose="03000509000000000000" pitchFamily="65" charset="-120"/>
              </a:rPr>
              <a:t>月</a:t>
            </a:r>
            <a:r>
              <a:rPr lang="en-US" altLang="zh-TW" sz="2400" dirty="0">
                <a:solidFill>
                  <a:schemeClr val="tx1"/>
                </a:solidFill>
                <a:latin typeface="標楷體" panose="03000509000000000000" pitchFamily="65" charset="-120"/>
              </a:rPr>
              <a:t>1</a:t>
            </a:r>
            <a:r>
              <a:rPr lang="zh-TW" altLang="zh-TW" sz="2400" dirty="0">
                <a:solidFill>
                  <a:schemeClr val="tx1"/>
                </a:solidFill>
                <a:latin typeface="標楷體" panose="03000509000000000000" pitchFamily="65" charset="-120"/>
              </a:rPr>
              <a:t>日以後之各項代理（課）教師之年資</a:t>
            </a:r>
            <a:endParaRPr lang="en-US" altLang="zh-TW" sz="2400" dirty="0">
              <a:solidFill>
                <a:schemeClr val="tx1"/>
              </a:solidFill>
              <a:latin typeface="標楷體" panose="03000509000000000000" pitchFamily="65" charset="-120"/>
            </a:endParaRPr>
          </a:p>
          <a:p>
            <a:pPr indent="628650" eaLnBrk="0" fontAlgn="base" hangingPunct="0">
              <a:spcBef>
                <a:spcPct val="0"/>
              </a:spcBef>
              <a:spcAft>
                <a:spcPct val="0"/>
              </a:spcAft>
            </a:pPr>
            <a:r>
              <a:rPr lang="zh-TW" altLang="zh-TW" sz="2400" dirty="0">
                <a:solidFill>
                  <a:schemeClr val="tx1"/>
                </a:solidFill>
                <a:latin typeface="標楷體" panose="03000509000000000000" pitchFamily="65" charset="-120"/>
              </a:rPr>
              <a:t>，均不得併計為退休年資</a:t>
            </a:r>
            <a:r>
              <a:rPr lang="zh-TW" altLang="en-US" sz="2400" dirty="0">
                <a:solidFill>
                  <a:schemeClr val="tx1"/>
                </a:solidFill>
                <a:latin typeface="標楷體" panose="03000509000000000000" pitchFamily="65" charset="-120"/>
              </a:rPr>
              <a:t>。</a:t>
            </a:r>
            <a:endParaRPr lang="zh-TW" altLang="zh-TW" sz="2400" dirty="0">
              <a:solidFill>
                <a:schemeClr val="tx1"/>
              </a:solidFill>
              <a:latin typeface="標楷體" panose="03000509000000000000" pitchFamily="65" charset="-12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zh-TW" altLang="en-US" sz="2400" b="0" i="0" u="none" strike="noStrike" cap="none" normalizeH="0" baseline="0" dirty="0">
              <a:ln>
                <a:noFill/>
              </a:ln>
              <a:solidFill>
                <a:schemeClr val="tx1"/>
              </a:solidFill>
              <a:effectLst/>
              <a:latin typeface="標楷體" panose="03000509000000000000" pitchFamily="65" charset="-120"/>
            </a:endParaRPr>
          </a:p>
        </p:txBody>
      </p:sp>
      <p:pic>
        <p:nvPicPr>
          <p:cNvPr id="9" name="圖片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9512" y="188640"/>
            <a:ext cx="792088" cy="792088"/>
          </a:xfrm>
          <a:prstGeom prst="rect">
            <a:avLst/>
          </a:prstGeom>
        </p:spPr>
      </p:pic>
    </p:spTree>
    <p:extLst>
      <p:ext uri="{BB962C8B-B14F-4D97-AF65-F5344CB8AC3E}">
        <p14:creationId xmlns:p14="http://schemas.microsoft.com/office/powerpoint/2010/main" val="258828205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標題 1"/>
          <p:cNvSpPr>
            <a:spLocks noGrp="1"/>
          </p:cNvSpPr>
          <p:nvPr>
            <p:ph type="title"/>
          </p:nvPr>
        </p:nvSpPr>
        <p:spPr>
          <a:xfrm>
            <a:off x="916508" y="552756"/>
            <a:ext cx="7541692" cy="1226849"/>
          </a:xfrm>
          <a:noFill/>
          <a:ln>
            <a:noFill/>
          </a:ln>
        </p:spPr>
        <p:style>
          <a:lnRef idx="1">
            <a:schemeClr val="accent3"/>
          </a:lnRef>
          <a:fillRef idx="1002">
            <a:schemeClr val="lt2"/>
          </a:fillRef>
          <a:effectRef idx="1">
            <a:schemeClr val="accent3"/>
          </a:effectRef>
          <a:fontRef idx="minor">
            <a:schemeClr val="dk1"/>
          </a:fontRef>
        </p:style>
        <p:txBody>
          <a:bodyPr>
            <a:noAutofit/>
          </a:bodyPr>
          <a:lstStyle/>
          <a:p>
            <a:pPr algn="l"/>
            <a:r>
              <a:rPr lang="en-US" altLang="zh-TW" sz="3200" dirty="0">
                <a:solidFill>
                  <a:schemeClr val="tx1"/>
                </a:solidFill>
                <a:latin typeface="標楷體" panose="03000509000000000000" pitchFamily="65" charset="-120"/>
              </a:rPr>
              <a:t>Q7</a:t>
            </a:r>
            <a:r>
              <a:rPr lang="zh-TW" altLang="en-US" sz="3200" dirty="0">
                <a:solidFill>
                  <a:schemeClr val="tx1"/>
                </a:solidFill>
                <a:latin typeface="標楷體" panose="03000509000000000000" pitchFamily="65" charset="-120"/>
                <a:ea typeface="標楷體" panose="03000509000000000000" pitchFamily="65" charset="-120"/>
              </a:rPr>
              <a:t>：教師如曾任</a:t>
            </a:r>
            <a:r>
              <a:rPr lang="en-US" altLang="zh-TW" sz="3200" dirty="0">
                <a:solidFill>
                  <a:schemeClr val="tx1"/>
                </a:solidFill>
                <a:latin typeface="標楷體" panose="03000509000000000000" pitchFamily="65" charset="-120"/>
                <a:ea typeface="標楷體" panose="03000509000000000000" pitchFamily="65" charset="-120"/>
              </a:rPr>
              <a:t>81</a:t>
            </a:r>
            <a:r>
              <a:rPr lang="zh-TW" altLang="en-US" sz="3200" dirty="0">
                <a:solidFill>
                  <a:schemeClr val="tx1"/>
                </a:solidFill>
                <a:latin typeface="標楷體" panose="03000509000000000000" pitchFamily="65" charset="-120"/>
                <a:ea typeface="標楷體" panose="03000509000000000000" pitchFamily="65" charset="-120"/>
              </a:rPr>
              <a:t>年</a:t>
            </a:r>
            <a:r>
              <a:rPr lang="en-US" altLang="zh-TW" sz="3200" dirty="0">
                <a:solidFill>
                  <a:schemeClr val="tx1"/>
                </a:solidFill>
                <a:latin typeface="標楷體" panose="03000509000000000000" pitchFamily="65" charset="-120"/>
                <a:ea typeface="標楷體" panose="03000509000000000000" pitchFamily="65" charset="-120"/>
              </a:rPr>
              <a:t>8</a:t>
            </a:r>
            <a:r>
              <a:rPr lang="zh-TW" altLang="en-US" sz="3200" dirty="0">
                <a:solidFill>
                  <a:schemeClr val="tx1"/>
                </a:solidFill>
                <a:latin typeface="標楷體" panose="03000509000000000000" pitchFamily="65" charset="-120"/>
                <a:ea typeface="標楷體" panose="03000509000000000000" pitchFamily="65" charset="-120"/>
              </a:rPr>
              <a:t>月</a:t>
            </a:r>
            <a:r>
              <a:rPr lang="en-US" altLang="zh-TW" sz="3200" dirty="0">
                <a:solidFill>
                  <a:schemeClr val="tx1"/>
                </a:solidFill>
                <a:latin typeface="標楷體" panose="03000509000000000000" pitchFamily="65" charset="-120"/>
                <a:ea typeface="標楷體" panose="03000509000000000000" pitchFamily="65" charset="-120"/>
              </a:rPr>
              <a:t>1</a:t>
            </a:r>
            <a:r>
              <a:rPr lang="zh-TW" altLang="en-US" sz="3200" dirty="0">
                <a:solidFill>
                  <a:schemeClr val="tx1"/>
                </a:solidFill>
                <a:latin typeface="標楷體" panose="03000509000000000000" pitchFamily="65" charset="-120"/>
                <a:ea typeface="標楷體" panose="03000509000000000000" pitchFamily="65" charset="-120"/>
              </a:rPr>
              <a:t>日私校未合格教師年資可否併計為退休年資</a:t>
            </a:r>
          </a:p>
        </p:txBody>
      </p:sp>
      <p:sp>
        <p:nvSpPr>
          <p:cNvPr id="2" name="內容版面配置區 1"/>
          <p:cNvSpPr>
            <a:spLocks noGrp="1"/>
          </p:cNvSpPr>
          <p:nvPr>
            <p:ph sz="quarter" idx="13"/>
          </p:nvPr>
        </p:nvSpPr>
        <p:spPr/>
        <p:txBody>
          <a:bodyPr/>
          <a:lstStyle/>
          <a:p>
            <a:endParaRPr lang="zh-TW" altLang="en-US" dirty="0"/>
          </a:p>
        </p:txBody>
      </p:sp>
      <p:sp>
        <p:nvSpPr>
          <p:cNvPr id="4" name="Rectangle 3"/>
          <p:cNvSpPr>
            <a:spLocks noChangeArrowheads="1"/>
          </p:cNvSpPr>
          <p:nvPr/>
        </p:nvSpPr>
        <p:spPr bwMode="auto">
          <a:xfrm>
            <a:off x="0" y="90100"/>
            <a:ext cx="65" cy="276999"/>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zh-TW" altLang="zh-TW" sz="1800" b="0" i="0" u="none" strike="noStrike" cap="none" normalizeH="0" baseline="0" dirty="0">
              <a:ln>
                <a:noFill/>
              </a:ln>
              <a:solidFill>
                <a:schemeClr val="tx1"/>
              </a:solidFill>
              <a:effectLst/>
              <a:latin typeface="Arial" panose="020B0604020202020204" pitchFamily="34" charset="0"/>
            </a:endParaRPr>
          </a:p>
        </p:txBody>
      </p:sp>
      <p:sp>
        <p:nvSpPr>
          <p:cNvPr id="7" name="Rectangle 4"/>
          <p:cNvSpPr>
            <a:spLocks noChangeArrowheads="1"/>
          </p:cNvSpPr>
          <p:nvPr/>
        </p:nvSpPr>
        <p:spPr bwMode="auto">
          <a:xfrm>
            <a:off x="0" y="90100"/>
            <a:ext cx="65" cy="276999"/>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zh-TW" altLang="zh-TW" sz="1800" b="0" i="0" u="none" strike="noStrike" cap="none" normalizeH="0" baseline="0" dirty="0">
              <a:ln>
                <a:noFill/>
              </a:ln>
              <a:solidFill>
                <a:schemeClr val="tx1"/>
              </a:solidFill>
              <a:effectLst/>
              <a:latin typeface="Arial" panose="020B0604020202020204" pitchFamily="34" charset="0"/>
            </a:endParaRPr>
          </a:p>
        </p:txBody>
      </p:sp>
      <p:sp>
        <p:nvSpPr>
          <p:cNvPr id="8" name="AutoShape 6"/>
          <p:cNvSpPr>
            <a:spLocks noChangeArrowheads="1"/>
          </p:cNvSpPr>
          <p:nvPr/>
        </p:nvSpPr>
        <p:spPr bwMode="auto">
          <a:xfrm>
            <a:off x="203200" y="1977807"/>
            <a:ext cx="8568952" cy="4625019"/>
          </a:xfrm>
          <a:prstGeom prst="roundRect">
            <a:avLst>
              <a:gd name="adj" fmla="val 9106"/>
            </a:avLst>
          </a:prstGeom>
          <a:gradFill>
            <a:gsLst>
              <a:gs pos="0">
                <a:schemeClr val="bg1"/>
              </a:gs>
              <a:gs pos="100000">
                <a:schemeClr val="accent1"/>
              </a:gs>
            </a:gsLst>
            <a:lin ang="2700000" scaled="1"/>
          </a:gradFill>
          <a:ln w="9525">
            <a:noFill/>
            <a:round/>
            <a:headEnd/>
            <a:tailEnd/>
          </a:ln>
          <a:effectLst/>
        </p:spPr>
        <p:txBody>
          <a:bodyPr wrap="none" anchor="ctr"/>
          <a:lstStyle/>
          <a:p>
            <a:pPr algn="just">
              <a:lnSpc>
                <a:spcPts val="4000"/>
              </a:lnSpc>
              <a:buSzPct val="90000"/>
            </a:pPr>
            <a:r>
              <a:rPr lang="en-US" altLang="zh-TW" sz="3600" dirty="0">
                <a:solidFill>
                  <a:schemeClr val="tx1"/>
                </a:solidFill>
                <a:latin typeface="標楷體" panose="03000509000000000000" pitchFamily="65" charset="-120"/>
              </a:rPr>
              <a:t>A:</a:t>
            </a:r>
          </a:p>
          <a:p>
            <a:pPr algn="just">
              <a:lnSpc>
                <a:spcPts val="3000"/>
              </a:lnSpc>
              <a:buSzPct val="90000"/>
            </a:pPr>
            <a:r>
              <a:rPr lang="zh-TW" altLang="en-US" sz="2800" dirty="0">
                <a:solidFill>
                  <a:schemeClr val="tx1"/>
                </a:solidFill>
                <a:latin typeface="標楷體" panose="03000509000000000000" pitchFamily="65" charset="-120"/>
              </a:rPr>
              <a:t>一、依教育部</a:t>
            </a:r>
            <a:r>
              <a:rPr lang="en-US" altLang="zh-TW" sz="2800" dirty="0">
                <a:solidFill>
                  <a:schemeClr val="tx1"/>
                </a:solidFill>
                <a:latin typeface="標楷體" panose="03000509000000000000" pitchFamily="65" charset="-120"/>
              </a:rPr>
              <a:t>99</a:t>
            </a:r>
            <a:r>
              <a:rPr lang="zh-TW" altLang="en-US" sz="2800" dirty="0">
                <a:solidFill>
                  <a:schemeClr val="tx1"/>
                </a:solidFill>
                <a:latin typeface="標楷體" panose="03000509000000000000" pitchFamily="65" charset="-120"/>
              </a:rPr>
              <a:t>年</a:t>
            </a:r>
            <a:r>
              <a:rPr lang="en-US" altLang="zh-TW" sz="2800" dirty="0">
                <a:solidFill>
                  <a:schemeClr val="tx1"/>
                </a:solidFill>
                <a:latin typeface="標楷體" panose="03000509000000000000" pitchFamily="65" charset="-120"/>
              </a:rPr>
              <a:t>7</a:t>
            </a:r>
            <a:r>
              <a:rPr lang="zh-TW" altLang="en-US" sz="2800" dirty="0">
                <a:solidFill>
                  <a:schemeClr val="tx1"/>
                </a:solidFill>
                <a:latin typeface="標楷體" panose="03000509000000000000" pitchFamily="65" charset="-120"/>
              </a:rPr>
              <a:t>月</a:t>
            </a:r>
            <a:r>
              <a:rPr lang="en-US" altLang="zh-TW" sz="2800" dirty="0">
                <a:solidFill>
                  <a:schemeClr val="tx1"/>
                </a:solidFill>
                <a:latin typeface="標楷體" panose="03000509000000000000" pitchFamily="65" charset="-120"/>
              </a:rPr>
              <a:t>7</a:t>
            </a:r>
            <a:r>
              <a:rPr lang="zh-TW" altLang="en-US" sz="2800" dirty="0">
                <a:solidFill>
                  <a:schemeClr val="tx1"/>
                </a:solidFill>
                <a:latin typeface="標楷體" panose="03000509000000000000" pitchFamily="65" charset="-120"/>
              </a:rPr>
              <a:t>日</a:t>
            </a:r>
            <a:r>
              <a:rPr lang="zh-TW" altLang="zh-TW" sz="2800" dirty="0">
                <a:solidFill>
                  <a:schemeClr val="tx1"/>
                </a:solidFill>
                <a:latin typeface="標楷體" panose="03000509000000000000" pitchFamily="65" charset="-120"/>
              </a:rPr>
              <a:t>台人</a:t>
            </a:r>
            <a:r>
              <a:rPr lang="en-US" altLang="zh-TW" sz="2800" dirty="0">
                <a:solidFill>
                  <a:schemeClr val="tx1"/>
                </a:solidFill>
                <a:latin typeface="標楷體" panose="03000509000000000000" pitchFamily="65" charset="-120"/>
              </a:rPr>
              <a:t>(</a:t>
            </a:r>
            <a:r>
              <a:rPr lang="zh-TW" altLang="zh-TW" sz="2800" dirty="0">
                <a:solidFill>
                  <a:schemeClr val="tx1"/>
                </a:solidFill>
                <a:latin typeface="標楷體" panose="03000509000000000000" pitchFamily="65" charset="-120"/>
              </a:rPr>
              <a:t>三</a:t>
            </a:r>
            <a:r>
              <a:rPr lang="en-US" altLang="zh-TW" sz="2800" dirty="0">
                <a:solidFill>
                  <a:schemeClr val="tx1"/>
                </a:solidFill>
                <a:latin typeface="標楷體" panose="03000509000000000000" pitchFamily="65" charset="-120"/>
              </a:rPr>
              <a:t>)</a:t>
            </a:r>
            <a:r>
              <a:rPr lang="zh-TW" altLang="zh-TW" sz="2800" dirty="0">
                <a:solidFill>
                  <a:schemeClr val="tx1"/>
                </a:solidFill>
                <a:latin typeface="標楷體" panose="03000509000000000000" pitchFamily="65" charset="-120"/>
              </a:rPr>
              <a:t>字第</a:t>
            </a:r>
            <a:r>
              <a:rPr lang="en-US" altLang="zh-TW" sz="2800" dirty="0">
                <a:solidFill>
                  <a:schemeClr val="tx1"/>
                </a:solidFill>
                <a:latin typeface="標楷體" panose="03000509000000000000" pitchFamily="65" charset="-120"/>
              </a:rPr>
              <a:t>0990112526</a:t>
            </a:r>
            <a:r>
              <a:rPr lang="zh-TW" altLang="zh-TW" sz="2800" dirty="0">
                <a:solidFill>
                  <a:schemeClr val="tx1"/>
                </a:solidFill>
                <a:latin typeface="標楷體" panose="03000509000000000000" pitchFamily="65" charset="-120"/>
              </a:rPr>
              <a:t>號</a:t>
            </a:r>
            <a:endParaRPr lang="en-US" altLang="zh-TW" sz="2800" dirty="0">
              <a:solidFill>
                <a:schemeClr val="tx1"/>
              </a:solidFill>
              <a:latin typeface="標楷體" panose="03000509000000000000" pitchFamily="65" charset="-120"/>
            </a:endParaRPr>
          </a:p>
          <a:p>
            <a:pPr algn="just">
              <a:lnSpc>
                <a:spcPts val="3000"/>
              </a:lnSpc>
              <a:buSzPct val="90000"/>
            </a:pPr>
            <a:r>
              <a:rPr lang="zh-TW" altLang="en-US" sz="2800" dirty="0">
                <a:solidFill>
                  <a:schemeClr val="tx1"/>
                </a:solidFill>
                <a:latin typeface="標楷體" panose="03000509000000000000" pitchFamily="65" charset="-120"/>
              </a:rPr>
              <a:t>    函規定略以，</a:t>
            </a:r>
            <a:r>
              <a:rPr lang="zh-TW" altLang="zh-TW" sz="2800" dirty="0">
                <a:solidFill>
                  <a:schemeClr val="tx1"/>
                </a:solidFill>
                <a:latin typeface="標楷體" panose="03000509000000000000" pitchFamily="65" charset="-120"/>
              </a:rPr>
              <a:t>公立學校退休教師於</a:t>
            </a:r>
            <a:r>
              <a:rPr lang="en-US" altLang="zh-TW" sz="2800" dirty="0">
                <a:solidFill>
                  <a:schemeClr val="tx1"/>
                </a:solidFill>
                <a:latin typeface="標楷體" panose="03000509000000000000" pitchFamily="65" charset="-120"/>
              </a:rPr>
              <a:t>81</a:t>
            </a:r>
            <a:r>
              <a:rPr lang="zh-TW" altLang="zh-TW" sz="2800" dirty="0">
                <a:solidFill>
                  <a:schemeClr val="tx1"/>
                </a:solidFill>
                <a:latin typeface="標楷體" panose="03000509000000000000" pitchFamily="65" charset="-120"/>
              </a:rPr>
              <a:t>年</a:t>
            </a:r>
            <a:r>
              <a:rPr lang="en-US" altLang="zh-TW" sz="2800" dirty="0">
                <a:solidFill>
                  <a:schemeClr val="tx1"/>
                </a:solidFill>
                <a:latin typeface="標楷體" panose="03000509000000000000" pitchFamily="65" charset="-120"/>
              </a:rPr>
              <a:t>8</a:t>
            </a:r>
            <a:r>
              <a:rPr lang="zh-TW" altLang="zh-TW" sz="2800" dirty="0">
                <a:solidFill>
                  <a:schemeClr val="tx1"/>
                </a:solidFill>
                <a:latin typeface="標楷體" panose="03000509000000000000" pitchFamily="65" charset="-120"/>
              </a:rPr>
              <a:t>月</a:t>
            </a:r>
            <a:r>
              <a:rPr lang="en-US" altLang="zh-TW" sz="2800" dirty="0">
                <a:solidFill>
                  <a:schemeClr val="tx1"/>
                </a:solidFill>
                <a:latin typeface="標楷體" panose="03000509000000000000" pitchFamily="65" charset="-120"/>
              </a:rPr>
              <a:t>1</a:t>
            </a:r>
            <a:r>
              <a:rPr lang="zh-TW" altLang="zh-TW" sz="2800" dirty="0">
                <a:solidFill>
                  <a:schemeClr val="tx1"/>
                </a:solidFill>
                <a:latin typeface="標楷體" panose="03000509000000000000" pitchFamily="65" charset="-120"/>
              </a:rPr>
              <a:t>日前</a:t>
            </a:r>
            <a:endParaRPr lang="en-US" altLang="zh-TW" sz="2800" dirty="0">
              <a:solidFill>
                <a:schemeClr val="tx1"/>
              </a:solidFill>
              <a:latin typeface="標楷體" panose="03000509000000000000" pitchFamily="65" charset="-120"/>
            </a:endParaRPr>
          </a:p>
          <a:p>
            <a:pPr algn="just">
              <a:lnSpc>
                <a:spcPts val="3000"/>
              </a:lnSpc>
              <a:buSzPct val="90000"/>
            </a:pPr>
            <a:r>
              <a:rPr lang="zh-TW" altLang="en-US" sz="2800" dirty="0">
                <a:solidFill>
                  <a:schemeClr val="tx1"/>
                </a:solidFill>
                <a:latin typeface="標楷體" panose="03000509000000000000" pitchFamily="65" charset="-120"/>
              </a:rPr>
              <a:t>    </a:t>
            </a:r>
            <a:r>
              <a:rPr lang="zh-TW" altLang="zh-TW" sz="2800" dirty="0">
                <a:solidFill>
                  <a:schemeClr val="tx1"/>
                </a:solidFill>
                <a:latin typeface="標楷體" panose="03000509000000000000" pitchFamily="65" charset="-120"/>
              </a:rPr>
              <a:t>經私立學校進用並繼續於</a:t>
            </a:r>
            <a:r>
              <a:rPr lang="zh-TW" altLang="en-US" sz="2800" dirty="0">
                <a:solidFill>
                  <a:schemeClr val="tx1"/>
                </a:solidFill>
                <a:latin typeface="標楷體" panose="03000509000000000000" pitchFamily="65" charset="-120"/>
              </a:rPr>
              <a:t>該</a:t>
            </a:r>
            <a:r>
              <a:rPr lang="zh-TW" altLang="zh-TW" sz="2800" dirty="0">
                <a:solidFill>
                  <a:schemeClr val="tx1"/>
                </a:solidFill>
                <a:latin typeface="標楷體" panose="03000509000000000000" pitchFamily="65" charset="-120"/>
              </a:rPr>
              <a:t>校任教未具合格資格</a:t>
            </a:r>
            <a:endParaRPr lang="en-US" altLang="zh-TW" sz="2800" dirty="0">
              <a:solidFill>
                <a:schemeClr val="tx1"/>
              </a:solidFill>
              <a:latin typeface="標楷體" panose="03000509000000000000" pitchFamily="65" charset="-120"/>
            </a:endParaRPr>
          </a:p>
          <a:p>
            <a:pPr algn="just">
              <a:lnSpc>
                <a:spcPts val="3000"/>
              </a:lnSpc>
              <a:buSzPct val="90000"/>
            </a:pPr>
            <a:r>
              <a:rPr lang="zh-TW" altLang="en-US" sz="2800" dirty="0">
                <a:solidFill>
                  <a:schemeClr val="tx1"/>
                </a:solidFill>
                <a:latin typeface="標楷體" panose="03000509000000000000" pitchFamily="65" charset="-120"/>
              </a:rPr>
              <a:t>    </a:t>
            </a:r>
            <a:r>
              <a:rPr lang="zh-TW" altLang="zh-TW" sz="2800" dirty="0">
                <a:solidFill>
                  <a:schemeClr val="tx1"/>
                </a:solidFill>
                <a:latin typeface="標楷體" panose="03000509000000000000" pitchFamily="65" charset="-120"/>
              </a:rPr>
              <a:t>之專任教師年資，嗣後取得合格教師資格及證書</a:t>
            </a:r>
            <a:endParaRPr lang="en-US" altLang="zh-TW" sz="2800" dirty="0">
              <a:solidFill>
                <a:schemeClr val="tx1"/>
              </a:solidFill>
              <a:latin typeface="標楷體" panose="03000509000000000000" pitchFamily="65" charset="-120"/>
            </a:endParaRPr>
          </a:p>
          <a:p>
            <a:pPr algn="just">
              <a:lnSpc>
                <a:spcPts val="3000"/>
              </a:lnSpc>
              <a:buSzPct val="90000"/>
            </a:pPr>
            <a:r>
              <a:rPr lang="zh-TW" altLang="en-US" sz="2800" dirty="0">
                <a:solidFill>
                  <a:schemeClr val="tx1"/>
                </a:solidFill>
                <a:latin typeface="標楷體" panose="03000509000000000000" pitchFamily="65" charset="-120"/>
              </a:rPr>
              <a:t>    </a:t>
            </a:r>
            <a:r>
              <a:rPr lang="zh-TW" altLang="zh-TW" sz="2800" dirty="0">
                <a:solidFill>
                  <a:schemeClr val="tx1"/>
                </a:solidFill>
                <a:latin typeface="標楷體" panose="03000509000000000000" pitchFamily="65" charset="-120"/>
              </a:rPr>
              <a:t>者，</a:t>
            </a:r>
            <a:r>
              <a:rPr lang="zh-TW" altLang="en-US" sz="2800" dirty="0">
                <a:solidFill>
                  <a:schemeClr val="tx1"/>
                </a:solidFill>
                <a:latin typeface="標楷體" panose="03000509000000000000" pitchFamily="65" charset="-120"/>
              </a:rPr>
              <a:t>其</a:t>
            </a:r>
            <a:r>
              <a:rPr lang="zh-TW" altLang="zh-TW" sz="2800" dirty="0">
                <a:solidFill>
                  <a:schemeClr val="tx1"/>
                </a:solidFill>
                <a:latin typeface="標楷體" panose="03000509000000000000" pitchFamily="65" charset="-120"/>
              </a:rPr>
              <a:t>辦理退休時，曾任是段未具教師資格之私</a:t>
            </a:r>
            <a:endParaRPr lang="en-US" altLang="zh-TW" sz="2800" dirty="0">
              <a:solidFill>
                <a:schemeClr val="tx1"/>
              </a:solidFill>
              <a:latin typeface="標楷體" panose="03000509000000000000" pitchFamily="65" charset="-120"/>
            </a:endParaRPr>
          </a:p>
          <a:p>
            <a:pPr algn="just">
              <a:lnSpc>
                <a:spcPts val="3000"/>
              </a:lnSpc>
              <a:buSzPct val="90000"/>
            </a:pPr>
            <a:r>
              <a:rPr lang="zh-TW" altLang="en-US" sz="2800" dirty="0">
                <a:solidFill>
                  <a:schemeClr val="tx1"/>
                </a:solidFill>
                <a:latin typeface="標楷體" panose="03000509000000000000" pitchFamily="65" charset="-120"/>
              </a:rPr>
              <a:t>    </a:t>
            </a:r>
            <a:r>
              <a:rPr lang="zh-TW" altLang="zh-TW" sz="2800" dirty="0">
                <a:solidFill>
                  <a:schemeClr val="tx1"/>
                </a:solidFill>
                <a:latin typeface="標楷體" panose="03000509000000000000" pitchFamily="65" charset="-120"/>
              </a:rPr>
              <a:t>校服務年資，得依照私校退撫會第</a:t>
            </a:r>
            <a:r>
              <a:rPr lang="en-US" altLang="zh-TW" sz="2800" dirty="0">
                <a:solidFill>
                  <a:schemeClr val="tx1"/>
                </a:solidFill>
                <a:latin typeface="標楷體" panose="03000509000000000000" pitchFamily="65" charset="-120"/>
              </a:rPr>
              <a:t>1</a:t>
            </a:r>
            <a:r>
              <a:rPr lang="zh-TW" altLang="zh-TW" sz="2800" dirty="0">
                <a:solidFill>
                  <a:schemeClr val="tx1"/>
                </a:solidFill>
                <a:latin typeface="標楷體" panose="03000509000000000000" pitchFamily="65" charset="-120"/>
              </a:rPr>
              <a:t>屆第</a:t>
            </a:r>
            <a:r>
              <a:rPr lang="en-US" altLang="zh-TW" sz="2800" dirty="0">
                <a:solidFill>
                  <a:schemeClr val="tx1"/>
                </a:solidFill>
                <a:latin typeface="標楷體" panose="03000509000000000000" pitchFamily="65" charset="-120"/>
              </a:rPr>
              <a:t>1</a:t>
            </a:r>
            <a:r>
              <a:rPr lang="zh-TW" altLang="zh-TW" sz="2800" dirty="0">
                <a:solidFill>
                  <a:schemeClr val="tx1"/>
                </a:solidFill>
                <a:latin typeface="標楷體" panose="03000509000000000000" pitchFamily="65" charset="-120"/>
              </a:rPr>
              <a:t>次管理</a:t>
            </a:r>
            <a:endParaRPr lang="en-US" altLang="zh-TW" sz="2800" dirty="0">
              <a:solidFill>
                <a:schemeClr val="tx1"/>
              </a:solidFill>
              <a:latin typeface="標楷體" panose="03000509000000000000" pitchFamily="65" charset="-120"/>
            </a:endParaRPr>
          </a:p>
          <a:p>
            <a:pPr algn="just">
              <a:lnSpc>
                <a:spcPts val="3000"/>
              </a:lnSpc>
              <a:buSzPct val="90000"/>
            </a:pPr>
            <a:r>
              <a:rPr lang="zh-TW" altLang="en-US" sz="2800" dirty="0">
                <a:solidFill>
                  <a:schemeClr val="tx1"/>
                </a:solidFill>
                <a:latin typeface="標楷體" panose="03000509000000000000" pitchFamily="65" charset="-120"/>
              </a:rPr>
              <a:t>    </a:t>
            </a:r>
            <a:r>
              <a:rPr lang="zh-TW" altLang="zh-TW" sz="2800" dirty="0">
                <a:solidFill>
                  <a:schemeClr val="tx1"/>
                </a:solidFill>
                <a:latin typeface="標楷體" panose="03000509000000000000" pitchFamily="65" charset="-120"/>
              </a:rPr>
              <a:t>委員會決議精神，比照私立學校退休教職員，採</a:t>
            </a:r>
            <a:endParaRPr lang="en-US" altLang="zh-TW" sz="2800" dirty="0">
              <a:solidFill>
                <a:schemeClr val="tx1"/>
              </a:solidFill>
              <a:latin typeface="標楷體" panose="03000509000000000000" pitchFamily="65" charset="-120"/>
            </a:endParaRPr>
          </a:p>
          <a:p>
            <a:pPr algn="just">
              <a:lnSpc>
                <a:spcPts val="3000"/>
              </a:lnSpc>
              <a:buSzPct val="90000"/>
            </a:pPr>
            <a:r>
              <a:rPr lang="zh-TW" altLang="en-US" sz="2800" dirty="0">
                <a:solidFill>
                  <a:schemeClr val="tx1"/>
                </a:solidFill>
                <a:latin typeface="標楷體" panose="03000509000000000000" pitchFamily="65" charset="-120"/>
              </a:rPr>
              <a:t>    </a:t>
            </a:r>
            <a:r>
              <a:rPr lang="zh-TW" altLang="zh-TW" sz="2800" dirty="0">
                <a:solidFill>
                  <a:schemeClr val="tx1"/>
                </a:solidFill>
                <a:latin typeface="標楷體" panose="03000509000000000000" pitchFamily="65" charset="-120"/>
              </a:rPr>
              <a:t>計為退撫年資，並由私校退撫會支給退撫金。</a:t>
            </a:r>
            <a:r>
              <a:rPr lang="zh-TW" altLang="en-US" sz="2800" dirty="0">
                <a:solidFill>
                  <a:schemeClr val="tx1"/>
                </a:solidFill>
                <a:latin typeface="標楷體" panose="03000509000000000000" pitchFamily="65" charset="-120"/>
              </a:rPr>
              <a:t>        </a:t>
            </a:r>
            <a:endParaRPr lang="en-US" altLang="zh-TW" sz="2800" dirty="0">
              <a:solidFill>
                <a:schemeClr val="tx1"/>
              </a:solidFill>
              <a:latin typeface="標楷體" panose="03000509000000000000" pitchFamily="65" charset="-120"/>
            </a:endParaRPr>
          </a:p>
          <a:p>
            <a:pPr algn="just">
              <a:lnSpc>
                <a:spcPts val="3000"/>
              </a:lnSpc>
              <a:buSzPct val="90000"/>
            </a:pPr>
            <a:r>
              <a:rPr lang="zh-TW" altLang="en-US" sz="2800" dirty="0">
                <a:solidFill>
                  <a:schemeClr val="tx1"/>
                </a:solidFill>
                <a:latin typeface="標楷體" panose="03000509000000000000" pitchFamily="65" charset="-120"/>
              </a:rPr>
              <a:t>二、</a:t>
            </a:r>
            <a:r>
              <a:rPr lang="zh-TW" altLang="zh-TW" sz="2800" dirty="0">
                <a:solidFill>
                  <a:schemeClr val="tx1"/>
                </a:solidFill>
                <a:latin typeface="標楷體" panose="03000509000000000000" pitchFamily="65" charset="-120"/>
              </a:rPr>
              <a:t>另查</a:t>
            </a:r>
            <a:r>
              <a:rPr lang="en-US" altLang="zh-TW" sz="2800" dirty="0">
                <a:solidFill>
                  <a:schemeClr val="tx1"/>
                </a:solidFill>
                <a:latin typeface="標楷體" panose="03000509000000000000" pitchFamily="65" charset="-120"/>
              </a:rPr>
              <a:t>99</a:t>
            </a:r>
            <a:r>
              <a:rPr lang="zh-TW" altLang="zh-TW" sz="2800" dirty="0">
                <a:solidFill>
                  <a:schemeClr val="tx1"/>
                </a:solidFill>
                <a:latin typeface="標楷體" panose="03000509000000000000" pitchFamily="65" charset="-120"/>
              </a:rPr>
              <a:t>年</a:t>
            </a:r>
            <a:r>
              <a:rPr lang="en-US" altLang="zh-TW" sz="2800" dirty="0">
                <a:solidFill>
                  <a:schemeClr val="tx1"/>
                </a:solidFill>
                <a:latin typeface="標楷體" panose="03000509000000000000" pitchFamily="65" charset="-120"/>
              </a:rPr>
              <a:t>1</a:t>
            </a:r>
            <a:r>
              <a:rPr lang="zh-TW" altLang="zh-TW" sz="2800" dirty="0">
                <a:solidFill>
                  <a:schemeClr val="tx1"/>
                </a:solidFill>
                <a:latin typeface="標楷體" panose="03000509000000000000" pitchFamily="65" charset="-120"/>
              </a:rPr>
              <a:t>月</a:t>
            </a:r>
            <a:r>
              <a:rPr lang="en-US" altLang="zh-TW" sz="2800" dirty="0">
                <a:solidFill>
                  <a:schemeClr val="tx1"/>
                </a:solidFill>
                <a:latin typeface="標楷體" panose="03000509000000000000" pitchFamily="65" charset="-120"/>
              </a:rPr>
              <a:t>1</a:t>
            </a:r>
            <a:r>
              <a:rPr lang="zh-TW" altLang="zh-TW" sz="2800" dirty="0">
                <a:solidFill>
                  <a:schemeClr val="tx1"/>
                </a:solidFill>
                <a:latin typeface="標楷體" panose="03000509000000000000" pitchFamily="65" charset="-120"/>
              </a:rPr>
              <a:t>日以後私校年資，由儲金管理會依</a:t>
            </a:r>
            <a:endParaRPr lang="en-US" altLang="zh-TW" sz="2800" dirty="0">
              <a:solidFill>
                <a:schemeClr val="tx1"/>
              </a:solidFill>
              <a:latin typeface="標楷體" panose="03000509000000000000" pitchFamily="65" charset="-120"/>
            </a:endParaRPr>
          </a:p>
          <a:p>
            <a:pPr algn="just">
              <a:lnSpc>
                <a:spcPts val="3000"/>
              </a:lnSpc>
              <a:buSzPct val="90000"/>
            </a:pPr>
            <a:r>
              <a:rPr lang="en-US" altLang="zh-TW" sz="2800" dirty="0">
                <a:solidFill>
                  <a:schemeClr val="tx1"/>
                </a:solidFill>
                <a:latin typeface="標楷體" panose="03000509000000000000" pitchFamily="65" charset="-120"/>
              </a:rPr>
              <a:t>    </a:t>
            </a:r>
            <a:r>
              <a:rPr lang="zh-TW" altLang="zh-TW" sz="2800" dirty="0">
                <a:solidFill>
                  <a:schemeClr val="tx1"/>
                </a:solidFill>
                <a:latin typeface="標楷體" panose="03000509000000000000" pitchFamily="65" charset="-120"/>
              </a:rPr>
              <a:t>私校退撫條例規定以退撫儲金支給其個人退撫儲</a:t>
            </a:r>
            <a:endParaRPr lang="en-US" altLang="zh-TW" sz="2800" dirty="0">
              <a:solidFill>
                <a:schemeClr val="tx1"/>
              </a:solidFill>
              <a:latin typeface="標楷體" panose="03000509000000000000" pitchFamily="65" charset="-120"/>
            </a:endParaRPr>
          </a:p>
          <a:p>
            <a:pPr algn="just">
              <a:lnSpc>
                <a:spcPts val="3000"/>
              </a:lnSpc>
              <a:buSzPct val="90000"/>
            </a:pPr>
            <a:r>
              <a:rPr lang="en-US" altLang="zh-TW" sz="2800" dirty="0">
                <a:solidFill>
                  <a:schemeClr val="tx1"/>
                </a:solidFill>
                <a:latin typeface="標楷體" panose="03000509000000000000" pitchFamily="65" charset="-120"/>
              </a:rPr>
              <a:t>    </a:t>
            </a:r>
            <a:r>
              <a:rPr lang="zh-TW" altLang="zh-TW" sz="2800" dirty="0">
                <a:solidFill>
                  <a:schemeClr val="tx1"/>
                </a:solidFill>
                <a:latin typeface="標楷體" panose="03000509000000000000" pitchFamily="65" charset="-120"/>
              </a:rPr>
              <a:t>金專戶累計之本金及孳息</a:t>
            </a:r>
            <a:endParaRPr lang="en-US" altLang="ko-KR" sz="2800" dirty="0">
              <a:solidFill>
                <a:schemeClr val="tx1"/>
              </a:solidFill>
              <a:latin typeface="標楷體" panose="03000509000000000000" pitchFamily="65" charset="-120"/>
            </a:endParaRPr>
          </a:p>
        </p:txBody>
      </p:sp>
      <p:pic>
        <p:nvPicPr>
          <p:cNvPr id="9" name="圖片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9512" y="188640"/>
            <a:ext cx="792088" cy="792088"/>
          </a:xfrm>
          <a:prstGeom prst="rect">
            <a:avLst/>
          </a:prstGeom>
        </p:spPr>
      </p:pic>
    </p:spTree>
    <p:extLst>
      <p:ext uri="{BB962C8B-B14F-4D97-AF65-F5344CB8AC3E}">
        <p14:creationId xmlns:p14="http://schemas.microsoft.com/office/powerpoint/2010/main" val="386392317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標題 1"/>
          <p:cNvSpPr>
            <a:spLocks noGrp="1"/>
          </p:cNvSpPr>
          <p:nvPr>
            <p:ph type="title"/>
          </p:nvPr>
        </p:nvSpPr>
        <p:spPr>
          <a:xfrm>
            <a:off x="800919" y="548680"/>
            <a:ext cx="7541692" cy="1224136"/>
          </a:xfrm>
          <a:noFill/>
          <a:ln>
            <a:noFill/>
          </a:ln>
        </p:spPr>
        <p:style>
          <a:lnRef idx="1">
            <a:schemeClr val="accent3"/>
          </a:lnRef>
          <a:fillRef idx="1002">
            <a:schemeClr val="lt2"/>
          </a:fillRef>
          <a:effectRef idx="1">
            <a:schemeClr val="accent3"/>
          </a:effectRef>
          <a:fontRef idx="minor">
            <a:schemeClr val="dk1"/>
          </a:fontRef>
        </p:style>
        <p:txBody>
          <a:bodyPr>
            <a:noAutofit/>
          </a:bodyPr>
          <a:lstStyle/>
          <a:p>
            <a:pPr marL="809625" indent="-809625" algn="l"/>
            <a:r>
              <a:rPr lang="en-US" altLang="zh-TW" sz="3200" dirty="0">
                <a:solidFill>
                  <a:schemeClr val="tx1"/>
                </a:solidFill>
                <a:latin typeface="標楷體" panose="03000509000000000000" pitchFamily="65" charset="-120"/>
              </a:rPr>
              <a:t>Q8</a:t>
            </a:r>
            <a:r>
              <a:rPr lang="zh-TW" altLang="en-US" sz="3200" dirty="0">
                <a:solidFill>
                  <a:schemeClr val="tx1"/>
                </a:solidFill>
                <a:latin typeface="標楷體" panose="03000509000000000000" pitchFamily="65" charset="-120"/>
                <a:ea typeface="標楷體" panose="03000509000000000000" pitchFamily="65" charset="-120"/>
              </a:rPr>
              <a:t>：教師曾任公務人員年資其退休新舊制年資如何計列</a:t>
            </a:r>
          </a:p>
        </p:txBody>
      </p:sp>
      <p:sp>
        <p:nvSpPr>
          <p:cNvPr id="2" name="內容版面配置區 1"/>
          <p:cNvSpPr>
            <a:spLocks noGrp="1"/>
          </p:cNvSpPr>
          <p:nvPr>
            <p:ph sz="quarter" idx="13"/>
          </p:nvPr>
        </p:nvSpPr>
        <p:spPr/>
        <p:txBody>
          <a:bodyPr/>
          <a:lstStyle/>
          <a:p>
            <a:endParaRPr lang="zh-TW" altLang="en-US" dirty="0"/>
          </a:p>
        </p:txBody>
      </p:sp>
      <p:sp>
        <p:nvSpPr>
          <p:cNvPr id="4" name="Rectangle 3"/>
          <p:cNvSpPr>
            <a:spLocks noChangeArrowheads="1"/>
          </p:cNvSpPr>
          <p:nvPr/>
        </p:nvSpPr>
        <p:spPr bwMode="auto">
          <a:xfrm>
            <a:off x="0" y="90100"/>
            <a:ext cx="65" cy="276999"/>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zh-TW" altLang="zh-TW" sz="1800" b="0" i="0" u="none" strike="noStrike" cap="none" normalizeH="0" baseline="0" dirty="0">
              <a:ln>
                <a:noFill/>
              </a:ln>
              <a:solidFill>
                <a:schemeClr val="tx1"/>
              </a:solidFill>
              <a:effectLst/>
              <a:latin typeface="Arial" panose="020B0604020202020204" pitchFamily="34" charset="0"/>
            </a:endParaRPr>
          </a:p>
        </p:txBody>
      </p:sp>
      <p:sp>
        <p:nvSpPr>
          <p:cNvPr id="7" name="Rectangle 4"/>
          <p:cNvSpPr>
            <a:spLocks noChangeArrowheads="1"/>
          </p:cNvSpPr>
          <p:nvPr/>
        </p:nvSpPr>
        <p:spPr bwMode="auto">
          <a:xfrm>
            <a:off x="0" y="90100"/>
            <a:ext cx="65" cy="276999"/>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zh-TW" altLang="zh-TW" sz="1800" b="0" i="0" u="none" strike="noStrike" cap="none" normalizeH="0" baseline="0" dirty="0">
              <a:ln>
                <a:noFill/>
              </a:ln>
              <a:solidFill>
                <a:schemeClr val="tx1"/>
              </a:solidFill>
              <a:effectLst/>
              <a:latin typeface="Arial" panose="020B0604020202020204" pitchFamily="34" charset="0"/>
            </a:endParaRPr>
          </a:p>
        </p:txBody>
      </p:sp>
      <p:sp>
        <p:nvSpPr>
          <p:cNvPr id="8" name="AutoShape 6"/>
          <p:cNvSpPr>
            <a:spLocks noChangeArrowheads="1"/>
          </p:cNvSpPr>
          <p:nvPr/>
        </p:nvSpPr>
        <p:spPr bwMode="auto">
          <a:xfrm>
            <a:off x="179512" y="1855189"/>
            <a:ext cx="8784703" cy="5002811"/>
          </a:xfrm>
          <a:prstGeom prst="roundRect">
            <a:avLst>
              <a:gd name="adj" fmla="val 9106"/>
            </a:avLst>
          </a:prstGeom>
          <a:gradFill>
            <a:gsLst>
              <a:gs pos="0">
                <a:schemeClr val="bg1"/>
              </a:gs>
              <a:gs pos="100000">
                <a:schemeClr val="accent1"/>
              </a:gs>
            </a:gsLst>
            <a:lin ang="2700000" scaled="1"/>
          </a:gradFill>
          <a:ln w="9525">
            <a:noFill/>
            <a:round/>
            <a:headEnd/>
            <a:tailEnd/>
          </a:ln>
          <a:effectLst/>
        </p:spPr>
        <p:txBody>
          <a:bodyPr wrap="none" anchor="ctr"/>
          <a:lstStyle/>
          <a:p>
            <a:pPr algn="just">
              <a:lnSpc>
                <a:spcPts val="4000"/>
              </a:lnSpc>
              <a:buSzPct val="90000"/>
            </a:pPr>
            <a:r>
              <a:rPr lang="en-US" altLang="zh-TW" sz="3600" dirty="0">
                <a:solidFill>
                  <a:schemeClr val="tx1"/>
                </a:solidFill>
                <a:latin typeface="標楷體" panose="03000509000000000000" pitchFamily="65" charset="-120"/>
              </a:rPr>
              <a:t>A:</a:t>
            </a:r>
          </a:p>
          <a:p>
            <a:pPr algn="just">
              <a:lnSpc>
                <a:spcPts val="4000"/>
              </a:lnSpc>
              <a:buSzPct val="90000"/>
            </a:pPr>
            <a:r>
              <a:rPr lang="zh-TW" altLang="en-US" sz="2800" dirty="0">
                <a:solidFill>
                  <a:schemeClr val="tx1"/>
                </a:solidFill>
                <a:latin typeface="標楷體" panose="03000509000000000000" pitchFamily="65" charset="-120"/>
              </a:rPr>
              <a:t>一、</a:t>
            </a:r>
            <a:r>
              <a:rPr lang="zh-TW" altLang="en-US" sz="3200" dirty="0">
                <a:solidFill>
                  <a:schemeClr val="tx1"/>
                </a:solidFill>
                <a:latin typeface="標楷體" panose="03000509000000000000" pitchFamily="65" charset="-120"/>
              </a:rPr>
              <a:t>公務人員</a:t>
            </a:r>
            <a:r>
              <a:rPr lang="zh-TW" altLang="zh-TW" sz="3200" dirty="0">
                <a:solidFill>
                  <a:schemeClr val="tx1"/>
                </a:solidFill>
                <a:latin typeface="標楷體" panose="03000509000000000000" pitchFamily="65" charset="-120"/>
              </a:rPr>
              <a:t>之退撫新制實施日期</a:t>
            </a:r>
            <a:r>
              <a:rPr lang="zh-TW" altLang="en-US" sz="3200" dirty="0">
                <a:solidFill>
                  <a:schemeClr val="tx1"/>
                </a:solidFill>
                <a:latin typeface="標楷體" panose="03000509000000000000" pitchFamily="65" charset="-120"/>
              </a:rPr>
              <a:t>為</a:t>
            </a:r>
            <a:r>
              <a:rPr lang="en-US" altLang="zh-TW" sz="3200" dirty="0">
                <a:solidFill>
                  <a:schemeClr val="tx1"/>
                </a:solidFill>
                <a:latin typeface="標楷體" panose="03000509000000000000" pitchFamily="65" charset="-120"/>
              </a:rPr>
              <a:t>84.7.1</a:t>
            </a:r>
            <a:r>
              <a:rPr lang="zh-TW" altLang="en-US" sz="3200" dirty="0">
                <a:solidFill>
                  <a:schemeClr val="tx1"/>
                </a:solidFill>
                <a:latin typeface="標楷體" panose="03000509000000000000" pitchFamily="65" charset="-120"/>
              </a:rPr>
              <a:t>；</a:t>
            </a:r>
            <a:endParaRPr lang="en-US" altLang="zh-TW" sz="3200" dirty="0">
              <a:solidFill>
                <a:schemeClr val="tx1"/>
              </a:solidFill>
              <a:latin typeface="標楷體" panose="03000509000000000000" pitchFamily="65" charset="-120"/>
            </a:endParaRPr>
          </a:p>
          <a:p>
            <a:pPr marL="809625" indent="-809625" algn="just">
              <a:lnSpc>
                <a:spcPts val="4000"/>
              </a:lnSpc>
              <a:buSzPct val="90000"/>
            </a:pPr>
            <a:r>
              <a:rPr lang="zh-TW" altLang="en-US" sz="3200" dirty="0">
                <a:solidFill>
                  <a:schemeClr val="tx1"/>
                </a:solidFill>
                <a:latin typeface="標楷體" panose="03000509000000000000" pitchFamily="65" charset="-120"/>
              </a:rPr>
              <a:t>    教師</a:t>
            </a:r>
            <a:r>
              <a:rPr lang="zh-TW" altLang="zh-TW" sz="3200" dirty="0">
                <a:solidFill>
                  <a:schemeClr val="tx1"/>
                </a:solidFill>
                <a:latin typeface="標楷體" panose="03000509000000000000" pitchFamily="65" charset="-120"/>
              </a:rPr>
              <a:t>之退撫新制實施日期</a:t>
            </a:r>
            <a:r>
              <a:rPr lang="zh-TW" altLang="en-US" sz="3200" dirty="0">
                <a:solidFill>
                  <a:schemeClr val="tx1"/>
                </a:solidFill>
                <a:latin typeface="標楷體" panose="03000509000000000000" pitchFamily="65" charset="-120"/>
              </a:rPr>
              <a:t>為</a:t>
            </a:r>
            <a:r>
              <a:rPr lang="en-US" altLang="zh-TW" sz="3200" dirty="0">
                <a:solidFill>
                  <a:schemeClr val="tx1"/>
                </a:solidFill>
                <a:latin typeface="標楷體" panose="03000509000000000000" pitchFamily="65" charset="-120"/>
              </a:rPr>
              <a:t>85.2.1</a:t>
            </a:r>
            <a:r>
              <a:rPr lang="zh-TW" altLang="en-US" sz="3200" dirty="0">
                <a:solidFill>
                  <a:schemeClr val="tx1"/>
                </a:solidFill>
                <a:latin typeface="標楷體" panose="03000509000000000000" pitchFamily="65" charset="-120"/>
              </a:rPr>
              <a:t>。</a:t>
            </a:r>
            <a:endParaRPr lang="en-US" altLang="zh-TW" sz="3200" dirty="0">
              <a:solidFill>
                <a:schemeClr val="tx1"/>
              </a:solidFill>
              <a:latin typeface="標楷體" panose="03000509000000000000" pitchFamily="65" charset="-120"/>
            </a:endParaRPr>
          </a:p>
          <a:p>
            <a:pPr algn="just">
              <a:lnSpc>
                <a:spcPts val="4000"/>
              </a:lnSpc>
              <a:buSzPct val="90000"/>
            </a:pPr>
            <a:r>
              <a:rPr lang="zh-TW" altLang="en-US" sz="3200" dirty="0">
                <a:solidFill>
                  <a:schemeClr val="tx1"/>
                </a:solidFill>
                <a:latin typeface="標楷體" panose="03000509000000000000" pitchFamily="65" charset="-120"/>
              </a:rPr>
              <a:t>二、教師如任教職前曾任公務人員，並於</a:t>
            </a:r>
            <a:endParaRPr lang="en-US" altLang="zh-TW" sz="3200" dirty="0">
              <a:solidFill>
                <a:schemeClr val="tx1"/>
              </a:solidFill>
              <a:latin typeface="標楷體" panose="03000509000000000000" pitchFamily="65" charset="-120"/>
            </a:endParaRPr>
          </a:p>
          <a:p>
            <a:pPr algn="just">
              <a:lnSpc>
                <a:spcPts val="4000"/>
              </a:lnSpc>
              <a:buSzPct val="90000"/>
            </a:pPr>
            <a:r>
              <a:rPr lang="zh-TW" altLang="en-US" sz="3200" dirty="0">
                <a:solidFill>
                  <a:schemeClr val="tx1"/>
                </a:solidFill>
                <a:latin typeface="標楷體" panose="03000509000000000000" pitchFamily="65" charset="-120"/>
              </a:rPr>
              <a:t>    </a:t>
            </a:r>
            <a:r>
              <a:rPr lang="en-US" altLang="zh-TW" sz="3200" dirty="0">
                <a:solidFill>
                  <a:schemeClr val="tx1"/>
                </a:solidFill>
                <a:latin typeface="標楷體" panose="03000509000000000000" pitchFamily="65" charset="-120"/>
              </a:rPr>
              <a:t>84.7.1</a:t>
            </a:r>
            <a:r>
              <a:rPr lang="zh-TW" altLang="en-US" sz="3200" dirty="0">
                <a:solidFill>
                  <a:schemeClr val="tx1"/>
                </a:solidFill>
                <a:latin typeface="標楷體" panose="03000509000000000000" pitchFamily="65" charset="-120"/>
              </a:rPr>
              <a:t>當時已依公務人員身分繳納退撫基金</a:t>
            </a:r>
            <a:endParaRPr lang="en-US" altLang="zh-TW" sz="3200" dirty="0">
              <a:solidFill>
                <a:schemeClr val="tx1"/>
              </a:solidFill>
              <a:latin typeface="標楷體" panose="03000509000000000000" pitchFamily="65" charset="-120"/>
            </a:endParaRPr>
          </a:p>
          <a:p>
            <a:pPr algn="just">
              <a:lnSpc>
                <a:spcPts val="4000"/>
              </a:lnSpc>
              <a:buSzPct val="90000"/>
            </a:pPr>
            <a:r>
              <a:rPr lang="en-US" altLang="zh-TW" sz="3200" dirty="0">
                <a:solidFill>
                  <a:schemeClr val="tx1"/>
                </a:solidFill>
                <a:latin typeface="標楷體" panose="03000509000000000000" pitchFamily="65" charset="-120"/>
              </a:rPr>
              <a:t>    </a:t>
            </a:r>
            <a:r>
              <a:rPr lang="zh-TW" altLang="en-US" sz="3200" dirty="0">
                <a:solidFill>
                  <a:schemeClr val="tx1"/>
                </a:solidFill>
                <a:latin typeface="標楷體" panose="03000509000000000000" pitchFamily="65" charset="-120"/>
              </a:rPr>
              <a:t>，則其日後以教師身分辦理退休時，其退休</a:t>
            </a:r>
            <a:endParaRPr lang="en-US" altLang="zh-TW" sz="3200" dirty="0">
              <a:solidFill>
                <a:schemeClr val="tx1"/>
              </a:solidFill>
              <a:latin typeface="標楷體" panose="03000509000000000000" pitchFamily="65" charset="-120"/>
            </a:endParaRPr>
          </a:p>
          <a:p>
            <a:pPr algn="just">
              <a:lnSpc>
                <a:spcPts val="4000"/>
              </a:lnSpc>
              <a:buSzPct val="90000"/>
            </a:pPr>
            <a:r>
              <a:rPr lang="en-US" altLang="zh-TW" sz="3200" dirty="0">
                <a:solidFill>
                  <a:schemeClr val="tx1"/>
                </a:solidFill>
                <a:latin typeface="標楷體" panose="03000509000000000000" pitchFamily="65" charset="-120"/>
              </a:rPr>
              <a:t>    </a:t>
            </a:r>
            <a:r>
              <a:rPr lang="zh-TW" altLang="en-US" sz="3200" dirty="0">
                <a:solidFill>
                  <a:schemeClr val="tx1"/>
                </a:solidFill>
                <a:latin typeface="標楷體" panose="03000509000000000000" pitchFamily="65" charset="-120"/>
              </a:rPr>
              <a:t>新舊制之切點為</a:t>
            </a:r>
            <a:r>
              <a:rPr lang="en-US" altLang="zh-TW" sz="3200" dirty="0">
                <a:solidFill>
                  <a:schemeClr val="tx1"/>
                </a:solidFill>
                <a:latin typeface="標楷體" panose="03000509000000000000" pitchFamily="65" charset="-120"/>
              </a:rPr>
              <a:t>84.7.1,</a:t>
            </a:r>
            <a:r>
              <a:rPr lang="zh-TW" altLang="en-US" sz="3200" dirty="0">
                <a:solidFill>
                  <a:schemeClr val="tx1"/>
                </a:solidFill>
                <a:latin typeface="標楷體" panose="03000509000000000000" pitchFamily="65" charset="-120"/>
              </a:rPr>
              <a:t>即</a:t>
            </a:r>
            <a:r>
              <a:rPr lang="en-US" altLang="zh-TW" sz="3200" dirty="0">
                <a:solidFill>
                  <a:schemeClr val="tx1"/>
                </a:solidFill>
                <a:latin typeface="標楷體" panose="03000509000000000000" pitchFamily="65" charset="-120"/>
              </a:rPr>
              <a:t>84.6.30</a:t>
            </a:r>
            <a:r>
              <a:rPr lang="zh-TW" altLang="en-US" sz="3200" dirty="0">
                <a:solidFill>
                  <a:schemeClr val="tx1"/>
                </a:solidFill>
                <a:latin typeface="標楷體" panose="03000509000000000000" pitchFamily="65" charset="-120"/>
              </a:rPr>
              <a:t>前屬舊制</a:t>
            </a:r>
            <a:endParaRPr lang="en-US" altLang="zh-TW" sz="3200" dirty="0">
              <a:solidFill>
                <a:schemeClr val="tx1"/>
              </a:solidFill>
              <a:latin typeface="標楷體" panose="03000509000000000000" pitchFamily="65" charset="-120"/>
            </a:endParaRPr>
          </a:p>
          <a:p>
            <a:pPr algn="just">
              <a:lnSpc>
                <a:spcPts val="4000"/>
              </a:lnSpc>
              <a:buSzPct val="90000"/>
            </a:pPr>
            <a:r>
              <a:rPr lang="en-US" altLang="zh-TW" sz="3200" dirty="0">
                <a:solidFill>
                  <a:schemeClr val="tx1"/>
                </a:solidFill>
                <a:latin typeface="標楷體" panose="03000509000000000000" pitchFamily="65" charset="-120"/>
              </a:rPr>
              <a:t>    </a:t>
            </a:r>
            <a:r>
              <a:rPr lang="zh-TW" altLang="en-US" sz="3200" dirty="0">
                <a:solidFill>
                  <a:schemeClr val="tx1"/>
                </a:solidFill>
                <a:latin typeface="標楷體" panose="03000509000000000000" pitchFamily="65" charset="-120"/>
              </a:rPr>
              <a:t>年資；</a:t>
            </a:r>
            <a:r>
              <a:rPr lang="en-US" altLang="zh-TW" sz="3200" dirty="0">
                <a:solidFill>
                  <a:schemeClr val="tx1"/>
                </a:solidFill>
                <a:latin typeface="標楷體" panose="03000509000000000000" pitchFamily="65" charset="-120"/>
              </a:rPr>
              <a:t>84.7.1</a:t>
            </a:r>
            <a:r>
              <a:rPr lang="zh-TW" altLang="en-US" sz="3200" dirty="0">
                <a:solidFill>
                  <a:schemeClr val="tx1"/>
                </a:solidFill>
                <a:latin typeface="標楷體" panose="03000509000000000000" pitchFamily="65" charset="-120"/>
              </a:rPr>
              <a:t>以後繳費年資則為新制年資。</a:t>
            </a:r>
            <a:endParaRPr lang="en-US" altLang="zh-TW" sz="3200" dirty="0">
              <a:solidFill>
                <a:schemeClr val="tx1"/>
              </a:solidFill>
              <a:latin typeface="標楷體" panose="03000509000000000000" pitchFamily="65" charset="-120"/>
            </a:endParaRPr>
          </a:p>
        </p:txBody>
      </p:sp>
      <p:pic>
        <p:nvPicPr>
          <p:cNvPr id="9" name="圖片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9512" y="188640"/>
            <a:ext cx="792088" cy="792088"/>
          </a:xfrm>
          <a:prstGeom prst="rect">
            <a:avLst/>
          </a:prstGeom>
        </p:spPr>
      </p:pic>
    </p:spTree>
    <p:extLst>
      <p:ext uri="{BB962C8B-B14F-4D97-AF65-F5344CB8AC3E}">
        <p14:creationId xmlns:p14="http://schemas.microsoft.com/office/powerpoint/2010/main" val="5736636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標題 1"/>
          <p:cNvSpPr>
            <a:spLocks noGrp="1"/>
          </p:cNvSpPr>
          <p:nvPr>
            <p:ph type="title"/>
          </p:nvPr>
        </p:nvSpPr>
        <p:spPr>
          <a:xfrm>
            <a:off x="916508" y="476672"/>
            <a:ext cx="7541692" cy="1185231"/>
          </a:xfrm>
          <a:noFill/>
          <a:ln>
            <a:noFill/>
          </a:ln>
        </p:spPr>
        <p:style>
          <a:lnRef idx="1">
            <a:schemeClr val="accent3"/>
          </a:lnRef>
          <a:fillRef idx="1002">
            <a:schemeClr val="lt2"/>
          </a:fillRef>
          <a:effectRef idx="1">
            <a:schemeClr val="accent3"/>
          </a:effectRef>
          <a:fontRef idx="minor">
            <a:schemeClr val="dk1"/>
          </a:fontRef>
        </p:style>
        <p:txBody>
          <a:bodyPr>
            <a:noAutofit/>
          </a:bodyPr>
          <a:lstStyle/>
          <a:p>
            <a:pPr marL="809625" indent="-809625" algn="l"/>
            <a:r>
              <a:rPr lang="en-US" altLang="zh-TW" sz="3200" dirty="0">
                <a:solidFill>
                  <a:schemeClr val="tx1"/>
                </a:solidFill>
                <a:latin typeface="標楷體" panose="03000509000000000000" pitchFamily="65" charset="-120"/>
              </a:rPr>
              <a:t>Q9</a:t>
            </a:r>
            <a:r>
              <a:rPr lang="zh-TW" altLang="en-US" sz="3200" dirty="0">
                <a:solidFill>
                  <a:schemeClr val="tx1"/>
                </a:solidFill>
                <a:latin typeface="標楷體" panose="03000509000000000000" pitchFamily="65" charset="-120"/>
                <a:ea typeface="標楷體" panose="03000509000000000000" pitchFamily="65" charset="-120"/>
              </a:rPr>
              <a:t>：教師如曾任私校教師年資可否列入退休指標數之年資計算</a:t>
            </a:r>
          </a:p>
        </p:txBody>
      </p:sp>
      <p:sp>
        <p:nvSpPr>
          <p:cNvPr id="2" name="內容版面配置區 1"/>
          <p:cNvSpPr>
            <a:spLocks noGrp="1"/>
          </p:cNvSpPr>
          <p:nvPr>
            <p:ph sz="quarter" idx="13"/>
          </p:nvPr>
        </p:nvSpPr>
        <p:spPr/>
        <p:txBody>
          <a:bodyPr/>
          <a:lstStyle/>
          <a:p>
            <a:endParaRPr lang="zh-TW" altLang="en-US" dirty="0"/>
          </a:p>
        </p:txBody>
      </p:sp>
      <p:sp>
        <p:nvSpPr>
          <p:cNvPr id="4" name="Rectangle 3"/>
          <p:cNvSpPr>
            <a:spLocks noChangeArrowheads="1"/>
          </p:cNvSpPr>
          <p:nvPr/>
        </p:nvSpPr>
        <p:spPr bwMode="auto">
          <a:xfrm>
            <a:off x="0" y="90100"/>
            <a:ext cx="65" cy="276999"/>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zh-TW" altLang="zh-TW" sz="1800" b="0" i="0" u="none" strike="noStrike" cap="none" normalizeH="0" baseline="0" dirty="0">
              <a:ln>
                <a:noFill/>
              </a:ln>
              <a:solidFill>
                <a:schemeClr val="tx1"/>
              </a:solidFill>
              <a:effectLst/>
              <a:latin typeface="Arial" panose="020B0604020202020204" pitchFamily="34" charset="0"/>
            </a:endParaRPr>
          </a:p>
        </p:txBody>
      </p:sp>
      <p:sp>
        <p:nvSpPr>
          <p:cNvPr id="7" name="Rectangle 4"/>
          <p:cNvSpPr>
            <a:spLocks noChangeArrowheads="1"/>
          </p:cNvSpPr>
          <p:nvPr/>
        </p:nvSpPr>
        <p:spPr bwMode="auto">
          <a:xfrm>
            <a:off x="0" y="90100"/>
            <a:ext cx="65" cy="276999"/>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zh-TW" altLang="zh-TW" sz="1800" b="0" i="0" u="none" strike="noStrike" cap="none" normalizeH="0" baseline="0" dirty="0">
              <a:ln>
                <a:noFill/>
              </a:ln>
              <a:solidFill>
                <a:schemeClr val="tx1"/>
              </a:solidFill>
              <a:effectLst/>
              <a:latin typeface="Arial" panose="020B0604020202020204" pitchFamily="34" charset="0"/>
            </a:endParaRPr>
          </a:p>
        </p:txBody>
      </p:sp>
      <p:sp>
        <p:nvSpPr>
          <p:cNvPr id="8" name="AutoShape 6"/>
          <p:cNvSpPr>
            <a:spLocks noChangeArrowheads="1"/>
          </p:cNvSpPr>
          <p:nvPr/>
        </p:nvSpPr>
        <p:spPr bwMode="auto">
          <a:xfrm>
            <a:off x="359297" y="1772816"/>
            <a:ext cx="8424936" cy="5002811"/>
          </a:xfrm>
          <a:prstGeom prst="roundRect">
            <a:avLst>
              <a:gd name="adj" fmla="val 9106"/>
            </a:avLst>
          </a:prstGeom>
          <a:gradFill>
            <a:gsLst>
              <a:gs pos="0">
                <a:schemeClr val="bg1"/>
              </a:gs>
              <a:gs pos="100000">
                <a:schemeClr val="accent1"/>
              </a:gs>
            </a:gsLst>
            <a:lin ang="2700000" scaled="1"/>
          </a:gradFill>
          <a:ln w="9525">
            <a:noFill/>
            <a:round/>
            <a:headEnd/>
            <a:tailEnd/>
          </a:ln>
          <a:effectLst/>
        </p:spPr>
        <p:txBody>
          <a:bodyPr wrap="none" anchor="ctr"/>
          <a:lstStyle/>
          <a:p>
            <a:pPr>
              <a:lnSpc>
                <a:spcPts val="4000"/>
              </a:lnSpc>
              <a:buSzPct val="90000"/>
            </a:pPr>
            <a:r>
              <a:rPr lang="en-US" altLang="zh-TW" sz="3600" dirty="0">
                <a:solidFill>
                  <a:schemeClr val="tx1"/>
                </a:solidFill>
                <a:latin typeface="標楷體" panose="03000509000000000000" pitchFamily="65" charset="-120"/>
              </a:rPr>
              <a:t>A:</a:t>
            </a:r>
          </a:p>
          <a:p>
            <a:pPr algn="just">
              <a:lnSpc>
                <a:spcPts val="4000"/>
              </a:lnSpc>
              <a:buSzPct val="90000"/>
            </a:pPr>
            <a:r>
              <a:rPr lang="zh-TW" altLang="zh-TW" sz="3200" dirty="0">
                <a:solidFill>
                  <a:schemeClr val="tx1"/>
                </a:solidFill>
                <a:latin typeface="標楷體" panose="03000509000000000000" pitchFamily="65" charset="-120"/>
              </a:rPr>
              <a:t>公校教師退休時，雖可併計私校教師年資，</a:t>
            </a:r>
            <a:endParaRPr lang="en-US" altLang="zh-TW" sz="3200" dirty="0">
              <a:solidFill>
                <a:schemeClr val="tx1"/>
              </a:solidFill>
              <a:latin typeface="標楷體" panose="03000509000000000000" pitchFamily="65" charset="-120"/>
            </a:endParaRPr>
          </a:p>
          <a:p>
            <a:pPr algn="just">
              <a:lnSpc>
                <a:spcPts val="4000"/>
              </a:lnSpc>
              <a:buSzPct val="90000"/>
            </a:pPr>
            <a:r>
              <a:rPr lang="zh-TW" altLang="zh-TW" sz="3200" dirty="0">
                <a:solidFill>
                  <a:schemeClr val="tx1"/>
                </a:solidFill>
                <a:latin typeface="標楷體" panose="03000509000000000000" pitchFamily="65" charset="-120"/>
              </a:rPr>
              <a:t>惟其支領退休金時，係以公校與私校教師年</a:t>
            </a:r>
            <a:endParaRPr lang="en-US" altLang="zh-TW" sz="3200" dirty="0">
              <a:solidFill>
                <a:schemeClr val="tx1"/>
              </a:solidFill>
              <a:latin typeface="標楷體" panose="03000509000000000000" pitchFamily="65" charset="-120"/>
            </a:endParaRPr>
          </a:p>
          <a:p>
            <a:pPr algn="just">
              <a:lnSpc>
                <a:spcPts val="4000"/>
              </a:lnSpc>
              <a:buSzPct val="90000"/>
            </a:pPr>
            <a:r>
              <a:rPr lang="zh-TW" altLang="zh-TW" sz="3200" dirty="0">
                <a:solidFill>
                  <a:schemeClr val="tx1"/>
                </a:solidFill>
                <a:latin typeface="標楷體" panose="03000509000000000000" pitchFamily="65" charset="-120"/>
              </a:rPr>
              <a:t>資分開計算</a:t>
            </a:r>
            <a:r>
              <a:rPr lang="zh-TW" altLang="en-US" sz="3200" dirty="0">
                <a:solidFill>
                  <a:schemeClr val="tx1"/>
                </a:solidFill>
                <a:latin typeface="標楷體" panose="03000509000000000000" pitchFamily="65" charset="-120"/>
              </a:rPr>
              <a:t>退休金</a:t>
            </a:r>
            <a:r>
              <a:rPr lang="zh-TW" altLang="zh-TW" sz="3200" dirty="0">
                <a:solidFill>
                  <a:schemeClr val="tx1"/>
                </a:solidFill>
                <a:latin typeface="標楷體" panose="03000509000000000000" pitchFamily="65" charset="-120"/>
              </a:rPr>
              <a:t>，爰如果私校教師年資納</a:t>
            </a:r>
            <a:endParaRPr lang="en-US" altLang="zh-TW" sz="3200" dirty="0">
              <a:solidFill>
                <a:schemeClr val="tx1"/>
              </a:solidFill>
              <a:latin typeface="標楷體" panose="03000509000000000000" pitchFamily="65" charset="-120"/>
            </a:endParaRPr>
          </a:p>
          <a:p>
            <a:pPr algn="just">
              <a:lnSpc>
                <a:spcPts val="4000"/>
              </a:lnSpc>
              <a:buSzPct val="90000"/>
            </a:pPr>
            <a:r>
              <a:rPr lang="zh-TW" altLang="zh-TW" sz="3200" dirty="0">
                <a:solidFill>
                  <a:schemeClr val="tx1"/>
                </a:solidFill>
                <a:latin typeface="標楷體" panose="03000509000000000000" pitchFamily="65" charset="-120"/>
              </a:rPr>
              <a:t>入公校教師退休指標數</a:t>
            </a:r>
            <a:r>
              <a:rPr lang="en-US" altLang="zh-TW" sz="3200" dirty="0">
                <a:solidFill>
                  <a:schemeClr val="tx1"/>
                </a:solidFill>
                <a:latin typeface="標楷體" panose="03000509000000000000" pitchFamily="65" charset="-120"/>
              </a:rPr>
              <a:t>(</a:t>
            </a:r>
            <a:r>
              <a:rPr lang="zh-TW" altLang="en-US" sz="3200" dirty="0">
                <a:solidFill>
                  <a:schemeClr val="tx1"/>
                </a:solidFill>
                <a:latin typeface="標楷體" panose="03000509000000000000" pitchFamily="65" charset="-120"/>
              </a:rPr>
              <a:t>年資</a:t>
            </a:r>
            <a:r>
              <a:rPr lang="en-US" altLang="zh-TW" sz="3200" dirty="0">
                <a:solidFill>
                  <a:schemeClr val="tx1"/>
                </a:solidFill>
                <a:latin typeface="標楷體" panose="03000509000000000000" pitchFamily="65" charset="-120"/>
              </a:rPr>
              <a:t>+</a:t>
            </a:r>
            <a:r>
              <a:rPr lang="zh-TW" altLang="en-US" sz="3200" dirty="0">
                <a:solidFill>
                  <a:schemeClr val="tx1"/>
                </a:solidFill>
                <a:latin typeface="標楷體" panose="03000509000000000000" pitchFamily="65" charset="-120"/>
              </a:rPr>
              <a:t>年齡</a:t>
            </a:r>
            <a:r>
              <a:rPr lang="en-US" altLang="zh-TW" sz="3200" dirty="0">
                <a:solidFill>
                  <a:schemeClr val="tx1"/>
                </a:solidFill>
                <a:latin typeface="標楷體" panose="03000509000000000000" pitchFamily="65" charset="-120"/>
              </a:rPr>
              <a:t>)</a:t>
            </a:r>
            <a:r>
              <a:rPr lang="zh-TW" altLang="en-US" sz="3200" dirty="0">
                <a:solidFill>
                  <a:schemeClr val="tx1"/>
                </a:solidFill>
                <a:latin typeface="標楷體" panose="03000509000000000000" pitchFamily="65" charset="-120"/>
              </a:rPr>
              <a:t>之年資條</a:t>
            </a:r>
            <a:endParaRPr lang="en-US" altLang="zh-TW" sz="3200" dirty="0">
              <a:solidFill>
                <a:schemeClr val="tx1"/>
              </a:solidFill>
              <a:latin typeface="標楷體" panose="03000509000000000000" pitchFamily="65" charset="-120"/>
            </a:endParaRPr>
          </a:p>
          <a:p>
            <a:pPr algn="just">
              <a:lnSpc>
                <a:spcPts val="4000"/>
              </a:lnSpc>
              <a:buSzPct val="90000"/>
            </a:pPr>
            <a:r>
              <a:rPr lang="zh-TW" altLang="en-US" sz="3200" dirty="0">
                <a:solidFill>
                  <a:schemeClr val="tx1"/>
                </a:solidFill>
                <a:latin typeface="標楷體" panose="03000509000000000000" pitchFamily="65" charset="-120"/>
              </a:rPr>
              <a:t>件</a:t>
            </a:r>
            <a:r>
              <a:rPr lang="zh-TW" altLang="zh-TW" sz="3200" dirty="0">
                <a:solidFill>
                  <a:schemeClr val="tx1"/>
                </a:solidFill>
                <a:latin typeface="標楷體" panose="03000509000000000000" pitchFamily="65" charset="-120"/>
              </a:rPr>
              <a:t>計算，仍須符合公職年資滿</a:t>
            </a:r>
            <a:r>
              <a:rPr lang="en-US" altLang="zh-TW" sz="3200" dirty="0">
                <a:solidFill>
                  <a:schemeClr val="tx1"/>
                </a:solidFill>
                <a:latin typeface="標楷體" panose="03000509000000000000" pitchFamily="65" charset="-120"/>
              </a:rPr>
              <a:t>15</a:t>
            </a:r>
            <a:r>
              <a:rPr lang="zh-TW" altLang="zh-TW" sz="3200" dirty="0">
                <a:solidFill>
                  <a:schemeClr val="tx1"/>
                </a:solidFill>
                <a:latin typeface="標楷體" panose="03000509000000000000" pitchFamily="65" charset="-120"/>
              </a:rPr>
              <a:t>年以上始得</a:t>
            </a:r>
            <a:endParaRPr lang="en-US" altLang="zh-TW" sz="3200" dirty="0">
              <a:solidFill>
                <a:schemeClr val="tx1"/>
              </a:solidFill>
              <a:latin typeface="標楷體" panose="03000509000000000000" pitchFamily="65" charset="-120"/>
            </a:endParaRPr>
          </a:p>
          <a:p>
            <a:pPr algn="just">
              <a:lnSpc>
                <a:spcPts val="4000"/>
              </a:lnSpc>
              <a:buSzPct val="90000"/>
            </a:pPr>
            <a:r>
              <a:rPr lang="zh-TW" altLang="zh-TW" sz="3200" dirty="0">
                <a:solidFill>
                  <a:schemeClr val="tx1"/>
                </a:solidFill>
                <a:latin typeface="標楷體" panose="03000509000000000000" pitchFamily="65" charset="-120"/>
              </a:rPr>
              <a:t>支領月退休金之原則</a:t>
            </a:r>
          </a:p>
          <a:p>
            <a:pPr algn="just">
              <a:lnSpc>
                <a:spcPts val="3000"/>
              </a:lnSpc>
              <a:buSzPct val="90000"/>
            </a:pPr>
            <a:endParaRPr lang="en-US" altLang="ko-KR" sz="2800" dirty="0">
              <a:latin typeface="標楷體" panose="03000509000000000000" pitchFamily="65" charset="-120"/>
            </a:endParaRPr>
          </a:p>
        </p:txBody>
      </p:sp>
      <p:pic>
        <p:nvPicPr>
          <p:cNvPr id="9" name="圖片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9512" y="188640"/>
            <a:ext cx="792088" cy="792088"/>
          </a:xfrm>
          <a:prstGeom prst="rect">
            <a:avLst/>
          </a:prstGeom>
        </p:spPr>
      </p:pic>
    </p:spTree>
    <p:extLst>
      <p:ext uri="{BB962C8B-B14F-4D97-AF65-F5344CB8AC3E}">
        <p14:creationId xmlns:p14="http://schemas.microsoft.com/office/powerpoint/2010/main" val="134550220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標題 1"/>
          <p:cNvSpPr>
            <a:spLocks noGrp="1"/>
          </p:cNvSpPr>
          <p:nvPr>
            <p:ph type="title"/>
          </p:nvPr>
        </p:nvSpPr>
        <p:spPr>
          <a:xfrm>
            <a:off x="916508" y="664206"/>
            <a:ext cx="7541692" cy="1168590"/>
          </a:xfrm>
          <a:noFill/>
          <a:ln>
            <a:noFill/>
          </a:ln>
        </p:spPr>
        <p:style>
          <a:lnRef idx="1">
            <a:schemeClr val="accent3"/>
          </a:lnRef>
          <a:fillRef idx="1002">
            <a:schemeClr val="lt2"/>
          </a:fillRef>
          <a:effectRef idx="1">
            <a:schemeClr val="accent3"/>
          </a:effectRef>
          <a:fontRef idx="minor">
            <a:schemeClr val="dk1"/>
          </a:fontRef>
        </p:style>
        <p:txBody>
          <a:bodyPr>
            <a:noAutofit/>
          </a:bodyPr>
          <a:lstStyle/>
          <a:p>
            <a:pPr marL="1076325" indent="-1076325" algn="l"/>
            <a:r>
              <a:rPr lang="en-US" altLang="zh-TW" sz="3200" dirty="0">
                <a:solidFill>
                  <a:schemeClr val="tx1"/>
                </a:solidFill>
                <a:latin typeface="標楷體" panose="03000509000000000000" pitchFamily="65" charset="-120"/>
              </a:rPr>
              <a:t>Q10</a:t>
            </a:r>
            <a:r>
              <a:rPr lang="zh-TW" altLang="en-US" sz="3200" dirty="0">
                <a:solidFill>
                  <a:schemeClr val="tx1"/>
                </a:solidFill>
                <a:latin typeface="標楷體" panose="03000509000000000000" pitchFamily="65" charset="-120"/>
                <a:ea typeface="標楷體" panose="03000509000000000000" pitchFamily="65" charset="-120"/>
              </a:rPr>
              <a:t>：教師曾任私立幼兒園教師年資可否併計為退休年資</a:t>
            </a:r>
          </a:p>
        </p:txBody>
      </p:sp>
      <p:sp>
        <p:nvSpPr>
          <p:cNvPr id="2" name="內容版面配置區 1"/>
          <p:cNvSpPr>
            <a:spLocks noGrp="1"/>
          </p:cNvSpPr>
          <p:nvPr>
            <p:ph sz="quarter" idx="13"/>
          </p:nvPr>
        </p:nvSpPr>
        <p:spPr/>
        <p:txBody>
          <a:bodyPr/>
          <a:lstStyle/>
          <a:p>
            <a:endParaRPr lang="zh-TW" altLang="en-US" dirty="0"/>
          </a:p>
        </p:txBody>
      </p:sp>
      <p:sp>
        <p:nvSpPr>
          <p:cNvPr id="4" name="Rectangle 3"/>
          <p:cNvSpPr>
            <a:spLocks noChangeArrowheads="1"/>
          </p:cNvSpPr>
          <p:nvPr/>
        </p:nvSpPr>
        <p:spPr bwMode="auto">
          <a:xfrm>
            <a:off x="0" y="90100"/>
            <a:ext cx="65" cy="276999"/>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zh-TW" altLang="zh-TW" sz="1800" b="0" i="0" u="none" strike="noStrike" cap="none" normalizeH="0" baseline="0" dirty="0">
              <a:ln>
                <a:noFill/>
              </a:ln>
              <a:solidFill>
                <a:schemeClr val="tx1"/>
              </a:solidFill>
              <a:effectLst/>
              <a:latin typeface="Arial" panose="020B0604020202020204" pitchFamily="34" charset="0"/>
            </a:endParaRPr>
          </a:p>
        </p:txBody>
      </p:sp>
      <p:sp>
        <p:nvSpPr>
          <p:cNvPr id="7" name="Rectangle 4"/>
          <p:cNvSpPr>
            <a:spLocks noChangeArrowheads="1"/>
          </p:cNvSpPr>
          <p:nvPr/>
        </p:nvSpPr>
        <p:spPr bwMode="auto">
          <a:xfrm>
            <a:off x="0" y="90100"/>
            <a:ext cx="65" cy="276999"/>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zh-TW" altLang="zh-TW" sz="1800" b="0" i="0" u="none" strike="noStrike" cap="none" normalizeH="0" baseline="0" dirty="0">
              <a:ln>
                <a:noFill/>
              </a:ln>
              <a:solidFill>
                <a:schemeClr val="tx1"/>
              </a:solidFill>
              <a:effectLst/>
              <a:latin typeface="Arial" panose="020B0604020202020204" pitchFamily="34" charset="0"/>
            </a:endParaRPr>
          </a:p>
        </p:txBody>
      </p:sp>
      <p:sp>
        <p:nvSpPr>
          <p:cNvPr id="8" name="AutoShape 6"/>
          <p:cNvSpPr>
            <a:spLocks noChangeArrowheads="1"/>
          </p:cNvSpPr>
          <p:nvPr/>
        </p:nvSpPr>
        <p:spPr bwMode="auto">
          <a:xfrm>
            <a:off x="179513" y="1844824"/>
            <a:ext cx="8784976" cy="4777781"/>
          </a:xfrm>
          <a:prstGeom prst="roundRect">
            <a:avLst>
              <a:gd name="adj" fmla="val 9106"/>
            </a:avLst>
          </a:prstGeom>
          <a:gradFill>
            <a:gsLst>
              <a:gs pos="0">
                <a:schemeClr val="bg1"/>
              </a:gs>
              <a:gs pos="100000">
                <a:schemeClr val="accent1"/>
              </a:gs>
            </a:gsLst>
            <a:lin ang="2700000" scaled="1"/>
          </a:gradFill>
          <a:ln w="9525">
            <a:noFill/>
            <a:round/>
            <a:headEnd/>
            <a:tailEnd/>
          </a:ln>
          <a:effectLst/>
        </p:spPr>
        <p:txBody>
          <a:bodyPr wrap="none" anchor="ctr"/>
          <a:lstStyle/>
          <a:p>
            <a:pPr algn="just">
              <a:lnSpc>
                <a:spcPts val="4000"/>
              </a:lnSpc>
              <a:buSzPct val="90000"/>
            </a:pPr>
            <a:r>
              <a:rPr lang="en-US" altLang="zh-TW" sz="3600" dirty="0">
                <a:solidFill>
                  <a:schemeClr val="tx1"/>
                </a:solidFill>
                <a:latin typeface="標楷體" panose="03000509000000000000" pitchFamily="65" charset="-120"/>
              </a:rPr>
              <a:t>A:</a:t>
            </a:r>
          </a:p>
          <a:p>
            <a:pPr algn="just">
              <a:lnSpc>
                <a:spcPts val="4000"/>
              </a:lnSpc>
              <a:buSzPct val="90000"/>
            </a:pPr>
            <a:r>
              <a:rPr lang="zh-TW" altLang="en-US" sz="3200" dirty="0">
                <a:solidFill>
                  <a:schemeClr val="tx1"/>
                </a:solidFill>
                <a:latin typeface="標楷體" panose="03000509000000000000" pitchFamily="65" charset="-120"/>
              </a:rPr>
              <a:t>一、私立幼兒園係依幼兒教育及照顧法設立</a:t>
            </a:r>
            <a:endParaRPr lang="en-US" altLang="zh-TW" sz="3200" dirty="0">
              <a:solidFill>
                <a:schemeClr val="tx1"/>
              </a:solidFill>
              <a:latin typeface="標楷體" panose="03000509000000000000" pitchFamily="65" charset="-120"/>
            </a:endParaRPr>
          </a:p>
          <a:p>
            <a:pPr algn="just">
              <a:lnSpc>
                <a:spcPts val="4000"/>
              </a:lnSpc>
              <a:buSzPct val="90000"/>
            </a:pPr>
            <a:r>
              <a:rPr lang="zh-TW" altLang="en-US" sz="3200" dirty="0">
                <a:solidFill>
                  <a:schemeClr val="tx1"/>
                </a:solidFill>
                <a:latin typeface="標楷體" panose="03000509000000000000" pitchFamily="65" charset="-120"/>
              </a:rPr>
              <a:t>    之教保服務機構，非屬依私立學校法設</a:t>
            </a:r>
            <a:endParaRPr lang="en-US" altLang="zh-TW" sz="3200" dirty="0">
              <a:solidFill>
                <a:schemeClr val="tx1"/>
              </a:solidFill>
              <a:latin typeface="標楷體" panose="03000509000000000000" pitchFamily="65" charset="-120"/>
            </a:endParaRPr>
          </a:p>
          <a:p>
            <a:pPr algn="just">
              <a:lnSpc>
                <a:spcPts val="4000"/>
              </a:lnSpc>
              <a:buSzPct val="90000"/>
            </a:pPr>
            <a:r>
              <a:rPr lang="zh-TW" altLang="en-US" sz="3200" dirty="0">
                <a:solidFill>
                  <a:schemeClr val="tx1"/>
                </a:solidFill>
                <a:latin typeface="標楷體" panose="03000509000000000000" pitchFamily="65" charset="-120"/>
              </a:rPr>
              <a:t>    立之私校範疇</a:t>
            </a:r>
            <a:endParaRPr lang="en-US" altLang="zh-TW" sz="3200" dirty="0">
              <a:solidFill>
                <a:schemeClr val="tx1"/>
              </a:solidFill>
              <a:latin typeface="標楷體" panose="03000509000000000000" pitchFamily="65" charset="-120"/>
            </a:endParaRPr>
          </a:p>
          <a:p>
            <a:pPr algn="just">
              <a:lnSpc>
                <a:spcPts val="4000"/>
              </a:lnSpc>
              <a:buSzPct val="90000"/>
            </a:pPr>
            <a:r>
              <a:rPr lang="zh-TW" altLang="en-US" sz="3200" dirty="0">
                <a:solidFill>
                  <a:schemeClr val="tx1"/>
                </a:solidFill>
                <a:latin typeface="標楷體" panose="03000509000000000000" pitchFamily="65" charset="-120"/>
              </a:rPr>
              <a:t>二、公校教師如具有曾任私立幼兒園服務之</a:t>
            </a:r>
            <a:endParaRPr lang="en-US" altLang="zh-TW" sz="3200" dirty="0">
              <a:solidFill>
                <a:schemeClr val="tx1"/>
              </a:solidFill>
              <a:latin typeface="標楷體" panose="03000509000000000000" pitchFamily="65" charset="-120"/>
            </a:endParaRPr>
          </a:p>
          <a:p>
            <a:pPr algn="just">
              <a:lnSpc>
                <a:spcPts val="4000"/>
              </a:lnSpc>
              <a:buSzPct val="90000"/>
            </a:pPr>
            <a:r>
              <a:rPr lang="zh-TW" altLang="en-US" sz="3200" dirty="0">
                <a:solidFill>
                  <a:schemeClr val="tx1"/>
                </a:solidFill>
                <a:latin typeface="標楷體" panose="03000509000000000000" pitchFamily="65" charset="-120"/>
              </a:rPr>
              <a:t>    教師年資，尚無法適用教師法第</a:t>
            </a:r>
            <a:r>
              <a:rPr lang="en-US" altLang="zh-TW" sz="3200" dirty="0">
                <a:solidFill>
                  <a:schemeClr val="tx1"/>
                </a:solidFill>
                <a:latin typeface="標楷體" panose="03000509000000000000" pitchFamily="65" charset="-120"/>
              </a:rPr>
              <a:t>24</a:t>
            </a:r>
            <a:r>
              <a:rPr lang="zh-TW" altLang="en-US" sz="3200" dirty="0">
                <a:solidFill>
                  <a:schemeClr val="tx1"/>
                </a:solidFill>
                <a:latin typeface="標楷體" panose="03000509000000000000" pitchFamily="65" charset="-120"/>
              </a:rPr>
              <a:t>條第</a:t>
            </a:r>
            <a:endParaRPr lang="en-US" altLang="zh-TW" sz="3200" dirty="0">
              <a:solidFill>
                <a:schemeClr val="tx1"/>
              </a:solidFill>
              <a:latin typeface="標楷體" panose="03000509000000000000" pitchFamily="65" charset="-120"/>
            </a:endParaRPr>
          </a:p>
          <a:p>
            <a:pPr algn="just">
              <a:lnSpc>
                <a:spcPts val="4000"/>
              </a:lnSpc>
              <a:buSzPct val="90000"/>
            </a:pPr>
            <a:r>
              <a:rPr lang="zh-TW" altLang="en-US" sz="3200" dirty="0">
                <a:solidFill>
                  <a:schemeClr val="tx1"/>
                </a:solidFill>
                <a:latin typeface="標楷體" panose="03000509000000000000" pitchFamily="65" charset="-120"/>
              </a:rPr>
              <a:t>    </a:t>
            </a:r>
            <a:r>
              <a:rPr lang="en-US" altLang="zh-TW" sz="3200" dirty="0">
                <a:solidFill>
                  <a:schemeClr val="tx1"/>
                </a:solidFill>
                <a:latin typeface="標楷體" panose="03000509000000000000" pitchFamily="65" charset="-120"/>
              </a:rPr>
              <a:t>3</a:t>
            </a:r>
            <a:r>
              <a:rPr lang="zh-TW" altLang="en-US" sz="3200" dirty="0">
                <a:solidFill>
                  <a:schemeClr val="tx1"/>
                </a:solidFill>
                <a:latin typeface="標楷體" panose="03000509000000000000" pitchFamily="65" charset="-120"/>
              </a:rPr>
              <a:t>項，有關公私立學校教師互轉時，其退</a:t>
            </a:r>
            <a:endParaRPr lang="en-US" altLang="zh-TW" sz="3200" dirty="0">
              <a:solidFill>
                <a:schemeClr val="tx1"/>
              </a:solidFill>
              <a:latin typeface="標楷體" panose="03000509000000000000" pitchFamily="65" charset="-120"/>
            </a:endParaRPr>
          </a:p>
          <a:p>
            <a:pPr algn="just">
              <a:lnSpc>
                <a:spcPts val="4000"/>
              </a:lnSpc>
              <a:buSzPct val="90000"/>
            </a:pPr>
            <a:r>
              <a:rPr lang="zh-TW" altLang="en-US" sz="3200" dirty="0">
                <a:solidFill>
                  <a:schemeClr val="tx1"/>
                </a:solidFill>
                <a:latin typeface="標楷體" panose="03000509000000000000" pitchFamily="65" charset="-120"/>
              </a:rPr>
              <a:t>    休、離職及資遣年資應合併計算之規定</a:t>
            </a:r>
            <a:r>
              <a:rPr lang="zh-TW" altLang="en-US" sz="2800" dirty="0">
                <a:solidFill>
                  <a:schemeClr val="tx1"/>
                </a:solidFill>
                <a:latin typeface="標楷體" panose="03000509000000000000" pitchFamily="65" charset="-120"/>
              </a:rPr>
              <a:t>        </a:t>
            </a:r>
            <a:endParaRPr lang="en-US" altLang="zh-TW" sz="2800" dirty="0">
              <a:solidFill>
                <a:schemeClr val="tx1"/>
              </a:solidFill>
              <a:latin typeface="標楷體" panose="03000509000000000000" pitchFamily="65" charset="-120"/>
            </a:endParaRPr>
          </a:p>
          <a:p>
            <a:pPr algn="just">
              <a:lnSpc>
                <a:spcPts val="3000"/>
              </a:lnSpc>
              <a:buSzPct val="90000"/>
            </a:pPr>
            <a:endParaRPr lang="en-US" altLang="ko-KR" sz="2800" dirty="0">
              <a:solidFill>
                <a:schemeClr val="tx1"/>
              </a:solidFill>
              <a:latin typeface="標楷體" panose="03000509000000000000" pitchFamily="65" charset="-120"/>
            </a:endParaRPr>
          </a:p>
        </p:txBody>
      </p:sp>
      <p:pic>
        <p:nvPicPr>
          <p:cNvPr id="9" name="圖片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9512" y="188640"/>
            <a:ext cx="792088" cy="792088"/>
          </a:xfrm>
          <a:prstGeom prst="rect">
            <a:avLst/>
          </a:prstGeom>
        </p:spPr>
      </p:pic>
    </p:spTree>
    <p:extLst>
      <p:ext uri="{BB962C8B-B14F-4D97-AF65-F5344CB8AC3E}">
        <p14:creationId xmlns:p14="http://schemas.microsoft.com/office/powerpoint/2010/main" val="395684379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a:xfrm>
            <a:off x="3131840" y="3284984"/>
            <a:ext cx="3168352" cy="753533"/>
          </a:xfrm>
        </p:spPr>
        <p:txBody>
          <a:bodyPr/>
          <a:lstStyle/>
          <a:p>
            <a:pPr marL="0" indent="0">
              <a:buNone/>
            </a:pPr>
            <a:r>
              <a:rPr lang="zh-TW" altLang="en-US" sz="3600" b="1" dirty="0">
                <a:solidFill>
                  <a:schemeClr val="tx1"/>
                </a:solidFill>
                <a:latin typeface="標楷體" panose="03000509000000000000" pitchFamily="65" charset="-120"/>
              </a:rPr>
              <a:t>二、退休給付</a:t>
            </a:r>
            <a:endParaRPr lang="en-US" altLang="zh-TW" sz="3600" b="1" dirty="0">
              <a:solidFill>
                <a:schemeClr val="tx1"/>
              </a:solidFill>
              <a:latin typeface="標楷體" panose="03000509000000000000" pitchFamily="65" charset="-120"/>
            </a:endParaRPr>
          </a:p>
          <a:p>
            <a:endParaRPr lang="zh-TW" altLang="en-US" dirty="0"/>
          </a:p>
        </p:txBody>
      </p:sp>
    </p:spTree>
    <p:extLst>
      <p:ext uri="{BB962C8B-B14F-4D97-AF65-F5344CB8AC3E}">
        <p14:creationId xmlns:p14="http://schemas.microsoft.com/office/powerpoint/2010/main" val="177199551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標題 1"/>
          <p:cNvSpPr>
            <a:spLocks noGrp="1"/>
          </p:cNvSpPr>
          <p:nvPr>
            <p:ph type="title"/>
          </p:nvPr>
        </p:nvSpPr>
        <p:spPr>
          <a:xfrm>
            <a:off x="593932" y="548680"/>
            <a:ext cx="7773338" cy="1151019"/>
          </a:xfrm>
          <a:noFill/>
          <a:ln>
            <a:noFill/>
          </a:ln>
        </p:spPr>
        <p:style>
          <a:lnRef idx="1">
            <a:schemeClr val="accent3"/>
          </a:lnRef>
          <a:fillRef idx="1002">
            <a:schemeClr val="lt2"/>
          </a:fillRef>
          <a:effectRef idx="1">
            <a:schemeClr val="accent3"/>
          </a:effectRef>
          <a:fontRef idx="minor">
            <a:schemeClr val="dk1"/>
          </a:fontRef>
        </p:style>
        <p:txBody>
          <a:bodyPr>
            <a:normAutofit/>
          </a:bodyPr>
          <a:lstStyle/>
          <a:p>
            <a:r>
              <a:rPr lang="zh-TW" altLang="en-US" dirty="0">
                <a:solidFill>
                  <a:schemeClr val="tx1"/>
                </a:solidFill>
                <a:latin typeface="標楷體" panose="03000509000000000000" pitchFamily="65" charset="-120"/>
                <a:ea typeface="標楷體" panose="03000509000000000000" pitchFamily="65" charset="-120"/>
              </a:rPr>
              <a:t>退休金給與種類及擇領條件</a:t>
            </a:r>
            <a:r>
              <a:rPr lang="zh-TW" altLang="en-US" sz="2000" dirty="0">
                <a:solidFill>
                  <a:srgbClr val="FF0000"/>
                </a:solidFill>
                <a:latin typeface="標楷體" panose="03000509000000000000" pitchFamily="65" charset="-120"/>
                <a:ea typeface="標楷體" panose="03000509000000000000" pitchFamily="65" charset="-120"/>
              </a:rPr>
              <a:t>教</a:t>
            </a:r>
            <a:r>
              <a:rPr lang="en-US" altLang="zh-TW" sz="2000" dirty="0">
                <a:solidFill>
                  <a:srgbClr val="FF0000"/>
                </a:solidFill>
                <a:latin typeface="標楷體" panose="03000509000000000000" pitchFamily="65" charset="-120"/>
                <a:ea typeface="標楷體" panose="03000509000000000000" pitchFamily="65" charset="-120"/>
              </a:rPr>
              <a:t>#18</a:t>
            </a:r>
            <a:endParaRPr lang="zh-TW" altLang="en-US" sz="2000" dirty="0">
              <a:solidFill>
                <a:srgbClr val="FF0000"/>
              </a:solidFill>
              <a:latin typeface="標楷體" panose="03000509000000000000" pitchFamily="65" charset="-120"/>
              <a:ea typeface="標楷體" panose="03000509000000000000" pitchFamily="65" charset="-120"/>
            </a:endParaRPr>
          </a:p>
        </p:txBody>
      </p:sp>
      <p:sp>
        <p:nvSpPr>
          <p:cNvPr id="8" name="AutoShape 3"/>
          <p:cNvSpPr>
            <a:spLocks noChangeArrowheads="1"/>
          </p:cNvSpPr>
          <p:nvPr/>
        </p:nvSpPr>
        <p:spPr bwMode="auto">
          <a:xfrm>
            <a:off x="785317" y="1966689"/>
            <a:ext cx="7572428" cy="4298250"/>
          </a:xfrm>
          <a:prstGeom prst="roundRect">
            <a:avLst>
              <a:gd name="adj" fmla="val 9106"/>
            </a:avLst>
          </a:prstGeom>
          <a:gradFill>
            <a:gsLst>
              <a:gs pos="0">
                <a:schemeClr val="bg1"/>
              </a:gs>
              <a:gs pos="100000">
                <a:schemeClr val="accent1"/>
              </a:gs>
            </a:gsLst>
            <a:lin ang="2700000" scaled="1"/>
          </a:gradFill>
          <a:ln w="9525">
            <a:noFill/>
            <a:round/>
            <a:headEnd/>
            <a:tailEnd/>
          </a:ln>
          <a:effectLst/>
        </p:spPr>
        <p:txBody>
          <a:bodyPr wrap="none" anchor="ctr"/>
          <a:lstStyle/>
          <a:p>
            <a:pPr marL="457200" indent="-457200">
              <a:lnSpc>
                <a:spcPts val="4200"/>
              </a:lnSpc>
              <a:buSzPct val="90000"/>
              <a:buFont typeface="Arial" panose="020B0604020202020204" pitchFamily="34" charset="0"/>
              <a:buChar char="•"/>
            </a:pPr>
            <a:r>
              <a:rPr lang="en-US" altLang="zh-TW" sz="3200" dirty="0">
                <a:solidFill>
                  <a:schemeClr val="tx1"/>
                </a:solidFill>
                <a:latin typeface="標楷體" panose="03000509000000000000" pitchFamily="65" charset="-120"/>
              </a:rPr>
              <a:t>5</a:t>
            </a:r>
            <a:r>
              <a:rPr lang="zh-TW" altLang="en-US" sz="3200" dirty="0">
                <a:solidFill>
                  <a:schemeClr val="tx1"/>
                </a:solidFill>
                <a:latin typeface="標楷體" panose="03000509000000000000" pitchFamily="65" charset="-120"/>
              </a:rPr>
              <a:t>年以上未滿</a:t>
            </a:r>
            <a:r>
              <a:rPr lang="en-US" altLang="zh-TW" sz="3200" dirty="0">
                <a:solidFill>
                  <a:schemeClr val="tx1"/>
                </a:solidFill>
                <a:latin typeface="標楷體" panose="03000509000000000000" pitchFamily="65" charset="-120"/>
              </a:rPr>
              <a:t>15</a:t>
            </a:r>
            <a:r>
              <a:rPr lang="zh-TW" altLang="en-US" sz="3200" dirty="0">
                <a:solidFill>
                  <a:schemeClr val="tx1"/>
                </a:solidFill>
                <a:latin typeface="標楷體" panose="03000509000000000000" pitchFamily="65" charset="-120"/>
              </a:rPr>
              <a:t>年：一次退休金</a:t>
            </a:r>
            <a:endParaRPr lang="en-US" altLang="zh-TW" sz="3200" dirty="0">
              <a:solidFill>
                <a:schemeClr val="tx1"/>
              </a:solidFill>
              <a:latin typeface="標楷體" panose="03000509000000000000" pitchFamily="65" charset="-120"/>
            </a:endParaRPr>
          </a:p>
          <a:p>
            <a:pPr marL="457200" indent="-457200">
              <a:lnSpc>
                <a:spcPts val="4200"/>
              </a:lnSpc>
              <a:buSzPct val="90000"/>
              <a:buFont typeface="Arial" panose="020B0604020202020204" pitchFamily="34" charset="0"/>
              <a:buChar char="•"/>
            </a:pPr>
            <a:r>
              <a:rPr lang="zh-TW" altLang="en-US" sz="3200" dirty="0">
                <a:solidFill>
                  <a:schemeClr val="tx1"/>
                </a:solidFill>
                <a:latin typeface="標楷體" panose="03000509000000000000" pitchFamily="65" charset="-120"/>
              </a:rPr>
              <a:t>滿</a:t>
            </a:r>
            <a:r>
              <a:rPr lang="en-US" altLang="zh-TW" sz="3200" dirty="0">
                <a:solidFill>
                  <a:schemeClr val="tx1"/>
                </a:solidFill>
                <a:latin typeface="標楷體" panose="03000509000000000000" pitchFamily="65" charset="-120"/>
              </a:rPr>
              <a:t>15</a:t>
            </a:r>
            <a:r>
              <a:rPr lang="zh-TW" altLang="en-US" sz="3200" dirty="0">
                <a:solidFill>
                  <a:schemeClr val="tx1"/>
                </a:solidFill>
                <a:latin typeface="標楷體" panose="03000509000000000000" pitchFamily="65" charset="-120"/>
              </a:rPr>
              <a:t>年以上，下列擇一：</a:t>
            </a:r>
            <a:endParaRPr lang="en-US" altLang="zh-TW" sz="3200" dirty="0">
              <a:solidFill>
                <a:schemeClr val="tx1"/>
              </a:solidFill>
              <a:latin typeface="標楷體" panose="03000509000000000000" pitchFamily="65" charset="-120"/>
            </a:endParaRPr>
          </a:p>
          <a:p>
            <a:pPr marL="177800" indent="180975">
              <a:lnSpc>
                <a:spcPts val="4200"/>
              </a:lnSpc>
              <a:buSzPct val="90000"/>
            </a:pPr>
            <a:r>
              <a:rPr lang="en-US" altLang="zh-TW" sz="3200" dirty="0">
                <a:solidFill>
                  <a:schemeClr val="tx1"/>
                </a:solidFill>
                <a:latin typeface="標楷體" panose="03000509000000000000" pitchFamily="65" charset="-120"/>
              </a:rPr>
              <a:t>1.</a:t>
            </a:r>
            <a:r>
              <a:rPr lang="zh-TW" altLang="en-US" sz="3200" dirty="0">
                <a:solidFill>
                  <a:schemeClr val="tx1"/>
                </a:solidFill>
                <a:latin typeface="標楷體" panose="03000509000000000000" pitchFamily="65" charset="-120"/>
              </a:rPr>
              <a:t>一次退休金</a:t>
            </a:r>
            <a:endParaRPr lang="en-US" altLang="zh-TW" sz="3200" dirty="0">
              <a:solidFill>
                <a:schemeClr val="tx1"/>
              </a:solidFill>
              <a:latin typeface="標楷體" panose="03000509000000000000" pitchFamily="65" charset="-120"/>
            </a:endParaRPr>
          </a:p>
          <a:p>
            <a:pPr marL="177800" indent="180975">
              <a:lnSpc>
                <a:spcPts val="4200"/>
              </a:lnSpc>
              <a:buSzPct val="90000"/>
            </a:pPr>
            <a:r>
              <a:rPr lang="en-US" altLang="zh-TW" sz="3200" dirty="0">
                <a:solidFill>
                  <a:schemeClr val="tx1"/>
                </a:solidFill>
                <a:latin typeface="標楷體" panose="03000509000000000000" pitchFamily="65" charset="-120"/>
              </a:rPr>
              <a:t>2.</a:t>
            </a:r>
            <a:r>
              <a:rPr lang="zh-TW" altLang="en-US" sz="3200" dirty="0">
                <a:solidFill>
                  <a:schemeClr val="tx1"/>
                </a:solidFill>
                <a:latin typeface="標楷體" panose="03000509000000000000" pitchFamily="65" charset="-120"/>
              </a:rPr>
              <a:t>月退休金</a:t>
            </a:r>
            <a:endParaRPr lang="en-US" altLang="zh-TW" sz="3200" dirty="0">
              <a:solidFill>
                <a:schemeClr val="tx1"/>
              </a:solidFill>
              <a:latin typeface="標楷體" panose="03000509000000000000" pitchFamily="65" charset="-120"/>
            </a:endParaRPr>
          </a:p>
          <a:p>
            <a:pPr marL="177800" indent="180975">
              <a:lnSpc>
                <a:spcPts val="4200"/>
              </a:lnSpc>
              <a:buSzPct val="90000"/>
            </a:pPr>
            <a:r>
              <a:rPr lang="en-US" altLang="zh-TW" sz="3200" dirty="0">
                <a:solidFill>
                  <a:schemeClr val="tx1"/>
                </a:solidFill>
                <a:latin typeface="標楷體" panose="03000509000000000000" pitchFamily="65" charset="-120"/>
              </a:rPr>
              <a:t>3.</a:t>
            </a:r>
            <a:r>
              <a:rPr lang="zh-TW" altLang="en-US" sz="3200" dirty="0">
                <a:solidFill>
                  <a:schemeClr val="tx1"/>
                </a:solidFill>
                <a:latin typeface="標楷體" panose="03000509000000000000" pitchFamily="65" charset="-120"/>
              </a:rPr>
              <a:t>兼領</a:t>
            </a:r>
            <a:r>
              <a:rPr lang="en-US" altLang="zh-TW" sz="3200" dirty="0">
                <a:solidFill>
                  <a:schemeClr val="tx1"/>
                </a:solidFill>
                <a:latin typeface="標楷體" panose="03000509000000000000" pitchFamily="65" charset="-120"/>
              </a:rPr>
              <a:t>1/2</a:t>
            </a:r>
            <a:r>
              <a:rPr lang="zh-TW" altLang="en-US" sz="3200" dirty="0">
                <a:solidFill>
                  <a:schemeClr val="tx1"/>
                </a:solidFill>
                <a:latin typeface="標楷體" panose="03000509000000000000" pitchFamily="65" charset="-120"/>
              </a:rPr>
              <a:t>一次退休金及</a:t>
            </a:r>
            <a:r>
              <a:rPr lang="en-US" altLang="zh-TW" sz="3200" dirty="0">
                <a:solidFill>
                  <a:schemeClr val="tx1"/>
                </a:solidFill>
                <a:latin typeface="標楷體" panose="03000509000000000000" pitchFamily="65" charset="-120"/>
              </a:rPr>
              <a:t>1/2</a:t>
            </a:r>
            <a:r>
              <a:rPr lang="zh-TW" altLang="en-US" sz="3200" dirty="0">
                <a:solidFill>
                  <a:schemeClr val="tx1"/>
                </a:solidFill>
                <a:latin typeface="標楷體" panose="03000509000000000000" pitchFamily="65" charset="-120"/>
              </a:rPr>
              <a:t>月退休金</a:t>
            </a:r>
            <a:endParaRPr lang="en-US" altLang="zh-TW" sz="3200" dirty="0">
              <a:solidFill>
                <a:schemeClr val="tx1"/>
              </a:solidFill>
              <a:latin typeface="標楷體" panose="03000509000000000000" pitchFamily="65" charset="-120"/>
            </a:endParaRPr>
          </a:p>
          <a:p>
            <a:pPr marL="177800" indent="-177800" algn="ctr">
              <a:lnSpc>
                <a:spcPts val="4200"/>
              </a:lnSpc>
              <a:buSzPct val="90000"/>
            </a:pPr>
            <a:r>
              <a:rPr lang="zh-TW" altLang="en-US" sz="3200" u="heavy" dirty="0">
                <a:solidFill>
                  <a:srgbClr val="FF0000"/>
                </a:solidFill>
                <a:latin typeface="標楷體" panose="03000509000000000000" pitchFamily="65" charset="-120"/>
              </a:rPr>
              <a:t>支領月退休金者須符合起支年齡規定</a:t>
            </a:r>
            <a:endParaRPr lang="en-US" altLang="zh-TW" sz="3200" u="heavy" dirty="0">
              <a:solidFill>
                <a:srgbClr val="FF0000"/>
              </a:solidFill>
              <a:latin typeface="標楷體" panose="03000509000000000000" pitchFamily="65" charset="-120"/>
            </a:endParaRPr>
          </a:p>
          <a:p>
            <a:pPr marL="177800" indent="-177800" algn="ctr">
              <a:lnSpc>
                <a:spcPts val="4200"/>
              </a:lnSpc>
              <a:buSzPct val="90000"/>
            </a:pPr>
            <a:r>
              <a:rPr lang="zh-TW" altLang="en-US" sz="3200" u="heavy" dirty="0">
                <a:solidFill>
                  <a:srgbClr val="FF0000"/>
                </a:solidFill>
                <a:latin typeface="標楷體" panose="03000509000000000000" pitchFamily="65" charset="-120"/>
              </a:rPr>
              <a:t>過渡期間符合指標數可擇領全額月退</a:t>
            </a:r>
            <a:endParaRPr lang="en-US" altLang="zh-TW" sz="3200" u="heavy" dirty="0">
              <a:solidFill>
                <a:srgbClr val="FF0000"/>
              </a:solidFill>
              <a:latin typeface="標楷體" panose="03000509000000000000" pitchFamily="65" charset="-120"/>
            </a:endParaRPr>
          </a:p>
        </p:txBody>
      </p:sp>
      <p:pic>
        <p:nvPicPr>
          <p:cNvPr id="7" name="圖片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9512" y="188640"/>
            <a:ext cx="792088" cy="792088"/>
          </a:xfrm>
          <a:prstGeom prst="rect">
            <a:avLst/>
          </a:prstGeom>
        </p:spPr>
      </p:pic>
    </p:spTree>
    <p:extLst>
      <p:ext uri="{BB962C8B-B14F-4D97-AF65-F5344CB8AC3E}">
        <p14:creationId xmlns:p14="http://schemas.microsoft.com/office/powerpoint/2010/main" val="100912040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標題 1"/>
          <p:cNvSpPr>
            <a:spLocks noGrp="1"/>
          </p:cNvSpPr>
          <p:nvPr>
            <p:ph type="title"/>
          </p:nvPr>
        </p:nvSpPr>
        <p:spPr>
          <a:xfrm>
            <a:off x="556082" y="440668"/>
            <a:ext cx="8064896" cy="1080120"/>
          </a:xfrm>
          <a:noFill/>
          <a:ln>
            <a:noFill/>
          </a:ln>
        </p:spPr>
        <p:style>
          <a:lnRef idx="1">
            <a:schemeClr val="accent3"/>
          </a:lnRef>
          <a:fillRef idx="1002">
            <a:schemeClr val="lt2"/>
          </a:fillRef>
          <a:effectRef idx="1">
            <a:schemeClr val="accent3"/>
          </a:effectRef>
          <a:fontRef idx="minor">
            <a:schemeClr val="dk1"/>
          </a:fontRef>
        </p:style>
        <p:txBody>
          <a:bodyPr>
            <a:normAutofit/>
          </a:bodyPr>
          <a:lstStyle/>
          <a:p>
            <a:r>
              <a:rPr lang="zh-TW" altLang="en-US" sz="4000" dirty="0">
                <a:solidFill>
                  <a:schemeClr val="tx1"/>
                </a:solidFill>
                <a:latin typeface="標楷體" panose="03000509000000000000" pitchFamily="65" charset="-120"/>
                <a:ea typeface="標楷體" panose="03000509000000000000" pitchFamily="65" charset="-120"/>
              </a:rPr>
              <a:t>未達月退起支年齡擇領方式</a:t>
            </a:r>
            <a:r>
              <a:rPr lang="zh-TW" altLang="en-US" sz="2000" dirty="0">
                <a:solidFill>
                  <a:srgbClr val="FF0000"/>
                </a:solidFill>
                <a:latin typeface="標楷體" panose="03000509000000000000" pitchFamily="65" charset="-120"/>
                <a:ea typeface="標楷體" panose="03000509000000000000" pitchFamily="65" charset="-120"/>
              </a:rPr>
              <a:t>教＃</a:t>
            </a:r>
            <a:r>
              <a:rPr lang="en-US" altLang="zh-TW" sz="2000" dirty="0">
                <a:solidFill>
                  <a:srgbClr val="FF0000"/>
                </a:solidFill>
                <a:latin typeface="標楷體" panose="03000509000000000000" pitchFamily="65" charset="-120"/>
                <a:ea typeface="標楷體" panose="03000509000000000000" pitchFamily="65" charset="-120"/>
              </a:rPr>
              <a:t>32</a:t>
            </a:r>
            <a:endParaRPr lang="zh-TW" altLang="en-US" sz="2000" dirty="0">
              <a:solidFill>
                <a:srgbClr val="FF0000"/>
              </a:solidFill>
              <a:latin typeface="標楷體" panose="03000509000000000000" pitchFamily="65" charset="-120"/>
              <a:ea typeface="標楷體" panose="03000509000000000000" pitchFamily="65" charset="-120"/>
            </a:endParaRPr>
          </a:p>
        </p:txBody>
      </p:sp>
      <p:sp>
        <p:nvSpPr>
          <p:cNvPr id="9" name="AutoShape 3"/>
          <p:cNvSpPr>
            <a:spLocks noChangeArrowheads="1"/>
          </p:cNvSpPr>
          <p:nvPr/>
        </p:nvSpPr>
        <p:spPr bwMode="auto">
          <a:xfrm>
            <a:off x="251520" y="1628800"/>
            <a:ext cx="8640960" cy="4896544"/>
          </a:xfrm>
          <a:prstGeom prst="roundRect">
            <a:avLst>
              <a:gd name="adj" fmla="val 9106"/>
            </a:avLst>
          </a:prstGeom>
          <a:gradFill>
            <a:gsLst>
              <a:gs pos="0">
                <a:schemeClr val="bg1"/>
              </a:gs>
              <a:gs pos="100000">
                <a:schemeClr val="accent1"/>
              </a:gs>
            </a:gsLst>
            <a:lin ang="2700000" scaled="1"/>
          </a:gradFill>
          <a:ln w="9525">
            <a:noFill/>
            <a:round/>
            <a:headEnd/>
            <a:tailEnd/>
          </a:ln>
          <a:effectLst/>
        </p:spPr>
        <p:txBody>
          <a:bodyPr wrap="none" anchor="ctr"/>
          <a:lstStyle/>
          <a:p>
            <a:pPr marL="177800" indent="-177800">
              <a:lnSpc>
                <a:spcPts val="4200"/>
              </a:lnSpc>
              <a:buSzPct val="90000"/>
            </a:pPr>
            <a:r>
              <a:rPr lang="en-US" altLang="zh-TW" sz="3200" dirty="0">
                <a:solidFill>
                  <a:schemeClr val="tx1"/>
                </a:solidFill>
                <a:latin typeface="標楷體" panose="03000509000000000000" pitchFamily="65" charset="-120"/>
              </a:rPr>
              <a:t>1.</a:t>
            </a:r>
            <a:r>
              <a:rPr lang="zh-TW" altLang="en-US" sz="3200" u="sng" dirty="0">
                <a:solidFill>
                  <a:schemeClr val="tx1"/>
                </a:solidFill>
                <a:latin typeface="標楷體" panose="03000509000000000000" pitchFamily="65" charset="-120"/>
              </a:rPr>
              <a:t>一次退休金</a:t>
            </a:r>
            <a:endParaRPr lang="en-US" altLang="zh-TW" sz="3200" u="sng" dirty="0">
              <a:solidFill>
                <a:schemeClr val="tx1"/>
              </a:solidFill>
              <a:latin typeface="標楷體" panose="03000509000000000000" pitchFamily="65" charset="-120"/>
            </a:endParaRPr>
          </a:p>
          <a:p>
            <a:pPr marL="177800" indent="-177800">
              <a:lnSpc>
                <a:spcPts val="4200"/>
              </a:lnSpc>
              <a:buSzPct val="90000"/>
            </a:pPr>
            <a:r>
              <a:rPr lang="en-US" altLang="zh-TW" sz="3200" dirty="0">
                <a:solidFill>
                  <a:schemeClr val="tx1"/>
                </a:solidFill>
                <a:latin typeface="標楷體" panose="03000509000000000000" pitchFamily="65" charset="-120"/>
              </a:rPr>
              <a:t>2.</a:t>
            </a:r>
            <a:r>
              <a:rPr lang="zh-TW" altLang="en-US" sz="3200" u="sng" dirty="0">
                <a:solidFill>
                  <a:schemeClr val="tx1"/>
                </a:solidFill>
                <a:latin typeface="標楷體" panose="03000509000000000000" pitchFamily="65" charset="-120"/>
              </a:rPr>
              <a:t>展期月退休金</a:t>
            </a:r>
            <a:endParaRPr lang="en-US" altLang="zh-TW" sz="3200" u="sng" dirty="0">
              <a:solidFill>
                <a:schemeClr val="tx1"/>
              </a:solidFill>
              <a:latin typeface="標楷體" panose="03000509000000000000" pitchFamily="65" charset="-120"/>
            </a:endParaRPr>
          </a:p>
          <a:p>
            <a:pPr marL="177800" indent="-177800">
              <a:lnSpc>
                <a:spcPts val="3200"/>
              </a:lnSpc>
              <a:buSzPct val="90000"/>
            </a:pPr>
            <a:r>
              <a:rPr lang="en-US" altLang="zh-TW" sz="3200" dirty="0">
                <a:solidFill>
                  <a:schemeClr val="tx1"/>
                </a:solidFill>
                <a:latin typeface="標楷體" panose="03000509000000000000" pitchFamily="65" charset="-120"/>
              </a:rPr>
              <a:t>  </a:t>
            </a:r>
            <a:r>
              <a:rPr lang="zh-TW" altLang="zh-TW" sz="3200" dirty="0">
                <a:solidFill>
                  <a:schemeClr val="tx1"/>
                </a:solidFill>
                <a:latin typeface="標楷體" panose="03000509000000000000" pitchFamily="65" charset="-120"/>
              </a:rPr>
              <a:t>至年滿月退休金起支年齡之日起，領取全額</a:t>
            </a:r>
            <a:endParaRPr lang="en-US" altLang="zh-TW" sz="3200" dirty="0">
              <a:solidFill>
                <a:schemeClr val="tx1"/>
              </a:solidFill>
              <a:latin typeface="標楷體" panose="03000509000000000000" pitchFamily="65" charset="-120"/>
            </a:endParaRPr>
          </a:p>
          <a:p>
            <a:pPr marL="177800" indent="-177800">
              <a:lnSpc>
                <a:spcPts val="3200"/>
              </a:lnSpc>
              <a:buSzPct val="90000"/>
            </a:pPr>
            <a:r>
              <a:rPr lang="en-US" altLang="zh-TW" sz="3200" dirty="0">
                <a:solidFill>
                  <a:schemeClr val="tx1"/>
                </a:solidFill>
                <a:latin typeface="標楷體" panose="03000509000000000000" pitchFamily="65" charset="-120"/>
              </a:rPr>
              <a:t>  </a:t>
            </a:r>
            <a:r>
              <a:rPr lang="zh-TW" altLang="zh-TW" sz="3200" dirty="0">
                <a:solidFill>
                  <a:schemeClr val="tx1"/>
                </a:solidFill>
                <a:latin typeface="標楷體" panose="03000509000000000000" pitchFamily="65" charset="-120"/>
              </a:rPr>
              <a:t>月退休金</a:t>
            </a:r>
          </a:p>
          <a:p>
            <a:pPr marL="177800" indent="-177800">
              <a:lnSpc>
                <a:spcPts val="4200"/>
              </a:lnSpc>
              <a:buSzPct val="90000"/>
            </a:pPr>
            <a:r>
              <a:rPr lang="en-US" altLang="zh-TW" sz="3200" dirty="0">
                <a:solidFill>
                  <a:schemeClr val="tx1"/>
                </a:solidFill>
                <a:latin typeface="標楷體" panose="03000509000000000000" pitchFamily="65" charset="-120"/>
              </a:rPr>
              <a:t>3.</a:t>
            </a:r>
            <a:r>
              <a:rPr lang="zh-TW" altLang="en-US" sz="3200" u="sng" dirty="0">
                <a:solidFill>
                  <a:schemeClr val="tx1"/>
                </a:solidFill>
                <a:latin typeface="標楷體" panose="03000509000000000000" pitchFamily="65" charset="-120"/>
              </a:rPr>
              <a:t>減額月退休金</a:t>
            </a:r>
            <a:endParaRPr lang="en-US" altLang="zh-TW" sz="3200" u="sng" dirty="0">
              <a:solidFill>
                <a:schemeClr val="tx1"/>
              </a:solidFill>
              <a:latin typeface="標楷體" panose="03000509000000000000" pitchFamily="65" charset="-120"/>
            </a:endParaRPr>
          </a:p>
          <a:p>
            <a:pPr marL="177800" indent="-177800">
              <a:lnSpc>
                <a:spcPts val="3200"/>
              </a:lnSpc>
              <a:buSzPct val="90000"/>
            </a:pPr>
            <a:r>
              <a:rPr lang="zh-TW" altLang="en-US" sz="3200" dirty="0">
                <a:solidFill>
                  <a:schemeClr val="tx1"/>
                </a:solidFill>
                <a:latin typeface="標楷體" panose="03000509000000000000" pitchFamily="65" charset="-120"/>
              </a:rPr>
              <a:t>  按其退休生效時適用之月退起支年齡，每提</a:t>
            </a:r>
            <a:endParaRPr lang="en-US" altLang="zh-TW" sz="3200" dirty="0">
              <a:solidFill>
                <a:schemeClr val="tx1"/>
              </a:solidFill>
              <a:latin typeface="標楷體" panose="03000509000000000000" pitchFamily="65" charset="-120"/>
            </a:endParaRPr>
          </a:p>
          <a:p>
            <a:pPr marL="177800" indent="-177800">
              <a:lnSpc>
                <a:spcPts val="3200"/>
              </a:lnSpc>
              <a:buSzPct val="90000"/>
            </a:pPr>
            <a:r>
              <a:rPr lang="en-US" altLang="zh-TW" sz="3200" dirty="0">
                <a:solidFill>
                  <a:schemeClr val="tx1"/>
                </a:solidFill>
                <a:latin typeface="標楷體" panose="03000509000000000000" pitchFamily="65" charset="-120"/>
              </a:rPr>
              <a:t>  </a:t>
            </a:r>
            <a:r>
              <a:rPr lang="zh-TW" altLang="en-US" sz="3200" dirty="0">
                <a:solidFill>
                  <a:schemeClr val="tx1"/>
                </a:solidFill>
                <a:latin typeface="標楷體" panose="03000509000000000000" pitchFamily="65" charset="-120"/>
              </a:rPr>
              <a:t>前</a:t>
            </a:r>
            <a:r>
              <a:rPr lang="en-US" altLang="zh-TW" sz="3200" dirty="0">
                <a:solidFill>
                  <a:schemeClr val="tx1"/>
                </a:solidFill>
                <a:latin typeface="標楷體" panose="03000509000000000000" pitchFamily="65" charset="-120"/>
              </a:rPr>
              <a:t>1</a:t>
            </a:r>
            <a:r>
              <a:rPr lang="zh-TW" altLang="en-US" sz="3200" dirty="0">
                <a:solidFill>
                  <a:schemeClr val="tx1"/>
                </a:solidFill>
                <a:latin typeface="標楷體" panose="03000509000000000000" pitchFamily="65" charset="-120"/>
              </a:rPr>
              <a:t>年減發全額月退</a:t>
            </a:r>
            <a:r>
              <a:rPr lang="en-US" altLang="zh-TW" sz="3200" dirty="0">
                <a:solidFill>
                  <a:schemeClr val="tx1"/>
                </a:solidFill>
                <a:latin typeface="標楷體" panose="03000509000000000000" pitchFamily="65" charset="-120"/>
              </a:rPr>
              <a:t>4%</a:t>
            </a:r>
            <a:r>
              <a:rPr lang="zh-TW" altLang="en-US" sz="3200" dirty="0">
                <a:solidFill>
                  <a:schemeClr val="tx1"/>
                </a:solidFill>
                <a:latin typeface="標楷體" panose="03000509000000000000" pitchFamily="65" charset="-120"/>
              </a:rPr>
              <a:t>，最多提前</a:t>
            </a:r>
            <a:r>
              <a:rPr lang="en-US" altLang="zh-TW" sz="3200" dirty="0">
                <a:solidFill>
                  <a:schemeClr val="tx1"/>
                </a:solidFill>
                <a:latin typeface="標楷體" panose="03000509000000000000" pitchFamily="65" charset="-120"/>
              </a:rPr>
              <a:t>5</a:t>
            </a:r>
            <a:r>
              <a:rPr lang="zh-TW" altLang="en-US" sz="3200" dirty="0">
                <a:solidFill>
                  <a:schemeClr val="tx1"/>
                </a:solidFill>
                <a:latin typeface="標楷體" panose="03000509000000000000" pitchFamily="65" charset="-120"/>
              </a:rPr>
              <a:t>年減</a:t>
            </a:r>
            <a:r>
              <a:rPr lang="en-US" altLang="zh-TW" sz="3200" dirty="0">
                <a:solidFill>
                  <a:schemeClr val="tx1"/>
                </a:solidFill>
                <a:latin typeface="標楷體" panose="03000509000000000000" pitchFamily="65" charset="-120"/>
              </a:rPr>
              <a:t>20%</a:t>
            </a:r>
          </a:p>
          <a:p>
            <a:pPr marL="177800" indent="-177800">
              <a:lnSpc>
                <a:spcPts val="3200"/>
              </a:lnSpc>
              <a:buSzPct val="90000"/>
            </a:pPr>
            <a:r>
              <a:rPr lang="zh-TW" altLang="en-US" sz="3200" dirty="0">
                <a:solidFill>
                  <a:schemeClr val="tx1"/>
                </a:solidFill>
                <a:latin typeface="標楷體" panose="03000509000000000000" pitchFamily="65" charset="-120"/>
              </a:rPr>
              <a:t>  （終身減額領取）</a:t>
            </a:r>
            <a:endParaRPr lang="en-US" altLang="zh-TW" sz="3200" dirty="0">
              <a:solidFill>
                <a:schemeClr val="tx1"/>
              </a:solidFill>
              <a:latin typeface="標楷體" panose="03000509000000000000" pitchFamily="65" charset="-120"/>
            </a:endParaRPr>
          </a:p>
          <a:p>
            <a:pPr marL="177800" indent="-177800">
              <a:lnSpc>
                <a:spcPts val="4200"/>
              </a:lnSpc>
              <a:buSzPct val="90000"/>
            </a:pPr>
            <a:r>
              <a:rPr lang="en-US" altLang="zh-TW" sz="3200" dirty="0">
                <a:solidFill>
                  <a:schemeClr val="tx1"/>
                </a:solidFill>
                <a:latin typeface="標楷體" panose="03000509000000000000" pitchFamily="65" charset="-120"/>
              </a:rPr>
              <a:t>4.</a:t>
            </a:r>
            <a:r>
              <a:rPr lang="zh-TW" altLang="en-US" sz="3200" u="sng" dirty="0">
                <a:solidFill>
                  <a:schemeClr val="tx1"/>
                </a:solidFill>
                <a:latin typeface="標楷體" panose="03000509000000000000" pitchFamily="65" charset="-120"/>
              </a:rPr>
              <a:t>支領</a:t>
            </a:r>
            <a:r>
              <a:rPr lang="en-US" altLang="zh-TW" sz="3200" u="sng" dirty="0">
                <a:solidFill>
                  <a:schemeClr val="tx1"/>
                </a:solidFill>
                <a:latin typeface="標楷體" panose="03000509000000000000" pitchFamily="65" charset="-120"/>
              </a:rPr>
              <a:t>1/2</a:t>
            </a:r>
            <a:r>
              <a:rPr lang="zh-TW" altLang="en-US" sz="3200" u="sng" dirty="0">
                <a:solidFill>
                  <a:schemeClr val="tx1"/>
                </a:solidFill>
                <a:latin typeface="標楷體" panose="03000509000000000000" pitchFamily="65" charset="-120"/>
              </a:rPr>
              <a:t>一次退休金及</a:t>
            </a:r>
            <a:r>
              <a:rPr lang="en-US" altLang="zh-TW" sz="3200" u="sng" dirty="0">
                <a:solidFill>
                  <a:schemeClr val="tx1"/>
                </a:solidFill>
                <a:latin typeface="標楷體" panose="03000509000000000000" pitchFamily="65" charset="-120"/>
              </a:rPr>
              <a:t>1/2</a:t>
            </a:r>
            <a:r>
              <a:rPr lang="zh-TW" altLang="en-US" sz="3200" u="sng" dirty="0">
                <a:solidFill>
                  <a:schemeClr val="tx1"/>
                </a:solidFill>
                <a:latin typeface="標楷體" panose="03000509000000000000" pitchFamily="65" charset="-120"/>
              </a:rPr>
              <a:t>展期月退休金</a:t>
            </a:r>
            <a:endParaRPr lang="en-US" altLang="zh-TW" sz="3200" u="sng" dirty="0">
              <a:solidFill>
                <a:schemeClr val="tx1"/>
              </a:solidFill>
              <a:latin typeface="標楷體" panose="03000509000000000000" pitchFamily="65" charset="-120"/>
            </a:endParaRPr>
          </a:p>
          <a:p>
            <a:pPr marL="177800" indent="-177800">
              <a:lnSpc>
                <a:spcPts val="4200"/>
              </a:lnSpc>
              <a:buSzPct val="90000"/>
            </a:pPr>
            <a:r>
              <a:rPr lang="en-US" altLang="zh-TW" sz="3200" dirty="0">
                <a:solidFill>
                  <a:schemeClr val="tx1"/>
                </a:solidFill>
                <a:latin typeface="標楷體" panose="03000509000000000000" pitchFamily="65" charset="-120"/>
              </a:rPr>
              <a:t>5.</a:t>
            </a:r>
            <a:r>
              <a:rPr lang="zh-TW" altLang="en-US" sz="3200" u="sng" dirty="0">
                <a:solidFill>
                  <a:schemeClr val="tx1"/>
                </a:solidFill>
                <a:latin typeface="標楷體" panose="03000509000000000000" pitchFamily="65" charset="-120"/>
              </a:rPr>
              <a:t>支領</a:t>
            </a:r>
            <a:r>
              <a:rPr lang="en-US" altLang="zh-TW" sz="3200" u="sng" dirty="0">
                <a:solidFill>
                  <a:schemeClr val="tx1"/>
                </a:solidFill>
                <a:latin typeface="標楷體" panose="03000509000000000000" pitchFamily="65" charset="-120"/>
              </a:rPr>
              <a:t>1/2</a:t>
            </a:r>
            <a:r>
              <a:rPr lang="zh-TW" altLang="en-US" sz="3200" u="sng" dirty="0">
                <a:solidFill>
                  <a:schemeClr val="tx1"/>
                </a:solidFill>
                <a:latin typeface="標楷體" panose="03000509000000000000" pitchFamily="65" charset="-120"/>
              </a:rPr>
              <a:t>一次退休金及</a:t>
            </a:r>
            <a:r>
              <a:rPr lang="en-US" altLang="zh-TW" sz="3200" u="sng" dirty="0">
                <a:solidFill>
                  <a:schemeClr val="tx1"/>
                </a:solidFill>
                <a:latin typeface="標楷體" panose="03000509000000000000" pitchFamily="65" charset="-120"/>
              </a:rPr>
              <a:t>1/2</a:t>
            </a:r>
            <a:r>
              <a:rPr lang="zh-TW" altLang="en-US" sz="3200" u="sng" dirty="0">
                <a:solidFill>
                  <a:schemeClr val="tx1"/>
                </a:solidFill>
                <a:latin typeface="標楷體" panose="03000509000000000000" pitchFamily="65" charset="-120"/>
              </a:rPr>
              <a:t>減額月退休金</a:t>
            </a:r>
          </a:p>
        </p:txBody>
      </p:sp>
      <p:pic>
        <p:nvPicPr>
          <p:cNvPr id="4" name="圖片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9512" y="188640"/>
            <a:ext cx="792088" cy="792088"/>
          </a:xfrm>
          <a:prstGeom prst="rect">
            <a:avLst/>
          </a:prstGeom>
        </p:spPr>
      </p:pic>
    </p:spTree>
    <p:extLst>
      <p:ext uri="{BB962C8B-B14F-4D97-AF65-F5344CB8AC3E}">
        <p14:creationId xmlns:p14="http://schemas.microsoft.com/office/powerpoint/2010/main" val="298329765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標題 1"/>
          <p:cNvSpPr>
            <a:spLocks noGrp="1"/>
          </p:cNvSpPr>
          <p:nvPr>
            <p:ph type="title"/>
          </p:nvPr>
        </p:nvSpPr>
        <p:spPr>
          <a:xfrm>
            <a:off x="466675" y="548680"/>
            <a:ext cx="8229600" cy="1080120"/>
          </a:xfrm>
          <a:noFill/>
          <a:ln>
            <a:noFill/>
          </a:ln>
        </p:spPr>
        <p:style>
          <a:lnRef idx="1">
            <a:schemeClr val="accent3"/>
          </a:lnRef>
          <a:fillRef idx="1002">
            <a:schemeClr val="lt2"/>
          </a:fillRef>
          <a:effectRef idx="1">
            <a:schemeClr val="accent3"/>
          </a:effectRef>
          <a:fontRef idx="minor">
            <a:schemeClr val="dk1"/>
          </a:fontRef>
        </p:style>
        <p:txBody>
          <a:bodyPr>
            <a:normAutofit/>
          </a:bodyPr>
          <a:lstStyle/>
          <a:p>
            <a:r>
              <a:rPr lang="zh-TW" altLang="en-US" sz="4400" dirty="0">
                <a:solidFill>
                  <a:schemeClr val="tx1"/>
                </a:solidFill>
                <a:latin typeface="+mn-ea"/>
              </a:rPr>
              <a:t>不受起支年齡限制情形</a:t>
            </a:r>
            <a:r>
              <a:rPr lang="zh-TW" altLang="en-US" sz="2000" dirty="0">
                <a:solidFill>
                  <a:srgbClr val="FF0000"/>
                </a:solidFill>
                <a:latin typeface="標楷體" panose="03000509000000000000" pitchFamily="65" charset="-120"/>
                <a:ea typeface="標楷體" panose="03000509000000000000" pitchFamily="65" charset="-120"/>
              </a:rPr>
              <a:t>教＃</a:t>
            </a:r>
            <a:r>
              <a:rPr lang="en-US" altLang="zh-TW" sz="2000" dirty="0">
                <a:solidFill>
                  <a:srgbClr val="FF0000"/>
                </a:solidFill>
                <a:latin typeface="標楷體" panose="03000509000000000000" pitchFamily="65" charset="-120"/>
                <a:ea typeface="標楷體" panose="03000509000000000000" pitchFamily="65" charset="-120"/>
              </a:rPr>
              <a:t>32</a:t>
            </a:r>
            <a:endParaRPr lang="zh-TW" altLang="en-US" sz="2000" dirty="0">
              <a:solidFill>
                <a:srgbClr val="FF0000"/>
              </a:solidFill>
              <a:latin typeface="標楷體" panose="03000509000000000000" pitchFamily="65" charset="-120"/>
              <a:ea typeface="標楷體" panose="03000509000000000000" pitchFamily="65" charset="-120"/>
            </a:endParaRPr>
          </a:p>
        </p:txBody>
      </p:sp>
      <p:sp>
        <p:nvSpPr>
          <p:cNvPr id="6" name="內容版面配置區 5"/>
          <p:cNvSpPr>
            <a:spLocks noGrp="1"/>
          </p:cNvSpPr>
          <p:nvPr>
            <p:ph sz="quarter" idx="13"/>
          </p:nvPr>
        </p:nvSpPr>
        <p:spPr>
          <a:xfrm>
            <a:off x="457200" y="1916832"/>
            <a:ext cx="8229600" cy="4536504"/>
          </a:xfrm>
          <a:gradFill>
            <a:gsLst>
              <a:gs pos="0">
                <a:schemeClr val="bg1"/>
              </a:gs>
              <a:gs pos="100000">
                <a:schemeClr val="accent1"/>
              </a:gs>
            </a:gsLst>
            <a:lin ang="2700000" scaled="1"/>
          </a:gradFill>
          <a:ln>
            <a:noFill/>
          </a:ln>
        </p:spPr>
        <p:txBody>
          <a:bodyPr>
            <a:noAutofit/>
          </a:bodyPr>
          <a:lstStyle/>
          <a:p>
            <a:pPr>
              <a:buClr>
                <a:schemeClr val="tx1"/>
              </a:buClr>
              <a:buFont typeface="Arial" panose="020B0604020202020204" pitchFamily="34" charset="0"/>
              <a:buChar char="•"/>
            </a:pPr>
            <a:r>
              <a:rPr lang="zh-TW" altLang="en-US" sz="2800" dirty="0">
                <a:solidFill>
                  <a:schemeClr val="tx1"/>
                </a:solidFill>
                <a:latin typeface="+mn-ea"/>
              </a:rPr>
              <a:t>曾依公教人員保險法規定領有失能給付，且於退休前</a:t>
            </a:r>
            <a:r>
              <a:rPr lang="en-US" altLang="zh-TW" sz="2800" dirty="0">
                <a:solidFill>
                  <a:schemeClr val="tx1"/>
                </a:solidFill>
                <a:latin typeface="+mn-ea"/>
              </a:rPr>
              <a:t>5</a:t>
            </a:r>
            <a:r>
              <a:rPr lang="zh-TW" altLang="en-US" sz="2800" dirty="0">
                <a:solidFill>
                  <a:schemeClr val="tx1"/>
                </a:solidFill>
                <a:latin typeface="+mn-ea"/>
              </a:rPr>
              <a:t>年內有申請延長病假致</a:t>
            </a:r>
            <a:r>
              <a:rPr lang="zh-TW" altLang="en-US" sz="2800" u="sng" dirty="0">
                <a:solidFill>
                  <a:schemeClr val="tx1"/>
                </a:solidFill>
                <a:latin typeface="+mn-ea"/>
              </a:rPr>
              <a:t>留支原薪</a:t>
            </a:r>
            <a:r>
              <a:rPr lang="zh-TW" altLang="en-US" sz="2800" dirty="0">
                <a:solidFill>
                  <a:schemeClr val="tx1"/>
                </a:solidFill>
                <a:latin typeface="+mn-ea"/>
              </a:rPr>
              <a:t>、</a:t>
            </a:r>
            <a:r>
              <a:rPr lang="zh-TW" altLang="en-US" sz="2800" u="sng" dirty="0">
                <a:solidFill>
                  <a:schemeClr val="tx1"/>
                </a:solidFill>
                <a:latin typeface="+mn-ea"/>
              </a:rPr>
              <a:t>考績列丙等</a:t>
            </a:r>
            <a:r>
              <a:rPr lang="zh-TW" altLang="en-US" sz="2800" dirty="0">
                <a:solidFill>
                  <a:schemeClr val="tx1"/>
                </a:solidFill>
                <a:latin typeface="+mn-ea"/>
              </a:rPr>
              <a:t>、</a:t>
            </a:r>
            <a:r>
              <a:rPr lang="zh-TW" altLang="en-US" sz="2800" u="sng" dirty="0">
                <a:solidFill>
                  <a:schemeClr val="tx1"/>
                </a:solidFill>
                <a:latin typeface="+mn-ea"/>
              </a:rPr>
              <a:t>無考績</a:t>
            </a:r>
            <a:r>
              <a:rPr lang="zh-TW" altLang="en-US" sz="2800" dirty="0">
                <a:solidFill>
                  <a:schemeClr val="tx1"/>
                </a:solidFill>
                <a:latin typeface="+mn-ea"/>
              </a:rPr>
              <a:t>或</a:t>
            </a:r>
            <a:r>
              <a:rPr lang="zh-TW" altLang="en-US" sz="2800" u="sng" dirty="0">
                <a:solidFill>
                  <a:schemeClr val="tx1"/>
                </a:solidFill>
                <a:latin typeface="+mn-ea"/>
              </a:rPr>
              <a:t>成績考核留支原薪</a:t>
            </a:r>
            <a:r>
              <a:rPr lang="zh-TW" altLang="en-US" sz="2800" dirty="0">
                <a:solidFill>
                  <a:schemeClr val="tx1"/>
                </a:solidFill>
                <a:latin typeface="+mn-ea"/>
              </a:rPr>
              <a:t>之事實</a:t>
            </a:r>
            <a:endParaRPr lang="en-US" altLang="zh-TW" sz="2800" dirty="0">
              <a:solidFill>
                <a:schemeClr val="tx1"/>
              </a:solidFill>
              <a:latin typeface="+mn-ea"/>
            </a:endParaRPr>
          </a:p>
          <a:p>
            <a:pPr marL="0" indent="0">
              <a:lnSpc>
                <a:spcPct val="100000"/>
              </a:lnSpc>
              <a:buNone/>
            </a:pPr>
            <a:r>
              <a:rPr lang="zh-TW" altLang="en-US" sz="2800" dirty="0">
                <a:solidFill>
                  <a:schemeClr val="tx1"/>
                </a:solidFill>
                <a:latin typeface="+mn-ea"/>
              </a:rPr>
              <a:t>    </a:t>
            </a:r>
            <a:r>
              <a:rPr lang="en-US" altLang="zh-TW" sz="2800" dirty="0">
                <a:solidFill>
                  <a:schemeClr val="tx1"/>
                </a:solidFill>
                <a:latin typeface="+mn-ea"/>
              </a:rPr>
              <a:t>(</a:t>
            </a:r>
            <a:r>
              <a:rPr lang="zh-TW" altLang="en-US" sz="2800" dirty="0">
                <a:solidFill>
                  <a:schemeClr val="tx1"/>
                </a:solidFill>
                <a:latin typeface="+mn-ea"/>
              </a:rPr>
              <a:t>仍應先符合自願退休條件及年資滿</a:t>
            </a:r>
            <a:r>
              <a:rPr lang="en-US" altLang="zh-TW" sz="2800" dirty="0">
                <a:solidFill>
                  <a:schemeClr val="tx1"/>
                </a:solidFill>
                <a:latin typeface="+mn-ea"/>
              </a:rPr>
              <a:t>15</a:t>
            </a:r>
            <a:r>
              <a:rPr lang="zh-TW" altLang="en-US" sz="2800" dirty="0">
                <a:solidFill>
                  <a:schemeClr val="tx1"/>
                </a:solidFill>
                <a:latin typeface="+mn-ea"/>
              </a:rPr>
              <a:t>年</a:t>
            </a:r>
            <a:r>
              <a:rPr lang="en-US" altLang="zh-TW" sz="2800" dirty="0">
                <a:solidFill>
                  <a:schemeClr val="tx1"/>
                </a:solidFill>
                <a:latin typeface="+mn-ea"/>
              </a:rPr>
              <a:t>)</a:t>
            </a:r>
          </a:p>
          <a:p>
            <a:pPr>
              <a:buClrTx/>
              <a:buFont typeface="Arial" panose="020B0604020202020204" pitchFamily="34" charset="0"/>
              <a:buChar char="•"/>
            </a:pPr>
            <a:r>
              <a:rPr lang="zh-TW" altLang="en-US" sz="2800" dirty="0">
                <a:solidFill>
                  <a:schemeClr val="tx1"/>
                </a:solidFill>
                <a:latin typeface="+mn-ea"/>
              </a:rPr>
              <a:t>過渡期間符合當年度支領月退年齡及指標數規定</a:t>
            </a:r>
            <a:r>
              <a:rPr lang="en-US" altLang="zh-TW" sz="2800" dirty="0">
                <a:solidFill>
                  <a:schemeClr val="tx1"/>
                </a:solidFill>
                <a:latin typeface="+mn-ea"/>
              </a:rPr>
              <a:t>(</a:t>
            </a:r>
            <a:r>
              <a:rPr lang="zh-TW" altLang="en-US" sz="2800" dirty="0">
                <a:solidFill>
                  <a:schemeClr val="tx1"/>
                </a:solidFill>
                <a:latin typeface="+mn-ea"/>
              </a:rPr>
              <a:t>整數年資及歲數合計</a:t>
            </a:r>
            <a:r>
              <a:rPr lang="en-US" altLang="zh-TW" sz="2800" dirty="0">
                <a:solidFill>
                  <a:schemeClr val="tx1"/>
                </a:solidFill>
                <a:latin typeface="+mn-ea"/>
              </a:rPr>
              <a:t>)</a:t>
            </a:r>
            <a:r>
              <a:rPr lang="zh-TW" altLang="en-US" sz="2800" dirty="0">
                <a:solidFill>
                  <a:schemeClr val="tx1"/>
                </a:solidFill>
                <a:latin typeface="+mn-ea"/>
              </a:rPr>
              <a:t>者，得退休並立即支領全額月退休金，不須受法定起支年齡影響</a:t>
            </a:r>
          </a:p>
          <a:p>
            <a:pPr>
              <a:buClrTx/>
              <a:buFont typeface="Arial" panose="020B0604020202020204" pitchFamily="34" charset="0"/>
              <a:buChar char="•"/>
            </a:pPr>
            <a:r>
              <a:rPr lang="zh-TW" altLang="en-US" sz="2800" dirty="0">
                <a:solidFill>
                  <a:srgbClr val="FF0000"/>
                </a:solidFill>
                <a:latin typeface="+mn-ea"/>
              </a:rPr>
              <a:t>新法施行前已符合法定支領月退休金條件之教職員</a:t>
            </a:r>
            <a:r>
              <a:rPr lang="en-US" altLang="zh-TW" sz="2800" dirty="0">
                <a:solidFill>
                  <a:srgbClr val="FF0000"/>
                </a:solidFill>
                <a:latin typeface="+mn-ea"/>
              </a:rPr>
              <a:t>(</a:t>
            </a:r>
            <a:r>
              <a:rPr lang="zh-TW" altLang="en-US" sz="2800" dirty="0">
                <a:solidFill>
                  <a:srgbClr val="FF0000"/>
                </a:solidFill>
                <a:latin typeface="+mn-ea"/>
              </a:rPr>
              <a:t>教</a:t>
            </a:r>
            <a:r>
              <a:rPr lang="en-US" altLang="zh-TW" sz="2800" dirty="0">
                <a:solidFill>
                  <a:srgbClr val="FF0000"/>
                </a:solidFill>
                <a:latin typeface="+mn-ea"/>
              </a:rPr>
              <a:t>)</a:t>
            </a:r>
            <a:endParaRPr lang="zh-TW" altLang="en-US" sz="2800" dirty="0">
              <a:solidFill>
                <a:srgbClr val="FF0000"/>
              </a:solidFill>
              <a:latin typeface="+mn-ea"/>
            </a:endParaRPr>
          </a:p>
        </p:txBody>
      </p:sp>
      <p:pic>
        <p:nvPicPr>
          <p:cNvPr id="7" name="圖片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9512" y="188640"/>
            <a:ext cx="792088" cy="792088"/>
          </a:xfrm>
          <a:prstGeom prst="rect">
            <a:avLst/>
          </a:prstGeom>
        </p:spPr>
      </p:pic>
    </p:spTree>
    <p:extLst>
      <p:ext uri="{BB962C8B-B14F-4D97-AF65-F5344CB8AC3E}">
        <p14:creationId xmlns:p14="http://schemas.microsoft.com/office/powerpoint/2010/main" val="304183078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標題 1"/>
          <p:cNvSpPr>
            <a:spLocks noGrp="1"/>
          </p:cNvSpPr>
          <p:nvPr>
            <p:ph type="title"/>
          </p:nvPr>
        </p:nvSpPr>
        <p:spPr>
          <a:xfrm>
            <a:off x="555555" y="597817"/>
            <a:ext cx="8229600" cy="605102"/>
          </a:xfrm>
          <a:noFill/>
          <a:ln>
            <a:noFill/>
          </a:ln>
        </p:spPr>
        <p:style>
          <a:lnRef idx="1">
            <a:schemeClr val="accent3"/>
          </a:lnRef>
          <a:fillRef idx="2">
            <a:schemeClr val="accent3"/>
          </a:fillRef>
          <a:effectRef idx="1">
            <a:schemeClr val="accent3"/>
          </a:effectRef>
          <a:fontRef idx="minor">
            <a:schemeClr val="dk1"/>
          </a:fontRef>
        </p:style>
        <p:txBody>
          <a:bodyPr>
            <a:normAutofit fontScale="90000"/>
          </a:bodyPr>
          <a:lstStyle/>
          <a:p>
            <a:r>
              <a:rPr lang="en-US" altLang="zh-TW" sz="4800" b="1" kern="100" dirty="0">
                <a:solidFill>
                  <a:schemeClr val="tx1"/>
                </a:solidFill>
                <a:latin typeface="標楷體" panose="03000509000000000000" pitchFamily="65" charset="-120"/>
                <a:ea typeface="標楷體" panose="03000509000000000000" pitchFamily="65" charset="-120"/>
              </a:rPr>
              <a:t> </a:t>
            </a:r>
            <a:r>
              <a:rPr lang="zh-TW" altLang="en-US" sz="4200" b="1" kern="100" dirty="0">
                <a:solidFill>
                  <a:schemeClr val="tx1"/>
                </a:solidFill>
                <a:latin typeface="標楷體" panose="03000509000000000000" pitchFamily="65" charset="-120"/>
                <a:ea typeface="標楷體" panose="03000509000000000000" pitchFamily="65" charset="-120"/>
              </a:rPr>
              <a:t>教育人員自願退休月退起支年齡</a:t>
            </a:r>
            <a:r>
              <a:rPr lang="zh-TW" altLang="en-US" sz="2200" dirty="0">
                <a:solidFill>
                  <a:srgbClr val="FF0000"/>
                </a:solidFill>
                <a:latin typeface="標楷體" panose="03000509000000000000" pitchFamily="65" charset="-120"/>
                <a:ea typeface="標楷體" panose="03000509000000000000" pitchFamily="65" charset="-120"/>
              </a:rPr>
              <a:t>教</a:t>
            </a:r>
            <a:r>
              <a:rPr lang="en-US" altLang="zh-TW" sz="2200" dirty="0">
                <a:solidFill>
                  <a:srgbClr val="FF0000"/>
                </a:solidFill>
                <a:latin typeface="標楷體" panose="03000509000000000000" pitchFamily="65" charset="-120"/>
                <a:ea typeface="標楷體" panose="03000509000000000000" pitchFamily="65" charset="-120"/>
              </a:rPr>
              <a:t>#32</a:t>
            </a:r>
            <a:endParaRPr lang="zh-TW" altLang="en-US" sz="2200" dirty="0">
              <a:solidFill>
                <a:srgbClr val="FF0000"/>
              </a:solidFill>
              <a:latin typeface="標楷體" panose="03000509000000000000" pitchFamily="65" charset="-120"/>
              <a:ea typeface="標楷體" panose="03000509000000000000" pitchFamily="65" charset="-120"/>
            </a:endParaRPr>
          </a:p>
        </p:txBody>
      </p:sp>
      <p:graphicFrame>
        <p:nvGraphicFramePr>
          <p:cNvPr id="8" name="內容版面配置區 7"/>
          <p:cNvGraphicFramePr>
            <a:graphicFrameLocks noGrp="1"/>
          </p:cNvGraphicFramePr>
          <p:nvPr>
            <p:ph sz="quarter" idx="13"/>
            <p:extLst/>
          </p:nvPr>
        </p:nvGraphicFramePr>
        <p:xfrm>
          <a:off x="432226" y="1329934"/>
          <a:ext cx="8352929" cy="4975860"/>
        </p:xfrm>
        <a:graphic>
          <a:graphicData uri="http://schemas.openxmlformats.org/drawingml/2006/table">
            <a:tbl>
              <a:tblPr>
                <a:tableStyleId>{5C22544A-7EE6-4342-B048-85BDC9FD1C3A}</a:tableStyleId>
              </a:tblPr>
              <a:tblGrid>
                <a:gridCol w="1962097">
                  <a:extLst>
                    <a:ext uri="{9D8B030D-6E8A-4147-A177-3AD203B41FA5}">
                      <a16:colId xmlns:a16="http://schemas.microsoft.com/office/drawing/2014/main" xmlns="" val="20000"/>
                    </a:ext>
                  </a:extLst>
                </a:gridCol>
                <a:gridCol w="1681798">
                  <a:extLst>
                    <a:ext uri="{9D8B030D-6E8A-4147-A177-3AD203B41FA5}">
                      <a16:colId xmlns:a16="http://schemas.microsoft.com/office/drawing/2014/main" xmlns="" val="20001"/>
                    </a:ext>
                  </a:extLst>
                </a:gridCol>
                <a:gridCol w="1345438">
                  <a:extLst>
                    <a:ext uri="{9D8B030D-6E8A-4147-A177-3AD203B41FA5}">
                      <a16:colId xmlns:a16="http://schemas.microsoft.com/office/drawing/2014/main" xmlns="" val="20002"/>
                    </a:ext>
                  </a:extLst>
                </a:gridCol>
                <a:gridCol w="1681798">
                  <a:extLst>
                    <a:ext uri="{9D8B030D-6E8A-4147-A177-3AD203B41FA5}">
                      <a16:colId xmlns:a16="http://schemas.microsoft.com/office/drawing/2014/main" xmlns="" val="20003"/>
                    </a:ext>
                  </a:extLst>
                </a:gridCol>
                <a:gridCol w="1681798">
                  <a:extLst>
                    <a:ext uri="{9D8B030D-6E8A-4147-A177-3AD203B41FA5}">
                      <a16:colId xmlns:a16="http://schemas.microsoft.com/office/drawing/2014/main" xmlns="" val="20004"/>
                    </a:ext>
                  </a:extLst>
                </a:gridCol>
              </a:tblGrid>
              <a:tr h="259228">
                <a:tc rowSpan="2">
                  <a:txBody>
                    <a:bodyPr/>
                    <a:lstStyle/>
                    <a:p>
                      <a:pPr algn="ctr" fontAlgn="ctr"/>
                      <a:r>
                        <a:rPr lang="zh-TW" altLang="en-US" sz="2400" u="none" strike="noStrike" dirty="0">
                          <a:effectLst/>
                        </a:rPr>
                        <a:t>退休年度</a:t>
                      </a:r>
                      <a:endParaRPr lang="zh-TW" altLang="en-US" sz="2400" b="0" i="0" u="none" strike="noStrike" dirty="0">
                        <a:solidFill>
                          <a:srgbClr val="000000"/>
                        </a:solidFill>
                        <a:effectLst/>
                        <a:latin typeface="新細明體"/>
                      </a:endParaRPr>
                    </a:p>
                  </a:txBody>
                  <a:tcPr marL="7620" marR="7620" marT="7620" marB="0" anchor="ctr">
                    <a:solidFill>
                      <a:srgbClr val="92D050"/>
                    </a:solidFill>
                  </a:tcPr>
                </a:tc>
                <a:tc gridSpan="2">
                  <a:txBody>
                    <a:bodyPr/>
                    <a:lstStyle/>
                    <a:p>
                      <a:pPr algn="ctr" fontAlgn="ctr"/>
                      <a:r>
                        <a:rPr lang="zh-TW" altLang="en-US" sz="2000" u="none" strike="noStrike" dirty="0">
                          <a:effectLst/>
                        </a:rPr>
                        <a:t>法定年齡</a:t>
                      </a:r>
                      <a:r>
                        <a:rPr lang="en-US" altLang="zh-TW" sz="2000" u="none" strike="noStrike" dirty="0">
                          <a:effectLst/>
                        </a:rPr>
                        <a:t>(</a:t>
                      </a:r>
                      <a:r>
                        <a:rPr lang="zh-TW" altLang="en-US" sz="2000" u="none" strike="noStrike" dirty="0">
                          <a:effectLst/>
                        </a:rPr>
                        <a:t>展期及減額</a:t>
                      </a:r>
                      <a:r>
                        <a:rPr lang="en-US" altLang="zh-TW" sz="2000" u="none" strike="noStrike" dirty="0">
                          <a:effectLst/>
                        </a:rPr>
                        <a:t>)</a:t>
                      </a:r>
                      <a:endParaRPr lang="zh-TW" altLang="en-US" sz="2000" b="0" i="0" u="none" strike="noStrike" dirty="0">
                        <a:solidFill>
                          <a:srgbClr val="000000"/>
                        </a:solidFill>
                        <a:effectLst/>
                        <a:latin typeface="新細明體"/>
                      </a:endParaRPr>
                    </a:p>
                  </a:txBody>
                  <a:tcPr marL="7620" marR="7620" marT="7620" marB="0" anchor="ctr">
                    <a:solidFill>
                      <a:srgbClr val="92D050"/>
                    </a:solidFill>
                  </a:tcPr>
                </a:tc>
                <a:tc hMerge="1">
                  <a:txBody>
                    <a:bodyPr/>
                    <a:lstStyle/>
                    <a:p>
                      <a:endParaRPr lang="zh-TW" altLang="en-US"/>
                    </a:p>
                  </a:txBody>
                  <a:tcPr/>
                </a:tc>
                <a:tc rowSpan="2">
                  <a:txBody>
                    <a:bodyPr/>
                    <a:lstStyle/>
                    <a:p>
                      <a:pPr algn="ctr" fontAlgn="ctr"/>
                      <a:r>
                        <a:rPr lang="zh-TW" altLang="en-US" sz="2400" u="none" strike="noStrike" dirty="0">
                          <a:effectLst/>
                        </a:rPr>
                        <a:t>指標數</a:t>
                      </a:r>
                      <a:endParaRPr lang="en-US" altLang="zh-TW" sz="2400" u="none" strike="noStrike" dirty="0">
                        <a:effectLst/>
                      </a:endParaRPr>
                    </a:p>
                    <a:p>
                      <a:pPr algn="ctr" fontAlgn="ctr"/>
                      <a:r>
                        <a:rPr lang="en-US" altLang="zh-TW" sz="2400" b="0" i="0" u="none" strike="noStrike" dirty="0">
                          <a:solidFill>
                            <a:srgbClr val="000000"/>
                          </a:solidFill>
                          <a:effectLst/>
                          <a:latin typeface="新細明體"/>
                        </a:rPr>
                        <a:t>(</a:t>
                      </a:r>
                      <a:r>
                        <a:rPr lang="zh-TW" altLang="en-US" sz="2400" b="0" i="0" u="none" strike="noStrike" dirty="0">
                          <a:solidFill>
                            <a:srgbClr val="000000"/>
                          </a:solidFill>
                          <a:effectLst/>
                          <a:latin typeface="新細明體"/>
                        </a:rPr>
                        <a:t>整數計</a:t>
                      </a:r>
                      <a:r>
                        <a:rPr lang="en-US" altLang="zh-TW" sz="2400" b="0" i="0" u="none" strike="noStrike" dirty="0">
                          <a:solidFill>
                            <a:srgbClr val="000000"/>
                          </a:solidFill>
                          <a:effectLst/>
                          <a:latin typeface="新細明體"/>
                        </a:rPr>
                        <a:t>)</a:t>
                      </a:r>
                      <a:endParaRPr lang="zh-TW" altLang="en-US" sz="2400" b="0" i="0" u="none" strike="noStrike" dirty="0">
                        <a:solidFill>
                          <a:srgbClr val="000000"/>
                        </a:solidFill>
                        <a:effectLst/>
                        <a:latin typeface="新細明體"/>
                      </a:endParaRPr>
                    </a:p>
                  </a:txBody>
                  <a:tcPr marL="7620" marR="7620" marT="7620" marB="0" anchor="ctr">
                    <a:solidFill>
                      <a:srgbClr val="92D050"/>
                    </a:solidFill>
                  </a:tcPr>
                </a:tc>
                <a:tc rowSpan="2">
                  <a:txBody>
                    <a:bodyPr/>
                    <a:lstStyle/>
                    <a:p>
                      <a:pPr algn="ctr" fontAlgn="ctr"/>
                      <a:r>
                        <a:rPr lang="zh-TW" altLang="en-US" sz="2400" u="none" strike="noStrike" dirty="0">
                          <a:effectLst/>
                        </a:rPr>
                        <a:t>基本年齡</a:t>
                      </a:r>
                      <a:endParaRPr lang="en-US" altLang="zh-TW" sz="2400" u="none" strike="noStrike" dirty="0">
                        <a:effectLst/>
                      </a:endParaRPr>
                    </a:p>
                    <a:p>
                      <a:pPr algn="ctr" fontAlgn="ctr"/>
                      <a:r>
                        <a:rPr lang="en-US" altLang="zh-TW" sz="2400" b="0" i="0" u="none" strike="noStrike" dirty="0">
                          <a:solidFill>
                            <a:srgbClr val="000000"/>
                          </a:solidFill>
                          <a:effectLst/>
                          <a:latin typeface="新細明體"/>
                        </a:rPr>
                        <a:t>(</a:t>
                      </a:r>
                      <a:r>
                        <a:rPr lang="zh-TW" altLang="en-US" sz="2400" b="0" i="0" u="none" strike="noStrike" dirty="0">
                          <a:solidFill>
                            <a:srgbClr val="000000"/>
                          </a:solidFill>
                          <a:effectLst/>
                          <a:latin typeface="新細明體"/>
                        </a:rPr>
                        <a:t>支領月退</a:t>
                      </a:r>
                      <a:r>
                        <a:rPr lang="en-US" altLang="zh-TW" sz="2400" b="0" i="0" u="none" strike="noStrike" dirty="0">
                          <a:solidFill>
                            <a:srgbClr val="000000"/>
                          </a:solidFill>
                          <a:effectLst/>
                          <a:latin typeface="新細明體"/>
                        </a:rPr>
                        <a:t>)</a:t>
                      </a:r>
                      <a:endParaRPr lang="zh-TW" altLang="en-US" sz="2400" b="0" i="0" u="none" strike="noStrike" dirty="0">
                        <a:solidFill>
                          <a:srgbClr val="000000"/>
                        </a:solidFill>
                        <a:effectLst/>
                        <a:latin typeface="新細明體"/>
                      </a:endParaRPr>
                    </a:p>
                  </a:txBody>
                  <a:tcPr marL="7620" marR="7620" marT="7620" marB="0" anchor="ctr">
                    <a:solidFill>
                      <a:srgbClr val="92D050"/>
                    </a:solidFill>
                  </a:tcPr>
                </a:tc>
                <a:extLst>
                  <a:ext uri="{0D108BD9-81ED-4DB2-BD59-A6C34878D82A}">
                    <a16:rowId xmlns:a16="http://schemas.microsoft.com/office/drawing/2014/main" xmlns="" val="10000"/>
                  </a:ext>
                </a:extLst>
              </a:tr>
              <a:tr h="335652">
                <a:tc vMerge="1">
                  <a:txBody>
                    <a:bodyPr/>
                    <a:lstStyle/>
                    <a:p>
                      <a:endParaRPr lang="zh-TW" altLang="en-US"/>
                    </a:p>
                  </a:txBody>
                  <a:tcPr/>
                </a:tc>
                <a:tc>
                  <a:txBody>
                    <a:bodyPr/>
                    <a:lstStyle/>
                    <a:p>
                      <a:pPr algn="ctr" fontAlgn="ctr"/>
                      <a:r>
                        <a:rPr lang="zh-TW" altLang="en-US" sz="1400" u="none" strike="noStrike" dirty="0">
                          <a:effectLst/>
                        </a:rPr>
                        <a:t>高中以下</a:t>
                      </a:r>
                      <a:endParaRPr lang="en-US" altLang="zh-TW" sz="1400" u="none" strike="noStrike" dirty="0">
                        <a:effectLst/>
                      </a:endParaRPr>
                    </a:p>
                    <a:p>
                      <a:pPr algn="ctr" fontAlgn="ctr"/>
                      <a:r>
                        <a:rPr lang="zh-TW" altLang="en-US" sz="1400" u="none" strike="noStrike" dirty="0">
                          <a:effectLst/>
                        </a:rPr>
                        <a:t>校長及教師</a:t>
                      </a:r>
                      <a:endParaRPr lang="zh-TW" altLang="en-US" sz="1400" b="0" i="0" u="none" strike="noStrike" dirty="0">
                        <a:solidFill>
                          <a:srgbClr val="000000"/>
                        </a:solidFill>
                        <a:effectLst/>
                        <a:latin typeface="新細明體"/>
                      </a:endParaRPr>
                    </a:p>
                  </a:txBody>
                  <a:tcPr marL="7620" marR="7620" marT="7620" marB="0" anchor="ctr">
                    <a:solidFill>
                      <a:srgbClr val="92D050"/>
                    </a:solidFill>
                  </a:tcPr>
                </a:tc>
                <a:tc>
                  <a:txBody>
                    <a:bodyPr/>
                    <a:lstStyle/>
                    <a:p>
                      <a:pPr algn="ctr" fontAlgn="ctr"/>
                      <a:r>
                        <a:rPr lang="zh-TW" altLang="en-US" sz="1400" u="none" strike="noStrike" dirty="0">
                          <a:effectLst/>
                        </a:rPr>
                        <a:t>其他</a:t>
                      </a:r>
                      <a:endParaRPr lang="en-US" altLang="zh-TW" sz="1400" u="none" strike="noStrike" dirty="0">
                        <a:effectLst/>
                      </a:endParaRPr>
                    </a:p>
                    <a:p>
                      <a:pPr algn="ctr" fontAlgn="ctr"/>
                      <a:r>
                        <a:rPr lang="zh-TW" altLang="en-US" sz="1400" u="none" strike="noStrike" dirty="0">
                          <a:effectLst/>
                        </a:rPr>
                        <a:t>教職員</a:t>
                      </a:r>
                      <a:endParaRPr lang="zh-TW" altLang="en-US" sz="1400" b="0" i="0" u="none" strike="noStrike" dirty="0">
                        <a:solidFill>
                          <a:srgbClr val="000000"/>
                        </a:solidFill>
                        <a:effectLst/>
                        <a:latin typeface="新細明體"/>
                      </a:endParaRPr>
                    </a:p>
                  </a:txBody>
                  <a:tcPr marL="7620" marR="7620" marT="7620" marB="0" anchor="ctr">
                    <a:solidFill>
                      <a:schemeClr val="accent5">
                        <a:lumMod val="60000"/>
                        <a:lumOff val="40000"/>
                      </a:schemeClr>
                    </a:solidFill>
                  </a:tcPr>
                </a:tc>
                <a:tc vMerge="1">
                  <a:txBody>
                    <a:bodyPr/>
                    <a:lstStyle/>
                    <a:p>
                      <a:endParaRPr lang="zh-TW" altLang="en-US"/>
                    </a:p>
                  </a:txBody>
                  <a:tcPr/>
                </a:tc>
                <a:tc vMerge="1">
                  <a:txBody>
                    <a:bodyPr/>
                    <a:lstStyle/>
                    <a:p>
                      <a:endParaRPr lang="zh-TW" altLang="en-US"/>
                    </a:p>
                  </a:txBody>
                  <a:tcPr/>
                </a:tc>
                <a:extLst>
                  <a:ext uri="{0D108BD9-81ED-4DB2-BD59-A6C34878D82A}">
                    <a16:rowId xmlns:a16="http://schemas.microsoft.com/office/drawing/2014/main" xmlns="" val="10001"/>
                  </a:ext>
                </a:extLst>
              </a:tr>
              <a:tr h="259228">
                <a:tc>
                  <a:txBody>
                    <a:bodyPr/>
                    <a:lstStyle/>
                    <a:p>
                      <a:pPr algn="ctr" fontAlgn="ctr"/>
                      <a:r>
                        <a:rPr lang="en-US" altLang="zh-TW" sz="1800" u="none" strike="noStrike" dirty="0">
                          <a:effectLst/>
                          <a:latin typeface="標楷體" panose="03000509000000000000" pitchFamily="65" charset="-120"/>
                          <a:ea typeface="標楷體" panose="03000509000000000000" pitchFamily="65" charset="-120"/>
                        </a:rPr>
                        <a:t>108</a:t>
                      </a:r>
                      <a:endParaRPr lang="en-US" altLang="zh-TW" sz="1800" b="0" i="0" u="none" strike="noStrike" dirty="0">
                        <a:solidFill>
                          <a:srgbClr val="000000"/>
                        </a:solidFill>
                        <a:effectLst/>
                        <a:latin typeface="標楷體" panose="03000509000000000000" pitchFamily="65" charset="-120"/>
                        <a:ea typeface="標楷體" panose="03000509000000000000" pitchFamily="65" charset="-120"/>
                      </a:endParaRPr>
                    </a:p>
                  </a:txBody>
                  <a:tcPr marL="7620" marR="7620" marT="7620" marB="0" anchor="ctr">
                    <a:solidFill>
                      <a:srgbClr val="FFC000"/>
                    </a:solidFill>
                  </a:tcPr>
                </a:tc>
                <a:tc gridSpan="2">
                  <a:txBody>
                    <a:bodyPr/>
                    <a:lstStyle/>
                    <a:p>
                      <a:pPr algn="ctr" fontAlgn="ctr"/>
                      <a:r>
                        <a:rPr lang="en-US" altLang="zh-TW" sz="1800" u="none" strike="noStrike" dirty="0">
                          <a:effectLst/>
                          <a:latin typeface="標楷體" panose="03000509000000000000" pitchFamily="65" charset="-120"/>
                          <a:ea typeface="標楷體" panose="03000509000000000000" pitchFamily="65" charset="-120"/>
                        </a:rPr>
                        <a:t>58</a:t>
                      </a:r>
                      <a:endParaRPr lang="en-US" altLang="zh-TW" sz="1800" b="0" i="0" u="none" strike="noStrike" dirty="0">
                        <a:solidFill>
                          <a:srgbClr val="000000"/>
                        </a:solidFill>
                        <a:effectLst/>
                        <a:latin typeface="標楷體" panose="03000509000000000000" pitchFamily="65" charset="-120"/>
                        <a:ea typeface="標楷體" panose="03000509000000000000" pitchFamily="65" charset="-120"/>
                      </a:endParaRPr>
                    </a:p>
                  </a:txBody>
                  <a:tcPr marL="7620" marR="7620" marT="7620" marB="0" anchor="ctr">
                    <a:solidFill>
                      <a:srgbClr val="FFC000"/>
                    </a:solidFill>
                  </a:tcPr>
                </a:tc>
                <a:tc hMerge="1">
                  <a:txBody>
                    <a:bodyPr/>
                    <a:lstStyle/>
                    <a:p>
                      <a:endParaRPr lang="zh-TW" altLang="en-US"/>
                    </a:p>
                  </a:txBody>
                  <a:tcPr/>
                </a:tc>
                <a:tc>
                  <a:txBody>
                    <a:bodyPr/>
                    <a:lstStyle/>
                    <a:p>
                      <a:pPr algn="ctr" fontAlgn="ctr"/>
                      <a:r>
                        <a:rPr lang="en-US" altLang="zh-TW" sz="1800" u="none" strike="noStrike" dirty="0">
                          <a:effectLst/>
                          <a:latin typeface="標楷體" panose="03000509000000000000" pitchFamily="65" charset="-120"/>
                          <a:ea typeface="標楷體" panose="03000509000000000000" pitchFamily="65" charset="-120"/>
                        </a:rPr>
                        <a:t>77</a:t>
                      </a:r>
                      <a:endParaRPr lang="en-US" altLang="zh-TW" sz="1800" b="0" i="0" u="none" strike="noStrike" dirty="0">
                        <a:solidFill>
                          <a:srgbClr val="000000"/>
                        </a:solidFill>
                        <a:effectLst/>
                        <a:latin typeface="標楷體" panose="03000509000000000000" pitchFamily="65" charset="-120"/>
                        <a:ea typeface="標楷體" panose="03000509000000000000" pitchFamily="65" charset="-120"/>
                      </a:endParaRPr>
                    </a:p>
                  </a:txBody>
                  <a:tcPr marL="7620" marR="7620" marT="7620" marB="0" anchor="ctr">
                    <a:solidFill>
                      <a:srgbClr val="FFC000"/>
                    </a:solidFill>
                  </a:tcPr>
                </a:tc>
                <a:tc>
                  <a:txBody>
                    <a:bodyPr/>
                    <a:lstStyle/>
                    <a:p>
                      <a:pPr algn="ctr" fontAlgn="ctr"/>
                      <a:r>
                        <a:rPr lang="en-US" altLang="zh-TW" sz="1800" u="none" strike="noStrike" dirty="0">
                          <a:effectLst/>
                          <a:latin typeface="標楷體" panose="03000509000000000000" pitchFamily="65" charset="-120"/>
                          <a:ea typeface="標楷體" panose="03000509000000000000" pitchFamily="65" charset="-120"/>
                        </a:rPr>
                        <a:t>50</a:t>
                      </a:r>
                      <a:endParaRPr lang="en-US" altLang="zh-TW" sz="1800" b="0" i="0" u="none" strike="noStrike" dirty="0">
                        <a:solidFill>
                          <a:srgbClr val="000000"/>
                        </a:solidFill>
                        <a:effectLst/>
                        <a:latin typeface="標楷體" panose="03000509000000000000" pitchFamily="65" charset="-120"/>
                        <a:ea typeface="標楷體" panose="03000509000000000000" pitchFamily="65" charset="-120"/>
                      </a:endParaRPr>
                    </a:p>
                  </a:txBody>
                  <a:tcPr marL="7620" marR="7620" marT="7620" marB="0" anchor="ctr">
                    <a:solidFill>
                      <a:srgbClr val="FFC000"/>
                    </a:solidFill>
                  </a:tcPr>
                </a:tc>
                <a:extLst>
                  <a:ext uri="{0D108BD9-81ED-4DB2-BD59-A6C34878D82A}">
                    <a16:rowId xmlns:a16="http://schemas.microsoft.com/office/drawing/2014/main" xmlns="" val="10003"/>
                  </a:ext>
                </a:extLst>
              </a:tr>
              <a:tr h="259228">
                <a:tc>
                  <a:txBody>
                    <a:bodyPr/>
                    <a:lstStyle/>
                    <a:p>
                      <a:pPr algn="ctr" fontAlgn="ctr"/>
                      <a:r>
                        <a:rPr lang="en-US" altLang="zh-TW" sz="1800" u="none" strike="noStrike" dirty="0">
                          <a:effectLst/>
                          <a:latin typeface="標楷體" panose="03000509000000000000" pitchFamily="65" charset="-120"/>
                          <a:ea typeface="標楷體" panose="03000509000000000000" pitchFamily="65" charset="-120"/>
                        </a:rPr>
                        <a:t>109</a:t>
                      </a:r>
                      <a:endParaRPr lang="en-US" altLang="zh-TW" sz="1800" b="0" i="0" u="none" strike="noStrike" dirty="0">
                        <a:solidFill>
                          <a:srgbClr val="000000"/>
                        </a:solidFill>
                        <a:effectLst/>
                        <a:latin typeface="標楷體" panose="03000509000000000000" pitchFamily="65" charset="-120"/>
                        <a:ea typeface="標楷體" panose="03000509000000000000" pitchFamily="65" charset="-120"/>
                      </a:endParaRPr>
                    </a:p>
                  </a:txBody>
                  <a:tcPr marL="7620" marR="7620" marT="7620" marB="0" anchor="ctr">
                    <a:solidFill>
                      <a:schemeClr val="accent3">
                        <a:lumMod val="40000"/>
                        <a:lumOff val="60000"/>
                      </a:schemeClr>
                    </a:solidFill>
                  </a:tcPr>
                </a:tc>
                <a:tc gridSpan="2">
                  <a:txBody>
                    <a:bodyPr/>
                    <a:lstStyle/>
                    <a:p>
                      <a:pPr algn="ctr" fontAlgn="ctr"/>
                      <a:r>
                        <a:rPr lang="en-US" altLang="zh-TW" sz="1800" u="none" strike="noStrike" dirty="0">
                          <a:effectLst/>
                          <a:latin typeface="標楷體" panose="03000509000000000000" pitchFamily="65" charset="-120"/>
                          <a:ea typeface="標楷體" panose="03000509000000000000" pitchFamily="65" charset="-120"/>
                        </a:rPr>
                        <a:t>58</a:t>
                      </a:r>
                      <a:endParaRPr lang="en-US" altLang="zh-TW" sz="1800" b="0" i="0" u="none" strike="noStrike" dirty="0">
                        <a:solidFill>
                          <a:srgbClr val="000000"/>
                        </a:solidFill>
                        <a:effectLst/>
                        <a:latin typeface="標楷體" panose="03000509000000000000" pitchFamily="65" charset="-120"/>
                        <a:ea typeface="標楷體" panose="03000509000000000000" pitchFamily="65" charset="-120"/>
                      </a:endParaRPr>
                    </a:p>
                  </a:txBody>
                  <a:tcPr marL="7620" marR="7620" marT="7620" marB="0" anchor="ctr">
                    <a:solidFill>
                      <a:schemeClr val="accent5">
                        <a:lumMod val="60000"/>
                        <a:lumOff val="40000"/>
                      </a:schemeClr>
                    </a:solidFill>
                  </a:tcPr>
                </a:tc>
                <a:tc hMerge="1">
                  <a:txBody>
                    <a:bodyPr/>
                    <a:lstStyle/>
                    <a:p>
                      <a:endParaRPr lang="zh-TW" altLang="en-US"/>
                    </a:p>
                  </a:txBody>
                  <a:tcPr/>
                </a:tc>
                <a:tc>
                  <a:txBody>
                    <a:bodyPr/>
                    <a:lstStyle/>
                    <a:p>
                      <a:pPr algn="ctr" fontAlgn="ctr"/>
                      <a:r>
                        <a:rPr lang="en-US" altLang="zh-TW" sz="1800" u="none" strike="noStrike" dirty="0">
                          <a:effectLst/>
                          <a:latin typeface="標楷體" panose="03000509000000000000" pitchFamily="65" charset="-120"/>
                          <a:ea typeface="標楷體" panose="03000509000000000000" pitchFamily="65" charset="-120"/>
                        </a:rPr>
                        <a:t>78</a:t>
                      </a:r>
                      <a:endParaRPr lang="en-US" altLang="zh-TW" sz="1800" b="0" i="0" u="none" strike="noStrike" dirty="0">
                        <a:solidFill>
                          <a:srgbClr val="000000"/>
                        </a:solidFill>
                        <a:effectLst/>
                        <a:latin typeface="標楷體" panose="03000509000000000000" pitchFamily="65" charset="-120"/>
                        <a:ea typeface="標楷體" panose="03000509000000000000" pitchFamily="65" charset="-120"/>
                      </a:endParaRPr>
                    </a:p>
                  </a:txBody>
                  <a:tcPr marL="7620" marR="7620" marT="7620" marB="0" anchor="ctr">
                    <a:solidFill>
                      <a:schemeClr val="accent6"/>
                    </a:solidFill>
                  </a:tcPr>
                </a:tc>
                <a:tc>
                  <a:txBody>
                    <a:bodyPr/>
                    <a:lstStyle/>
                    <a:p>
                      <a:pPr algn="ctr" fontAlgn="ctr"/>
                      <a:r>
                        <a:rPr lang="en-US" altLang="zh-TW" sz="1800" u="none" strike="noStrike" dirty="0">
                          <a:effectLst/>
                          <a:latin typeface="標楷體" panose="03000509000000000000" pitchFamily="65" charset="-120"/>
                          <a:ea typeface="標楷體" panose="03000509000000000000" pitchFamily="65" charset="-120"/>
                        </a:rPr>
                        <a:t>50</a:t>
                      </a:r>
                      <a:endParaRPr lang="en-US" altLang="zh-TW" sz="1800" b="0" i="0" u="none" strike="noStrike" dirty="0">
                        <a:solidFill>
                          <a:srgbClr val="000000"/>
                        </a:solidFill>
                        <a:effectLst/>
                        <a:latin typeface="標楷體" panose="03000509000000000000" pitchFamily="65" charset="-120"/>
                        <a:ea typeface="標楷體" panose="03000509000000000000" pitchFamily="65" charset="-120"/>
                      </a:endParaRPr>
                    </a:p>
                  </a:txBody>
                  <a:tcPr marL="7620" marR="7620" marT="7620" marB="0" anchor="ctr">
                    <a:solidFill>
                      <a:schemeClr val="accent1">
                        <a:lumMod val="40000"/>
                        <a:lumOff val="60000"/>
                      </a:schemeClr>
                    </a:solidFill>
                  </a:tcPr>
                </a:tc>
                <a:extLst>
                  <a:ext uri="{0D108BD9-81ED-4DB2-BD59-A6C34878D82A}">
                    <a16:rowId xmlns:a16="http://schemas.microsoft.com/office/drawing/2014/main" xmlns="" val="10004"/>
                  </a:ext>
                </a:extLst>
              </a:tr>
              <a:tr h="259228">
                <a:tc>
                  <a:txBody>
                    <a:bodyPr/>
                    <a:lstStyle/>
                    <a:p>
                      <a:pPr algn="ctr" fontAlgn="ctr"/>
                      <a:r>
                        <a:rPr lang="en-US" altLang="zh-TW" sz="1800" u="none" strike="noStrike" dirty="0">
                          <a:effectLst/>
                          <a:latin typeface="標楷體" panose="03000509000000000000" pitchFamily="65" charset="-120"/>
                          <a:ea typeface="標楷體" panose="03000509000000000000" pitchFamily="65" charset="-120"/>
                        </a:rPr>
                        <a:t>110</a:t>
                      </a:r>
                      <a:endParaRPr lang="en-US" altLang="zh-TW" sz="1800" b="0" i="0" u="none" strike="noStrike" dirty="0">
                        <a:solidFill>
                          <a:srgbClr val="000000"/>
                        </a:solidFill>
                        <a:effectLst/>
                        <a:latin typeface="標楷體" panose="03000509000000000000" pitchFamily="65" charset="-120"/>
                        <a:ea typeface="標楷體" panose="03000509000000000000" pitchFamily="65" charset="-120"/>
                      </a:endParaRPr>
                    </a:p>
                  </a:txBody>
                  <a:tcPr marL="7620" marR="7620" marT="7620" marB="0" anchor="ctr">
                    <a:solidFill>
                      <a:schemeClr val="accent3">
                        <a:lumMod val="40000"/>
                        <a:lumOff val="60000"/>
                      </a:schemeClr>
                    </a:solidFill>
                  </a:tcPr>
                </a:tc>
                <a:tc gridSpan="2">
                  <a:txBody>
                    <a:bodyPr/>
                    <a:lstStyle/>
                    <a:p>
                      <a:pPr algn="ctr" fontAlgn="ctr"/>
                      <a:r>
                        <a:rPr lang="en-US" altLang="zh-TW" sz="1800" u="none" strike="noStrike" dirty="0">
                          <a:effectLst/>
                          <a:latin typeface="標楷體" panose="03000509000000000000" pitchFamily="65" charset="-120"/>
                          <a:ea typeface="標楷體" panose="03000509000000000000" pitchFamily="65" charset="-120"/>
                        </a:rPr>
                        <a:t>58</a:t>
                      </a:r>
                      <a:endParaRPr lang="en-US" altLang="zh-TW" sz="1800" b="0" i="0" u="none" strike="noStrike" dirty="0">
                        <a:solidFill>
                          <a:srgbClr val="000000"/>
                        </a:solidFill>
                        <a:effectLst/>
                        <a:latin typeface="標楷體" panose="03000509000000000000" pitchFamily="65" charset="-120"/>
                        <a:ea typeface="標楷體" panose="03000509000000000000" pitchFamily="65" charset="-120"/>
                      </a:endParaRPr>
                    </a:p>
                  </a:txBody>
                  <a:tcPr marL="7620" marR="7620" marT="7620" marB="0" anchor="ctr">
                    <a:solidFill>
                      <a:schemeClr val="accent5">
                        <a:lumMod val="60000"/>
                        <a:lumOff val="40000"/>
                      </a:schemeClr>
                    </a:solidFill>
                  </a:tcPr>
                </a:tc>
                <a:tc hMerge="1">
                  <a:txBody>
                    <a:bodyPr/>
                    <a:lstStyle/>
                    <a:p>
                      <a:endParaRPr lang="zh-TW" altLang="en-US"/>
                    </a:p>
                  </a:txBody>
                  <a:tcPr/>
                </a:tc>
                <a:tc>
                  <a:txBody>
                    <a:bodyPr/>
                    <a:lstStyle/>
                    <a:p>
                      <a:pPr algn="ctr" fontAlgn="ctr"/>
                      <a:r>
                        <a:rPr lang="en-US" altLang="zh-TW" sz="1800" u="none" strike="noStrike" dirty="0">
                          <a:effectLst/>
                          <a:latin typeface="標楷體" panose="03000509000000000000" pitchFamily="65" charset="-120"/>
                          <a:ea typeface="標楷體" panose="03000509000000000000" pitchFamily="65" charset="-120"/>
                        </a:rPr>
                        <a:t>79</a:t>
                      </a:r>
                      <a:endParaRPr lang="en-US" altLang="zh-TW" sz="1800" b="0" i="0" u="none" strike="noStrike" dirty="0">
                        <a:solidFill>
                          <a:srgbClr val="000000"/>
                        </a:solidFill>
                        <a:effectLst/>
                        <a:latin typeface="標楷體" panose="03000509000000000000" pitchFamily="65" charset="-120"/>
                        <a:ea typeface="標楷體" panose="03000509000000000000" pitchFamily="65" charset="-120"/>
                      </a:endParaRPr>
                    </a:p>
                  </a:txBody>
                  <a:tcPr marL="7620" marR="7620" marT="7620" marB="0" anchor="ctr">
                    <a:solidFill>
                      <a:schemeClr val="accent6"/>
                    </a:solidFill>
                  </a:tcPr>
                </a:tc>
                <a:tc>
                  <a:txBody>
                    <a:bodyPr/>
                    <a:lstStyle/>
                    <a:p>
                      <a:pPr algn="ctr" fontAlgn="ctr"/>
                      <a:r>
                        <a:rPr lang="en-US" altLang="zh-TW" sz="1800" u="none" strike="noStrike" dirty="0">
                          <a:effectLst/>
                          <a:latin typeface="標楷體" panose="03000509000000000000" pitchFamily="65" charset="-120"/>
                          <a:ea typeface="標楷體" panose="03000509000000000000" pitchFamily="65" charset="-120"/>
                        </a:rPr>
                        <a:t>50</a:t>
                      </a:r>
                      <a:endParaRPr lang="en-US" altLang="zh-TW" sz="1800" b="0" i="0" u="none" strike="noStrike" dirty="0">
                        <a:solidFill>
                          <a:srgbClr val="000000"/>
                        </a:solidFill>
                        <a:effectLst/>
                        <a:latin typeface="標楷體" panose="03000509000000000000" pitchFamily="65" charset="-120"/>
                        <a:ea typeface="標楷體" panose="03000509000000000000" pitchFamily="65" charset="-120"/>
                      </a:endParaRPr>
                    </a:p>
                  </a:txBody>
                  <a:tcPr marL="7620" marR="7620" marT="7620" marB="0" anchor="ctr">
                    <a:solidFill>
                      <a:schemeClr val="accent1">
                        <a:lumMod val="40000"/>
                        <a:lumOff val="60000"/>
                      </a:schemeClr>
                    </a:solidFill>
                  </a:tcPr>
                </a:tc>
                <a:extLst>
                  <a:ext uri="{0D108BD9-81ED-4DB2-BD59-A6C34878D82A}">
                    <a16:rowId xmlns:a16="http://schemas.microsoft.com/office/drawing/2014/main" xmlns="" val="10005"/>
                  </a:ext>
                </a:extLst>
              </a:tr>
              <a:tr h="259228">
                <a:tc>
                  <a:txBody>
                    <a:bodyPr/>
                    <a:lstStyle/>
                    <a:p>
                      <a:pPr algn="ctr" fontAlgn="ctr"/>
                      <a:r>
                        <a:rPr lang="en-US" altLang="zh-TW" sz="1800" u="none" strike="noStrike" dirty="0">
                          <a:effectLst/>
                          <a:latin typeface="標楷體" panose="03000509000000000000" pitchFamily="65" charset="-120"/>
                          <a:ea typeface="標楷體" panose="03000509000000000000" pitchFamily="65" charset="-120"/>
                        </a:rPr>
                        <a:t>111</a:t>
                      </a:r>
                      <a:endParaRPr lang="en-US" altLang="zh-TW" sz="1800" b="0" i="0" u="none" strike="noStrike" dirty="0">
                        <a:solidFill>
                          <a:srgbClr val="000000"/>
                        </a:solidFill>
                        <a:effectLst/>
                        <a:latin typeface="標楷體" panose="03000509000000000000" pitchFamily="65" charset="-120"/>
                        <a:ea typeface="標楷體" panose="03000509000000000000" pitchFamily="65" charset="-120"/>
                      </a:endParaRPr>
                    </a:p>
                  </a:txBody>
                  <a:tcPr marL="7620" marR="7620" marT="7620" marB="0" anchor="ctr">
                    <a:solidFill>
                      <a:schemeClr val="accent3">
                        <a:lumMod val="40000"/>
                        <a:lumOff val="60000"/>
                      </a:schemeClr>
                    </a:solidFill>
                  </a:tcPr>
                </a:tc>
                <a:tc gridSpan="2">
                  <a:txBody>
                    <a:bodyPr/>
                    <a:lstStyle/>
                    <a:p>
                      <a:pPr algn="ctr" fontAlgn="ctr"/>
                      <a:r>
                        <a:rPr lang="en-US" altLang="zh-TW" sz="1800" u="none" strike="noStrike" dirty="0">
                          <a:effectLst/>
                          <a:latin typeface="標楷體" panose="03000509000000000000" pitchFamily="65" charset="-120"/>
                          <a:ea typeface="標楷體" panose="03000509000000000000" pitchFamily="65" charset="-120"/>
                        </a:rPr>
                        <a:t>58</a:t>
                      </a:r>
                      <a:endParaRPr lang="en-US" altLang="zh-TW" sz="1800" b="0" i="0" u="none" strike="noStrike" dirty="0">
                        <a:solidFill>
                          <a:srgbClr val="000000"/>
                        </a:solidFill>
                        <a:effectLst/>
                        <a:latin typeface="標楷體" panose="03000509000000000000" pitchFamily="65" charset="-120"/>
                        <a:ea typeface="標楷體" panose="03000509000000000000" pitchFamily="65" charset="-120"/>
                      </a:endParaRPr>
                    </a:p>
                  </a:txBody>
                  <a:tcPr marL="7620" marR="7620" marT="7620" marB="0" anchor="ctr">
                    <a:solidFill>
                      <a:schemeClr val="accent5">
                        <a:lumMod val="60000"/>
                        <a:lumOff val="40000"/>
                      </a:schemeClr>
                    </a:solidFill>
                  </a:tcPr>
                </a:tc>
                <a:tc hMerge="1">
                  <a:txBody>
                    <a:bodyPr/>
                    <a:lstStyle/>
                    <a:p>
                      <a:endParaRPr lang="zh-TW" altLang="en-US"/>
                    </a:p>
                  </a:txBody>
                  <a:tcPr/>
                </a:tc>
                <a:tc>
                  <a:txBody>
                    <a:bodyPr/>
                    <a:lstStyle/>
                    <a:p>
                      <a:pPr algn="ctr" fontAlgn="ctr"/>
                      <a:r>
                        <a:rPr lang="en-US" altLang="zh-TW" sz="1800" u="none" strike="noStrike" dirty="0">
                          <a:effectLst/>
                          <a:latin typeface="標楷體" panose="03000509000000000000" pitchFamily="65" charset="-120"/>
                          <a:ea typeface="標楷體" panose="03000509000000000000" pitchFamily="65" charset="-120"/>
                        </a:rPr>
                        <a:t>80</a:t>
                      </a:r>
                      <a:endParaRPr lang="en-US" altLang="zh-TW" sz="1800" b="0" i="0" u="none" strike="noStrike" dirty="0">
                        <a:solidFill>
                          <a:srgbClr val="000000"/>
                        </a:solidFill>
                        <a:effectLst/>
                        <a:latin typeface="標楷體" panose="03000509000000000000" pitchFamily="65" charset="-120"/>
                        <a:ea typeface="標楷體" panose="03000509000000000000" pitchFamily="65" charset="-120"/>
                      </a:endParaRPr>
                    </a:p>
                  </a:txBody>
                  <a:tcPr marL="7620" marR="7620" marT="7620" marB="0" anchor="ctr">
                    <a:solidFill>
                      <a:schemeClr val="accent6"/>
                    </a:solidFill>
                  </a:tcPr>
                </a:tc>
                <a:tc>
                  <a:txBody>
                    <a:bodyPr/>
                    <a:lstStyle/>
                    <a:p>
                      <a:pPr algn="ctr" fontAlgn="ctr"/>
                      <a:r>
                        <a:rPr lang="en-US" altLang="zh-TW" sz="1800" u="none" strike="noStrike" dirty="0">
                          <a:effectLst/>
                          <a:latin typeface="標楷體" panose="03000509000000000000" pitchFamily="65" charset="-120"/>
                          <a:ea typeface="標楷體" panose="03000509000000000000" pitchFamily="65" charset="-120"/>
                        </a:rPr>
                        <a:t>50</a:t>
                      </a:r>
                      <a:endParaRPr lang="en-US" altLang="zh-TW" sz="1800" b="0" i="0" u="none" strike="noStrike" dirty="0">
                        <a:solidFill>
                          <a:srgbClr val="000000"/>
                        </a:solidFill>
                        <a:effectLst/>
                        <a:latin typeface="標楷體" panose="03000509000000000000" pitchFamily="65" charset="-120"/>
                        <a:ea typeface="標楷體" panose="03000509000000000000" pitchFamily="65" charset="-120"/>
                      </a:endParaRPr>
                    </a:p>
                  </a:txBody>
                  <a:tcPr marL="7620" marR="7620" marT="7620" marB="0" anchor="ctr">
                    <a:solidFill>
                      <a:schemeClr val="accent1">
                        <a:lumMod val="40000"/>
                        <a:lumOff val="60000"/>
                      </a:schemeClr>
                    </a:solidFill>
                  </a:tcPr>
                </a:tc>
                <a:extLst>
                  <a:ext uri="{0D108BD9-81ED-4DB2-BD59-A6C34878D82A}">
                    <a16:rowId xmlns:a16="http://schemas.microsoft.com/office/drawing/2014/main" xmlns="" val="10006"/>
                  </a:ext>
                </a:extLst>
              </a:tr>
              <a:tr h="259228">
                <a:tc>
                  <a:txBody>
                    <a:bodyPr/>
                    <a:lstStyle/>
                    <a:p>
                      <a:pPr algn="ctr" fontAlgn="ctr"/>
                      <a:r>
                        <a:rPr lang="en-US" altLang="zh-TW" sz="1800" u="none" strike="noStrike" dirty="0">
                          <a:effectLst/>
                          <a:latin typeface="標楷體" panose="03000509000000000000" pitchFamily="65" charset="-120"/>
                          <a:ea typeface="標楷體" panose="03000509000000000000" pitchFamily="65" charset="-120"/>
                        </a:rPr>
                        <a:t>112</a:t>
                      </a:r>
                      <a:endParaRPr lang="en-US" altLang="zh-TW" sz="1800" b="0" i="0" u="none" strike="noStrike" dirty="0">
                        <a:solidFill>
                          <a:srgbClr val="000000"/>
                        </a:solidFill>
                        <a:effectLst/>
                        <a:latin typeface="標楷體" panose="03000509000000000000" pitchFamily="65" charset="-120"/>
                        <a:ea typeface="標楷體" panose="03000509000000000000" pitchFamily="65" charset="-120"/>
                      </a:endParaRPr>
                    </a:p>
                  </a:txBody>
                  <a:tcPr marL="7620" marR="7620" marT="7620" marB="0" anchor="ctr">
                    <a:solidFill>
                      <a:schemeClr val="accent3">
                        <a:lumMod val="40000"/>
                        <a:lumOff val="60000"/>
                      </a:schemeClr>
                    </a:solidFill>
                  </a:tcPr>
                </a:tc>
                <a:tc gridSpan="2">
                  <a:txBody>
                    <a:bodyPr/>
                    <a:lstStyle/>
                    <a:p>
                      <a:pPr algn="ctr" fontAlgn="ctr"/>
                      <a:r>
                        <a:rPr lang="en-US" altLang="zh-TW" sz="1800" u="none" strike="noStrike" dirty="0">
                          <a:effectLst/>
                          <a:latin typeface="標楷體" panose="03000509000000000000" pitchFamily="65" charset="-120"/>
                          <a:ea typeface="標楷體" panose="03000509000000000000" pitchFamily="65" charset="-120"/>
                        </a:rPr>
                        <a:t>58</a:t>
                      </a:r>
                      <a:endParaRPr lang="en-US" altLang="zh-TW" sz="1800" b="0" i="0" u="none" strike="noStrike" dirty="0">
                        <a:solidFill>
                          <a:srgbClr val="000000"/>
                        </a:solidFill>
                        <a:effectLst/>
                        <a:latin typeface="標楷體" panose="03000509000000000000" pitchFamily="65" charset="-120"/>
                        <a:ea typeface="標楷體" panose="03000509000000000000" pitchFamily="65" charset="-120"/>
                      </a:endParaRPr>
                    </a:p>
                  </a:txBody>
                  <a:tcPr marL="7620" marR="7620" marT="7620" marB="0" anchor="ctr">
                    <a:solidFill>
                      <a:schemeClr val="accent5">
                        <a:lumMod val="60000"/>
                        <a:lumOff val="40000"/>
                      </a:schemeClr>
                    </a:solidFill>
                  </a:tcPr>
                </a:tc>
                <a:tc hMerge="1">
                  <a:txBody>
                    <a:bodyPr/>
                    <a:lstStyle/>
                    <a:p>
                      <a:endParaRPr lang="zh-TW" altLang="en-US"/>
                    </a:p>
                  </a:txBody>
                  <a:tcPr/>
                </a:tc>
                <a:tc>
                  <a:txBody>
                    <a:bodyPr/>
                    <a:lstStyle/>
                    <a:p>
                      <a:pPr algn="ctr" fontAlgn="ctr"/>
                      <a:r>
                        <a:rPr lang="en-US" altLang="zh-TW" sz="1800" u="none" strike="noStrike" dirty="0">
                          <a:effectLst/>
                          <a:latin typeface="標楷體" panose="03000509000000000000" pitchFamily="65" charset="-120"/>
                          <a:ea typeface="標楷體" panose="03000509000000000000" pitchFamily="65" charset="-120"/>
                        </a:rPr>
                        <a:t>81</a:t>
                      </a:r>
                      <a:endParaRPr lang="en-US" altLang="zh-TW" sz="1800" b="0" i="0" u="none" strike="noStrike" dirty="0">
                        <a:solidFill>
                          <a:srgbClr val="000000"/>
                        </a:solidFill>
                        <a:effectLst/>
                        <a:latin typeface="標楷體" panose="03000509000000000000" pitchFamily="65" charset="-120"/>
                        <a:ea typeface="標楷體" panose="03000509000000000000" pitchFamily="65" charset="-120"/>
                      </a:endParaRPr>
                    </a:p>
                  </a:txBody>
                  <a:tcPr marL="7620" marR="7620" marT="7620" marB="0" anchor="ctr">
                    <a:solidFill>
                      <a:schemeClr val="accent6"/>
                    </a:solidFill>
                  </a:tcPr>
                </a:tc>
                <a:tc>
                  <a:txBody>
                    <a:bodyPr/>
                    <a:lstStyle/>
                    <a:p>
                      <a:pPr algn="ctr" fontAlgn="ctr"/>
                      <a:r>
                        <a:rPr lang="en-US" altLang="zh-TW" sz="1800" u="none" strike="noStrike" dirty="0">
                          <a:effectLst/>
                          <a:latin typeface="標楷體" panose="03000509000000000000" pitchFamily="65" charset="-120"/>
                          <a:ea typeface="標楷體" panose="03000509000000000000" pitchFamily="65" charset="-120"/>
                        </a:rPr>
                        <a:t>50</a:t>
                      </a:r>
                      <a:endParaRPr lang="en-US" altLang="zh-TW" sz="1800" b="0" i="0" u="none" strike="noStrike" dirty="0">
                        <a:solidFill>
                          <a:srgbClr val="000000"/>
                        </a:solidFill>
                        <a:effectLst/>
                        <a:latin typeface="標楷體" panose="03000509000000000000" pitchFamily="65" charset="-120"/>
                        <a:ea typeface="標楷體" panose="03000509000000000000" pitchFamily="65" charset="-120"/>
                      </a:endParaRPr>
                    </a:p>
                  </a:txBody>
                  <a:tcPr marL="7620" marR="7620" marT="7620" marB="0" anchor="ctr">
                    <a:solidFill>
                      <a:schemeClr val="accent1">
                        <a:lumMod val="40000"/>
                        <a:lumOff val="60000"/>
                      </a:schemeClr>
                    </a:solidFill>
                  </a:tcPr>
                </a:tc>
                <a:extLst>
                  <a:ext uri="{0D108BD9-81ED-4DB2-BD59-A6C34878D82A}">
                    <a16:rowId xmlns:a16="http://schemas.microsoft.com/office/drawing/2014/main" xmlns="" val="10007"/>
                  </a:ext>
                </a:extLst>
              </a:tr>
              <a:tr h="259228">
                <a:tc>
                  <a:txBody>
                    <a:bodyPr/>
                    <a:lstStyle/>
                    <a:p>
                      <a:pPr algn="ctr" fontAlgn="ctr"/>
                      <a:r>
                        <a:rPr lang="en-US" altLang="zh-TW" sz="1800" u="none" strike="noStrike" dirty="0">
                          <a:effectLst/>
                          <a:latin typeface="標楷體" panose="03000509000000000000" pitchFamily="65" charset="-120"/>
                          <a:ea typeface="標楷體" panose="03000509000000000000" pitchFamily="65" charset="-120"/>
                        </a:rPr>
                        <a:t>113</a:t>
                      </a:r>
                      <a:endParaRPr lang="en-US" altLang="zh-TW" sz="1800" b="0" i="0" u="none" strike="noStrike" dirty="0">
                        <a:solidFill>
                          <a:srgbClr val="000000"/>
                        </a:solidFill>
                        <a:effectLst/>
                        <a:latin typeface="標楷體" panose="03000509000000000000" pitchFamily="65" charset="-120"/>
                        <a:ea typeface="標楷體" panose="03000509000000000000" pitchFamily="65" charset="-120"/>
                      </a:endParaRPr>
                    </a:p>
                  </a:txBody>
                  <a:tcPr marL="7620" marR="7620" marT="7620" marB="0" anchor="ctr">
                    <a:solidFill>
                      <a:schemeClr val="accent3">
                        <a:lumMod val="40000"/>
                        <a:lumOff val="60000"/>
                      </a:schemeClr>
                    </a:solidFill>
                  </a:tcPr>
                </a:tc>
                <a:tc gridSpan="2">
                  <a:txBody>
                    <a:bodyPr/>
                    <a:lstStyle/>
                    <a:p>
                      <a:pPr algn="ctr" fontAlgn="ctr"/>
                      <a:r>
                        <a:rPr lang="en-US" altLang="zh-TW" sz="1800" u="none" strike="noStrike" dirty="0">
                          <a:effectLst/>
                          <a:latin typeface="標楷體" panose="03000509000000000000" pitchFamily="65" charset="-120"/>
                          <a:ea typeface="標楷體" panose="03000509000000000000" pitchFamily="65" charset="-120"/>
                        </a:rPr>
                        <a:t>58</a:t>
                      </a:r>
                      <a:endParaRPr lang="en-US" altLang="zh-TW" sz="1800" b="0" i="0" u="none" strike="noStrike" dirty="0">
                        <a:solidFill>
                          <a:srgbClr val="000000"/>
                        </a:solidFill>
                        <a:effectLst/>
                        <a:latin typeface="標楷體" panose="03000509000000000000" pitchFamily="65" charset="-120"/>
                        <a:ea typeface="標楷體" panose="03000509000000000000" pitchFamily="65" charset="-120"/>
                      </a:endParaRPr>
                    </a:p>
                  </a:txBody>
                  <a:tcPr marL="7620" marR="7620" marT="7620" marB="0" anchor="ctr">
                    <a:solidFill>
                      <a:schemeClr val="accent5">
                        <a:lumMod val="60000"/>
                        <a:lumOff val="40000"/>
                      </a:schemeClr>
                    </a:solidFill>
                  </a:tcPr>
                </a:tc>
                <a:tc hMerge="1">
                  <a:txBody>
                    <a:bodyPr/>
                    <a:lstStyle/>
                    <a:p>
                      <a:endParaRPr lang="zh-TW" altLang="en-US"/>
                    </a:p>
                  </a:txBody>
                  <a:tcPr/>
                </a:tc>
                <a:tc>
                  <a:txBody>
                    <a:bodyPr/>
                    <a:lstStyle/>
                    <a:p>
                      <a:pPr algn="ctr" fontAlgn="ctr"/>
                      <a:r>
                        <a:rPr lang="en-US" altLang="zh-TW" sz="1800" u="none" strike="noStrike" dirty="0">
                          <a:effectLst/>
                          <a:latin typeface="標楷體" panose="03000509000000000000" pitchFamily="65" charset="-120"/>
                          <a:ea typeface="標楷體" panose="03000509000000000000" pitchFamily="65" charset="-120"/>
                        </a:rPr>
                        <a:t>82</a:t>
                      </a:r>
                      <a:endParaRPr lang="en-US" altLang="zh-TW" sz="1800" b="0" i="0" u="none" strike="noStrike" dirty="0">
                        <a:solidFill>
                          <a:srgbClr val="000000"/>
                        </a:solidFill>
                        <a:effectLst/>
                        <a:latin typeface="標楷體" panose="03000509000000000000" pitchFamily="65" charset="-120"/>
                        <a:ea typeface="標楷體" panose="03000509000000000000" pitchFamily="65" charset="-120"/>
                      </a:endParaRPr>
                    </a:p>
                  </a:txBody>
                  <a:tcPr marL="7620" marR="7620" marT="7620" marB="0" anchor="ctr">
                    <a:solidFill>
                      <a:schemeClr val="accent6"/>
                    </a:solidFill>
                  </a:tcPr>
                </a:tc>
                <a:tc>
                  <a:txBody>
                    <a:bodyPr/>
                    <a:lstStyle/>
                    <a:p>
                      <a:pPr algn="ctr" fontAlgn="ctr"/>
                      <a:r>
                        <a:rPr lang="en-US" altLang="zh-TW" sz="1800" u="none" strike="noStrike" dirty="0">
                          <a:effectLst/>
                          <a:latin typeface="標楷體" panose="03000509000000000000" pitchFamily="65" charset="-120"/>
                          <a:ea typeface="標楷體" panose="03000509000000000000" pitchFamily="65" charset="-120"/>
                        </a:rPr>
                        <a:t>50</a:t>
                      </a:r>
                      <a:endParaRPr lang="en-US" altLang="zh-TW" sz="1800" b="0" i="0" u="none" strike="noStrike" dirty="0">
                        <a:solidFill>
                          <a:srgbClr val="000000"/>
                        </a:solidFill>
                        <a:effectLst/>
                        <a:latin typeface="標楷體" panose="03000509000000000000" pitchFamily="65" charset="-120"/>
                        <a:ea typeface="標楷體" panose="03000509000000000000" pitchFamily="65" charset="-120"/>
                      </a:endParaRPr>
                    </a:p>
                  </a:txBody>
                  <a:tcPr marL="7620" marR="7620" marT="7620" marB="0" anchor="ctr">
                    <a:solidFill>
                      <a:schemeClr val="accent1">
                        <a:lumMod val="40000"/>
                        <a:lumOff val="60000"/>
                      </a:schemeClr>
                    </a:solidFill>
                  </a:tcPr>
                </a:tc>
                <a:extLst>
                  <a:ext uri="{0D108BD9-81ED-4DB2-BD59-A6C34878D82A}">
                    <a16:rowId xmlns:a16="http://schemas.microsoft.com/office/drawing/2014/main" xmlns="" val="10008"/>
                  </a:ext>
                </a:extLst>
              </a:tr>
              <a:tr h="259228">
                <a:tc>
                  <a:txBody>
                    <a:bodyPr/>
                    <a:lstStyle/>
                    <a:p>
                      <a:pPr algn="ctr" fontAlgn="ctr"/>
                      <a:r>
                        <a:rPr lang="en-US" altLang="zh-TW" sz="1800" u="none" strike="noStrike" dirty="0">
                          <a:effectLst/>
                          <a:latin typeface="標楷體" panose="03000509000000000000" pitchFamily="65" charset="-120"/>
                          <a:ea typeface="標楷體" panose="03000509000000000000" pitchFamily="65" charset="-120"/>
                        </a:rPr>
                        <a:t>114</a:t>
                      </a:r>
                      <a:endParaRPr lang="en-US" altLang="zh-TW" sz="1800" b="0" i="0" u="none" strike="noStrike" dirty="0">
                        <a:solidFill>
                          <a:srgbClr val="000000"/>
                        </a:solidFill>
                        <a:effectLst/>
                        <a:latin typeface="標楷體" panose="03000509000000000000" pitchFamily="65" charset="-120"/>
                        <a:ea typeface="標楷體" panose="03000509000000000000" pitchFamily="65" charset="-120"/>
                      </a:endParaRPr>
                    </a:p>
                  </a:txBody>
                  <a:tcPr marL="7620" marR="7620" marT="7620" marB="0" anchor="ctr">
                    <a:solidFill>
                      <a:schemeClr val="accent3">
                        <a:lumMod val="40000"/>
                        <a:lumOff val="60000"/>
                      </a:schemeClr>
                    </a:solidFill>
                  </a:tcPr>
                </a:tc>
                <a:tc gridSpan="2">
                  <a:txBody>
                    <a:bodyPr/>
                    <a:lstStyle/>
                    <a:p>
                      <a:pPr algn="ctr" fontAlgn="ctr"/>
                      <a:r>
                        <a:rPr lang="en-US" altLang="zh-TW" sz="1800" u="none" strike="noStrike" dirty="0">
                          <a:effectLst/>
                          <a:latin typeface="標楷體" panose="03000509000000000000" pitchFamily="65" charset="-120"/>
                          <a:ea typeface="標楷體" panose="03000509000000000000" pitchFamily="65" charset="-120"/>
                        </a:rPr>
                        <a:t>58</a:t>
                      </a:r>
                      <a:endParaRPr lang="en-US" altLang="zh-TW" sz="1800" b="0" i="0" u="none" strike="noStrike" dirty="0">
                        <a:solidFill>
                          <a:srgbClr val="000000"/>
                        </a:solidFill>
                        <a:effectLst/>
                        <a:latin typeface="標楷體" panose="03000509000000000000" pitchFamily="65" charset="-120"/>
                        <a:ea typeface="標楷體" panose="03000509000000000000" pitchFamily="65" charset="-120"/>
                      </a:endParaRPr>
                    </a:p>
                  </a:txBody>
                  <a:tcPr marL="7620" marR="7620" marT="7620" marB="0" anchor="ctr">
                    <a:solidFill>
                      <a:schemeClr val="accent5">
                        <a:lumMod val="60000"/>
                        <a:lumOff val="40000"/>
                      </a:schemeClr>
                    </a:solidFill>
                  </a:tcPr>
                </a:tc>
                <a:tc hMerge="1">
                  <a:txBody>
                    <a:bodyPr/>
                    <a:lstStyle/>
                    <a:p>
                      <a:endParaRPr lang="zh-TW" altLang="en-US"/>
                    </a:p>
                  </a:txBody>
                  <a:tcPr/>
                </a:tc>
                <a:tc>
                  <a:txBody>
                    <a:bodyPr/>
                    <a:lstStyle/>
                    <a:p>
                      <a:pPr algn="ctr" fontAlgn="ctr"/>
                      <a:r>
                        <a:rPr lang="en-US" altLang="zh-TW" sz="1800" u="none" strike="noStrike" dirty="0">
                          <a:effectLst/>
                          <a:latin typeface="標楷體" panose="03000509000000000000" pitchFamily="65" charset="-120"/>
                          <a:ea typeface="標楷體" panose="03000509000000000000" pitchFamily="65" charset="-120"/>
                        </a:rPr>
                        <a:t>83</a:t>
                      </a:r>
                      <a:endParaRPr lang="en-US" altLang="zh-TW" sz="1800" b="0" i="0" u="none" strike="noStrike" dirty="0">
                        <a:solidFill>
                          <a:srgbClr val="000000"/>
                        </a:solidFill>
                        <a:effectLst/>
                        <a:latin typeface="標楷體" panose="03000509000000000000" pitchFamily="65" charset="-120"/>
                        <a:ea typeface="標楷體" panose="03000509000000000000" pitchFamily="65" charset="-120"/>
                      </a:endParaRPr>
                    </a:p>
                  </a:txBody>
                  <a:tcPr marL="7620" marR="7620" marT="7620" marB="0" anchor="ctr">
                    <a:solidFill>
                      <a:schemeClr val="accent6"/>
                    </a:solidFill>
                  </a:tcPr>
                </a:tc>
                <a:tc>
                  <a:txBody>
                    <a:bodyPr/>
                    <a:lstStyle/>
                    <a:p>
                      <a:pPr algn="ctr" fontAlgn="ctr"/>
                      <a:r>
                        <a:rPr lang="en-US" altLang="zh-TW" sz="1800" u="none" strike="noStrike" dirty="0">
                          <a:effectLst/>
                          <a:latin typeface="標楷體" panose="03000509000000000000" pitchFamily="65" charset="-120"/>
                          <a:ea typeface="標楷體" panose="03000509000000000000" pitchFamily="65" charset="-120"/>
                        </a:rPr>
                        <a:t>50</a:t>
                      </a:r>
                      <a:endParaRPr lang="en-US" altLang="zh-TW" sz="1800" b="0" i="0" u="none" strike="noStrike" dirty="0">
                        <a:solidFill>
                          <a:srgbClr val="000000"/>
                        </a:solidFill>
                        <a:effectLst/>
                        <a:latin typeface="標楷體" panose="03000509000000000000" pitchFamily="65" charset="-120"/>
                        <a:ea typeface="標楷體" panose="03000509000000000000" pitchFamily="65" charset="-120"/>
                      </a:endParaRPr>
                    </a:p>
                  </a:txBody>
                  <a:tcPr marL="7620" marR="7620" marT="7620" marB="0" anchor="ctr">
                    <a:solidFill>
                      <a:schemeClr val="accent1">
                        <a:lumMod val="40000"/>
                        <a:lumOff val="60000"/>
                      </a:schemeClr>
                    </a:solidFill>
                  </a:tcPr>
                </a:tc>
                <a:extLst>
                  <a:ext uri="{0D108BD9-81ED-4DB2-BD59-A6C34878D82A}">
                    <a16:rowId xmlns:a16="http://schemas.microsoft.com/office/drawing/2014/main" xmlns="" val="10009"/>
                  </a:ext>
                </a:extLst>
              </a:tr>
              <a:tr h="259228">
                <a:tc>
                  <a:txBody>
                    <a:bodyPr/>
                    <a:lstStyle/>
                    <a:p>
                      <a:pPr algn="ctr" fontAlgn="ctr"/>
                      <a:r>
                        <a:rPr lang="en-US" altLang="zh-TW" sz="1800" u="none" strike="noStrike" dirty="0">
                          <a:solidFill>
                            <a:srgbClr val="FF00FF"/>
                          </a:solidFill>
                          <a:effectLst/>
                          <a:latin typeface="標楷體" panose="03000509000000000000" pitchFamily="65" charset="-120"/>
                          <a:ea typeface="標楷體" panose="03000509000000000000" pitchFamily="65" charset="-120"/>
                        </a:rPr>
                        <a:t>115</a:t>
                      </a:r>
                      <a:endParaRPr lang="en-US" altLang="zh-TW" sz="1800" b="0" i="0" u="none" strike="noStrike" dirty="0">
                        <a:solidFill>
                          <a:srgbClr val="FF00FF"/>
                        </a:solidFill>
                        <a:effectLst/>
                        <a:latin typeface="標楷體" panose="03000509000000000000" pitchFamily="65" charset="-120"/>
                        <a:ea typeface="標楷體" panose="03000509000000000000" pitchFamily="65" charset="-120"/>
                      </a:endParaRPr>
                    </a:p>
                  </a:txBody>
                  <a:tcPr marL="7620" marR="7620" marT="7620" marB="0" anchor="ctr">
                    <a:solidFill>
                      <a:schemeClr val="accent6">
                        <a:lumMod val="60000"/>
                        <a:lumOff val="40000"/>
                      </a:schemeClr>
                    </a:solidFill>
                  </a:tcPr>
                </a:tc>
                <a:tc>
                  <a:txBody>
                    <a:bodyPr/>
                    <a:lstStyle/>
                    <a:p>
                      <a:pPr algn="ctr" fontAlgn="ctr"/>
                      <a:r>
                        <a:rPr lang="en-US" altLang="zh-TW" sz="1800" u="none" strike="noStrike" dirty="0">
                          <a:solidFill>
                            <a:schemeClr val="tx1"/>
                          </a:solidFill>
                          <a:effectLst/>
                          <a:latin typeface="標楷體" panose="03000509000000000000" pitchFamily="65" charset="-120"/>
                          <a:ea typeface="標楷體" panose="03000509000000000000" pitchFamily="65" charset="-120"/>
                        </a:rPr>
                        <a:t>58</a:t>
                      </a:r>
                      <a:endParaRPr lang="en-US" altLang="zh-TW" sz="1800" b="0" i="0" u="none" strike="noStrike" dirty="0">
                        <a:solidFill>
                          <a:schemeClr val="tx1"/>
                        </a:solidFill>
                        <a:effectLst/>
                        <a:latin typeface="標楷體" panose="03000509000000000000" pitchFamily="65" charset="-120"/>
                        <a:ea typeface="標楷體" panose="03000509000000000000" pitchFamily="65" charset="-120"/>
                      </a:endParaRPr>
                    </a:p>
                  </a:txBody>
                  <a:tcPr marL="7620" marR="7620" marT="7620" marB="0" anchor="ctr">
                    <a:solidFill>
                      <a:schemeClr val="tx2">
                        <a:lumMod val="25000"/>
                        <a:lumOff val="75000"/>
                      </a:schemeClr>
                    </a:solidFill>
                  </a:tcPr>
                </a:tc>
                <a:tc>
                  <a:txBody>
                    <a:bodyPr/>
                    <a:lstStyle/>
                    <a:p>
                      <a:pPr algn="ctr" fontAlgn="ctr"/>
                      <a:r>
                        <a:rPr lang="en-US" altLang="zh-TW" sz="1800" u="none" strike="noStrike" dirty="0">
                          <a:solidFill>
                            <a:schemeClr val="tx1"/>
                          </a:solidFill>
                          <a:effectLst/>
                          <a:latin typeface="標楷體" panose="03000509000000000000" pitchFamily="65" charset="-120"/>
                          <a:ea typeface="標楷體" panose="03000509000000000000" pitchFamily="65" charset="-120"/>
                        </a:rPr>
                        <a:t>59</a:t>
                      </a:r>
                      <a:endParaRPr lang="en-US" altLang="zh-TW" sz="1800" b="0" i="0" u="none" strike="noStrike" dirty="0">
                        <a:solidFill>
                          <a:schemeClr val="tx1"/>
                        </a:solidFill>
                        <a:effectLst/>
                        <a:latin typeface="標楷體" panose="03000509000000000000" pitchFamily="65" charset="-120"/>
                        <a:ea typeface="標楷體" panose="03000509000000000000" pitchFamily="65" charset="-120"/>
                      </a:endParaRPr>
                    </a:p>
                  </a:txBody>
                  <a:tcPr marL="7620" marR="7620" marT="7620" marB="0" anchor="ctr">
                    <a:solidFill>
                      <a:schemeClr val="accent5">
                        <a:lumMod val="60000"/>
                        <a:lumOff val="40000"/>
                      </a:schemeClr>
                    </a:solidFill>
                  </a:tcPr>
                </a:tc>
                <a:tc>
                  <a:txBody>
                    <a:bodyPr/>
                    <a:lstStyle/>
                    <a:p>
                      <a:pPr algn="ctr" fontAlgn="ctr"/>
                      <a:r>
                        <a:rPr lang="en-US" altLang="zh-TW" sz="1800" u="none" strike="noStrike" dirty="0">
                          <a:solidFill>
                            <a:schemeClr val="tx1"/>
                          </a:solidFill>
                          <a:effectLst/>
                          <a:latin typeface="標楷體" panose="03000509000000000000" pitchFamily="65" charset="-120"/>
                          <a:ea typeface="標楷體" panose="03000509000000000000" pitchFamily="65" charset="-120"/>
                        </a:rPr>
                        <a:t>84</a:t>
                      </a:r>
                      <a:endParaRPr lang="en-US" altLang="zh-TW" sz="1800" b="0" i="0" u="none" strike="noStrike" dirty="0">
                        <a:solidFill>
                          <a:schemeClr val="tx1"/>
                        </a:solidFill>
                        <a:effectLst/>
                        <a:latin typeface="標楷體" panose="03000509000000000000" pitchFamily="65" charset="-120"/>
                        <a:ea typeface="標楷體" panose="03000509000000000000" pitchFamily="65" charset="-120"/>
                      </a:endParaRPr>
                    </a:p>
                  </a:txBody>
                  <a:tcPr marL="7620" marR="7620" marT="7620" marB="0" anchor="ctr">
                    <a:solidFill>
                      <a:schemeClr val="accent6"/>
                    </a:solidFill>
                  </a:tcPr>
                </a:tc>
                <a:tc>
                  <a:txBody>
                    <a:bodyPr/>
                    <a:lstStyle/>
                    <a:p>
                      <a:pPr algn="ctr" fontAlgn="ctr"/>
                      <a:r>
                        <a:rPr lang="en-US" altLang="zh-TW" sz="1800" u="none" strike="noStrike" dirty="0">
                          <a:solidFill>
                            <a:schemeClr val="tx1"/>
                          </a:solidFill>
                          <a:effectLst/>
                          <a:latin typeface="標楷體" panose="03000509000000000000" pitchFamily="65" charset="-120"/>
                          <a:ea typeface="標楷體" panose="03000509000000000000" pitchFamily="65" charset="-120"/>
                        </a:rPr>
                        <a:t>50</a:t>
                      </a:r>
                      <a:endParaRPr lang="en-US" altLang="zh-TW" sz="1800" b="0" i="0" u="none" strike="noStrike" dirty="0">
                        <a:solidFill>
                          <a:schemeClr val="tx1"/>
                        </a:solidFill>
                        <a:effectLst/>
                        <a:latin typeface="標楷體" panose="03000509000000000000" pitchFamily="65" charset="-120"/>
                        <a:ea typeface="標楷體" panose="03000509000000000000" pitchFamily="65" charset="-120"/>
                      </a:endParaRPr>
                    </a:p>
                  </a:txBody>
                  <a:tcPr marL="7620" marR="7620" marT="7620" marB="0" anchor="ctr">
                    <a:solidFill>
                      <a:schemeClr val="accent1">
                        <a:lumMod val="40000"/>
                        <a:lumOff val="60000"/>
                      </a:schemeClr>
                    </a:solidFill>
                  </a:tcPr>
                </a:tc>
                <a:extLst>
                  <a:ext uri="{0D108BD9-81ED-4DB2-BD59-A6C34878D82A}">
                    <a16:rowId xmlns:a16="http://schemas.microsoft.com/office/drawing/2014/main" xmlns="" val="10010"/>
                  </a:ext>
                </a:extLst>
              </a:tr>
              <a:tr h="259228">
                <a:tc>
                  <a:txBody>
                    <a:bodyPr/>
                    <a:lstStyle/>
                    <a:p>
                      <a:pPr algn="ctr" fontAlgn="ctr"/>
                      <a:r>
                        <a:rPr lang="en-US" altLang="zh-TW" sz="1800" u="none" strike="noStrike" dirty="0">
                          <a:effectLst/>
                          <a:latin typeface="標楷體" panose="03000509000000000000" pitchFamily="65" charset="-120"/>
                          <a:ea typeface="標楷體" panose="03000509000000000000" pitchFamily="65" charset="-120"/>
                        </a:rPr>
                        <a:t>116</a:t>
                      </a:r>
                      <a:endParaRPr lang="en-US" altLang="zh-TW" sz="1800" b="0" i="0" u="none" strike="noStrike" dirty="0">
                        <a:solidFill>
                          <a:srgbClr val="000000"/>
                        </a:solidFill>
                        <a:effectLst/>
                        <a:latin typeface="標楷體" panose="03000509000000000000" pitchFamily="65" charset="-120"/>
                        <a:ea typeface="標楷體" panose="03000509000000000000" pitchFamily="65" charset="-120"/>
                      </a:endParaRPr>
                    </a:p>
                  </a:txBody>
                  <a:tcPr marL="7620" marR="7620" marT="7620" marB="0" anchor="ctr">
                    <a:solidFill>
                      <a:schemeClr val="accent3">
                        <a:lumMod val="40000"/>
                        <a:lumOff val="60000"/>
                      </a:schemeClr>
                    </a:solidFill>
                  </a:tcPr>
                </a:tc>
                <a:tc>
                  <a:txBody>
                    <a:bodyPr/>
                    <a:lstStyle/>
                    <a:p>
                      <a:pPr algn="ctr" fontAlgn="ctr"/>
                      <a:r>
                        <a:rPr lang="en-US" altLang="zh-TW" sz="1800" u="none" strike="noStrike" dirty="0">
                          <a:effectLst/>
                          <a:latin typeface="標楷體" panose="03000509000000000000" pitchFamily="65" charset="-120"/>
                          <a:ea typeface="標楷體" panose="03000509000000000000" pitchFamily="65" charset="-120"/>
                        </a:rPr>
                        <a:t>58</a:t>
                      </a:r>
                      <a:endParaRPr lang="en-US" altLang="zh-TW" sz="1800" b="0" i="0" u="none" strike="noStrike" dirty="0">
                        <a:solidFill>
                          <a:srgbClr val="000000"/>
                        </a:solidFill>
                        <a:effectLst/>
                        <a:latin typeface="標楷體" panose="03000509000000000000" pitchFamily="65" charset="-120"/>
                        <a:ea typeface="標楷體" panose="03000509000000000000" pitchFamily="65" charset="-120"/>
                      </a:endParaRPr>
                    </a:p>
                  </a:txBody>
                  <a:tcPr marL="7620" marR="7620" marT="7620" marB="0" anchor="ctr">
                    <a:solidFill>
                      <a:schemeClr val="tx2">
                        <a:lumMod val="25000"/>
                        <a:lumOff val="75000"/>
                      </a:schemeClr>
                    </a:solidFill>
                  </a:tcPr>
                </a:tc>
                <a:tc>
                  <a:txBody>
                    <a:bodyPr/>
                    <a:lstStyle/>
                    <a:p>
                      <a:pPr algn="ctr" fontAlgn="ctr"/>
                      <a:r>
                        <a:rPr lang="en-US" altLang="zh-TW" sz="1800" u="none" strike="noStrike" dirty="0">
                          <a:effectLst/>
                          <a:latin typeface="標楷體" panose="03000509000000000000" pitchFamily="65" charset="-120"/>
                          <a:ea typeface="標楷體" panose="03000509000000000000" pitchFamily="65" charset="-120"/>
                        </a:rPr>
                        <a:t>60</a:t>
                      </a:r>
                      <a:endParaRPr lang="en-US" altLang="zh-TW" sz="1800" b="0" i="0" u="none" strike="noStrike" dirty="0">
                        <a:solidFill>
                          <a:srgbClr val="000000"/>
                        </a:solidFill>
                        <a:effectLst/>
                        <a:latin typeface="標楷體" panose="03000509000000000000" pitchFamily="65" charset="-120"/>
                        <a:ea typeface="標楷體" panose="03000509000000000000" pitchFamily="65" charset="-120"/>
                      </a:endParaRPr>
                    </a:p>
                  </a:txBody>
                  <a:tcPr marL="7620" marR="7620" marT="7620" marB="0" anchor="ctr">
                    <a:solidFill>
                      <a:schemeClr val="accent5">
                        <a:lumMod val="60000"/>
                        <a:lumOff val="40000"/>
                      </a:schemeClr>
                    </a:solidFill>
                  </a:tcPr>
                </a:tc>
                <a:tc>
                  <a:txBody>
                    <a:bodyPr/>
                    <a:lstStyle/>
                    <a:p>
                      <a:pPr algn="ctr" fontAlgn="ctr"/>
                      <a:r>
                        <a:rPr lang="en-US" altLang="zh-TW" sz="1800" u="none" strike="noStrike" dirty="0">
                          <a:effectLst/>
                          <a:latin typeface="標楷體" panose="03000509000000000000" pitchFamily="65" charset="-120"/>
                          <a:ea typeface="標楷體" panose="03000509000000000000" pitchFamily="65" charset="-120"/>
                        </a:rPr>
                        <a:t>85</a:t>
                      </a:r>
                      <a:endParaRPr lang="en-US" altLang="zh-TW" sz="1800" b="0" i="0" u="none" strike="noStrike" dirty="0">
                        <a:solidFill>
                          <a:srgbClr val="000000"/>
                        </a:solidFill>
                        <a:effectLst/>
                        <a:latin typeface="標楷體" panose="03000509000000000000" pitchFamily="65" charset="-120"/>
                        <a:ea typeface="標楷體" panose="03000509000000000000" pitchFamily="65" charset="-120"/>
                      </a:endParaRPr>
                    </a:p>
                  </a:txBody>
                  <a:tcPr marL="7620" marR="7620" marT="7620" marB="0" anchor="ctr">
                    <a:solidFill>
                      <a:schemeClr val="accent6"/>
                    </a:solidFill>
                  </a:tcPr>
                </a:tc>
                <a:tc>
                  <a:txBody>
                    <a:bodyPr/>
                    <a:lstStyle/>
                    <a:p>
                      <a:pPr algn="ctr" fontAlgn="ctr"/>
                      <a:r>
                        <a:rPr lang="en-US" altLang="zh-TW" sz="1800" u="none" strike="noStrike" dirty="0">
                          <a:effectLst/>
                          <a:latin typeface="標楷體" panose="03000509000000000000" pitchFamily="65" charset="-120"/>
                          <a:ea typeface="標楷體" panose="03000509000000000000" pitchFamily="65" charset="-120"/>
                        </a:rPr>
                        <a:t>55</a:t>
                      </a:r>
                      <a:endParaRPr lang="en-US" altLang="zh-TW" sz="1800" b="0" i="0" u="none" strike="noStrike" dirty="0">
                        <a:solidFill>
                          <a:srgbClr val="000000"/>
                        </a:solidFill>
                        <a:effectLst/>
                        <a:latin typeface="標楷體" panose="03000509000000000000" pitchFamily="65" charset="-120"/>
                        <a:ea typeface="標楷體" panose="03000509000000000000" pitchFamily="65" charset="-120"/>
                      </a:endParaRPr>
                    </a:p>
                  </a:txBody>
                  <a:tcPr marL="7620" marR="7620" marT="7620" marB="0" anchor="ctr">
                    <a:solidFill>
                      <a:schemeClr val="accent6">
                        <a:lumMod val="40000"/>
                        <a:lumOff val="60000"/>
                      </a:schemeClr>
                    </a:solidFill>
                  </a:tcPr>
                </a:tc>
                <a:extLst>
                  <a:ext uri="{0D108BD9-81ED-4DB2-BD59-A6C34878D82A}">
                    <a16:rowId xmlns:a16="http://schemas.microsoft.com/office/drawing/2014/main" xmlns="" val="10011"/>
                  </a:ext>
                </a:extLst>
              </a:tr>
              <a:tr h="259228">
                <a:tc>
                  <a:txBody>
                    <a:bodyPr/>
                    <a:lstStyle/>
                    <a:p>
                      <a:pPr algn="ctr" fontAlgn="ctr"/>
                      <a:r>
                        <a:rPr lang="en-US" altLang="zh-TW" sz="1800" u="none" strike="noStrike" dirty="0">
                          <a:effectLst/>
                          <a:latin typeface="標楷體" panose="03000509000000000000" pitchFamily="65" charset="-120"/>
                          <a:ea typeface="標楷體" panose="03000509000000000000" pitchFamily="65" charset="-120"/>
                        </a:rPr>
                        <a:t>117</a:t>
                      </a:r>
                      <a:endParaRPr lang="en-US" altLang="zh-TW" sz="1800" b="0" i="0" u="none" strike="noStrike" dirty="0">
                        <a:solidFill>
                          <a:srgbClr val="000000"/>
                        </a:solidFill>
                        <a:effectLst/>
                        <a:latin typeface="標楷體" panose="03000509000000000000" pitchFamily="65" charset="-120"/>
                        <a:ea typeface="標楷體" panose="03000509000000000000" pitchFamily="65" charset="-120"/>
                      </a:endParaRPr>
                    </a:p>
                  </a:txBody>
                  <a:tcPr marL="7620" marR="7620" marT="7620" marB="0" anchor="ctr">
                    <a:solidFill>
                      <a:schemeClr val="accent3">
                        <a:lumMod val="40000"/>
                        <a:lumOff val="60000"/>
                      </a:schemeClr>
                    </a:solidFill>
                  </a:tcPr>
                </a:tc>
                <a:tc>
                  <a:txBody>
                    <a:bodyPr/>
                    <a:lstStyle/>
                    <a:p>
                      <a:pPr algn="ctr" fontAlgn="ctr"/>
                      <a:r>
                        <a:rPr lang="en-US" altLang="zh-TW" sz="1800" u="none" strike="noStrike">
                          <a:effectLst/>
                          <a:latin typeface="標楷體" panose="03000509000000000000" pitchFamily="65" charset="-120"/>
                          <a:ea typeface="標楷體" panose="03000509000000000000" pitchFamily="65" charset="-120"/>
                        </a:rPr>
                        <a:t>58</a:t>
                      </a:r>
                      <a:endParaRPr lang="en-US" altLang="zh-TW" sz="1800" b="0" i="0" u="none" strike="noStrike">
                        <a:solidFill>
                          <a:srgbClr val="000000"/>
                        </a:solidFill>
                        <a:effectLst/>
                        <a:latin typeface="標楷體" panose="03000509000000000000" pitchFamily="65" charset="-120"/>
                        <a:ea typeface="標楷體" panose="03000509000000000000" pitchFamily="65" charset="-120"/>
                      </a:endParaRPr>
                    </a:p>
                  </a:txBody>
                  <a:tcPr marL="7620" marR="7620" marT="7620" marB="0" anchor="ctr">
                    <a:solidFill>
                      <a:schemeClr val="tx2">
                        <a:lumMod val="25000"/>
                        <a:lumOff val="75000"/>
                      </a:schemeClr>
                    </a:solidFill>
                  </a:tcPr>
                </a:tc>
                <a:tc>
                  <a:txBody>
                    <a:bodyPr/>
                    <a:lstStyle/>
                    <a:p>
                      <a:pPr algn="ctr" fontAlgn="ctr"/>
                      <a:r>
                        <a:rPr lang="en-US" altLang="zh-TW" sz="1800" u="none" strike="noStrike" dirty="0">
                          <a:effectLst/>
                          <a:latin typeface="標楷體" panose="03000509000000000000" pitchFamily="65" charset="-120"/>
                          <a:ea typeface="標楷體" panose="03000509000000000000" pitchFamily="65" charset="-120"/>
                        </a:rPr>
                        <a:t>61</a:t>
                      </a:r>
                      <a:endParaRPr lang="en-US" altLang="zh-TW" sz="1800" b="0" i="0" u="none" strike="noStrike" dirty="0">
                        <a:solidFill>
                          <a:srgbClr val="000000"/>
                        </a:solidFill>
                        <a:effectLst/>
                        <a:latin typeface="標楷體" panose="03000509000000000000" pitchFamily="65" charset="-120"/>
                        <a:ea typeface="標楷體" panose="03000509000000000000" pitchFamily="65" charset="-120"/>
                      </a:endParaRPr>
                    </a:p>
                  </a:txBody>
                  <a:tcPr marL="7620" marR="7620" marT="7620" marB="0" anchor="ctr">
                    <a:solidFill>
                      <a:schemeClr val="accent5">
                        <a:lumMod val="60000"/>
                        <a:lumOff val="40000"/>
                      </a:schemeClr>
                    </a:solidFill>
                  </a:tcPr>
                </a:tc>
                <a:tc>
                  <a:txBody>
                    <a:bodyPr/>
                    <a:lstStyle/>
                    <a:p>
                      <a:pPr algn="ctr" fontAlgn="ctr"/>
                      <a:r>
                        <a:rPr lang="en-US" altLang="zh-TW" sz="1800" u="none" strike="noStrike" dirty="0">
                          <a:effectLst/>
                          <a:latin typeface="標楷體" panose="03000509000000000000" pitchFamily="65" charset="-120"/>
                          <a:ea typeface="標楷體" panose="03000509000000000000" pitchFamily="65" charset="-120"/>
                        </a:rPr>
                        <a:t>86</a:t>
                      </a:r>
                      <a:endParaRPr lang="en-US" altLang="zh-TW" sz="1800" b="0" i="0" u="none" strike="noStrike" dirty="0">
                        <a:solidFill>
                          <a:srgbClr val="000000"/>
                        </a:solidFill>
                        <a:effectLst/>
                        <a:latin typeface="標楷體" panose="03000509000000000000" pitchFamily="65" charset="-120"/>
                        <a:ea typeface="標楷體" panose="03000509000000000000" pitchFamily="65" charset="-120"/>
                      </a:endParaRPr>
                    </a:p>
                  </a:txBody>
                  <a:tcPr marL="7620" marR="7620" marT="7620" marB="0" anchor="ctr">
                    <a:solidFill>
                      <a:schemeClr val="accent6"/>
                    </a:solidFill>
                  </a:tcPr>
                </a:tc>
                <a:tc>
                  <a:txBody>
                    <a:bodyPr/>
                    <a:lstStyle/>
                    <a:p>
                      <a:pPr algn="ctr" fontAlgn="ctr"/>
                      <a:r>
                        <a:rPr lang="en-US" altLang="zh-TW" sz="1800" u="none" strike="noStrike" dirty="0">
                          <a:effectLst/>
                          <a:latin typeface="標楷體" panose="03000509000000000000" pitchFamily="65" charset="-120"/>
                          <a:ea typeface="標楷體" panose="03000509000000000000" pitchFamily="65" charset="-120"/>
                        </a:rPr>
                        <a:t>55</a:t>
                      </a:r>
                      <a:endParaRPr lang="en-US" altLang="zh-TW" sz="1800" b="0" i="0" u="none" strike="noStrike" dirty="0">
                        <a:solidFill>
                          <a:srgbClr val="000000"/>
                        </a:solidFill>
                        <a:effectLst/>
                        <a:latin typeface="標楷體" panose="03000509000000000000" pitchFamily="65" charset="-120"/>
                        <a:ea typeface="標楷體" panose="03000509000000000000" pitchFamily="65" charset="-120"/>
                      </a:endParaRPr>
                    </a:p>
                  </a:txBody>
                  <a:tcPr marL="7620" marR="7620" marT="7620" marB="0" anchor="ctr">
                    <a:solidFill>
                      <a:schemeClr val="accent6">
                        <a:lumMod val="40000"/>
                        <a:lumOff val="60000"/>
                      </a:schemeClr>
                    </a:solidFill>
                  </a:tcPr>
                </a:tc>
                <a:extLst>
                  <a:ext uri="{0D108BD9-81ED-4DB2-BD59-A6C34878D82A}">
                    <a16:rowId xmlns:a16="http://schemas.microsoft.com/office/drawing/2014/main" xmlns="" val="10012"/>
                  </a:ext>
                </a:extLst>
              </a:tr>
              <a:tr h="259228">
                <a:tc>
                  <a:txBody>
                    <a:bodyPr/>
                    <a:lstStyle/>
                    <a:p>
                      <a:pPr algn="ctr" fontAlgn="ctr"/>
                      <a:r>
                        <a:rPr lang="en-US" altLang="zh-TW" sz="1800" u="none" strike="noStrike" dirty="0">
                          <a:effectLst/>
                          <a:latin typeface="標楷體" panose="03000509000000000000" pitchFamily="65" charset="-120"/>
                          <a:ea typeface="標楷體" panose="03000509000000000000" pitchFamily="65" charset="-120"/>
                        </a:rPr>
                        <a:t>118</a:t>
                      </a:r>
                      <a:endParaRPr lang="en-US" altLang="zh-TW" sz="1800" b="0" i="0" u="none" strike="noStrike" dirty="0">
                        <a:solidFill>
                          <a:srgbClr val="000000"/>
                        </a:solidFill>
                        <a:effectLst/>
                        <a:latin typeface="標楷體" panose="03000509000000000000" pitchFamily="65" charset="-120"/>
                        <a:ea typeface="標楷體" panose="03000509000000000000" pitchFamily="65" charset="-120"/>
                      </a:endParaRPr>
                    </a:p>
                  </a:txBody>
                  <a:tcPr marL="7620" marR="7620" marT="7620" marB="0" anchor="ctr">
                    <a:solidFill>
                      <a:schemeClr val="accent3">
                        <a:lumMod val="40000"/>
                        <a:lumOff val="60000"/>
                      </a:schemeClr>
                    </a:solidFill>
                  </a:tcPr>
                </a:tc>
                <a:tc>
                  <a:txBody>
                    <a:bodyPr/>
                    <a:lstStyle/>
                    <a:p>
                      <a:pPr algn="ctr" fontAlgn="ctr"/>
                      <a:r>
                        <a:rPr lang="en-US" altLang="zh-TW" sz="1800" u="none" strike="noStrike">
                          <a:effectLst/>
                          <a:latin typeface="標楷體" panose="03000509000000000000" pitchFamily="65" charset="-120"/>
                          <a:ea typeface="標楷體" panose="03000509000000000000" pitchFamily="65" charset="-120"/>
                        </a:rPr>
                        <a:t>58</a:t>
                      </a:r>
                      <a:endParaRPr lang="en-US" altLang="zh-TW" sz="1800" b="0" i="0" u="none" strike="noStrike">
                        <a:solidFill>
                          <a:srgbClr val="000000"/>
                        </a:solidFill>
                        <a:effectLst/>
                        <a:latin typeface="標楷體" panose="03000509000000000000" pitchFamily="65" charset="-120"/>
                        <a:ea typeface="標楷體" panose="03000509000000000000" pitchFamily="65" charset="-120"/>
                      </a:endParaRPr>
                    </a:p>
                  </a:txBody>
                  <a:tcPr marL="7620" marR="7620" marT="7620" marB="0" anchor="ctr">
                    <a:solidFill>
                      <a:schemeClr val="tx2">
                        <a:lumMod val="25000"/>
                        <a:lumOff val="75000"/>
                      </a:schemeClr>
                    </a:solidFill>
                  </a:tcPr>
                </a:tc>
                <a:tc>
                  <a:txBody>
                    <a:bodyPr/>
                    <a:lstStyle/>
                    <a:p>
                      <a:pPr algn="ctr" fontAlgn="ctr"/>
                      <a:r>
                        <a:rPr lang="en-US" altLang="zh-TW" sz="1800" u="none" strike="noStrike" dirty="0">
                          <a:effectLst/>
                          <a:latin typeface="標楷體" panose="03000509000000000000" pitchFamily="65" charset="-120"/>
                          <a:ea typeface="標楷體" panose="03000509000000000000" pitchFamily="65" charset="-120"/>
                        </a:rPr>
                        <a:t>62</a:t>
                      </a:r>
                      <a:endParaRPr lang="en-US" altLang="zh-TW" sz="1800" b="0" i="0" u="none" strike="noStrike" dirty="0">
                        <a:solidFill>
                          <a:srgbClr val="000000"/>
                        </a:solidFill>
                        <a:effectLst/>
                        <a:latin typeface="標楷體" panose="03000509000000000000" pitchFamily="65" charset="-120"/>
                        <a:ea typeface="標楷體" panose="03000509000000000000" pitchFamily="65" charset="-120"/>
                      </a:endParaRPr>
                    </a:p>
                  </a:txBody>
                  <a:tcPr marL="7620" marR="7620" marT="7620" marB="0" anchor="ctr">
                    <a:solidFill>
                      <a:schemeClr val="accent5">
                        <a:lumMod val="60000"/>
                        <a:lumOff val="40000"/>
                      </a:schemeClr>
                    </a:solidFill>
                  </a:tcPr>
                </a:tc>
                <a:tc>
                  <a:txBody>
                    <a:bodyPr/>
                    <a:lstStyle/>
                    <a:p>
                      <a:pPr algn="ctr" fontAlgn="ctr"/>
                      <a:r>
                        <a:rPr lang="en-US" altLang="zh-TW" sz="1800" u="none" strike="noStrike" dirty="0">
                          <a:effectLst/>
                          <a:latin typeface="標楷體" panose="03000509000000000000" pitchFamily="65" charset="-120"/>
                          <a:ea typeface="標楷體" panose="03000509000000000000" pitchFamily="65" charset="-120"/>
                        </a:rPr>
                        <a:t>87</a:t>
                      </a:r>
                      <a:endParaRPr lang="en-US" altLang="zh-TW" sz="1800" b="0" i="0" u="none" strike="noStrike" dirty="0">
                        <a:solidFill>
                          <a:srgbClr val="000000"/>
                        </a:solidFill>
                        <a:effectLst/>
                        <a:latin typeface="標楷體" panose="03000509000000000000" pitchFamily="65" charset="-120"/>
                        <a:ea typeface="標楷體" panose="03000509000000000000" pitchFamily="65" charset="-120"/>
                      </a:endParaRPr>
                    </a:p>
                  </a:txBody>
                  <a:tcPr marL="7620" marR="7620" marT="7620" marB="0" anchor="ctr">
                    <a:solidFill>
                      <a:schemeClr val="accent6"/>
                    </a:solidFill>
                  </a:tcPr>
                </a:tc>
                <a:tc>
                  <a:txBody>
                    <a:bodyPr/>
                    <a:lstStyle/>
                    <a:p>
                      <a:pPr algn="ctr" fontAlgn="ctr"/>
                      <a:r>
                        <a:rPr lang="en-US" altLang="zh-TW" sz="1800" u="none" strike="noStrike" dirty="0">
                          <a:effectLst/>
                          <a:latin typeface="標楷體" panose="03000509000000000000" pitchFamily="65" charset="-120"/>
                          <a:ea typeface="標楷體" panose="03000509000000000000" pitchFamily="65" charset="-120"/>
                        </a:rPr>
                        <a:t>55</a:t>
                      </a:r>
                      <a:endParaRPr lang="en-US" altLang="zh-TW" sz="1800" b="0" i="0" u="none" strike="noStrike" dirty="0">
                        <a:solidFill>
                          <a:srgbClr val="000000"/>
                        </a:solidFill>
                        <a:effectLst/>
                        <a:latin typeface="標楷體" panose="03000509000000000000" pitchFamily="65" charset="-120"/>
                        <a:ea typeface="標楷體" panose="03000509000000000000" pitchFamily="65" charset="-120"/>
                      </a:endParaRPr>
                    </a:p>
                  </a:txBody>
                  <a:tcPr marL="7620" marR="7620" marT="7620" marB="0" anchor="ctr">
                    <a:solidFill>
                      <a:schemeClr val="accent6">
                        <a:lumMod val="40000"/>
                        <a:lumOff val="60000"/>
                      </a:schemeClr>
                    </a:solidFill>
                  </a:tcPr>
                </a:tc>
                <a:extLst>
                  <a:ext uri="{0D108BD9-81ED-4DB2-BD59-A6C34878D82A}">
                    <a16:rowId xmlns:a16="http://schemas.microsoft.com/office/drawing/2014/main" xmlns="" val="10013"/>
                  </a:ext>
                </a:extLst>
              </a:tr>
              <a:tr h="259228">
                <a:tc>
                  <a:txBody>
                    <a:bodyPr/>
                    <a:lstStyle/>
                    <a:p>
                      <a:pPr algn="ctr" fontAlgn="ctr"/>
                      <a:r>
                        <a:rPr lang="en-US" altLang="zh-TW" sz="1800" u="none" strike="noStrike" dirty="0">
                          <a:effectLst/>
                          <a:latin typeface="標楷體" panose="03000509000000000000" pitchFamily="65" charset="-120"/>
                          <a:ea typeface="標楷體" panose="03000509000000000000" pitchFamily="65" charset="-120"/>
                        </a:rPr>
                        <a:t>119</a:t>
                      </a:r>
                      <a:endParaRPr lang="en-US" altLang="zh-TW" sz="1800" b="0" i="0" u="none" strike="noStrike" dirty="0">
                        <a:solidFill>
                          <a:srgbClr val="000000"/>
                        </a:solidFill>
                        <a:effectLst/>
                        <a:latin typeface="標楷體" panose="03000509000000000000" pitchFamily="65" charset="-120"/>
                        <a:ea typeface="標楷體" panose="03000509000000000000" pitchFamily="65" charset="-120"/>
                      </a:endParaRPr>
                    </a:p>
                  </a:txBody>
                  <a:tcPr marL="7620" marR="7620" marT="7620" marB="0" anchor="ctr">
                    <a:solidFill>
                      <a:schemeClr val="accent3">
                        <a:lumMod val="40000"/>
                        <a:lumOff val="60000"/>
                      </a:schemeClr>
                    </a:solidFill>
                  </a:tcPr>
                </a:tc>
                <a:tc>
                  <a:txBody>
                    <a:bodyPr/>
                    <a:lstStyle/>
                    <a:p>
                      <a:pPr algn="ctr" fontAlgn="ctr"/>
                      <a:r>
                        <a:rPr lang="en-US" altLang="zh-TW" sz="1800" u="none" strike="noStrike" dirty="0">
                          <a:effectLst/>
                          <a:latin typeface="標楷體" panose="03000509000000000000" pitchFamily="65" charset="-120"/>
                          <a:ea typeface="標楷體" panose="03000509000000000000" pitchFamily="65" charset="-120"/>
                        </a:rPr>
                        <a:t>58</a:t>
                      </a:r>
                      <a:endParaRPr lang="en-US" altLang="zh-TW" sz="1800" b="0" i="0" u="none" strike="noStrike" dirty="0">
                        <a:solidFill>
                          <a:srgbClr val="000000"/>
                        </a:solidFill>
                        <a:effectLst/>
                        <a:latin typeface="標楷體" panose="03000509000000000000" pitchFamily="65" charset="-120"/>
                        <a:ea typeface="標楷體" panose="03000509000000000000" pitchFamily="65" charset="-120"/>
                      </a:endParaRPr>
                    </a:p>
                  </a:txBody>
                  <a:tcPr marL="7620" marR="7620" marT="7620" marB="0" anchor="ctr">
                    <a:solidFill>
                      <a:schemeClr val="tx2">
                        <a:lumMod val="25000"/>
                        <a:lumOff val="75000"/>
                      </a:schemeClr>
                    </a:solidFill>
                  </a:tcPr>
                </a:tc>
                <a:tc>
                  <a:txBody>
                    <a:bodyPr/>
                    <a:lstStyle/>
                    <a:p>
                      <a:pPr algn="ctr" fontAlgn="ctr"/>
                      <a:r>
                        <a:rPr lang="en-US" altLang="zh-TW" sz="1800" u="none" strike="noStrike" dirty="0">
                          <a:effectLst/>
                          <a:latin typeface="標楷體" panose="03000509000000000000" pitchFamily="65" charset="-120"/>
                          <a:ea typeface="標楷體" panose="03000509000000000000" pitchFamily="65" charset="-120"/>
                        </a:rPr>
                        <a:t>63</a:t>
                      </a:r>
                      <a:endParaRPr lang="en-US" altLang="zh-TW" sz="1800" b="0" i="0" u="none" strike="noStrike" dirty="0">
                        <a:solidFill>
                          <a:srgbClr val="000000"/>
                        </a:solidFill>
                        <a:effectLst/>
                        <a:latin typeface="標楷體" panose="03000509000000000000" pitchFamily="65" charset="-120"/>
                        <a:ea typeface="標楷體" panose="03000509000000000000" pitchFamily="65" charset="-120"/>
                      </a:endParaRPr>
                    </a:p>
                  </a:txBody>
                  <a:tcPr marL="7620" marR="7620" marT="7620" marB="0" anchor="ctr">
                    <a:solidFill>
                      <a:schemeClr val="accent5">
                        <a:lumMod val="60000"/>
                        <a:lumOff val="40000"/>
                      </a:schemeClr>
                    </a:solidFill>
                  </a:tcPr>
                </a:tc>
                <a:tc>
                  <a:txBody>
                    <a:bodyPr/>
                    <a:lstStyle/>
                    <a:p>
                      <a:pPr algn="ctr" fontAlgn="ctr"/>
                      <a:r>
                        <a:rPr lang="en-US" altLang="zh-TW" sz="1800" u="none" strike="noStrike" dirty="0">
                          <a:effectLst/>
                          <a:latin typeface="標楷體" panose="03000509000000000000" pitchFamily="65" charset="-120"/>
                          <a:ea typeface="標楷體" panose="03000509000000000000" pitchFamily="65" charset="-120"/>
                        </a:rPr>
                        <a:t>88</a:t>
                      </a:r>
                      <a:endParaRPr lang="en-US" altLang="zh-TW" sz="1800" b="0" i="0" u="none" strike="noStrike" dirty="0">
                        <a:solidFill>
                          <a:srgbClr val="000000"/>
                        </a:solidFill>
                        <a:effectLst/>
                        <a:latin typeface="標楷體" panose="03000509000000000000" pitchFamily="65" charset="-120"/>
                        <a:ea typeface="標楷體" panose="03000509000000000000" pitchFamily="65" charset="-120"/>
                      </a:endParaRPr>
                    </a:p>
                  </a:txBody>
                  <a:tcPr marL="7620" marR="7620" marT="7620" marB="0" anchor="ctr">
                    <a:solidFill>
                      <a:schemeClr val="accent6"/>
                    </a:solidFill>
                  </a:tcPr>
                </a:tc>
                <a:tc>
                  <a:txBody>
                    <a:bodyPr/>
                    <a:lstStyle/>
                    <a:p>
                      <a:pPr algn="ctr" fontAlgn="ctr"/>
                      <a:r>
                        <a:rPr lang="en-US" altLang="zh-TW" sz="1800" u="none" strike="noStrike" dirty="0">
                          <a:effectLst/>
                          <a:latin typeface="標楷體" panose="03000509000000000000" pitchFamily="65" charset="-120"/>
                          <a:ea typeface="標楷體" panose="03000509000000000000" pitchFamily="65" charset="-120"/>
                        </a:rPr>
                        <a:t>55</a:t>
                      </a:r>
                      <a:endParaRPr lang="en-US" altLang="zh-TW" sz="1800" b="0" i="0" u="none" strike="noStrike" dirty="0">
                        <a:solidFill>
                          <a:srgbClr val="000000"/>
                        </a:solidFill>
                        <a:effectLst/>
                        <a:latin typeface="標楷體" panose="03000509000000000000" pitchFamily="65" charset="-120"/>
                        <a:ea typeface="標楷體" panose="03000509000000000000" pitchFamily="65" charset="-120"/>
                      </a:endParaRPr>
                    </a:p>
                  </a:txBody>
                  <a:tcPr marL="7620" marR="7620" marT="7620" marB="0" anchor="ctr">
                    <a:solidFill>
                      <a:schemeClr val="accent6">
                        <a:lumMod val="40000"/>
                        <a:lumOff val="60000"/>
                      </a:schemeClr>
                    </a:solidFill>
                  </a:tcPr>
                </a:tc>
                <a:extLst>
                  <a:ext uri="{0D108BD9-81ED-4DB2-BD59-A6C34878D82A}">
                    <a16:rowId xmlns:a16="http://schemas.microsoft.com/office/drawing/2014/main" xmlns="" val="10014"/>
                  </a:ext>
                </a:extLst>
              </a:tr>
              <a:tr h="259228">
                <a:tc>
                  <a:txBody>
                    <a:bodyPr/>
                    <a:lstStyle/>
                    <a:p>
                      <a:pPr algn="ctr" fontAlgn="ctr"/>
                      <a:r>
                        <a:rPr lang="en-US" altLang="zh-TW" sz="1800" u="none" strike="noStrike" dirty="0">
                          <a:effectLst/>
                          <a:latin typeface="標楷體" panose="03000509000000000000" pitchFamily="65" charset="-120"/>
                          <a:ea typeface="標楷體" panose="03000509000000000000" pitchFamily="65" charset="-120"/>
                        </a:rPr>
                        <a:t>120</a:t>
                      </a:r>
                      <a:endParaRPr lang="en-US" altLang="zh-TW" sz="1800" b="0" i="0" u="none" strike="noStrike" dirty="0">
                        <a:solidFill>
                          <a:srgbClr val="000000"/>
                        </a:solidFill>
                        <a:effectLst/>
                        <a:latin typeface="標楷體" panose="03000509000000000000" pitchFamily="65" charset="-120"/>
                        <a:ea typeface="標楷體" panose="03000509000000000000" pitchFamily="65" charset="-120"/>
                      </a:endParaRPr>
                    </a:p>
                  </a:txBody>
                  <a:tcPr marL="7620" marR="7620" marT="7620" marB="0" anchor="ctr">
                    <a:solidFill>
                      <a:schemeClr val="accent3">
                        <a:lumMod val="40000"/>
                        <a:lumOff val="60000"/>
                      </a:schemeClr>
                    </a:solidFill>
                  </a:tcPr>
                </a:tc>
                <a:tc>
                  <a:txBody>
                    <a:bodyPr/>
                    <a:lstStyle/>
                    <a:p>
                      <a:pPr algn="ctr" fontAlgn="ctr"/>
                      <a:r>
                        <a:rPr lang="en-US" altLang="zh-TW" sz="1800" u="none" strike="noStrike">
                          <a:effectLst/>
                          <a:latin typeface="標楷體" panose="03000509000000000000" pitchFamily="65" charset="-120"/>
                          <a:ea typeface="標楷體" panose="03000509000000000000" pitchFamily="65" charset="-120"/>
                        </a:rPr>
                        <a:t>58</a:t>
                      </a:r>
                      <a:endParaRPr lang="en-US" altLang="zh-TW" sz="1800" b="0" i="0" u="none" strike="noStrike">
                        <a:solidFill>
                          <a:srgbClr val="000000"/>
                        </a:solidFill>
                        <a:effectLst/>
                        <a:latin typeface="標楷體" panose="03000509000000000000" pitchFamily="65" charset="-120"/>
                        <a:ea typeface="標楷體" panose="03000509000000000000" pitchFamily="65" charset="-120"/>
                      </a:endParaRPr>
                    </a:p>
                  </a:txBody>
                  <a:tcPr marL="7620" marR="7620" marT="7620" marB="0" anchor="ctr">
                    <a:solidFill>
                      <a:schemeClr val="tx2">
                        <a:lumMod val="25000"/>
                        <a:lumOff val="75000"/>
                      </a:schemeClr>
                    </a:solidFill>
                  </a:tcPr>
                </a:tc>
                <a:tc>
                  <a:txBody>
                    <a:bodyPr/>
                    <a:lstStyle/>
                    <a:p>
                      <a:pPr algn="ctr" fontAlgn="ctr"/>
                      <a:r>
                        <a:rPr lang="en-US" altLang="zh-TW" sz="1800" u="none" strike="noStrike" dirty="0">
                          <a:effectLst/>
                          <a:latin typeface="標楷體" panose="03000509000000000000" pitchFamily="65" charset="-120"/>
                          <a:ea typeface="標楷體" panose="03000509000000000000" pitchFamily="65" charset="-120"/>
                        </a:rPr>
                        <a:t>64</a:t>
                      </a:r>
                      <a:endParaRPr lang="en-US" altLang="zh-TW" sz="1800" b="0" i="0" u="none" strike="noStrike" dirty="0">
                        <a:solidFill>
                          <a:srgbClr val="000000"/>
                        </a:solidFill>
                        <a:effectLst/>
                        <a:latin typeface="標楷體" panose="03000509000000000000" pitchFamily="65" charset="-120"/>
                        <a:ea typeface="標楷體" panose="03000509000000000000" pitchFamily="65" charset="-120"/>
                      </a:endParaRPr>
                    </a:p>
                  </a:txBody>
                  <a:tcPr marL="7620" marR="7620" marT="7620" marB="0" anchor="ctr">
                    <a:solidFill>
                      <a:schemeClr val="accent5">
                        <a:lumMod val="60000"/>
                        <a:lumOff val="40000"/>
                      </a:schemeClr>
                    </a:solidFill>
                  </a:tcPr>
                </a:tc>
                <a:tc>
                  <a:txBody>
                    <a:bodyPr/>
                    <a:lstStyle/>
                    <a:p>
                      <a:pPr algn="ctr" fontAlgn="ctr"/>
                      <a:r>
                        <a:rPr lang="en-US" altLang="zh-TW" sz="1800" u="none" strike="noStrike" dirty="0">
                          <a:effectLst/>
                          <a:latin typeface="標楷體" panose="03000509000000000000" pitchFamily="65" charset="-120"/>
                          <a:ea typeface="標楷體" panose="03000509000000000000" pitchFamily="65" charset="-120"/>
                        </a:rPr>
                        <a:t>89</a:t>
                      </a:r>
                      <a:endParaRPr lang="en-US" altLang="zh-TW" sz="1800" b="0" i="0" u="none" strike="noStrike" dirty="0">
                        <a:solidFill>
                          <a:srgbClr val="000000"/>
                        </a:solidFill>
                        <a:effectLst/>
                        <a:latin typeface="標楷體" panose="03000509000000000000" pitchFamily="65" charset="-120"/>
                        <a:ea typeface="標楷體" panose="03000509000000000000" pitchFamily="65" charset="-120"/>
                      </a:endParaRPr>
                    </a:p>
                  </a:txBody>
                  <a:tcPr marL="7620" marR="7620" marT="7620" marB="0" anchor="ctr">
                    <a:solidFill>
                      <a:schemeClr val="accent6"/>
                    </a:solidFill>
                  </a:tcPr>
                </a:tc>
                <a:tc>
                  <a:txBody>
                    <a:bodyPr/>
                    <a:lstStyle/>
                    <a:p>
                      <a:pPr algn="ctr" fontAlgn="ctr"/>
                      <a:r>
                        <a:rPr lang="en-US" altLang="zh-TW" sz="1800" u="none" strike="noStrike" dirty="0">
                          <a:effectLst/>
                          <a:latin typeface="標楷體" panose="03000509000000000000" pitchFamily="65" charset="-120"/>
                          <a:ea typeface="標楷體" panose="03000509000000000000" pitchFamily="65" charset="-120"/>
                        </a:rPr>
                        <a:t>55</a:t>
                      </a:r>
                      <a:endParaRPr lang="en-US" altLang="zh-TW" sz="1800" b="0" i="0" u="none" strike="noStrike" dirty="0">
                        <a:solidFill>
                          <a:srgbClr val="000000"/>
                        </a:solidFill>
                        <a:effectLst/>
                        <a:latin typeface="標楷體" panose="03000509000000000000" pitchFamily="65" charset="-120"/>
                        <a:ea typeface="標楷體" panose="03000509000000000000" pitchFamily="65" charset="-120"/>
                      </a:endParaRPr>
                    </a:p>
                  </a:txBody>
                  <a:tcPr marL="7620" marR="7620" marT="7620" marB="0" anchor="ctr">
                    <a:solidFill>
                      <a:schemeClr val="accent6">
                        <a:lumMod val="40000"/>
                        <a:lumOff val="60000"/>
                      </a:schemeClr>
                    </a:solidFill>
                  </a:tcPr>
                </a:tc>
                <a:extLst>
                  <a:ext uri="{0D108BD9-81ED-4DB2-BD59-A6C34878D82A}">
                    <a16:rowId xmlns:a16="http://schemas.microsoft.com/office/drawing/2014/main" xmlns="" val="10015"/>
                  </a:ext>
                </a:extLst>
              </a:tr>
              <a:tr h="259228">
                <a:tc>
                  <a:txBody>
                    <a:bodyPr/>
                    <a:lstStyle/>
                    <a:p>
                      <a:pPr algn="ctr" fontAlgn="ctr"/>
                      <a:r>
                        <a:rPr lang="en-US" altLang="zh-TW" sz="1800" u="none" strike="noStrike" dirty="0">
                          <a:effectLst/>
                          <a:latin typeface="標楷體" panose="03000509000000000000" pitchFamily="65" charset="-120"/>
                          <a:ea typeface="標楷體" panose="03000509000000000000" pitchFamily="65" charset="-120"/>
                        </a:rPr>
                        <a:t>121</a:t>
                      </a:r>
                      <a:endParaRPr lang="en-US" altLang="zh-TW" sz="1800" b="0" i="0" u="none" strike="noStrike" dirty="0">
                        <a:solidFill>
                          <a:srgbClr val="000000"/>
                        </a:solidFill>
                        <a:effectLst/>
                        <a:latin typeface="標楷體" panose="03000509000000000000" pitchFamily="65" charset="-120"/>
                        <a:ea typeface="標楷體" panose="03000509000000000000" pitchFamily="65" charset="-120"/>
                      </a:endParaRPr>
                    </a:p>
                  </a:txBody>
                  <a:tcPr marL="7620" marR="7620" marT="7620" marB="0" anchor="ctr">
                    <a:solidFill>
                      <a:schemeClr val="accent3">
                        <a:lumMod val="40000"/>
                        <a:lumOff val="60000"/>
                      </a:schemeClr>
                    </a:solidFill>
                  </a:tcPr>
                </a:tc>
                <a:tc>
                  <a:txBody>
                    <a:bodyPr/>
                    <a:lstStyle/>
                    <a:p>
                      <a:pPr algn="ctr" fontAlgn="ctr"/>
                      <a:r>
                        <a:rPr lang="en-US" altLang="zh-TW" sz="1800" u="none" strike="noStrike">
                          <a:effectLst/>
                          <a:latin typeface="標楷體" panose="03000509000000000000" pitchFamily="65" charset="-120"/>
                          <a:ea typeface="標楷體" panose="03000509000000000000" pitchFamily="65" charset="-120"/>
                        </a:rPr>
                        <a:t>58</a:t>
                      </a:r>
                      <a:endParaRPr lang="en-US" altLang="zh-TW" sz="1800" b="0" i="0" u="none" strike="noStrike">
                        <a:solidFill>
                          <a:srgbClr val="000000"/>
                        </a:solidFill>
                        <a:effectLst/>
                        <a:latin typeface="標楷體" panose="03000509000000000000" pitchFamily="65" charset="-120"/>
                        <a:ea typeface="標楷體" panose="03000509000000000000" pitchFamily="65" charset="-120"/>
                      </a:endParaRPr>
                    </a:p>
                  </a:txBody>
                  <a:tcPr marL="7620" marR="7620" marT="7620" marB="0" anchor="ctr">
                    <a:solidFill>
                      <a:schemeClr val="tx2">
                        <a:lumMod val="25000"/>
                        <a:lumOff val="75000"/>
                      </a:schemeClr>
                    </a:solidFill>
                  </a:tcPr>
                </a:tc>
                <a:tc>
                  <a:txBody>
                    <a:bodyPr/>
                    <a:lstStyle/>
                    <a:p>
                      <a:pPr algn="ctr" fontAlgn="ctr"/>
                      <a:r>
                        <a:rPr lang="en-US" altLang="zh-TW" sz="1800" u="none" strike="noStrike" dirty="0">
                          <a:effectLst/>
                          <a:latin typeface="標楷體" panose="03000509000000000000" pitchFamily="65" charset="-120"/>
                          <a:ea typeface="標楷體" panose="03000509000000000000" pitchFamily="65" charset="-120"/>
                        </a:rPr>
                        <a:t>65</a:t>
                      </a:r>
                      <a:endParaRPr lang="en-US" altLang="zh-TW" sz="1800" b="0" i="0" u="none" strike="noStrike" dirty="0">
                        <a:solidFill>
                          <a:srgbClr val="000000"/>
                        </a:solidFill>
                        <a:effectLst/>
                        <a:latin typeface="標楷體" panose="03000509000000000000" pitchFamily="65" charset="-120"/>
                        <a:ea typeface="標楷體" panose="03000509000000000000" pitchFamily="65" charset="-120"/>
                      </a:endParaRPr>
                    </a:p>
                  </a:txBody>
                  <a:tcPr marL="7620" marR="7620" marT="7620" marB="0" anchor="ctr">
                    <a:solidFill>
                      <a:schemeClr val="accent5">
                        <a:lumMod val="60000"/>
                        <a:lumOff val="40000"/>
                      </a:schemeClr>
                    </a:solidFill>
                  </a:tcPr>
                </a:tc>
                <a:tc>
                  <a:txBody>
                    <a:bodyPr/>
                    <a:lstStyle/>
                    <a:p>
                      <a:pPr algn="ctr" fontAlgn="ctr"/>
                      <a:r>
                        <a:rPr lang="en-US" altLang="zh-TW" sz="1800" u="none" strike="noStrike" dirty="0">
                          <a:effectLst/>
                          <a:latin typeface="標楷體" panose="03000509000000000000" pitchFamily="65" charset="-120"/>
                          <a:ea typeface="標楷體" panose="03000509000000000000" pitchFamily="65" charset="-120"/>
                        </a:rPr>
                        <a:t>90</a:t>
                      </a:r>
                      <a:endParaRPr lang="en-US" altLang="zh-TW" sz="1800" b="0" i="0" u="none" strike="noStrike" dirty="0">
                        <a:solidFill>
                          <a:srgbClr val="000000"/>
                        </a:solidFill>
                        <a:effectLst/>
                        <a:latin typeface="標楷體" panose="03000509000000000000" pitchFamily="65" charset="-120"/>
                        <a:ea typeface="標楷體" panose="03000509000000000000" pitchFamily="65" charset="-120"/>
                      </a:endParaRPr>
                    </a:p>
                  </a:txBody>
                  <a:tcPr marL="7620" marR="7620" marT="7620" marB="0" anchor="ctr">
                    <a:solidFill>
                      <a:schemeClr val="accent6"/>
                    </a:solidFill>
                  </a:tcPr>
                </a:tc>
                <a:tc>
                  <a:txBody>
                    <a:bodyPr/>
                    <a:lstStyle/>
                    <a:p>
                      <a:pPr algn="ctr" fontAlgn="ctr"/>
                      <a:r>
                        <a:rPr lang="en-US" altLang="zh-TW" sz="1800" u="none" strike="noStrike" dirty="0">
                          <a:effectLst/>
                          <a:latin typeface="標楷體" panose="03000509000000000000" pitchFamily="65" charset="-120"/>
                          <a:ea typeface="標楷體" panose="03000509000000000000" pitchFamily="65" charset="-120"/>
                        </a:rPr>
                        <a:t>55</a:t>
                      </a:r>
                      <a:endParaRPr lang="en-US" altLang="zh-TW" sz="1800" b="0" i="0" u="none" strike="noStrike" dirty="0">
                        <a:solidFill>
                          <a:srgbClr val="000000"/>
                        </a:solidFill>
                        <a:effectLst/>
                        <a:latin typeface="標楷體" panose="03000509000000000000" pitchFamily="65" charset="-120"/>
                        <a:ea typeface="標楷體" panose="03000509000000000000" pitchFamily="65" charset="-120"/>
                      </a:endParaRPr>
                    </a:p>
                  </a:txBody>
                  <a:tcPr marL="7620" marR="7620" marT="7620" marB="0" anchor="ctr">
                    <a:solidFill>
                      <a:schemeClr val="accent6">
                        <a:lumMod val="40000"/>
                        <a:lumOff val="60000"/>
                      </a:schemeClr>
                    </a:solidFill>
                  </a:tcPr>
                </a:tc>
                <a:extLst>
                  <a:ext uri="{0D108BD9-81ED-4DB2-BD59-A6C34878D82A}">
                    <a16:rowId xmlns:a16="http://schemas.microsoft.com/office/drawing/2014/main" xmlns="" val="10016"/>
                  </a:ext>
                </a:extLst>
              </a:tr>
              <a:tr h="259228">
                <a:tc>
                  <a:txBody>
                    <a:bodyPr/>
                    <a:lstStyle/>
                    <a:p>
                      <a:pPr algn="ctr" fontAlgn="ctr"/>
                      <a:r>
                        <a:rPr lang="en-US" altLang="zh-TW" sz="1800" u="none" strike="noStrike" dirty="0">
                          <a:solidFill>
                            <a:srgbClr val="C00000"/>
                          </a:solidFill>
                          <a:effectLst/>
                          <a:latin typeface="標楷體" panose="03000509000000000000" pitchFamily="65" charset="-120"/>
                          <a:ea typeface="標楷體" panose="03000509000000000000" pitchFamily="65" charset="-120"/>
                        </a:rPr>
                        <a:t>122</a:t>
                      </a:r>
                      <a:r>
                        <a:rPr lang="zh-TW" altLang="en-US" sz="1800" u="none" strike="noStrike" dirty="0">
                          <a:solidFill>
                            <a:srgbClr val="C00000"/>
                          </a:solidFill>
                          <a:effectLst/>
                          <a:latin typeface="標楷體" panose="03000509000000000000" pitchFamily="65" charset="-120"/>
                          <a:ea typeface="標楷體" panose="03000509000000000000" pitchFamily="65" charset="-120"/>
                        </a:rPr>
                        <a:t>以後</a:t>
                      </a:r>
                      <a:endParaRPr lang="zh-TW" altLang="en-US" sz="1800" b="0" i="0" u="none" strike="noStrike" dirty="0">
                        <a:solidFill>
                          <a:srgbClr val="C00000"/>
                        </a:solidFill>
                        <a:effectLst/>
                        <a:latin typeface="標楷體" panose="03000509000000000000" pitchFamily="65" charset="-120"/>
                        <a:ea typeface="標楷體" panose="03000509000000000000" pitchFamily="65" charset="-120"/>
                      </a:endParaRPr>
                    </a:p>
                  </a:txBody>
                  <a:tcPr marL="7620" marR="7620" marT="7620" marB="0" anchor="ctr">
                    <a:solidFill>
                      <a:srgbClr val="FFC000"/>
                    </a:solidFill>
                  </a:tcPr>
                </a:tc>
                <a:tc>
                  <a:txBody>
                    <a:bodyPr/>
                    <a:lstStyle/>
                    <a:p>
                      <a:pPr algn="ctr" fontAlgn="ctr"/>
                      <a:r>
                        <a:rPr lang="en-US" altLang="zh-TW" sz="1800" u="none" strike="noStrike" dirty="0">
                          <a:solidFill>
                            <a:srgbClr val="C00000"/>
                          </a:solidFill>
                          <a:effectLst/>
                          <a:latin typeface="標楷體" panose="03000509000000000000" pitchFamily="65" charset="-120"/>
                          <a:ea typeface="標楷體" panose="03000509000000000000" pitchFamily="65" charset="-120"/>
                        </a:rPr>
                        <a:t>58</a:t>
                      </a:r>
                      <a:endParaRPr lang="en-US" altLang="zh-TW" sz="1800" b="0" i="0" u="none" strike="noStrike" dirty="0">
                        <a:solidFill>
                          <a:srgbClr val="C00000"/>
                        </a:solidFill>
                        <a:effectLst/>
                        <a:latin typeface="標楷體" panose="03000509000000000000" pitchFamily="65" charset="-120"/>
                        <a:ea typeface="標楷體" panose="03000509000000000000" pitchFamily="65" charset="-120"/>
                      </a:endParaRPr>
                    </a:p>
                  </a:txBody>
                  <a:tcPr marL="7620" marR="7620" marT="7620" marB="0" anchor="ctr">
                    <a:solidFill>
                      <a:srgbClr val="FFC000"/>
                    </a:solidFill>
                  </a:tcPr>
                </a:tc>
                <a:tc>
                  <a:txBody>
                    <a:bodyPr/>
                    <a:lstStyle/>
                    <a:p>
                      <a:pPr algn="ctr" fontAlgn="ctr"/>
                      <a:r>
                        <a:rPr lang="en-US" altLang="zh-TW" sz="1800" u="none" strike="noStrike" dirty="0">
                          <a:solidFill>
                            <a:srgbClr val="C00000"/>
                          </a:solidFill>
                          <a:effectLst/>
                          <a:latin typeface="標楷體" panose="03000509000000000000" pitchFamily="65" charset="-120"/>
                          <a:ea typeface="標楷體" panose="03000509000000000000" pitchFamily="65" charset="-120"/>
                        </a:rPr>
                        <a:t>65</a:t>
                      </a:r>
                      <a:endParaRPr lang="en-US" altLang="zh-TW" sz="1800" b="0" i="0" u="none" strike="noStrike" dirty="0">
                        <a:solidFill>
                          <a:srgbClr val="C00000"/>
                        </a:solidFill>
                        <a:effectLst/>
                        <a:latin typeface="標楷體" panose="03000509000000000000" pitchFamily="65" charset="-120"/>
                        <a:ea typeface="標楷體" panose="03000509000000000000" pitchFamily="65" charset="-120"/>
                      </a:endParaRPr>
                    </a:p>
                  </a:txBody>
                  <a:tcPr marL="7620" marR="7620" marT="7620" marB="0" anchor="ctr">
                    <a:solidFill>
                      <a:srgbClr val="FFC000"/>
                    </a:solidFill>
                  </a:tcPr>
                </a:tc>
                <a:tc>
                  <a:txBody>
                    <a:bodyPr/>
                    <a:lstStyle/>
                    <a:p>
                      <a:pPr algn="ctr" fontAlgn="ctr"/>
                      <a:r>
                        <a:rPr lang="zh-TW" altLang="en-US" sz="1800" u="none" strike="noStrike" dirty="0">
                          <a:effectLst/>
                          <a:latin typeface="標楷體" panose="03000509000000000000" pitchFamily="65" charset="-120"/>
                          <a:ea typeface="標楷體" panose="03000509000000000000" pitchFamily="65" charset="-120"/>
                        </a:rPr>
                        <a:t>*</a:t>
                      </a:r>
                      <a:endParaRPr lang="zh-TW" altLang="en-US" sz="1800" b="0" i="0" u="none" strike="noStrike" dirty="0">
                        <a:solidFill>
                          <a:srgbClr val="000000"/>
                        </a:solidFill>
                        <a:effectLst/>
                        <a:latin typeface="標楷體" panose="03000509000000000000" pitchFamily="65" charset="-120"/>
                        <a:ea typeface="標楷體" panose="03000509000000000000" pitchFamily="65" charset="-120"/>
                      </a:endParaRPr>
                    </a:p>
                  </a:txBody>
                  <a:tcPr marL="7620" marR="7620" marT="7620" marB="0" anchor="ctr">
                    <a:solidFill>
                      <a:srgbClr val="FFC000"/>
                    </a:solidFill>
                  </a:tcPr>
                </a:tc>
                <a:tc>
                  <a:txBody>
                    <a:bodyPr/>
                    <a:lstStyle/>
                    <a:p>
                      <a:pPr algn="ctr" fontAlgn="ctr"/>
                      <a:r>
                        <a:rPr lang="zh-TW" altLang="en-US" sz="1800" u="none" strike="noStrike" dirty="0">
                          <a:effectLst/>
                          <a:latin typeface="標楷體" panose="03000509000000000000" pitchFamily="65" charset="-120"/>
                          <a:ea typeface="標楷體" panose="03000509000000000000" pitchFamily="65" charset="-120"/>
                        </a:rPr>
                        <a:t>*</a:t>
                      </a:r>
                      <a:endParaRPr lang="zh-TW" altLang="en-US" sz="1800" b="0" i="0" u="none" strike="noStrike" dirty="0">
                        <a:solidFill>
                          <a:srgbClr val="000000"/>
                        </a:solidFill>
                        <a:effectLst/>
                        <a:latin typeface="標楷體" panose="03000509000000000000" pitchFamily="65" charset="-120"/>
                        <a:ea typeface="標楷體" panose="03000509000000000000" pitchFamily="65" charset="-120"/>
                      </a:endParaRPr>
                    </a:p>
                  </a:txBody>
                  <a:tcPr marL="7620" marR="7620" marT="7620" marB="0" anchor="ctr">
                    <a:solidFill>
                      <a:srgbClr val="FFC000"/>
                    </a:solidFill>
                  </a:tcPr>
                </a:tc>
                <a:extLst>
                  <a:ext uri="{0D108BD9-81ED-4DB2-BD59-A6C34878D82A}">
                    <a16:rowId xmlns:a16="http://schemas.microsoft.com/office/drawing/2014/main" xmlns="" val="10017"/>
                  </a:ext>
                </a:extLst>
              </a:tr>
            </a:tbl>
          </a:graphicData>
        </a:graphic>
      </p:graphicFrame>
      <p:pic>
        <p:nvPicPr>
          <p:cNvPr id="7" name="圖片 6"/>
          <p:cNvPicPr>
            <a:picLocks noChangeAspect="1"/>
          </p:cNvPicPr>
          <p:nvPr/>
        </p:nvPicPr>
        <p:blipFill>
          <a:blip r:embed="rId3"/>
          <a:stretch>
            <a:fillRect/>
          </a:stretch>
        </p:blipFill>
        <p:spPr>
          <a:xfrm>
            <a:off x="759432" y="6339795"/>
            <a:ext cx="7628992" cy="518205"/>
          </a:xfrm>
          <a:prstGeom prst="rect">
            <a:avLst/>
          </a:prstGeom>
        </p:spPr>
      </p:pic>
      <p:pic>
        <p:nvPicPr>
          <p:cNvPr id="6" name="圖片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9512" y="188640"/>
            <a:ext cx="792088" cy="792088"/>
          </a:xfrm>
          <a:prstGeom prst="rect">
            <a:avLst/>
          </a:prstGeom>
        </p:spPr>
      </p:pic>
    </p:spTree>
    <p:extLst>
      <p:ext uri="{BB962C8B-B14F-4D97-AF65-F5344CB8AC3E}">
        <p14:creationId xmlns:p14="http://schemas.microsoft.com/office/powerpoint/2010/main" val="4442124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標題 1"/>
          <p:cNvSpPr>
            <a:spLocks noGrp="1"/>
          </p:cNvSpPr>
          <p:nvPr>
            <p:ph type="title"/>
          </p:nvPr>
        </p:nvSpPr>
        <p:spPr>
          <a:xfrm>
            <a:off x="467289" y="314982"/>
            <a:ext cx="8229600" cy="1143000"/>
          </a:xfrm>
          <a:noFill/>
          <a:ln>
            <a:noFill/>
          </a:ln>
        </p:spPr>
        <p:style>
          <a:lnRef idx="1">
            <a:schemeClr val="accent3"/>
          </a:lnRef>
          <a:fillRef idx="1002">
            <a:schemeClr val="lt2"/>
          </a:fillRef>
          <a:effectRef idx="1">
            <a:schemeClr val="accent3"/>
          </a:effectRef>
          <a:fontRef idx="minor">
            <a:schemeClr val="dk1"/>
          </a:fontRef>
        </p:style>
        <p:txBody>
          <a:bodyPr>
            <a:normAutofit/>
          </a:bodyPr>
          <a:lstStyle/>
          <a:p>
            <a:r>
              <a:rPr lang="zh-TW" altLang="en-US" sz="4800" dirty="0">
                <a:solidFill>
                  <a:schemeClr val="tx1"/>
                </a:solidFill>
                <a:latin typeface="標楷體" panose="03000509000000000000" pitchFamily="65" charset="-120"/>
                <a:ea typeface="標楷體" panose="03000509000000000000" pitchFamily="65" charset="-120"/>
              </a:rPr>
              <a:t>退休條件</a:t>
            </a:r>
            <a:r>
              <a:rPr lang="en-US" altLang="zh-TW" sz="4800" dirty="0">
                <a:solidFill>
                  <a:schemeClr val="tx1"/>
                </a:solidFill>
                <a:latin typeface="標楷體" panose="03000509000000000000" pitchFamily="65" charset="-120"/>
                <a:ea typeface="標楷體" panose="03000509000000000000" pitchFamily="65" charset="-120"/>
              </a:rPr>
              <a:t>(</a:t>
            </a:r>
            <a:r>
              <a:rPr lang="zh-TW" altLang="en-US" sz="4800" dirty="0">
                <a:solidFill>
                  <a:schemeClr val="tx1"/>
                </a:solidFill>
                <a:latin typeface="標楷體" panose="03000509000000000000" pitchFamily="65" charset="-120"/>
                <a:ea typeface="標楷體" panose="03000509000000000000" pitchFamily="65" charset="-120"/>
              </a:rPr>
              <a:t>一</a:t>
            </a:r>
            <a:r>
              <a:rPr lang="en-US" altLang="zh-TW" sz="4800" dirty="0">
                <a:solidFill>
                  <a:schemeClr val="tx1"/>
                </a:solidFill>
                <a:latin typeface="標楷體" panose="03000509000000000000" pitchFamily="65" charset="-120"/>
                <a:ea typeface="標楷體" panose="03000509000000000000" pitchFamily="65" charset="-120"/>
              </a:rPr>
              <a:t>)</a:t>
            </a:r>
            <a:r>
              <a:rPr lang="zh-TW" altLang="en-US" sz="2000" dirty="0">
                <a:solidFill>
                  <a:srgbClr val="7030A0"/>
                </a:solidFill>
                <a:latin typeface="標楷體" panose="03000509000000000000" pitchFamily="65" charset="-120"/>
                <a:ea typeface="標楷體" panose="03000509000000000000" pitchFamily="65" charset="-120"/>
              </a:rPr>
              <a:t> </a:t>
            </a:r>
            <a:r>
              <a:rPr lang="zh-TW" altLang="en-US" sz="2000" dirty="0">
                <a:solidFill>
                  <a:srgbClr val="FF0000"/>
                </a:solidFill>
                <a:latin typeface="標楷體" panose="03000509000000000000" pitchFamily="65" charset="-120"/>
                <a:ea typeface="標楷體" panose="03000509000000000000" pitchFamily="65" charset="-120"/>
              </a:rPr>
              <a:t>教</a:t>
            </a:r>
            <a:r>
              <a:rPr lang="en-US" altLang="zh-TW" sz="2000" dirty="0">
                <a:solidFill>
                  <a:srgbClr val="FF0000"/>
                </a:solidFill>
                <a:latin typeface="標楷體" panose="03000509000000000000" pitchFamily="65" charset="-120"/>
                <a:ea typeface="標楷體" panose="03000509000000000000" pitchFamily="65" charset="-120"/>
              </a:rPr>
              <a:t>#17-19</a:t>
            </a:r>
            <a:endParaRPr lang="zh-TW" altLang="en-US" sz="2000" dirty="0">
              <a:solidFill>
                <a:srgbClr val="FF0000"/>
              </a:solidFill>
              <a:latin typeface="標楷體" panose="03000509000000000000" pitchFamily="65" charset="-120"/>
              <a:ea typeface="標楷體" panose="03000509000000000000" pitchFamily="65" charset="-120"/>
            </a:endParaRPr>
          </a:p>
        </p:txBody>
      </p:sp>
      <p:sp>
        <p:nvSpPr>
          <p:cNvPr id="9" name="AutoShape 5"/>
          <p:cNvSpPr>
            <a:spLocks noGrp="1" noChangeArrowheads="1"/>
          </p:cNvSpPr>
          <p:nvPr>
            <p:ph sz="quarter" idx="13"/>
          </p:nvPr>
        </p:nvSpPr>
        <p:spPr bwMode="auto">
          <a:xfrm>
            <a:off x="611560" y="1326183"/>
            <a:ext cx="2488930" cy="685791"/>
          </a:xfrm>
          <a:prstGeom prst="roundRect">
            <a:avLst>
              <a:gd name="adj" fmla="val 50000"/>
            </a:avLst>
          </a:prstGeom>
          <a:solidFill>
            <a:schemeClr val="accent6"/>
          </a:solidFill>
          <a:ln w="9525">
            <a:noFill/>
            <a:round/>
            <a:headEnd/>
            <a:tailEnd/>
          </a:ln>
          <a:effectLst>
            <a:outerShdw dist="35921" dir="2700000" algn="ctr" rotWithShape="0">
              <a:schemeClr val="bg2">
                <a:alpha val="50000"/>
              </a:schemeClr>
            </a:outerShdw>
          </a:effectLst>
        </p:spPr>
        <p:txBody>
          <a:bodyPr wrap="none" anchor="ctr">
            <a:normAutofit fontScale="85000" lnSpcReduction="20000"/>
          </a:bodyPr>
          <a:lstStyle/>
          <a:p>
            <a:pPr algn="ctr">
              <a:buNone/>
            </a:pPr>
            <a:r>
              <a:rPr lang="zh-TW" altLang="en-US" sz="3600" dirty="0">
                <a:solidFill>
                  <a:schemeClr val="tx1"/>
                </a:solidFill>
                <a:latin typeface="標楷體" panose="03000509000000000000" pitchFamily="65" charset="-120"/>
                <a:ea typeface="標楷體" panose="03000509000000000000" pitchFamily="65" charset="-120"/>
              </a:rPr>
              <a:t>自願退休</a:t>
            </a:r>
          </a:p>
        </p:txBody>
      </p:sp>
      <p:sp>
        <p:nvSpPr>
          <p:cNvPr id="10" name="AutoShape 6"/>
          <p:cNvSpPr>
            <a:spLocks noChangeArrowheads="1"/>
          </p:cNvSpPr>
          <p:nvPr/>
        </p:nvSpPr>
        <p:spPr bwMode="auto">
          <a:xfrm>
            <a:off x="169987" y="2103925"/>
            <a:ext cx="8820472" cy="4631736"/>
          </a:xfrm>
          <a:prstGeom prst="roundRect">
            <a:avLst>
              <a:gd name="adj" fmla="val 9106"/>
            </a:avLst>
          </a:prstGeom>
          <a:gradFill>
            <a:gsLst>
              <a:gs pos="0">
                <a:schemeClr val="bg1"/>
              </a:gs>
              <a:gs pos="100000">
                <a:schemeClr val="accent1"/>
              </a:gs>
            </a:gsLst>
            <a:lin ang="2700000" scaled="0"/>
          </a:gradFill>
          <a:ln w="9525">
            <a:noFill/>
            <a:round/>
            <a:headEnd/>
            <a:tailEnd/>
          </a:ln>
          <a:effectLst/>
        </p:spPr>
        <p:txBody>
          <a:bodyPr wrap="none" anchor="ctr"/>
          <a:lstStyle/>
          <a:p>
            <a:pPr marL="457200" indent="-457200">
              <a:lnSpc>
                <a:spcPts val="4000"/>
              </a:lnSpc>
              <a:buSzPct val="90000"/>
              <a:buFont typeface="Arial" panose="020B0604020202020204" pitchFamily="34" charset="0"/>
              <a:buChar char="•"/>
            </a:pPr>
            <a:r>
              <a:rPr lang="zh-TW" altLang="en-US" sz="3200" dirty="0">
                <a:solidFill>
                  <a:schemeClr val="tx1"/>
                </a:solidFill>
                <a:latin typeface="標楷體" panose="03000509000000000000" pitchFamily="65" charset="-120"/>
              </a:rPr>
              <a:t>一般自願退休</a:t>
            </a:r>
            <a:endParaRPr lang="en-US" altLang="zh-TW" sz="3200" dirty="0">
              <a:solidFill>
                <a:schemeClr val="tx1"/>
              </a:solidFill>
              <a:latin typeface="標楷體" panose="03000509000000000000" pitchFamily="65" charset="-120"/>
            </a:endParaRPr>
          </a:p>
          <a:p>
            <a:pPr indent="180975">
              <a:lnSpc>
                <a:spcPts val="4000"/>
              </a:lnSpc>
              <a:buSzPct val="90000"/>
            </a:pPr>
            <a:r>
              <a:rPr lang="en-US" altLang="zh-TW" sz="3200" dirty="0">
                <a:solidFill>
                  <a:schemeClr val="tx1"/>
                </a:solidFill>
                <a:latin typeface="標楷體" panose="03000509000000000000" pitchFamily="65" charset="-120"/>
              </a:rPr>
              <a:t>(</a:t>
            </a:r>
            <a:r>
              <a:rPr lang="zh-TW" altLang="en-US" sz="3200" dirty="0">
                <a:solidFill>
                  <a:schemeClr val="tx1"/>
                </a:solidFill>
                <a:latin typeface="標楷體" panose="03000509000000000000" pitchFamily="65" charset="-120"/>
              </a:rPr>
              <a:t>任職滿</a:t>
            </a:r>
            <a:r>
              <a:rPr lang="en-US" altLang="zh-TW" sz="3200" dirty="0">
                <a:solidFill>
                  <a:schemeClr val="tx1"/>
                </a:solidFill>
                <a:latin typeface="標楷體" panose="03000509000000000000" pitchFamily="65" charset="-120"/>
              </a:rPr>
              <a:t>5</a:t>
            </a:r>
            <a:r>
              <a:rPr lang="zh-TW" altLang="en-US" sz="3200" dirty="0">
                <a:solidFill>
                  <a:schemeClr val="tx1"/>
                </a:solidFill>
                <a:latin typeface="標楷體" panose="03000509000000000000" pitchFamily="65" charset="-120"/>
              </a:rPr>
              <a:t>年且年滿</a:t>
            </a:r>
            <a:r>
              <a:rPr lang="en-US" altLang="zh-TW" sz="3200" dirty="0">
                <a:solidFill>
                  <a:schemeClr val="tx1"/>
                </a:solidFill>
                <a:latin typeface="標楷體" panose="03000509000000000000" pitchFamily="65" charset="-120"/>
              </a:rPr>
              <a:t>60</a:t>
            </a:r>
            <a:r>
              <a:rPr lang="zh-TW" altLang="en-US" sz="3200" dirty="0">
                <a:solidFill>
                  <a:schemeClr val="tx1"/>
                </a:solidFill>
                <a:latin typeface="標楷體" panose="03000509000000000000" pitchFamily="65" charset="-120"/>
              </a:rPr>
              <a:t>歲</a:t>
            </a:r>
            <a:r>
              <a:rPr lang="en-US" altLang="zh-TW" sz="3200" dirty="0">
                <a:solidFill>
                  <a:schemeClr val="tx1"/>
                </a:solidFill>
                <a:latin typeface="標楷體" panose="03000509000000000000" pitchFamily="65" charset="-120"/>
              </a:rPr>
              <a:t>/</a:t>
            </a:r>
            <a:r>
              <a:rPr lang="zh-TW" altLang="en-US" sz="3200" dirty="0">
                <a:solidFill>
                  <a:schemeClr val="tx1"/>
                </a:solidFill>
                <a:latin typeface="標楷體" panose="03000509000000000000" pitchFamily="65" charset="-120"/>
              </a:rPr>
              <a:t>任職滿</a:t>
            </a:r>
            <a:r>
              <a:rPr lang="en-US" altLang="zh-TW" sz="3200" dirty="0">
                <a:solidFill>
                  <a:schemeClr val="tx1"/>
                </a:solidFill>
                <a:latin typeface="標楷體" panose="03000509000000000000" pitchFamily="65" charset="-120"/>
              </a:rPr>
              <a:t>25</a:t>
            </a:r>
            <a:r>
              <a:rPr lang="zh-TW" altLang="en-US" sz="3200" dirty="0">
                <a:solidFill>
                  <a:schemeClr val="tx1"/>
                </a:solidFill>
                <a:latin typeface="標楷體" panose="03000509000000000000" pitchFamily="65" charset="-120"/>
              </a:rPr>
              <a:t>年</a:t>
            </a:r>
            <a:r>
              <a:rPr lang="en-US" altLang="zh-TW" sz="3200" dirty="0">
                <a:solidFill>
                  <a:schemeClr val="tx1"/>
                </a:solidFill>
                <a:latin typeface="標楷體" panose="03000509000000000000" pitchFamily="65" charset="-120"/>
              </a:rPr>
              <a:t>)</a:t>
            </a:r>
          </a:p>
          <a:p>
            <a:pPr marL="457200" indent="-457200">
              <a:lnSpc>
                <a:spcPts val="4000"/>
              </a:lnSpc>
              <a:buSzPct val="90000"/>
              <a:buFont typeface="Arial" panose="020B0604020202020204" pitchFamily="34" charset="0"/>
              <a:buChar char="•"/>
            </a:pPr>
            <a:r>
              <a:rPr lang="zh-TW" altLang="en-US" sz="3200" dirty="0">
                <a:solidFill>
                  <a:schemeClr val="tx1"/>
                </a:solidFill>
                <a:latin typeface="標楷體" panose="03000509000000000000" pitchFamily="65" charset="-120"/>
              </a:rPr>
              <a:t>彈性自願退休</a:t>
            </a:r>
            <a:r>
              <a:rPr lang="en-US" altLang="zh-TW" sz="3200" dirty="0">
                <a:solidFill>
                  <a:schemeClr val="tx1"/>
                </a:solidFill>
                <a:latin typeface="標楷體" panose="03000509000000000000" pitchFamily="65" charset="-120"/>
              </a:rPr>
              <a:t>(</a:t>
            </a:r>
            <a:r>
              <a:rPr lang="zh-TW" altLang="en-US" sz="3200" dirty="0">
                <a:solidFill>
                  <a:schemeClr val="tx1"/>
                </a:solidFill>
                <a:latin typeface="標楷體" panose="03000509000000000000" pitchFamily="65" charset="-120"/>
              </a:rPr>
              <a:t>配合組織精簡</a:t>
            </a:r>
            <a:r>
              <a:rPr lang="en-US" altLang="zh-TW" sz="3200" dirty="0">
                <a:solidFill>
                  <a:schemeClr val="tx1"/>
                </a:solidFill>
                <a:latin typeface="標楷體" panose="03000509000000000000" pitchFamily="65" charset="-120"/>
              </a:rPr>
              <a:t>)</a:t>
            </a:r>
          </a:p>
          <a:p>
            <a:pPr marL="457200" indent="-457200">
              <a:lnSpc>
                <a:spcPts val="4000"/>
              </a:lnSpc>
              <a:buSzPct val="90000"/>
              <a:buFont typeface="Arial" panose="020B0604020202020204" pitchFamily="34" charset="0"/>
              <a:buChar char="•"/>
            </a:pPr>
            <a:r>
              <a:rPr lang="zh-TW" altLang="en-US" sz="3200" dirty="0">
                <a:solidFill>
                  <a:schemeClr val="tx1"/>
                </a:solidFill>
                <a:latin typeface="標楷體" panose="03000509000000000000" pitchFamily="65" charset="-120"/>
              </a:rPr>
              <a:t>體能降齡自願退休</a:t>
            </a:r>
            <a:endParaRPr lang="en-US" altLang="zh-TW" sz="3200" dirty="0">
              <a:solidFill>
                <a:schemeClr val="tx1"/>
              </a:solidFill>
              <a:latin typeface="標楷體" panose="03000509000000000000" pitchFamily="65" charset="-120"/>
            </a:endParaRPr>
          </a:p>
          <a:p>
            <a:pPr marL="457200" indent="-457200">
              <a:lnSpc>
                <a:spcPts val="4000"/>
              </a:lnSpc>
              <a:buSzPct val="90000"/>
              <a:buFont typeface="Arial" panose="020B0604020202020204" pitchFamily="34" charset="0"/>
              <a:buChar char="•"/>
            </a:pPr>
            <a:r>
              <a:rPr lang="zh-TW" altLang="en-US" sz="3200" dirty="0">
                <a:solidFill>
                  <a:schemeClr val="tx1"/>
                </a:solidFill>
                <a:latin typeface="標楷體" panose="03000509000000000000" pitchFamily="65" charset="-120"/>
              </a:rPr>
              <a:t>原住民教職員自願退休</a:t>
            </a:r>
            <a:r>
              <a:rPr lang="en-US" altLang="zh-TW" sz="3200" dirty="0">
                <a:solidFill>
                  <a:schemeClr val="tx1"/>
                </a:solidFill>
                <a:latin typeface="標楷體" panose="03000509000000000000" pitchFamily="65" charset="-120"/>
              </a:rPr>
              <a:t>(</a:t>
            </a:r>
            <a:r>
              <a:rPr lang="zh-TW" altLang="en-US" sz="3200" dirty="0">
                <a:solidFill>
                  <a:schemeClr val="tx1"/>
                </a:solidFill>
                <a:latin typeface="標楷體" panose="03000509000000000000" pitchFamily="65" charset="-120"/>
              </a:rPr>
              <a:t>任職</a:t>
            </a:r>
            <a:r>
              <a:rPr lang="en-US" altLang="zh-TW" sz="3200" dirty="0">
                <a:solidFill>
                  <a:schemeClr val="tx1"/>
                </a:solidFill>
                <a:latin typeface="標楷體" panose="03000509000000000000" pitchFamily="65" charset="-120"/>
              </a:rPr>
              <a:t>5</a:t>
            </a:r>
            <a:r>
              <a:rPr lang="zh-TW" altLang="en-US" sz="3200" dirty="0">
                <a:solidFill>
                  <a:schemeClr val="tx1"/>
                </a:solidFill>
                <a:latin typeface="標楷體" panose="03000509000000000000" pitchFamily="65" charset="-120"/>
              </a:rPr>
              <a:t>年且年滿</a:t>
            </a:r>
            <a:r>
              <a:rPr lang="en-US" altLang="zh-TW" sz="3200" dirty="0">
                <a:solidFill>
                  <a:schemeClr val="tx1"/>
                </a:solidFill>
                <a:latin typeface="標楷體" panose="03000509000000000000" pitchFamily="65" charset="-120"/>
              </a:rPr>
              <a:t>55</a:t>
            </a:r>
            <a:r>
              <a:rPr lang="zh-TW" altLang="en-US" sz="3200" dirty="0">
                <a:solidFill>
                  <a:schemeClr val="tx1"/>
                </a:solidFill>
                <a:latin typeface="標楷體" panose="03000509000000000000" pitchFamily="65" charset="-120"/>
              </a:rPr>
              <a:t>歲</a:t>
            </a:r>
            <a:r>
              <a:rPr lang="en-US" altLang="zh-TW" sz="3200" dirty="0">
                <a:solidFill>
                  <a:schemeClr val="tx1"/>
                </a:solidFill>
                <a:latin typeface="標楷體" panose="03000509000000000000" pitchFamily="65" charset="-120"/>
              </a:rPr>
              <a:t>)</a:t>
            </a:r>
          </a:p>
          <a:p>
            <a:pPr marL="457200" indent="-457200">
              <a:lnSpc>
                <a:spcPts val="4000"/>
              </a:lnSpc>
              <a:buSzPct val="90000"/>
              <a:buFont typeface="Arial" panose="020B0604020202020204" pitchFamily="34" charset="0"/>
              <a:buChar char="•"/>
            </a:pPr>
            <a:r>
              <a:rPr lang="zh-TW" altLang="en-US" sz="3200" dirty="0">
                <a:solidFill>
                  <a:schemeClr val="tx1"/>
                </a:solidFill>
                <a:latin typeface="標楷體" panose="03000509000000000000" pitchFamily="65" charset="-120"/>
              </a:rPr>
              <a:t>身心傷病或障礙自願退休</a:t>
            </a:r>
            <a:endParaRPr lang="en-US" altLang="zh-TW" sz="3200" dirty="0">
              <a:solidFill>
                <a:schemeClr val="tx1"/>
              </a:solidFill>
              <a:latin typeface="標楷體" panose="03000509000000000000" pitchFamily="65" charset="-120"/>
            </a:endParaRPr>
          </a:p>
          <a:p>
            <a:pPr marL="447675" indent="-266700">
              <a:lnSpc>
                <a:spcPts val="4000"/>
              </a:lnSpc>
              <a:buSzPct val="90000"/>
              <a:tabLst>
                <a:tab pos="8337550" algn="l"/>
              </a:tabLst>
            </a:pPr>
            <a:r>
              <a:rPr lang="en-US" altLang="ko-KR" sz="3200" dirty="0">
                <a:solidFill>
                  <a:schemeClr val="tx1"/>
                </a:solidFill>
                <a:latin typeface="標楷體" panose="03000509000000000000" pitchFamily="65" charset="-120"/>
              </a:rPr>
              <a:t>(</a:t>
            </a:r>
            <a:r>
              <a:rPr lang="zh-TW" altLang="en-US" sz="3200" dirty="0">
                <a:solidFill>
                  <a:schemeClr val="tx1"/>
                </a:solidFill>
                <a:latin typeface="標楷體" panose="03000509000000000000" pitchFamily="65" charset="-120"/>
              </a:rPr>
              <a:t>公保半失能以上或身障重度以上、罹患末期</a:t>
            </a:r>
            <a:endParaRPr lang="en-US" altLang="zh-TW" sz="3200" dirty="0">
              <a:solidFill>
                <a:schemeClr val="tx1"/>
              </a:solidFill>
              <a:latin typeface="標楷體" panose="03000509000000000000" pitchFamily="65" charset="-120"/>
            </a:endParaRPr>
          </a:p>
          <a:p>
            <a:pPr marL="447675" indent="-266700">
              <a:lnSpc>
                <a:spcPts val="4000"/>
              </a:lnSpc>
              <a:buSzPct val="90000"/>
              <a:tabLst>
                <a:tab pos="8337550" algn="l"/>
              </a:tabLst>
            </a:pPr>
            <a:r>
              <a:rPr lang="zh-TW" altLang="en-US" sz="3200" dirty="0">
                <a:solidFill>
                  <a:schemeClr val="tx1"/>
                </a:solidFill>
                <a:latin typeface="標楷體" panose="03000509000000000000" pitchFamily="65" charset="-120"/>
              </a:rPr>
              <a:t>之惡性腫瘤、領有健保永久重大傷病證明</a:t>
            </a:r>
            <a:r>
              <a:rPr lang="en-US" altLang="zh-TW" sz="3200" dirty="0">
                <a:solidFill>
                  <a:schemeClr val="tx1"/>
                </a:solidFill>
                <a:latin typeface="標楷體" panose="03000509000000000000" pitchFamily="65" charset="-120"/>
              </a:rPr>
              <a:t>…</a:t>
            </a:r>
            <a:r>
              <a:rPr lang="zh-TW" altLang="en-US" sz="3200" dirty="0">
                <a:solidFill>
                  <a:schemeClr val="tx1"/>
                </a:solidFill>
                <a:latin typeface="標楷體" panose="03000509000000000000" pitchFamily="65" charset="-120"/>
              </a:rPr>
              <a:t>等</a:t>
            </a:r>
            <a:r>
              <a:rPr lang="en-US" altLang="zh-TW" sz="3200" dirty="0">
                <a:solidFill>
                  <a:schemeClr val="tx1"/>
                </a:solidFill>
                <a:latin typeface="標楷體" panose="03000509000000000000" pitchFamily="65" charset="-120"/>
              </a:rPr>
              <a:t>)</a:t>
            </a:r>
            <a:endParaRPr lang="ko-KR" altLang="en-US" sz="3600" dirty="0">
              <a:solidFill>
                <a:schemeClr val="tx1"/>
              </a:solidFill>
              <a:latin typeface="標楷體" panose="03000509000000000000" pitchFamily="65" charset="-120"/>
            </a:endParaRPr>
          </a:p>
        </p:txBody>
      </p:sp>
      <p:sp>
        <p:nvSpPr>
          <p:cNvPr id="11" name="矩形 10"/>
          <p:cNvSpPr/>
          <p:nvPr/>
        </p:nvSpPr>
        <p:spPr>
          <a:xfrm>
            <a:off x="4428150" y="1410348"/>
            <a:ext cx="4288353" cy="584775"/>
          </a:xfrm>
          <a:prstGeom prst="rect">
            <a:avLst/>
          </a:prstGeom>
          <a:solidFill>
            <a:schemeClr val="accent6">
              <a:lumMod val="60000"/>
              <a:lumOff val="40000"/>
            </a:schemeClr>
          </a:solidFill>
        </p:spPr>
        <p:txBody>
          <a:bodyPr wrap="none">
            <a:spAutoFit/>
          </a:bodyPr>
          <a:lstStyle/>
          <a:p>
            <a:r>
              <a:rPr lang="en-US" altLang="zh-TW" sz="3200" dirty="0">
                <a:solidFill>
                  <a:schemeClr val="tx1"/>
                </a:solidFill>
                <a:latin typeface="標楷體" panose="03000509000000000000" pitchFamily="65" charset="-120"/>
              </a:rPr>
              <a:t>(“</a:t>
            </a:r>
            <a:r>
              <a:rPr lang="zh-TW" altLang="en-US" sz="3200" dirty="0">
                <a:solidFill>
                  <a:srgbClr val="FF0000"/>
                </a:solidFill>
                <a:latin typeface="標楷體" panose="03000509000000000000" pitchFamily="65" charset="-120"/>
              </a:rPr>
              <a:t>應</a:t>
            </a:r>
            <a:r>
              <a:rPr lang="en-US" altLang="zh-TW" sz="3200" dirty="0">
                <a:solidFill>
                  <a:schemeClr val="tx1"/>
                </a:solidFill>
                <a:latin typeface="標楷體" panose="03000509000000000000" pitchFamily="65" charset="-120"/>
              </a:rPr>
              <a:t>”</a:t>
            </a:r>
            <a:r>
              <a:rPr lang="zh-TW" altLang="en-US" sz="3200" dirty="0">
                <a:solidFill>
                  <a:schemeClr val="tx1"/>
                </a:solidFill>
                <a:latin typeface="標楷體" panose="03000509000000000000" pitchFamily="65" charset="-120"/>
              </a:rPr>
              <a:t>准其自願退休</a:t>
            </a:r>
            <a:r>
              <a:rPr lang="en-US" altLang="zh-TW" sz="3200" dirty="0">
                <a:solidFill>
                  <a:schemeClr val="tx1"/>
                </a:solidFill>
                <a:latin typeface="華康隸書體W7" pitchFamily="65" charset="-120"/>
                <a:ea typeface="華康隸書體W7" pitchFamily="65" charset="-120"/>
              </a:rPr>
              <a:t>)</a:t>
            </a:r>
            <a:endParaRPr lang="zh-TW" altLang="en-US" sz="3200" dirty="0">
              <a:solidFill>
                <a:schemeClr val="tx1"/>
              </a:solidFill>
            </a:endParaRPr>
          </a:p>
        </p:txBody>
      </p:sp>
      <p:pic>
        <p:nvPicPr>
          <p:cNvPr id="6" name="圖片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9512" y="188640"/>
            <a:ext cx="792088" cy="792088"/>
          </a:xfrm>
          <a:prstGeom prst="rect">
            <a:avLst/>
          </a:prstGeom>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611560" y="517842"/>
            <a:ext cx="8143932" cy="720080"/>
          </a:xfrm>
          <a:noFill/>
          <a:ln>
            <a:noFill/>
          </a:ln>
        </p:spPr>
        <p:style>
          <a:lnRef idx="1">
            <a:schemeClr val="accent3"/>
          </a:lnRef>
          <a:fillRef idx="2">
            <a:schemeClr val="accent3"/>
          </a:fillRef>
          <a:effectRef idx="1">
            <a:schemeClr val="accent3"/>
          </a:effectRef>
          <a:fontRef idx="minor">
            <a:schemeClr val="dk1"/>
          </a:fontRef>
        </p:style>
        <p:txBody>
          <a:bodyPr>
            <a:normAutofit fontScale="90000"/>
          </a:bodyPr>
          <a:lstStyle/>
          <a:p>
            <a:pPr algn="l"/>
            <a:r>
              <a:rPr lang="zh-TW" altLang="en-US" sz="4800" dirty="0">
                <a:solidFill>
                  <a:schemeClr val="tx1"/>
                </a:solidFill>
                <a:latin typeface="標楷體" panose="03000509000000000000" pitchFamily="65" charset="-120"/>
                <a:ea typeface="標楷體" panose="03000509000000000000" pitchFamily="65" charset="-120"/>
              </a:rPr>
              <a:t> </a:t>
            </a:r>
            <a:r>
              <a:rPr lang="zh-TW" altLang="en-US" sz="3600" dirty="0">
                <a:solidFill>
                  <a:schemeClr val="tx1"/>
                </a:solidFill>
                <a:latin typeface="標楷體" panose="03000509000000000000" pitchFamily="65" charset="-120"/>
                <a:ea typeface="標楷體" panose="03000509000000000000" pitchFamily="65" charset="-120"/>
              </a:rPr>
              <a:t>教育人員自願退休指標數計算</a:t>
            </a:r>
            <a:r>
              <a:rPr lang="en-US" altLang="zh-TW" sz="3600" dirty="0">
                <a:solidFill>
                  <a:schemeClr val="tx1"/>
                </a:solidFill>
                <a:latin typeface="標楷體" panose="03000509000000000000" pitchFamily="65" charset="-120"/>
                <a:ea typeface="標楷體" panose="03000509000000000000" pitchFamily="65" charset="-120"/>
              </a:rPr>
              <a:t>(</a:t>
            </a:r>
            <a:r>
              <a:rPr lang="zh-TW" altLang="en-US" sz="3600" dirty="0">
                <a:solidFill>
                  <a:schemeClr val="tx1"/>
                </a:solidFill>
                <a:latin typeface="標楷體" panose="03000509000000000000" pitchFamily="65" charset="-120"/>
                <a:ea typeface="標楷體" panose="03000509000000000000" pitchFamily="65" charset="-120"/>
              </a:rPr>
              <a:t>年資</a:t>
            </a:r>
            <a:r>
              <a:rPr lang="en-US" altLang="zh-TW" sz="3600" dirty="0">
                <a:solidFill>
                  <a:schemeClr val="tx1"/>
                </a:solidFill>
                <a:latin typeface="標楷體" panose="03000509000000000000" pitchFamily="65" charset="-120"/>
                <a:ea typeface="標楷體" panose="03000509000000000000" pitchFamily="65" charset="-120"/>
              </a:rPr>
              <a:t>+</a:t>
            </a:r>
            <a:r>
              <a:rPr lang="zh-TW" altLang="en-US" sz="3600" dirty="0">
                <a:solidFill>
                  <a:schemeClr val="tx1"/>
                </a:solidFill>
                <a:latin typeface="標楷體" panose="03000509000000000000" pitchFamily="65" charset="-120"/>
                <a:ea typeface="標楷體" panose="03000509000000000000" pitchFamily="65" charset="-120"/>
              </a:rPr>
              <a:t>年齡</a:t>
            </a:r>
            <a:r>
              <a:rPr lang="en-US" altLang="zh-TW" sz="3600" dirty="0">
                <a:solidFill>
                  <a:schemeClr val="tx1"/>
                </a:solidFill>
                <a:latin typeface="標楷體" panose="03000509000000000000" pitchFamily="65" charset="-120"/>
                <a:ea typeface="標楷體" panose="03000509000000000000" pitchFamily="65" charset="-120"/>
              </a:rPr>
              <a:t>)</a:t>
            </a:r>
            <a:endParaRPr lang="zh-TW" altLang="en-US" sz="3600" dirty="0">
              <a:solidFill>
                <a:schemeClr val="tx1"/>
              </a:solidFill>
              <a:latin typeface="標楷體" panose="03000509000000000000" pitchFamily="65" charset="-120"/>
              <a:ea typeface="標楷體" panose="03000509000000000000" pitchFamily="65" charset="-120"/>
            </a:endParaRPr>
          </a:p>
        </p:txBody>
      </p:sp>
      <p:sp>
        <p:nvSpPr>
          <p:cNvPr id="3" name="內容版面配置區 2"/>
          <p:cNvSpPr>
            <a:spLocks noGrp="1"/>
          </p:cNvSpPr>
          <p:nvPr>
            <p:ph sz="quarter" idx="13"/>
          </p:nvPr>
        </p:nvSpPr>
        <p:spPr/>
        <p:txBody>
          <a:bodyPr/>
          <a:lstStyle/>
          <a:p>
            <a:endParaRPr lang="zh-TW" altLang="zh-TW" dirty="0"/>
          </a:p>
          <a:p>
            <a:pPr>
              <a:buNone/>
            </a:pPr>
            <a:endParaRPr lang="zh-TW" altLang="zh-TW" dirty="0"/>
          </a:p>
        </p:txBody>
      </p:sp>
      <p:graphicFrame>
        <p:nvGraphicFramePr>
          <p:cNvPr id="7" name="表格 6"/>
          <p:cNvGraphicFramePr>
            <a:graphicFrameLocks noGrp="1"/>
          </p:cNvGraphicFramePr>
          <p:nvPr>
            <p:extLst/>
          </p:nvPr>
        </p:nvGraphicFramePr>
        <p:xfrm>
          <a:off x="435054" y="1495116"/>
          <a:ext cx="8496944" cy="5168059"/>
        </p:xfrm>
        <a:graphic>
          <a:graphicData uri="http://schemas.openxmlformats.org/drawingml/2006/table">
            <a:tbl>
              <a:tblPr>
                <a:tableStyleId>{5C22544A-7EE6-4342-B048-85BDC9FD1C3A}</a:tableStyleId>
              </a:tblPr>
              <a:tblGrid>
                <a:gridCol w="2520280">
                  <a:extLst>
                    <a:ext uri="{9D8B030D-6E8A-4147-A177-3AD203B41FA5}">
                      <a16:colId xmlns:a16="http://schemas.microsoft.com/office/drawing/2014/main" xmlns="" val="20000"/>
                    </a:ext>
                  </a:extLst>
                </a:gridCol>
                <a:gridCol w="5976664">
                  <a:extLst>
                    <a:ext uri="{9D8B030D-6E8A-4147-A177-3AD203B41FA5}">
                      <a16:colId xmlns:a16="http://schemas.microsoft.com/office/drawing/2014/main" xmlns="" val="20001"/>
                    </a:ext>
                  </a:extLst>
                </a:gridCol>
              </a:tblGrid>
              <a:tr h="363343">
                <a:tc>
                  <a:txBody>
                    <a:bodyPr/>
                    <a:lstStyle/>
                    <a:p>
                      <a:pPr algn="ctr" rtl="0" fontAlgn="ctr"/>
                      <a:r>
                        <a:rPr lang="en-US" altLang="zh-TW" sz="1900" u="none" strike="noStrike" dirty="0">
                          <a:effectLst/>
                          <a:latin typeface="標楷體" panose="03000509000000000000" pitchFamily="65" charset="-120"/>
                          <a:ea typeface="標楷體" panose="03000509000000000000" pitchFamily="65" charset="-120"/>
                        </a:rPr>
                        <a:t>108</a:t>
                      </a:r>
                      <a:r>
                        <a:rPr lang="zh-TW" altLang="en-US" sz="1900" u="none" strike="noStrike" dirty="0">
                          <a:effectLst/>
                          <a:latin typeface="標楷體" panose="03000509000000000000" pitchFamily="65" charset="-120"/>
                          <a:ea typeface="標楷體" panose="03000509000000000000" pitchFamily="65" charset="-120"/>
                        </a:rPr>
                        <a:t>年</a:t>
                      </a:r>
                      <a:r>
                        <a:rPr lang="en-US" altLang="zh-TW" sz="1900" u="none" strike="noStrike" dirty="0">
                          <a:effectLst/>
                          <a:latin typeface="標楷體" panose="03000509000000000000" pitchFamily="65" charset="-120"/>
                          <a:ea typeface="標楷體" panose="03000509000000000000" pitchFamily="65" charset="-120"/>
                        </a:rPr>
                        <a:t>(</a:t>
                      </a:r>
                      <a:r>
                        <a:rPr lang="zh-TW" altLang="en-US" sz="1900" u="none" strike="noStrike" dirty="0">
                          <a:effectLst/>
                          <a:latin typeface="標楷體" panose="03000509000000000000" pitchFamily="65" charset="-120"/>
                          <a:ea typeface="標楷體" panose="03000509000000000000" pitchFamily="65" charset="-120"/>
                        </a:rPr>
                        <a:t>指標數</a:t>
                      </a:r>
                      <a:r>
                        <a:rPr lang="en-US" altLang="zh-TW" sz="1900" u="none" strike="noStrike" dirty="0">
                          <a:effectLst/>
                          <a:latin typeface="標楷體" panose="03000509000000000000" pitchFamily="65" charset="-120"/>
                          <a:ea typeface="標楷體" panose="03000509000000000000" pitchFamily="65" charset="-120"/>
                        </a:rPr>
                        <a:t>77)</a:t>
                      </a:r>
                      <a:endParaRPr lang="en-US" altLang="zh-TW" sz="1900" b="0" i="0" u="none" strike="noStrike" dirty="0">
                        <a:solidFill>
                          <a:srgbClr val="000000"/>
                        </a:solidFill>
                        <a:effectLst/>
                        <a:latin typeface="標楷體" panose="03000509000000000000" pitchFamily="65" charset="-120"/>
                        <a:ea typeface="標楷體" panose="03000509000000000000" pitchFamily="65" charset="-120"/>
                      </a:endParaRPr>
                    </a:p>
                  </a:txBody>
                  <a:tcPr marL="5932" marR="5932" marT="5932" marB="0" anchor="ctr">
                    <a:solidFill>
                      <a:srgbClr val="FFFF00"/>
                    </a:solidFill>
                  </a:tcPr>
                </a:tc>
                <a:tc>
                  <a:txBody>
                    <a:bodyPr/>
                    <a:lstStyle/>
                    <a:p>
                      <a:pPr algn="l" rtl="0" fontAlgn="ctr"/>
                      <a:r>
                        <a:rPr lang="zh-TW" altLang="en-US" sz="1900" u="none" strike="noStrike" dirty="0">
                          <a:effectLst/>
                          <a:latin typeface="標楷體" panose="03000509000000000000" pitchFamily="65" charset="-120"/>
                          <a:ea typeface="標楷體" panose="03000509000000000000" pitchFamily="65" charset="-120"/>
                        </a:rPr>
                        <a:t>年資</a:t>
                      </a:r>
                      <a:r>
                        <a:rPr lang="en-US" altLang="zh-TW" sz="1900" u="none" strike="noStrike" dirty="0">
                          <a:effectLst/>
                          <a:latin typeface="標楷體" panose="03000509000000000000" pitchFamily="65" charset="-120"/>
                          <a:ea typeface="標楷體" panose="03000509000000000000" pitchFamily="65" charset="-120"/>
                        </a:rPr>
                        <a:t>+</a:t>
                      </a:r>
                      <a:r>
                        <a:rPr lang="zh-TW" altLang="en-US" sz="1900" u="none" strike="noStrike" dirty="0">
                          <a:effectLst/>
                          <a:latin typeface="標楷體" panose="03000509000000000000" pitchFamily="65" charset="-120"/>
                          <a:ea typeface="標楷體" panose="03000509000000000000" pitchFamily="65" charset="-120"/>
                        </a:rPr>
                        <a:t>年齡</a:t>
                      </a:r>
                      <a:r>
                        <a:rPr lang="en-US" altLang="zh-TW" sz="1900" u="none" strike="noStrike" dirty="0">
                          <a:effectLst/>
                          <a:latin typeface="標楷體" panose="03000509000000000000" pitchFamily="65" charset="-120"/>
                          <a:ea typeface="標楷體" panose="03000509000000000000" pitchFamily="65" charset="-120"/>
                        </a:rPr>
                        <a:t>(27+</a:t>
                      </a:r>
                      <a:r>
                        <a:rPr lang="en-US" altLang="zh-TW" sz="1900" u="none" strike="noStrike" dirty="0">
                          <a:solidFill>
                            <a:srgbClr val="FF0000"/>
                          </a:solidFill>
                          <a:effectLst/>
                          <a:latin typeface="標楷體" panose="03000509000000000000" pitchFamily="65" charset="-120"/>
                          <a:ea typeface="標楷體" panose="03000509000000000000" pitchFamily="65" charset="-120"/>
                        </a:rPr>
                        <a:t>50</a:t>
                      </a:r>
                      <a:r>
                        <a:rPr lang="en-US" altLang="zh-TW" sz="1900" u="none" strike="noStrike" dirty="0">
                          <a:effectLst/>
                          <a:latin typeface="標楷體" panose="03000509000000000000" pitchFamily="65" charset="-120"/>
                          <a:ea typeface="標楷體" panose="03000509000000000000" pitchFamily="65" charset="-120"/>
                        </a:rPr>
                        <a:t>)</a:t>
                      </a:r>
                      <a:r>
                        <a:rPr lang="zh-TW" altLang="en-US" sz="1900" u="none" strike="noStrike" dirty="0">
                          <a:effectLst/>
                          <a:latin typeface="標楷體" panose="03000509000000000000" pitchFamily="65" charset="-120"/>
                          <a:ea typeface="標楷體" panose="03000509000000000000" pitchFamily="65" charset="-120"/>
                        </a:rPr>
                        <a:t>或</a:t>
                      </a:r>
                      <a:r>
                        <a:rPr lang="en-US" altLang="zh-TW" sz="1900" u="none" strike="noStrike" dirty="0">
                          <a:effectLst/>
                          <a:latin typeface="標楷體" panose="03000509000000000000" pitchFamily="65" charset="-120"/>
                          <a:ea typeface="標楷體" panose="03000509000000000000" pitchFamily="65" charset="-120"/>
                        </a:rPr>
                        <a:t>(25+52)</a:t>
                      </a:r>
                      <a:r>
                        <a:rPr lang="zh-TW" altLang="en-US" sz="1900" u="none" strike="noStrike" dirty="0">
                          <a:effectLst/>
                          <a:latin typeface="標楷體" panose="03000509000000000000" pitchFamily="65" charset="-120"/>
                          <a:ea typeface="標楷體" panose="03000509000000000000" pitchFamily="65" charset="-120"/>
                        </a:rPr>
                        <a:t>或</a:t>
                      </a:r>
                      <a:r>
                        <a:rPr lang="en-US" altLang="zh-TW" sz="1900" u="none" strike="noStrike" dirty="0">
                          <a:effectLst/>
                          <a:latin typeface="標楷體" panose="03000509000000000000" pitchFamily="65" charset="-120"/>
                          <a:ea typeface="標楷體" panose="03000509000000000000" pitchFamily="65" charset="-120"/>
                        </a:rPr>
                        <a:t>(26+51)</a:t>
                      </a:r>
                      <a:r>
                        <a:rPr lang="zh-TW" altLang="en-US" sz="1900" u="none" strike="noStrike" dirty="0">
                          <a:effectLst/>
                          <a:latin typeface="標楷體" panose="03000509000000000000" pitchFamily="65" charset="-120"/>
                          <a:ea typeface="標楷體" panose="03000509000000000000" pitchFamily="65" charset="-120"/>
                        </a:rPr>
                        <a:t>或</a:t>
                      </a:r>
                      <a:r>
                        <a:rPr lang="en-US" altLang="zh-TW" sz="1900" u="none" strike="noStrike" dirty="0">
                          <a:effectLst/>
                          <a:latin typeface="標楷體" panose="03000509000000000000" pitchFamily="65" charset="-120"/>
                          <a:ea typeface="標楷體" panose="03000509000000000000" pitchFamily="65" charset="-120"/>
                        </a:rPr>
                        <a:t>…</a:t>
                      </a:r>
                      <a:endParaRPr lang="en-US" altLang="zh-TW" sz="1900" b="0" i="0" u="none" strike="noStrike" dirty="0">
                        <a:solidFill>
                          <a:srgbClr val="000000"/>
                        </a:solidFill>
                        <a:effectLst/>
                        <a:latin typeface="標楷體" panose="03000509000000000000" pitchFamily="65" charset="-120"/>
                        <a:ea typeface="標楷體" panose="03000509000000000000" pitchFamily="65" charset="-120"/>
                      </a:endParaRPr>
                    </a:p>
                  </a:txBody>
                  <a:tcPr marL="5932" marR="5932" marT="5932" marB="0" anchor="ctr">
                    <a:solidFill>
                      <a:srgbClr val="FFFF00"/>
                    </a:solidFill>
                  </a:tcPr>
                </a:tc>
                <a:extLst>
                  <a:ext uri="{0D108BD9-81ED-4DB2-BD59-A6C34878D82A}">
                    <a16:rowId xmlns:a16="http://schemas.microsoft.com/office/drawing/2014/main" xmlns="" val="10001"/>
                  </a:ext>
                </a:extLst>
              </a:tr>
              <a:tr h="363343">
                <a:tc>
                  <a:txBody>
                    <a:bodyPr/>
                    <a:lstStyle/>
                    <a:p>
                      <a:pPr algn="ctr" rtl="0" fontAlgn="ctr"/>
                      <a:r>
                        <a:rPr lang="en-US" altLang="zh-TW" sz="1900" u="none" strike="noStrike" dirty="0">
                          <a:effectLst/>
                          <a:latin typeface="標楷體" panose="03000509000000000000" pitchFamily="65" charset="-120"/>
                          <a:ea typeface="標楷體" panose="03000509000000000000" pitchFamily="65" charset="-120"/>
                        </a:rPr>
                        <a:t>109</a:t>
                      </a:r>
                      <a:r>
                        <a:rPr lang="zh-TW" altLang="en-US" sz="1900" u="none" strike="noStrike" dirty="0">
                          <a:effectLst/>
                          <a:latin typeface="標楷體" panose="03000509000000000000" pitchFamily="65" charset="-120"/>
                          <a:ea typeface="標楷體" panose="03000509000000000000" pitchFamily="65" charset="-120"/>
                        </a:rPr>
                        <a:t>年</a:t>
                      </a:r>
                      <a:r>
                        <a:rPr lang="en-US" altLang="zh-TW" sz="1900" u="none" strike="noStrike" dirty="0">
                          <a:effectLst/>
                          <a:latin typeface="標楷體" panose="03000509000000000000" pitchFamily="65" charset="-120"/>
                          <a:ea typeface="標楷體" panose="03000509000000000000" pitchFamily="65" charset="-120"/>
                        </a:rPr>
                        <a:t>(</a:t>
                      </a:r>
                      <a:r>
                        <a:rPr lang="zh-TW" altLang="en-US" sz="1900" u="none" strike="noStrike" dirty="0">
                          <a:effectLst/>
                          <a:latin typeface="標楷體" panose="03000509000000000000" pitchFamily="65" charset="-120"/>
                          <a:ea typeface="標楷體" panose="03000509000000000000" pitchFamily="65" charset="-120"/>
                        </a:rPr>
                        <a:t>指標數</a:t>
                      </a:r>
                      <a:r>
                        <a:rPr lang="en-US" altLang="zh-TW" sz="1900" u="none" strike="noStrike" dirty="0">
                          <a:effectLst/>
                          <a:latin typeface="標楷體" panose="03000509000000000000" pitchFamily="65" charset="-120"/>
                          <a:ea typeface="標楷體" panose="03000509000000000000" pitchFamily="65" charset="-120"/>
                        </a:rPr>
                        <a:t>78)</a:t>
                      </a:r>
                      <a:endParaRPr lang="en-US" altLang="zh-TW" sz="1900" b="0" i="0" u="none" strike="noStrike" dirty="0">
                        <a:solidFill>
                          <a:srgbClr val="000000"/>
                        </a:solidFill>
                        <a:effectLst/>
                        <a:latin typeface="標楷體" panose="03000509000000000000" pitchFamily="65" charset="-120"/>
                        <a:ea typeface="標楷體" panose="03000509000000000000" pitchFamily="65" charset="-120"/>
                      </a:endParaRPr>
                    </a:p>
                  </a:txBody>
                  <a:tcPr marL="5932" marR="5932" marT="5932" marB="0" anchor="ctr">
                    <a:solidFill>
                      <a:schemeClr val="accent4">
                        <a:lumMod val="40000"/>
                        <a:lumOff val="60000"/>
                      </a:schemeClr>
                    </a:solidFill>
                  </a:tcPr>
                </a:tc>
                <a:tc>
                  <a:txBody>
                    <a:bodyPr/>
                    <a:lstStyle/>
                    <a:p>
                      <a:pPr algn="l" rtl="0" fontAlgn="ctr"/>
                      <a:r>
                        <a:rPr lang="zh-TW" altLang="en-US" sz="1900" u="none" strike="noStrike" dirty="0">
                          <a:effectLst/>
                          <a:latin typeface="標楷體" panose="03000509000000000000" pitchFamily="65" charset="-120"/>
                          <a:ea typeface="標楷體" panose="03000509000000000000" pitchFamily="65" charset="-120"/>
                        </a:rPr>
                        <a:t>年資</a:t>
                      </a:r>
                      <a:r>
                        <a:rPr lang="en-US" altLang="zh-TW" sz="1900" u="none" strike="noStrike" dirty="0">
                          <a:effectLst/>
                          <a:latin typeface="標楷體" panose="03000509000000000000" pitchFamily="65" charset="-120"/>
                          <a:ea typeface="標楷體" panose="03000509000000000000" pitchFamily="65" charset="-120"/>
                        </a:rPr>
                        <a:t>+</a:t>
                      </a:r>
                      <a:r>
                        <a:rPr lang="zh-TW" altLang="en-US" sz="1900" u="none" strike="noStrike" dirty="0">
                          <a:effectLst/>
                          <a:latin typeface="標楷體" panose="03000509000000000000" pitchFamily="65" charset="-120"/>
                          <a:ea typeface="標楷體" panose="03000509000000000000" pitchFamily="65" charset="-120"/>
                        </a:rPr>
                        <a:t>年齡</a:t>
                      </a:r>
                      <a:r>
                        <a:rPr lang="en-US" altLang="zh-TW" sz="1900" u="none" strike="noStrike" dirty="0">
                          <a:effectLst/>
                          <a:latin typeface="標楷體" panose="03000509000000000000" pitchFamily="65" charset="-120"/>
                          <a:ea typeface="標楷體" panose="03000509000000000000" pitchFamily="65" charset="-120"/>
                        </a:rPr>
                        <a:t>(28+</a:t>
                      </a:r>
                      <a:r>
                        <a:rPr lang="en-US" altLang="zh-TW" sz="1900" u="none" strike="noStrike" dirty="0">
                          <a:solidFill>
                            <a:srgbClr val="FF0000"/>
                          </a:solidFill>
                          <a:effectLst/>
                          <a:latin typeface="標楷體" panose="03000509000000000000" pitchFamily="65" charset="-120"/>
                          <a:ea typeface="標楷體" panose="03000509000000000000" pitchFamily="65" charset="-120"/>
                        </a:rPr>
                        <a:t>50</a:t>
                      </a:r>
                      <a:r>
                        <a:rPr lang="en-US" altLang="zh-TW" sz="1900" u="none" strike="noStrike" dirty="0">
                          <a:effectLst/>
                          <a:latin typeface="標楷體" panose="03000509000000000000" pitchFamily="65" charset="-120"/>
                          <a:ea typeface="標楷體" panose="03000509000000000000" pitchFamily="65" charset="-120"/>
                        </a:rPr>
                        <a:t>)</a:t>
                      </a:r>
                      <a:r>
                        <a:rPr lang="zh-TW" altLang="en-US" sz="1900" u="none" strike="noStrike" dirty="0">
                          <a:effectLst/>
                          <a:latin typeface="標楷體" panose="03000509000000000000" pitchFamily="65" charset="-120"/>
                          <a:ea typeface="標楷體" panose="03000509000000000000" pitchFamily="65" charset="-120"/>
                        </a:rPr>
                        <a:t>或</a:t>
                      </a:r>
                      <a:r>
                        <a:rPr lang="en-US" altLang="zh-TW" sz="1900" u="none" strike="noStrike" dirty="0">
                          <a:effectLst/>
                          <a:latin typeface="標楷體" panose="03000509000000000000" pitchFamily="65" charset="-120"/>
                          <a:ea typeface="標楷體" panose="03000509000000000000" pitchFamily="65" charset="-120"/>
                        </a:rPr>
                        <a:t>(25+53)</a:t>
                      </a:r>
                      <a:r>
                        <a:rPr lang="zh-TW" altLang="en-US" sz="1900" u="none" strike="noStrike" dirty="0">
                          <a:effectLst/>
                          <a:latin typeface="標楷體" panose="03000509000000000000" pitchFamily="65" charset="-120"/>
                          <a:ea typeface="標楷體" panose="03000509000000000000" pitchFamily="65" charset="-120"/>
                        </a:rPr>
                        <a:t>或</a:t>
                      </a:r>
                      <a:r>
                        <a:rPr lang="en-US" altLang="zh-TW" sz="1900" u="none" strike="noStrike" dirty="0">
                          <a:effectLst/>
                          <a:latin typeface="標楷體" panose="03000509000000000000" pitchFamily="65" charset="-120"/>
                          <a:ea typeface="標楷體" panose="03000509000000000000" pitchFamily="65" charset="-120"/>
                        </a:rPr>
                        <a:t>(26+52)</a:t>
                      </a:r>
                      <a:r>
                        <a:rPr lang="zh-TW" altLang="en-US" sz="1900" u="none" strike="noStrike" dirty="0">
                          <a:effectLst/>
                          <a:latin typeface="標楷體" panose="03000509000000000000" pitchFamily="65" charset="-120"/>
                          <a:ea typeface="標楷體" panose="03000509000000000000" pitchFamily="65" charset="-120"/>
                        </a:rPr>
                        <a:t>或</a:t>
                      </a:r>
                      <a:r>
                        <a:rPr lang="en-US" altLang="zh-TW" sz="1900" u="none" strike="noStrike" dirty="0">
                          <a:effectLst/>
                          <a:latin typeface="標楷體" panose="03000509000000000000" pitchFamily="65" charset="-120"/>
                          <a:ea typeface="標楷體" panose="03000509000000000000" pitchFamily="65" charset="-120"/>
                        </a:rPr>
                        <a:t>…</a:t>
                      </a:r>
                      <a:endParaRPr lang="en-US" altLang="zh-TW" sz="1900" b="0" i="0" u="none" strike="noStrike" dirty="0">
                        <a:solidFill>
                          <a:srgbClr val="000000"/>
                        </a:solidFill>
                        <a:effectLst/>
                        <a:latin typeface="標楷體" panose="03000509000000000000" pitchFamily="65" charset="-120"/>
                        <a:ea typeface="標楷體" panose="03000509000000000000" pitchFamily="65" charset="-120"/>
                      </a:endParaRPr>
                    </a:p>
                  </a:txBody>
                  <a:tcPr marL="5932" marR="5932" marT="5932" marB="0" anchor="ctr">
                    <a:solidFill>
                      <a:schemeClr val="accent4">
                        <a:lumMod val="40000"/>
                        <a:lumOff val="60000"/>
                      </a:schemeClr>
                    </a:solidFill>
                  </a:tcPr>
                </a:tc>
                <a:extLst>
                  <a:ext uri="{0D108BD9-81ED-4DB2-BD59-A6C34878D82A}">
                    <a16:rowId xmlns:a16="http://schemas.microsoft.com/office/drawing/2014/main" xmlns="" val="10002"/>
                  </a:ext>
                </a:extLst>
              </a:tr>
              <a:tr h="350131">
                <a:tc>
                  <a:txBody>
                    <a:bodyPr/>
                    <a:lstStyle/>
                    <a:p>
                      <a:pPr algn="ctr" rtl="0" fontAlgn="ctr"/>
                      <a:r>
                        <a:rPr lang="en-US" altLang="zh-TW" sz="1900" u="none" strike="noStrike" dirty="0">
                          <a:effectLst/>
                          <a:latin typeface="標楷體" panose="03000509000000000000" pitchFamily="65" charset="-120"/>
                          <a:ea typeface="標楷體" panose="03000509000000000000" pitchFamily="65" charset="-120"/>
                        </a:rPr>
                        <a:t>110</a:t>
                      </a:r>
                      <a:r>
                        <a:rPr lang="zh-TW" altLang="en-US" sz="1900" u="none" strike="noStrike" dirty="0">
                          <a:effectLst/>
                          <a:latin typeface="標楷體" panose="03000509000000000000" pitchFamily="65" charset="-120"/>
                          <a:ea typeface="標楷體" panose="03000509000000000000" pitchFamily="65" charset="-120"/>
                        </a:rPr>
                        <a:t>年</a:t>
                      </a:r>
                      <a:r>
                        <a:rPr lang="en-US" altLang="zh-TW" sz="1900" u="none" strike="noStrike" dirty="0">
                          <a:effectLst/>
                          <a:latin typeface="標楷體" panose="03000509000000000000" pitchFamily="65" charset="-120"/>
                          <a:ea typeface="標楷體" panose="03000509000000000000" pitchFamily="65" charset="-120"/>
                        </a:rPr>
                        <a:t>(</a:t>
                      </a:r>
                      <a:r>
                        <a:rPr lang="zh-TW" altLang="en-US" sz="1900" u="none" strike="noStrike" dirty="0">
                          <a:effectLst/>
                          <a:latin typeface="標楷體" panose="03000509000000000000" pitchFamily="65" charset="-120"/>
                          <a:ea typeface="標楷體" panose="03000509000000000000" pitchFamily="65" charset="-120"/>
                        </a:rPr>
                        <a:t>指標數</a:t>
                      </a:r>
                      <a:r>
                        <a:rPr lang="en-US" altLang="zh-TW" sz="1900" u="none" strike="noStrike" dirty="0">
                          <a:effectLst/>
                          <a:latin typeface="標楷體" panose="03000509000000000000" pitchFamily="65" charset="-120"/>
                          <a:ea typeface="標楷體" panose="03000509000000000000" pitchFamily="65" charset="-120"/>
                        </a:rPr>
                        <a:t>79)</a:t>
                      </a:r>
                      <a:endParaRPr lang="en-US" altLang="zh-TW" sz="1900" b="0" i="0" u="none" strike="noStrike" dirty="0">
                        <a:solidFill>
                          <a:srgbClr val="000000"/>
                        </a:solidFill>
                        <a:effectLst/>
                        <a:latin typeface="標楷體" panose="03000509000000000000" pitchFamily="65" charset="-120"/>
                        <a:ea typeface="標楷體" panose="03000509000000000000" pitchFamily="65" charset="-120"/>
                      </a:endParaRPr>
                    </a:p>
                  </a:txBody>
                  <a:tcPr marL="5932" marR="5932" marT="5932" marB="0" anchor="ctr">
                    <a:solidFill>
                      <a:schemeClr val="accent4">
                        <a:lumMod val="40000"/>
                        <a:lumOff val="60000"/>
                      </a:schemeClr>
                    </a:solidFill>
                  </a:tcPr>
                </a:tc>
                <a:tc>
                  <a:txBody>
                    <a:bodyPr/>
                    <a:lstStyle/>
                    <a:p>
                      <a:pPr algn="l" rtl="0" fontAlgn="ctr"/>
                      <a:r>
                        <a:rPr lang="zh-TW" altLang="en-US" sz="1900" u="none" strike="noStrike" dirty="0">
                          <a:effectLst/>
                          <a:latin typeface="標楷體" panose="03000509000000000000" pitchFamily="65" charset="-120"/>
                          <a:ea typeface="標楷體" panose="03000509000000000000" pitchFamily="65" charset="-120"/>
                        </a:rPr>
                        <a:t>年資</a:t>
                      </a:r>
                      <a:r>
                        <a:rPr lang="en-US" altLang="zh-TW" sz="1900" u="none" strike="noStrike" dirty="0">
                          <a:effectLst/>
                          <a:latin typeface="標楷體" panose="03000509000000000000" pitchFamily="65" charset="-120"/>
                          <a:ea typeface="標楷體" panose="03000509000000000000" pitchFamily="65" charset="-120"/>
                        </a:rPr>
                        <a:t>+</a:t>
                      </a:r>
                      <a:r>
                        <a:rPr lang="zh-TW" altLang="en-US" sz="1900" u="none" strike="noStrike" dirty="0">
                          <a:effectLst/>
                          <a:latin typeface="標楷體" panose="03000509000000000000" pitchFamily="65" charset="-120"/>
                          <a:ea typeface="標楷體" panose="03000509000000000000" pitchFamily="65" charset="-120"/>
                        </a:rPr>
                        <a:t>年齡</a:t>
                      </a:r>
                      <a:r>
                        <a:rPr lang="en-US" altLang="zh-TW" sz="1900" u="none" strike="noStrike" dirty="0">
                          <a:effectLst/>
                          <a:latin typeface="標楷體" panose="03000509000000000000" pitchFamily="65" charset="-120"/>
                          <a:ea typeface="標楷體" panose="03000509000000000000" pitchFamily="65" charset="-120"/>
                        </a:rPr>
                        <a:t>(29+</a:t>
                      </a:r>
                      <a:r>
                        <a:rPr lang="en-US" altLang="zh-TW" sz="1900" u="none" strike="noStrike" dirty="0">
                          <a:solidFill>
                            <a:srgbClr val="FF0000"/>
                          </a:solidFill>
                          <a:effectLst/>
                          <a:latin typeface="標楷體" panose="03000509000000000000" pitchFamily="65" charset="-120"/>
                          <a:ea typeface="標楷體" panose="03000509000000000000" pitchFamily="65" charset="-120"/>
                        </a:rPr>
                        <a:t>50</a:t>
                      </a:r>
                      <a:r>
                        <a:rPr lang="en-US" altLang="zh-TW" sz="1900" u="none" strike="noStrike" dirty="0">
                          <a:effectLst/>
                          <a:latin typeface="標楷體" panose="03000509000000000000" pitchFamily="65" charset="-120"/>
                          <a:ea typeface="標楷體" panose="03000509000000000000" pitchFamily="65" charset="-120"/>
                        </a:rPr>
                        <a:t>)</a:t>
                      </a:r>
                      <a:r>
                        <a:rPr lang="zh-TW" altLang="en-US" sz="1900" u="none" strike="noStrike" dirty="0">
                          <a:effectLst/>
                          <a:latin typeface="標楷體" panose="03000509000000000000" pitchFamily="65" charset="-120"/>
                          <a:ea typeface="標楷體" panose="03000509000000000000" pitchFamily="65" charset="-120"/>
                        </a:rPr>
                        <a:t>或</a:t>
                      </a:r>
                      <a:r>
                        <a:rPr lang="en-US" altLang="zh-TW" sz="1900" u="none" strike="noStrike" dirty="0">
                          <a:effectLst/>
                          <a:latin typeface="標楷體" panose="03000509000000000000" pitchFamily="65" charset="-120"/>
                          <a:ea typeface="標楷體" panose="03000509000000000000" pitchFamily="65" charset="-120"/>
                        </a:rPr>
                        <a:t>(25+54)</a:t>
                      </a:r>
                      <a:r>
                        <a:rPr lang="zh-TW" altLang="en-US" sz="1900" u="none" strike="noStrike" dirty="0">
                          <a:effectLst/>
                          <a:latin typeface="標楷體" panose="03000509000000000000" pitchFamily="65" charset="-120"/>
                          <a:ea typeface="標楷體" panose="03000509000000000000" pitchFamily="65" charset="-120"/>
                        </a:rPr>
                        <a:t>或</a:t>
                      </a:r>
                      <a:r>
                        <a:rPr lang="en-US" altLang="zh-TW" sz="1900" u="none" strike="noStrike" dirty="0">
                          <a:effectLst/>
                          <a:latin typeface="標楷體" panose="03000509000000000000" pitchFamily="65" charset="-120"/>
                          <a:ea typeface="標楷體" panose="03000509000000000000" pitchFamily="65" charset="-120"/>
                        </a:rPr>
                        <a:t>(26+53)</a:t>
                      </a:r>
                      <a:r>
                        <a:rPr lang="zh-TW" altLang="en-US" sz="1900" u="none" strike="noStrike" dirty="0">
                          <a:effectLst/>
                          <a:latin typeface="標楷體" panose="03000509000000000000" pitchFamily="65" charset="-120"/>
                          <a:ea typeface="標楷體" panose="03000509000000000000" pitchFamily="65" charset="-120"/>
                        </a:rPr>
                        <a:t>或</a:t>
                      </a:r>
                      <a:r>
                        <a:rPr lang="en-US" altLang="zh-TW" sz="1900" u="none" strike="noStrike" dirty="0">
                          <a:effectLst/>
                          <a:latin typeface="標楷體" panose="03000509000000000000" pitchFamily="65" charset="-120"/>
                          <a:ea typeface="標楷體" panose="03000509000000000000" pitchFamily="65" charset="-120"/>
                        </a:rPr>
                        <a:t>…</a:t>
                      </a:r>
                      <a:endParaRPr lang="en-US" altLang="zh-TW" sz="1900" b="0" i="0" u="none" strike="noStrike" dirty="0">
                        <a:solidFill>
                          <a:srgbClr val="000000"/>
                        </a:solidFill>
                        <a:effectLst/>
                        <a:latin typeface="標楷體" panose="03000509000000000000" pitchFamily="65" charset="-120"/>
                        <a:ea typeface="標楷體" panose="03000509000000000000" pitchFamily="65" charset="-120"/>
                      </a:endParaRPr>
                    </a:p>
                  </a:txBody>
                  <a:tcPr marL="5932" marR="5932" marT="5932" marB="0" anchor="ctr">
                    <a:solidFill>
                      <a:schemeClr val="accent4">
                        <a:lumMod val="40000"/>
                        <a:lumOff val="60000"/>
                      </a:schemeClr>
                    </a:solidFill>
                  </a:tcPr>
                </a:tc>
                <a:extLst>
                  <a:ext uri="{0D108BD9-81ED-4DB2-BD59-A6C34878D82A}">
                    <a16:rowId xmlns:a16="http://schemas.microsoft.com/office/drawing/2014/main" xmlns="" val="10003"/>
                  </a:ext>
                </a:extLst>
              </a:tr>
              <a:tr h="363343">
                <a:tc>
                  <a:txBody>
                    <a:bodyPr/>
                    <a:lstStyle/>
                    <a:p>
                      <a:pPr algn="ctr" rtl="0" fontAlgn="ctr"/>
                      <a:r>
                        <a:rPr lang="en-US" altLang="zh-TW" sz="1900" u="none" strike="noStrike" dirty="0">
                          <a:effectLst/>
                          <a:latin typeface="標楷體" panose="03000509000000000000" pitchFamily="65" charset="-120"/>
                          <a:ea typeface="標楷體" panose="03000509000000000000" pitchFamily="65" charset="-120"/>
                        </a:rPr>
                        <a:t>111</a:t>
                      </a:r>
                      <a:r>
                        <a:rPr lang="zh-TW" altLang="en-US" sz="1900" u="none" strike="noStrike" dirty="0">
                          <a:effectLst/>
                          <a:latin typeface="標楷體" panose="03000509000000000000" pitchFamily="65" charset="-120"/>
                          <a:ea typeface="標楷體" panose="03000509000000000000" pitchFamily="65" charset="-120"/>
                        </a:rPr>
                        <a:t>年</a:t>
                      </a:r>
                      <a:r>
                        <a:rPr lang="en-US" altLang="zh-TW" sz="1900" u="none" strike="noStrike" dirty="0">
                          <a:effectLst/>
                          <a:latin typeface="標楷體" panose="03000509000000000000" pitchFamily="65" charset="-120"/>
                          <a:ea typeface="標楷體" panose="03000509000000000000" pitchFamily="65" charset="-120"/>
                        </a:rPr>
                        <a:t>(</a:t>
                      </a:r>
                      <a:r>
                        <a:rPr lang="zh-TW" altLang="en-US" sz="1900" u="none" strike="noStrike" dirty="0">
                          <a:effectLst/>
                          <a:latin typeface="標楷體" panose="03000509000000000000" pitchFamily="65" charset="-120"/>
                          <a:ea typeface="標楷體" panose="03000509000000000000" pitchFamily="65" charset="-120"/>
                        </a:rPr>
                        <a:t>指標數</a:t>
                      </a:r>
                      <a:r>
                        <a:rPr lang="en-US" altLang="zh-TW" sz="1900" u="none" strike="noStrike" dirty="0">
                          <a:effectLst/>
                          <a:latin typeface="標楷體" panose="03000509000000000000" pitchFamily="65" charset="-120"/>
                          <a:ea typeface="標楷體" panose="03000509000000000000" pitchFamily="65" charset="-120"/>
                        </a:rPr>
                        <a:t>80)</a:t>
                      </a:r>
                      <a:endParaRPr lang="en-US" altLang="zh-TW" sz="1900" b="0" i="0" u="none" strike="noStrike" dirty="0">
                        <a:solidFill>
                          <a:srgbClr val="000000"/>
                        </a:solidFill>
                        <a:effectLst/>
                        <a:latin typeface="標楷體" panose="03000509000000000000" pitchFamily="65" charset="-120"/>
                        <a:ea typeface="標楷體" panose="03000509000000000000" pitchFamily="65" charset="-120"/>
                      </a:endParaRPr>
                    </a:p>
                  </a:txBody>
                  <a:tcPr marL="5932" marR="5932" marT="5932" marB="0" anchor="ctr">
                    <a:solidFill>
                      <a:schemeClr val="accent4">
                        <a:lumMod val="40000"/>
                        <a:lumOff val="60000"/>
                      </a:schemeClr>
                    </a:solidFill>
                  </a:tcPr>
                </a:tc>
                <a:tc>
                  <a:txBody>
                    <a:bodyPr/>
                    <a:lstStyle/>
                    <a:p>
                      <a:pPr algn="l" rtl="0" fontAlgn="ctr"/>
                      <a:r>
                        <a:rPr lang="zh-TW" altLang="en-US" sz="1900" u="none" strike="noStrike" dirty="0">
                          <a:effectLst/>
                          <a:latin typeface="標楷體" panose="03000509000000000000" pitchFamily="65" charset="-120"/>
                          <a:ea typeface="標楷體" panose="03000509000000000000" pitchFamily="65" charset="-120"/>
                        </a:rPr>
                        <a:t>年資</a:t>
                      </a:r>
                      <a:r>
                        <a:rPr lang="en-US" altLang="zh-TW" sz="1900" u="none" strike="noStrike" dirty="0">
                          <a:effectLst/>
                          <a:latin typeface="標楷體" panose="03000509000000000000" pitchFamily="65" charset="-120"/>
                          <a:ea typeface="標楷體" panose="03000509000000000000" pitchFamily="65" charset="-120"/>
                        </a:rPr>
                        <a:t>+</a:t>
                      </a:r>
                      <a:r>
                        <a:rPr lang="zh-TW" altLang="en-US" sz="1900" u="none" strike="noStrike" dirty="0">
                          <a:effectLst/>
                          <a:latin typeface="標楷體" panose="03000509000000000000" pitchFamily="65" charset="-120"/>
                          <a:ea typeface="標楷體" panose="03000509000000000000" pitchFamily="65" charset="-120"/>
                        </a:rPr>
                        <a:t>年齡</a:t>
                      </a:r>
                      <a:r>
                        <a:rPr lang="en-US" altLang="zh-TW" sz="1900" u="none" strike="noStrike" dirty="0">
                          <a:effectLst/>
                          <a:latin typeface="標楷體" panose="03000509000000000000" pitchFamily="65" charset="-120"/>
                          <a:ea typeface="標楷體" panose="03000509000000000000" pitchFamily="65" charset="-120"/>
                        </a:rPr>
                        <a:t>(30+</a:t>
                      </a:r>
                      <a:r>
                        <a:rPr lang="en-US" altLang="zh-TW" sz="1900" u="none" strike="noStrike" dirty="0">
                          <a:solidFill>
                            <a:srgbClr val="FF0000"/>
                          </a:solidFill>
                          <a:effectLst/>
                          <a:latin typeface="標楷體" panose="03000509000000000000" pitchFamily="65" charset="-120"/>
                          <a:ea typeface="標楷體" panose="03000509000000000000" pitchFamily="65" charset="-120"/>
                        </a:rPr>
                        <a:t>50</a:t>
                      </a:r>
                      <a:r>
                        <a:rPr lang="en-US" altLang="zh-TW" sz="1900" u="none" strike="noStrike" dirty="0">
                          <a:effectLst/>
                          <a:latin typeface="標楷體" panose="03000509000000000000" pitchFamily="65" charset="-120"/>
                          <a:ea typeface="標楷體" panose="03000509000000000000" pitchFamily="65" charset="-120"/>
                        </a:rPr>
                        <a:t>)</a:t>
                      </a:r>
                      <a:r>
                        <a:rPr lang="zh-TW" altLang="en-US" sz="1900" u="none" strike="noStrike" dirty="0">
                          <a:effectLst/>
                          <a:latin typeface="標楷體" panose="03000509000000000000" pitchFamily="65" charset="-120"/>
                          <a:ea typeface="標楷體" panose="03000509000000000000" pitchFamily="65" charset="-120"/>
                        </a:rPr>
                        <a:t>或</a:t>
                      </a:r>
                      <a:r>
                        <a:rPr lang="en-US" altLang="zh-TW" sz="1900" u="none" strike="noStrike" dirty="0">
                          <a:effectLst/>
                          <a:latin typeface="標楷體" panose="03000509000000000000" pitchFamily="65" charset="-120"/>
                          <a:ea typeface="標楷體" panose="03000509000000000000" pitchFamily="65" charset="-120"/>
                        </a:rPr>
                        <a:t>(25+55)</a:t>
                      </a:r>
                      <a:r>
                        <a:rPr lang="zh-TW" altLang="en-US" sz="1900" u="none" strike="noStrike" dirty="0">
                          <a:effectLst/>
                          <a:latin typeface="標楷體" panose="03000509000000000000" pitchFamily="65" charset="-120"/>
                          <a:ea typeface="標楷體" panose="03000509000000000000" pitchFamily="65" charset="-120"/>
                        </a:rPr>
                        <a:t>或</a:t>
                      </a:r>
                      <a:r>
                        <a:rPr lang="en-US" altLang="zh-TW" sz="1900" u="none" strike="noStrike" dirty="0">
                          <a:effectLst/>
                          <a:latin typeface="標楷體" panose="03000509000000000000" pitchFamily="65" charset="-120"/>
                          <a:ea typeface="標楷體" panose="03000509000000000000" pitchFamily="65" charset="-120"/>
                        </a:rPr>
                        <a:t>(26+54)</a:t>
                      </a:r>
                      <a:r>
                        <a:rPr lang="zh-TW" altLang="en-US" sz="1900" u="none" strike="noStrike" dirty="0">
                          <a:effectLst/>
                          <a:latin typeface="標楷體" panose="03000509000000000000" pitchFamily="65" charset="-120"/>
                          <a:ea typeface="標楷體" panose="03000509000000000000" pitchFamily="65" charset="-120"/>
                        </a:rPr>
                        <a:t>或</a:t>
                      </a:r>
                      <a:r>
                        <a:rPr lang="en-US" altLang="zh-TW" sz="1900" u="none" strike="noStrike" dirty="0">
                          <a:effectLst/>
                          <a:latin typeface="標楷體" panose="03000509000000000000" pitchFamily="65" charset="-120"/>
                          <a:ea typeface="標楷體" panose="03000509000000000000" pitchFamily="65" charset="-120"/>
                        </a:rPr>
                        <a:t>…</a:t>
                      </a:r>
                      <a:endParaRPr lang="en-US" altLang="zh-TW" sz="1900" b="0" i="0" u="none" strike="noStrike" dirty="0">
                        <a:solidFill>
                          <a:srgbClr val="000000"/>
                        </a:solidFill>
                        <a:effectLst/>
                        <a:latin typeface="標楷體" panose="03000509000000000000" pitchFamily="65" charset="-120"/>
                        <a:ea typeface="標楷體" panose="03000509000000000000" pitchFamily="65" charset="-120"/>
                      </a:endParaRPr>
                    </a:p>
                  </a:txBody>
                  <a:tcPr marL="5932" marR="5932" marT="5932" marB="0" anchor="ctr">
                    <a:solidFill>
                      <a:schemeClr val="accent4">
                        <a:lumMod val="40000"/>
                        <a:lumOff val="60000"/>
                      </a:schemeClr>
                    </a:solidFill>
                  </a:tcPr>
                </a:tc>
                <a:extLst>
                  <a:ext uri="{0D108BD9-81ED-4DB2-BD59-A6C34878D82A}">
                    <a16:rowId xmlns:a16="http://schemas.microsoft.com/office/drawing/2014/main" xmlns="" val="10004"/>
                  </a:ext>
                </a:extLst>
              </a:tr>
              <a:tr h="363343">
                <a:tc>
                  <a:txBody>
                    <a:bodyPr/>
                    <a:lstStyle/>
                    <a:p>
                      <a:pPr algn="ctr" rtl="0" fontAlgn="ctr"/>
                      <a:r>
                        <a:rPr lang="en-US" altLang="zh-TW" sz="1900" u="none" strike="noStrike" dirty="0">
                          <a:effectLst/>
                          <a:latin typeface="標楷體" panose="03000509000000000000" pitchFamily="65" charset="-120"/>
                          <a:ea typeface="標楷體" panose="03000509000000000000" pitchFamily="65" charset="-120"/>
                        </a:rPr>
                        <a:t>112</a:t>
                      </a:r>
                      <a:r>
                        <a:rPr lang="zh-TW" altLang="en-US" sz="1900" u="none" strike="noStrike" dirty="0">
                          <a:effectLst/>
                          <a:latin typeface="標楷體" panose="03000509000000000000" pitchFamily="65" charset="-120"/>
                          <a:ea typeface="標楷體" panose="03000509000000000000" pitchFamily="65" charset="-120"/>
                        </a:rPr>
                        <a:t>年</a:t>
                      </a:r>
                      <a:r>
                        <a:rPr lang="en-US" altLang="zh-TW" sz="1900" u="none" strike="noStrike" dirty="0">
                          <a:effectLst/>
                          <a:latin typeface="標楷體" panose="03000509000000000000" pitchFamily="65" charset="-120"/>
                          <a:ea typeface="標楷體" panose="03000509000000000000" pitchFamily="65" charset="-120"/>
                        </a:rPr>
                        <a:t>(</a:t>
                      </a:r>
                      <a:r>
                        <a:rPr lang="zh-TW" altLang="en-US" sz="1900" u="none" strike="noStrike" dirty="0">
                          <a:effectLst/>
                          <a:latin typeface="標楷體" panose="03000509000000000000" pitchFamily="65" charset="-120"/>
                          <a:ea typeface="標楷體" panose="03000509000000000000" pitchFamily="65" charset="-120"/>
                        </a:rPr>
                        <a:t>指標數</a:t>
                      </a:r>
                      <a:r>
                        <a:rPr lang="en-US" altLang="zh-TW" sz="1900" u="none" strike="noStrike" dirty="0">
                          <a:effectLst/>
                          <a:latin typeface="標楷體" panose="03000509000000000000" pitchFamily="65" charset="-120"/>
                          <a:ea typeface="標楷體" panose="03000509000000000000" pitchFamily="65" charset="-120"/>
                        </a:rPr>
                        <a:t>81)</a:t>
                      </a:r>
                      <a:endParaRPr lang="en-US" altLang="zh-TW" sz="1900" b="0" i="0" u="none" strike="noStrike" dirty="0">
                        <a:solidFill>
                          <a:srgbClr val="000000"/>
                        </a:solidFill>
                        <a:effectLst/>
                        <a:latin typeface="標楷體" panose="03000509000000000000" pitchFamily="65" charset="-120"/>
                        <a:ea typeface="標楷體" panose="03000509000000000000" pitchFamily="65" charset="-120"/>
                      </a:endParaRPr>
                    </a:p>
                  </a:txBody>
                  <a:tcPr marL="5932" marR="5932" marT="5932" marB="0" anchor="ctr">
                    <a:solidFill>
                      <a:schemeClr val="accent4">
                        <a:lumMod val="40000"/>
                        <a:lumOff val="60000"/>
                      </a:schemeClr>
                    </a:solidFill>
                  </a:tcPr>
                </a:tc>
                <a:tc>
                  <a:txBody>
                    <a:bodyPr/>
                    <a:lstStyle/>
                    <a:p>
                      <a:pPr algn="l" rtl="0" fontAlgn="ctr"/>
                      <a:r>
                        <a:rPr lang="zh-TW" altLang="en-US" sz="1900" u="none" strike="noStrike" dirty="0">
                          <a:effectLst/>
                          <a:latin typeface="標楷體" panose="03000509000000000000" pitchFamily="65" charset="-120"/>
                          <a:ea typeface="標楷體" panose="03000509000000000000" pitchFamily="65" charset="-120"/>
                        </a:rPr>
                        <a:t>年資</a:t>
                      </a:r>
                      <a:r>
                        <a:rPr lang="en-US" altLang="zh-TW" sz="1900" u="none" strike="noStrike" dirty="0">
                          <a:effectLst/>
                          <a:latin typeface="標楷體" panose="03000509000000000000" pitchFamily="65" charset="-120"/>
                          <a:ea typeface="標楷體" panose="03000509000000000000" pitchFamily="65" charset="-120"/>
                        </a:rPr>
                        <a:t>+</a:t>
                      </a:r>
                      <a:r>
                        <a:rPr lang="zh-TW" altLang="en-US" sz="1900" u="none" strike="noStrike" dirty="0">
                          <a:effectLst/>
                          <a:latin typeface="標楷體" panose="03000509000000000000" pitchFamily="65" charset="-120"/>
                          <a:ea typeface="標楷體" panose="03000509000000000000" pitchFamily="65" charset="-120"/>
                        </a:rPr>
                        <a:t>年齡</a:t>
                      </a:r>
                      <a:r>
                        <a:rPr lang="en-US" altLang="zh-TW" sz="1900" u="none" strike="noStrike" dirty="0">
                          <a:effectLst/>
                          <a:latin typeface="標楷體" panose="03000509000000000000" pitchFamily="65" charset="-120"/>
                          <a:ea typeface="標楷體" panose="03000509000000000000" pitchFamily="65" charset="-120"/>
                        </a:rPr>
                        <a:t>(31+</a:t>
                      </a:r>
                      <a:r>
                        <a:rPr lang="en-US" altLang="zh-TW" sz="1900" u="none" strike="noStrike" dirty="0">
                          <a:solidFill>
                            <a:srgbClr val="FF0000"/>
                          </a:solidFill>
                          <a:effectLst/>
                          <a:latin typeface="標楷體" panose="03000509000000000000" pitchFamily="65" charset="-120"/>
                          <a:ea typeface="標楷體" panose="03000509000000000000" pitchFamily="65" charset="-120"/>
                        </a:rPr>
                        <a:t>50</a:t>
                      </a:r>
                      <a:r>
                        <a:rPr lang="en-US" altLang="zh-TW" sz="1900" u="none" strike="noStrike" dirty="0">
                          <a:effectLst/>
                          <a:latin typeface="標楷體" panose="03000509000000000000" pitchFamily="65" charset="-120"/>
                          <a:ea typeface="標楷體" panose="03000509000000000000" pitchFamily="65" charset="-120"/>
                        </a:rPr>
                        <a:t>)</a:t>
                      </a:r>
                      <a:r>
                        <a:rPr lang="zh-TW" altLang="en-US" sz="1900" u="none" strike="noStrike" dirty="0">
                          <a:effectLst/>
                          <a:latin typeface="標楷體" panose="03000509000000000000" pitchFamily="65" charset="-120"/>
                          <a:ea typeface="標楷體" panose="03000509000000000000" pitchFamily="65" charset="-120"/>
                        </a:rPr>
                        <a:t>或</a:t>
                      </a:r>
                      <a:r>
                        <a:rPr lang="en-US" altLang="zh-TW" sz="1900" u="none" strike="noStrike" dirty="0">
                          <a:effectLst/>
                          <a:latin typeface="標楷體" panose="03000509000000000000" pitchFamily="65" charset="-120"/>
                          <a:ea typeface="標楷體" panose="03000509000000000000" pitchFamily="65" charset="-120"/>
                        </a:rPr>
                        <a:t>(25+56)</a:t>
                      </a:r>
                      <a:r>
                        <a:rPr lang="zh-TW" altLang="en-US" sz="1900" u="none" strike="noStrike" dirty="0">
                          <a:effectLst/>
                          <a:latin typeface="標楷體" panose="03000509000000000000" pitchFamily="65" charset="-120"/>
                          <a:ea typeface="標楷體" panose="03000509000000000000" pitchFamily="65" charset="-120"/>
                        </a:rPr>
                        <a:t>或</a:t>
                      </a:r>
                      <a:r>
                        <a:rPr lang="en-US" altLang="zh-TW" sz="1900" u="none" strike="noStrike" dirty="0">
                          <a:effectLst/>
                          <a:latin typeface="標楷體" panose="03000509000000000000" pitchFamily="65" charset="-120"/>
                          <a:ea typeface="標楷體" panose="03000509000000000000" pitchFamily="65" charset="-120"/>
                        </a:rPr>
                        <a:t>(26+55)</a:t>
                      </a:r>
                      <a:r>
                        <a:rPr lang="zh-TW" altLang="en-US" sz="1900" u="none" strike="noStrike" dirty="0">
                          <a:effectLst/>
                          <a:latin typeface="標楷體" panose="03000509000000000000" pitchFamily="65" charset="-120"/>
                          <a:ea typeface="標楷體" panose="03000509000000000000" pitchFamily="65" charset="-120"/>
                        </a:rPr>
                        <a:t>或</a:t>
                      </a:r>
                      <a:r>
                        <a:rPr lang="en-US" altLang="zh-TW" sz="1900" u="none" strike="noStrike" dirty="0">
                          <a:effectLst/>
                          <a:latin typeface="標楷體" panose="03000509000000000000" pitchFamily="65" charset="-120"/>
                          <a:ea typeface="標楷體" panose="03000509000000000000" pitchFamily="65" charset="-120"/>
                        </a:rPr>
                        <a:t>…</a:t>
                      </a:r>
                      <a:endParaRPr lang="en-US" altLang="zh-TW" sz="1900" b="0" i="0" u="none" strike="noStrike" dirty="0">
                        <a:solidFill>
                          <a:srgbClr val="000000"/>
                        </a:solidFill>
                        <a:effectLst/>
                        <a:latin typeface="標楷體" panose="03000509000000000000" pitchFamily="65" charset="-120"/>
                        <a:ea typeface="標楷體" panose="03000509000000000000" pitchFamily="65" charset="-120"/>
                      </a:endParaRPr>
                    </a:p>
                  </a:txBody>
                  <a:tcPr marL="5932" marR="5932" marT="5932" marB="0" anchor="ctr">
                    <a:solidFill>
                      <a:schemeClr val="accent4">
                        <a:lumMod val="40000"/>
                        <a:lumOff val="60000"/>
                      </a:schemeClr>
                    </a:solidFill>
                  </a:tcPr>
                </a:tc>
                <a:extLst>
                  <a:ext uri="{0D108BD9-81ED-4DB2-BD59-A6C34878D82A}">
                    <a16:rowId xmlns:a16="http://schemas.microsoft.com/office/drawing/2014/main" xmlns="" val="10005"/>
                  </a:ext>
                </a:extLst>
              </a:tr>
              <a:tr h="363343">
                <a:tc>
                  <a:txBody>
                    <a:bodyPr/>
                    <a:lstStyle/>
                    <a:p>
                      <a:pPr algn="ctr" rtl="0" fontAlgn="ctr"/>
                      <a:r>
                        <a:rPr lang="en-US" altLang="zh-TW" sz="1900" u="none" strike="noStrike" dirty="0">
                          <a:effectLst/>
                          <a:latin typeface="標楷體" panose="03000509000000000000" pitchFamily="65" charset="-120"/>
                          <a:ea typeface="標楷體" panose="03000509000000000000" pitchFamily="65" charset="-120"/>
                        </a:rPr>
                        <a:t>113</a:t>
                      </a:r>
                      <a:r>
                        <a:rPr lang="zh-TW" altLang="en-US" sz="1900" u="none" strike="noStrike" dirty="0">
                          <a:effectLst/>
                          <a:latin typeface="標楷體" panose="03000509000000000000" pitchFamily="65" charset="-120"/>
                          <a:ea typeface="標楷體" panose="03000509000000000000" pitchFamily="65" charset="-120"/>
                        </a:rPr>
                        <a:t>年</a:t>
                      </a:r>
                      <a:r>
                        <a:rPr lang="en-US" altLang="zh-TW" sz="1900" u="none" strike="noStrike" dirty="0">
                          <a:effectLst/>
                          <a:latin typeface="標楷體" panose="03000509000000000000" pitchFamily="65" charset="-120"/>
                          <a:ea typeface="標楷體" panose="03000509000000000000" pitchFamily="65" charset="-120"/>
                        </a:rPr>
                        <a:t>(</a:t>
                      </a:r>
                      <a:r>
                        <a:rPr lang="zh-TW" altLang="en-US" sz="1900" u="none" strike="noStrike" dirty="0">
                          <a:effectLst/>
                          <a:latin typeface="標楷體" panose="03000509000000000000" pitchFamily="65" charset="-120"/>
                          <a:ea typeface="標楷體" panose="03000509000000000000" pitchFamily="65" charset="-120"/>
                        </a:rPr>
                        <a:t>指標數</a:t>
                      </a:r>
                      <a:r>
                        <a:rPr lang="en-US" altLang="zh-TW" sz="1900" u="none" strike="noStrike" dirty="0">
                          <a:effectLst/>
                          <a:latin typeface="標楷體" panose="03000509000000000000" pitchFamily="65" charset="-120"/>
                          <a:ea typeface="標楷體" panose="03000509000000000000" pitchFamily="65" charset="-120"/>
                        </a:rPr>
                        <a:t>82)</a:t>
                      </a:r>
                      <a:endParaRPr lang="en-US" altLang="zh-TW" sz="1900" b="0" i="0" u="none" strike="noStrike" dirty="0">
                        <a:solidFill>
                          <a:srgbClr val="000000"/>
                        </a:solidFill>
                        <a:effectLst/>
                        <a:latin typeface="標楷體" panose="03000509000000000000" pitchFamily="65" charset="-120"/>
                        <a:ea typeface="標楷體" panose="03000509000000000000" pitchFamily="65" charset="-120"/>
                      </a:endParaRPr>
                    </a:p>
                  </a:txBody>
                  <a:tcPr marL="5932" marR="5932" marT="5932" marB="0" anchor="ctr">
                    <a:solidFill>
                      <a:schemeClr val="accent4">
                        <a:lumMod val="40000"/>
                        <a:lumOff val="60000"/>
                      </a:schemeClr>
                    </a:solidFill>
                  </a:tcPr>
                </a:tc>
                <a:tc>
                  <a:txBody>
                    <a:bodyPr/>
                    <a:lstStyle/>
                    <a:p>
                      <a:pPr algn="l" rtl="0" fontAlgn="ctr"/>
                      <a:r>
                        <a:rPr lang="zh-TW" altLang="en-US" sz="1900" u="none" strike="noStrike" dirty="0">
                          <a:effectLst/>
                          <a:latin typeface="標楷體" panose="03000509000000000000" pitchFamily="65" charset="-120"/>
                          <a:ea typeface="標楷體" panose="03000509000000000000" pitchFamily="65" charset="-120"/>
                        </a:rPr>
                        <a:t>年資</a:t>
                      </a:r>
                      <a:r>
                        <a:rPr lang="en-US" altLang="zh-TW" sz="1900" u="none" strike="noStrike" dirty="0">
                          <a:effectLst/>
                          <a:latin typeface="標楷體" panose="03000509000000000000" pitchFamily="65" charset="-120"/>
                          <a:ea typeface="標楷體" panose="03000509000000000000" pitchFamily="65" charset="-120"/>
                        </a:rPr>
                        <a:t>+</a:t>
                      </a:r>
                      <a:r>
                        <a:rPr lang="zh-TW" altLang="en-US" sz="1900" u="none" strike="noStrike" dirty="0">
                          <a:effectLst/>
                          <a:latin typeface="標楷體" panose="03000509000000000000" pitchFamily="65" charset="-120"/>
                          <a:ea typeface="標楷體" panose="03000509000000000000" pitchFamily="65" charset="-120"/>
                        </a:rPr>
                        <a:t>年齡</a:t>
                      </a:r>
                      <a:r>
                        <a:rPr lang="en-US" altLang="zh-TW" sz="1900" u="none" strike="noStrike" dirty="0">
                          <a:effectLst/>
                          <a:latin typeface="標楷體" panose="03000509000000000000" pitchFamily="65" charset="-120"/>
                          <a:ea typeface="標楷體" panose="03000509000000000000" pitchFamily="65" charset="-120"/>
                        </a:rPr>
                        <a:t>(32+</a:t>
                      </a:r>
                      <a:r>
                        <a:rPr lang="en-US" altLang="zh-TW" sz="1900" u="none" strike="noStrike" dirty="0">
                          <a:solidFill>
                            <a:srgbClr val="FF0000"/>
                          </a:solidFill>
                          <a:effectLst/>
                          <a:latin typeface="標楷體" panose="03000509000000000000" pitchFamily="65" charset="-120"/>
                          <a:ea typeface="標楷體" panose="03000509000000000000" pitchFamily="65" charset="-120"/>
                        </a:rPr>
                        <a:t>50</a:t>
                      </a:r>
                      <a:r>
                        <a:rPr lang="en-US" altLang="zh-TW" sz="1900" u="none" strike="noStrike" dirty="0">
                          <a:effectLst/>
                          <a:latin typeface="標楷體" panose="03000509000000000000" pitchFamily="65" charset="-120"/>
                          <a:ea typeface="標楷體" panose="03000509000000000000" pitchFamily="65" charset="-120"/>
                        </a:rPr>
                        <a:t>)</a:t>
                      </a:r>
                      <a:r>
                        <a:rPr lang="zh-TW" altLang="en-US" sz="1900" u="none" strike="noStrike" dirty="0">
                          <a:effectLst/>
                          <a:latin typeface="標楷體" panose="03000509000000000000" pitchFamily="65" charset="-120"/>
                          <a:ea typeface="標楷體" panose="03000509000000000000" pitchFamily="65" charset="-120"/>
                        </a:rPr>
                        <a:t>或</a:t>
                      </a:r>
                      <a:r>
                        <a:rPr lang="en-US" altLang="zh-TW" sz="1900" u="none" strike="noStrike" dirty="0">
                          <a:effectLst/>
                          <a:latin typeface="標楷體" panose="03000509000000000000" pitchFamily="65" charset="-120"/>
                          <a:ea typeface="標楷體" panose="03000509000000000000" pitchFamily="65" charset="-120"/>
                        </a:rPr>
                        <a:t>(25+57)</a:t>
                      </a:r>
                      <a:r>
                        <a:rPr lang="zh-TW" altLang="en-US" sz="1900" u="none" strike="noStrike" dirty="0">
                          <a:effectLst/>
                          <a:latin typeface="標楷體" panose="03000509000000000000" pitchFamily="65" charset="-120"/>
                          <a:ea typeface="標楷體" panose="03000509000000000000" pitchFamily="65" charset="-120"/>
                        </a:rPr>
                        <a:t>或</a:t>
                      </a:r>
                      <a:r>
                        <a:rPr lang="en-US" altLang="zh-TW" sz="1900" u="none" strike="noStrike" dirty="0">
                          <a:effectLst/>
                          <a:latin typeface="標楷體" panose="03000509000000000000" pitchFamily="65" charset="-120"/>
                          <a:ea typeface="標楷體" panose="03000509000000000000" pitchFamily="65" charset="-120"/>
                        </a:rPr>
                        <a:t>(26+56)</a:t>
                      </a:r>
                      <a:r>
                        <a:rPr lang="zh-TW" altLang="en-US" sz="1900" u="none" strike="noStrike" dirty="0">
                          <a:effectLst/>
                          <a:latin typeface="標楷體" panose="03000509000000000000" pitchFamily="65" charset="-120"/>
                          <a:ea typeface="標楷體" panose="03000509000000000000" pitchFamily="65" charset="-120"/>
                        </a:rPr>
                        <a:t>或</a:t>
                      </a:r>
                      <a:r>
                        <a:rPr lang="en-US" altLang="zh-TW" sz="1900" u="none" strike="noStrike" dirty="0">
                          <a:effectLst/>
                          <a:latin typeface="標楷體" panose="03000509000000000000" pitchFamily="65" charset="-120"/>
                          <a:ea typeface="標楷體" panose="03000509000000000000" pitchFamily="65" charset="-120"/>
                        </a:rPr>
                        <a:t>…</a:t>
                      </a:r>
                      <a:endParaRPr lang="en-US" altLang="zh-TW" sz="1900" b="0" i="0" u="none" strike="noStrike" dirty="0">
                        <a:solidFill>
                          <a:srgbClr val="000000"/>
                        </a:solidFill>
                        <a:effectLst/>
                        <a:latin typeface="標楷體" panose="03000509000000000000" pitchFamily="65" charset="-120"/>
                        <a:ea typeface="標楷體" panose="03000509000000000000" pitchFamily="65" charset="-120"/>
                      </a:endParaRPr>
                    </a:p>
                  </a:txBody>
                  <a:tcPr marL="5932" marR="5932" marT="5932" marB="0" anchor="ctr">
                    <a:solidFill>
                      <a:schemeClr val="accent4">
                        <a:lumMod val="40000"/>
                        <a:lumOff val="60000"/>
                      </a:schemeClr>
                    </a:solidFill>
                  </a:tcPr>
                </a:tc>
                <a:extLst>
                  <a:ext uri="{0D108BD9-81ED-4DB2-BD59-A6C34878D82A}">
                    <a16:rowId xmlns:a16="http://schemas.microsoft.com/office/drawing/2014/main" xmlns="" val="10006"/>
                  </a:ext>
                </a:extLst>
              </a:tr>
              <a:tr h="363343">
                <a:tc>
                  <a:txBody>
                    <a:bodyPr/>
                    <a:lstStyle/>
                    <a:p>
                      <a:pPr algn="ctr" rtl="0" fontAlgn="ctr"/>
                      <a:r>
                        <a:rPr lang="en-US" altLang="zh-TW" sz="1900" u="none" strike="noStrike">
                          <a:effectLst/>
                          <a:latin typeface="標楷體" panose="03000509000000000000" pitchFamily="65" charset="-120"/>
                          <a:ea typeface="標楷體" panose="03000509000000000000" pitchFamily="65" charset="-120"/>
                        </a:rPr>
                        <a:t>114</a:t>
                      </a:r>
                      <a:r>
                        <a:rPr lang="zh-TW" altLang="en-US" sz="1900" u="none" strike="noStrike">
                          <a:effectLst/>
                          <a:latin typeface="標楷體" panose="03000509000000000000" pitchFamily="65" charset="-120"/>
                          <a:ea typeface="標楷體" panose="03000509000000000000" pitchFamily="65" charset="-120"/>
                        </a:rPr>
                        <a:t>年</a:t>
                      </a:r>
                      <a:r>
                        <a:rPr lang="en-US" altLang="zh-TW" sz="1900" u="none" strike="noStrike">
                          <a:effectLst/>
                          <a:latin typeface="標楷體" panose="03000509000000000000" pitchFamily="65" charset="-120"/>
                          <a:ea typeface="標楷體" panose="03000509000000000000" pitchFamily="65" charset="-120"/>
                        </a:rPr>
                        <a:t>(</a:t>
                      </a:r>
                      <a:r>
                        <a:rPr lang="zh-TW" altLang="en-US" sz="1900" u="none" strike="noStrike">
                          <a:effectLst/>
                          <a:latin typeface="標楷體" panose="03000509000000000000" pitchFamily="65" charset="-120"/>
                          <a:ea typeface="標楷體" panose="03000509000000000000" pitchFamily="65" charset="-120"/>
                        </a:rPr>
                        <a:t>指標數</a:t>
                      </a:r>
                      <a:r>
                        <a:rPr lang="en-US" altLang="zh-TW" sz="1900" u="none" strike="noStrike">
                          <a:effectLst/>
                          <a:latin typeface="標楷體" panose="03000509000000000000" pitchFamily="65" charset="-120"/>
                          <a:ea typeface="標楷體" panose="03000509000000000000" pitchFamily="65" charset="-120"/>
                        </a:rPr>
                        <a:t>83)</a:t>
                      </a:r>
                      <a:endParaRPr lang="en-US" altLang="zh-TW" sz="1900" b="0" i="0" u="none" strike="noStrike">
                        <a:solidFill>
                          <a:srgbClr val="000000"/>
                        </a:solidFill>
                        <a:effectLst/>
                        <a:latin typeface="標楷體" panose="03000509000000000000" pitchFamily="65" charset="-120"/>
                        <a:ea typeface="標楷體" panose="03000509000000000000" pitchFamily="65" charset="-120"/>
                      </a:endParaRPr>
                    </a:p>
                  </a:txBody>
                  <a:tcPr marL="5932" marR="5932" marT="5932" marB="0" anchor="ctr">
                    <a:solidFill>
                      <a:schemeClr val="accent4">
                        <a:lumMod val="40000"/>
                        <a:lumOff val="60000"/>
                      </a:schemeClr>
                    </a:solidFill>
                  </a:tcPr>
                </a:tc>
                <a:tc>
                  <a:txBody>
                    <a:bodyPr/>
                    <a:lstStyle/>
                    <a:p>
                      <a:pPr algn="l" rtl="0" fontAlgn="ctr"/>
                      <a:r>
                        <a:rPr lang="zh-TW" altLang="en-US" sz="1900" u="none" strike="noStrike" dirty="0">
                          <a:effectLst/>
                          <a:latin typeface="標楷體" panose="03000509000000000000" pitchFamily="65" charset="-120"/>
                          <a:ea typeface="標楷體" panose="03000509000000000000" pitchFamily="65" charset="-120"/>
                        </a:rPr>
                        <a:t>年資</a:t>
                      </a:r>
                      <a:r>
                        <a:rPr lang="en-US" altLang="zh-TW" sz="1900" u="none" strike="noStrike" dirty="0">
                          <a:effectLst/>
                          <a:latin typeface="標楷體" panose="03000509000000000000" pitchFamily="65" charset="-120"/>
                          <a:ea typeface="標楷體" panose="03000509000000000000" pitchFamily="65" charset="-120"/>
                        </a:rPr>
                        <a:t>+</a:t>
                      </a:r>
                      <a:r>
                        <a:rPr lang="zh-TW" altLang="en-US" sz="1900" u="none" strike="noStrike" dirty="0">
                          <a:effectLst/>
                          <a:latin typeface="標楷體" panose="03000509000000000000" pitchFamily="65" charset="-120"/>
                          <a:ea typeface="標楷體" panose="03000509000000000000" pitchFamily="65" charset="-120"/>
                        </a:rPr>
                        <a:t>年齡</a:t>
                      </a:r>
                      <a:r>
                        <a:rPr lang="en-US" altLang="zh-TW" sz="1900" u="none" strike="noStrike" dirty="0">
                          <a:effectLst/>
                          <a:latin typeface="標楷體" panose="03000509000000000000" pitchFamily="65" charset="-120"/>
                          <a:ea typeface="標楷體" panose="03000509000000000000" pitchFamily="65" charset="-120"/>
                        </a:rPr>
                        <a:t>(33+</a:t>
                      </a:r>
                      <a:r>
                        <a:rPr lang="en-US" altLang="zh-TW" sz="1900" u="none" strike="noStrike" dirty="0">
                          <a:solidFill>
                            <a:srgbClr val="FF0000"/>
                          </a:solidFill>
                          <a:effectLst/>
                          <a:latin typeface="標楷體" panose="03000509000000000000" pitchFamily="65" charset="-120"/>
                          <a:ea typeface="標楷體" panose="03000509000000000000" pitchFamily="65" charset="-120"/>
                        </a:rPr>
                        <a:t>50</a:t>
                      </a:r>
                      <a:r>
                        <a:rPr lang="en-US" altLang="zh-TW" sz="1900" u="none" strike="noStrike" dirty="0">
                          <a:effectLst/>
                          <a:latin typeface="標楷體" panose="03000509000000000000" pitchFamily="65" charset="-120"/>
                          <a:ea typeface="標楷體" panose="03000509000000000000" pitchFamily="65" charset="-120"/>
                        </a:rPr>
                        <a:t>)</a:t>
                      </a:r>
                      <a:r>
                        <a:rPr lang="zh-TW" altLang="en-US" sz="1900" u="none" strike="noStrike" dirty="0">
                          <a:effectLst/>
                          <a:latin typeface="標楷體" panose="03000509000000000000" pitchFamily="65" charset="-120"/>
                          <a:ea typeface="標楷體" panose="03000509000000000000" pitchFamily="65" charset="-120"/>
                        </a:rPr>
                        <a:t>或</a:t>
                      </a:r>
                      <a:r>
                        <a:rPr lang="en-US" altLang="zh-TW" sz="1900" u="none" strike="noStrike" dirty="0">
                          <a:effectLst/>
                          <a:latin typeface="標楷體" panose="03000509000000000000" pitchFamily="65" charset="-120"/>
                          <a:ea typeface="標楷體" panose="03000509000000000000" pitchFamily="65" charset="-120"/>
                        </a:rPr>
                        <a:t>(</a:t>
                      </a:r>
                      <a:r>
                        <a:rPr lang="en-US" altLang="zh-TW" sz="1900" u="none" strike="noStrike" dirty="0">
                          <a:solidFill>
                            <a:schemeClr val="accent6">
                              <a:lumMod val="50000"/>
                            </a:schemeClr>
                          </a:solidFill>
                          <a:effectLst/>
                          <a:latin typeface="標楷體" panose="03000509000000000000" pitchFamily="65" charset="-120"/>
                          <a:ea typeface="標楷體" panose="03000509000000000000" pitchFamily="65" charset="-120"/>
                        </a:rPr>
                        <a:t>25+58</a:t>
                      </a:r>
                      <a:r>
                        <a:rPr lang="en-US" altLang="zh-TW" sz="1900" u="none" strike="noStrike" dirty="0">
                          <a:effectLst/>
                          <a:latin typeface="標楷體" panose="03000509000000000000" pitchFamily="65" charset="-120"/>
                          <a:ea typeface="標楷體" panose="03000509000000000000" pitchFamily="65" charset="-120"/>
                        </a:rPr>
                        <a:t>)</a:t>
                      </a:r>
                      <a:r>
                        <a:rPr lang="zh-TW" altLang="en-US" sz="1900" u="none" strike="noStrike" dirty="0">
                          <a:effectLst/>
                          <a:latin typeface="標楷體" panose="03000509000000000000" pitchFamily="65" charset="-120"/>
                          <a:ea typeface="標楷體" panose="03000509000000000000" pitchFamily="65" charset="-120"/>
                        </a:rPr>
                        <a:t>或</a:t>
                      </a:r>
                      <a:r>
                        <a:rPr lang="en-US" altLang="zh-TW" sz="1900" u="none" strike="noStrike" dirty="0">
                          <a:effectLst/>
                          <a:latin typeface="標楷體" panose="03000509000000000000" pitchFamily="65" charset="-120"/>
                          <a:ea typeface="標楷體" panose="03000509000000000000" pitchFamily="65" charset="-120"/>
                        </a:rPr>
                        <a:t>(26+57)</a:t>
                      </a:r>
                      <a:r>
                        <a:rPr lang="zh-TW" altLang="en-US" sz="1900" u="none" strike="noStrike" dirty="0">
                          <a:effectLst/>
                          <a:latin typeface="標楷體" panose="03000509000000000000" pitchFamily="65" charset="-120"/>
                          <a:ea typeface="標楷體" panose="03000509000000000000" pitchFamily="65" charset="-120"/>
                        </a:rPr>
                        <a:t>或</a:t>
                      </a:r>
                      <a:r>
                        <a:rPr lang="en-US" altLang="zh-TW" sz="1900" u="none" strike="noStrike" dirty="0">
                          <a:effectLst/>
                          <a:latin typeface="標楷體" panose="03000509000000000000" pitchFamily="65" charset="-120"/>
                          <a:ea typeface="標楷體" panose="03000509000000000000" pitchFamily="65" charset="-120"/>
                        </a:rPr>
                        <a:t>…</a:t>
                      </a:r>
                      <a:endParaRPr lang="en-US" altLang="zh-TW" sz="1400" b="1" i="0" u="none" strike="noStrike" dirty="0">
                        <a:solidFill>
                          <a:schemeClr val="accent6">
                            <a:lumMod val="50000"/>
                          </a:schemeClr>
                        </a:solidFill>
                        <a:effectLst/>
                        <a:latin typeface="標楷體" panose="03000509000000000000" pitchFamily="65" charset="-120"/>
                        <a:ea typeface="標楷體" panose="03000509000000000000" pitchFamily="65" charset="-120"/>
                      </a:endParaRPr>
                    </a:p>
                  </a:txBody>
                  <a:tcPr marL="5932" marR="5932" marT="5932" marB="0" anchor="ctr">
                    <a:solidFill>
                      <a:schemeClr val="accent4">
                        <a:lumMod val="40000"/>
                        <a:lumOff val="60000"/>
                      </a:schemeClr>
                    </a:solidFill>
                  </a:tcPr>
                </a:tc>
                <a:extLst>
                  <a:ext uri="{0D108BD9-81ED-4DB2-BD59-A6C34878D82A}">
                    <a16:rowId xmlns:a16="http://schemas.microsoft.com/office/drawing/2014/main" xmlns="" val="10007"/>
                  </a:ext>
                </a:extLst>
              </a:tr>
              <a:tr h="363343">
                <a:tc>
                  <a:txBody>
                    <a:bodyPr/>
                    <a:lstStyle/>
                    <a:p>
                      <a:pPr algn="ctr" rtl="0" fontAlgn="ctr"/>
                      <a:r>
                        <a:rPr lang="en-US" altLang="zh-TW" sz="1900" u="none" strike="noStrike" dirty="0">
                          <a:effectLst/>
                          <a:latin typeface="標楷體" panose="03000509000000000000" pitchFamily="65" charset="-120"/>
                          <a:ea typeface="標楷體" panose="03000509000000000000" pitchFamily="65" charset="-120"/>
                        </a:rPr>
                        <a:t>115</a:t>
                      </a:r>
                      <a:r>
                        <a:rPr lang="zh-TW" altLang="en-US" sz="1900" u="none" strike="noStrike" dirty="0">
                          <a:effectLst/>
                          <a:latin typeface="標楷體" panose="03000509000000000000" pitchFamily="65" charset="-120"/>
                          <a:ea typeface="標楷體" panose="03000509000000000000" pitchFamily="65" charset="-120"/>
                        </a:rPr>
                        <a:t>年</a:t>
                      </a:r>
                      <a:r>
                        <a:rPr lang="en-US" altLang="zh-TW" sz="1900" u="none" strike="noStrike" dirty="0">
                          <a:effectLst/>
                          <a:latin typeface="標楷體" panose="03000509000000000000" pitchFamily="65" charset="-120"/>
                          <a:ea typeface="標楷體" panose="03000509000000000000" pitchFamily="65" charset="-120"/>
                        </a:rPr>
                        <a:t>(</a:t>
                      </a:r>
                      <a:r>
                        <a:rPr lang="zh-TW" altLang="en-US" sz="1900" u="none" strike="noStrike" dirty="0">
                          <a:effectLst/>
                          <a:latin typeface="標楷體" panose="03000509000000000000" pitchFamily="65" charset="-120"/>
                          <a:ea typeface="標楷體" panose="03000509000000000000" pitchFamily="65" charset="-120"/>
                        </a:rPr>
                        <a:t>指標數</a:t>
                      </a:r>
                      <a:r>
                        <a:rPr lang="en-US" altLang="zh-TW" sz="1900" u="none" strike="noStrike" dirty="0">
                          <a:effectLst/>
                          <a:latin typeface="標楷體" panose="03000509000000000000" pitchFamily="65" charset="-120"/>
                          <a:ea typeface="標楷體" panose="03000509000000000000" pitchFamily="65" charset="-120"/>
                        </a:rPr>
                        <a:t>84)</a:t>
                      </a:r>
                      <a:endParaRPr lang="en-US" altLang="zh-TW" sz="1900" b="0" i="0" u="none" strike="noStrike" dirty="0">
                        <a:solidFill>
                          <a:srgbClr val="000000"/>
                        </a:solidFill>
                        <a:effectLst/>
                        <a:latin typeface="標楷體" panose="03000509000000000000" pitchFamily="65" charset="-120"/>
                        <a:ea typeface="標楷體" panose="03000509000000000000" pitchFamily="65" charset="-120"/>
                      </a:endParaRPr>
                    </a:p>
                  </a:txBody>
                  <a:tcPr marL="5932" marR="5932" marT="5932" marB="0" anchor="ctr">
                    <a:solidFill>
                      <a:schemeClr val="accent4">
                        <a:lumMod val="40000"/>
                        <a:lumOff val="60000"/>
                      </a:schemeClr>
                    </a:solidFill>
                  </a:tcPr>
                </a:tc>
                <a:tc>
                  <a:txBody>
                    <a:bodyPr/>
                    <a:lstStyle/>
                    <a:p>
                      <a:pPr algn="l" rtl="0" fontAlgn="ctr"/>
                      <a:r>
                        <a:rPr lang="zh-TW" altLang="en-US" sz="1900" u="none" strike="noStrike" dirty="0">
                          <a:effectLst/>
                          <a:latin typeface="標楷體" panose="03000509000000000000" pitchFamily="65" charset="-120"/>
                          <a:ea typeface="標楷體" panose="03000509000000000000" pitchFamily="65" charset="-120"/>
                        </a:rPr>
                        <a:t>年資</a:t>
                      </a:r>
                      <a:r>
                        <a:rPr lang="en-US" altLang="zh-TW" sz="1900" u="none" strike="noStrike" dirty="0">
                          <a:effectLst/>
                          <a:latin typeface="標楷體" panose="03000509000000000000" pitchFamily="65" charset="-120"/>
                          <a:ea typeface="標楷體" panose="03000509000000000000" pitchFamily="65" charset="-120"/>
                        </a:rPr>
                        <a:t>+</a:t>
                      </a:r>
                      <a:r>
                        <a:rPr lang="zh-TW" altLang="en-US" sz="1900" u="none" strike="noStrike" dirty="0">
                          <a:effectLst/>
                          <a:latin typeface="標楷體" panose="03000509000000000000" pitchFamily="65" charset="-120"/>
                          <a:ea typeface="標楷體" panose="03000509000000000000" pitchFamily="65" charset="-120"/>
                        </a:rPr>
                        <a:t>年齡</a:t>
                      </a:r>
                      <a:r>
                        <a:rPr lang="en-US" altLang="zh-TW" sz="1900" u="none" strike="noStrike" dirty="0">
                          <a:effectLst/>
                          <a:latin typeface="標楷體" panose="03000509000000000000" pitchFamily="65" charset="-120"/>
                          <a:ea typeface="標楷體" panose="03000509000000000000" pitchFamily="65" charset="-120"/>
                        </a:rPr>
                        <a:t>(34+</a:t>
                      </a:r>
                      <a:r>
                        <a:rPr lang="en-US" altLang="zh-TW" sz="1900" u="none" strike="noStrike" dirty="0">
                          <a:solidFill>
                            <a:srgbClr val="FF0000"/>
                          </a:solidFill>
                          <a:effectLst/>
                          <a:latin typeface="標楷體" panose="03000509000000000000" pitchFamily="65" charset="-120"/>
                          <a:ea typeface="標楷體" panose="03000509000000000000" pitchFamily="65" charset="-120"/>
                        </a:rPr>
                        <a:t>50</a:t>
                      </a:r>
                      <a:r>
                        <a:rPr lang="en-US" altLang="zh-TW" sz="1900" u="none" strike="noStrike" dirty="0">
                          <a:effectLst/>
                          <a:latin typeface="標楷體" panose="03000509000000000000" pitchFamily="65" charset="-120"/>
                          <a:ea typeface="標楷體" panose="03000509000000000000" pitchFamily="65" charset="-120"/>
                        </a:rPr>
                        <a:t>)</a:t>
                      </a:r>
                      <a:r>
                        <a:rPr lang="zh-TW" altLang="en-US" sz="1900" u="none" strike="noStrike" dirty="0">
                          <a:effectLst/>
                          <a:latin typeface="標楷體" panose="03000509000000000000" pitchFamily="65" charset="-120"/>
                          <a:ea typeface="標楷體" panose="03000509000000000000" pitchFamily="65" charset="-120"/>
                        </a:rPr>
                        <a:t>或</a:t>
                      </a:r>
                      <a:r>
                        <a:rPr lang="en-US" altLang="zh-TW" sz="1900" u="none" strike="noStrike" dirty="0">
                          <a:effectLst/>
                          <a:latin typeface="標楷體" panose="03000509000000000000" pitchFamily="65" charset="-120"/>
                          <a:ea typeface="標楷體" panose="03000509000000000000" pitchFamily="65" charset="-120"/>
                        </a:rPr>
                        <a:t>(</a:t>
                      </a:r>
                      <a:r>
                        <a:rPr lang="en-US" altLang="zh-TW" sz="1900" u="none" strike="noStrike" dirty="0">
                          <a:solidFill>
                            <a:schemeClr val="accent6">
                              <a:lumMod val="50000"/>
                            </a:schemeClr>
                          </a:solidFill>
                          <a:effectLst/>
                          <a:latin typeface="標楷體" panose="03000509000000000000" pitchFamily="65" charset="-120"/>
                          <a:ea typeface="標楷體" panose="03000509000000000000" pitchFamily="65" charset="-120"/>
                        </a:rPr>
                        <a:t>26+58</a:t>
                      </a:r>
                      <a:r>
                        <a:rPr lang="en-US" altLang="zh-TW" sz="1900" u="none" strike="noStrike" dirty="0">
                          <a:effectLst/>
                          <a:latin typeface="標楷體" panose="03000509000000000000" pitchFamily="65" charset="-120"/>
                          <a:ea typeface="標楷體" panose="03000509000000000000" pitchFamily="65" charset="-120"/>
                        </a:rPr>
                        <a:t>)</a:t>
                      </a:r>
                      <a:r>
                        <a:rPr lang="zh-TW" altLang="en-US" sz="1900" u="none" strike="noStrike" dirty="0">
                          <a:effectLst/>
                          <a:latin typeface="標楷體" panose="03000509000000000000" pitchFamily="65" charset="-120"/>
                          <a:ea typeface="標楷體" panose="03000509000000000000" pitchFamily="65" charset="-120"/>
                        </a:rPr>
                        <a:t>或</a:t>
                      </a:r>
                      <a:r>
                        <a:rPr lang="en-US" altLang="zh-TW" sz="1900" u="none" strike="noStrike" dirty="0">
                          <a:effectLst/>
                          <a:latin typeface="標楷體" panose="03000509000000000000" pitchFamily="65" charset="-120"/>
                          <a:ea typeface="標楷體" panose="03000509000000000000" pitchFamily="65" charset="-120"/>
                        </a:rPr>
                        <a:t>(</a:t>
                      </a:r>
                      <a:r>
                        <a:rPr lang="en-US" altLang="zh-TW" sz="1900" u="none" strike="noStrike" dirty="0">
                          <a:solidFill>
                            <a:schemeClr val="accent6">
                              <a:lumMod val="50000"/>
                            </a:schemeClr>
                          </a:solidFill>
                          <a:effectLst/>
                          <a:latin typeface="標楷體" panose="03000509000000000000" pitchFamily="65" charset="-120"/>
                          <a:ea typeface="標楷體" panose="03000509000000000000" pitchFamily="65" charset="-120"/>
                        </a:rPr>
                        <a:t>27+57</a:t>
                      </a:r>
                      <a:r>
                        <a:rPr lang="en-US" altLang="zh-TW" sz="1900" u="none" strike="noStrike" dirty="0">
                          <a:effectLst/>
                          <a:latin typeface="標楷體" panose="03000509000000000000" pitchFamily="65" charset="-120"/>
                          <a:ea typeface="標楷體" panose="03000509000000000000" pitchFamily="65" charset="-120"/>
                        </a:rPr>
                        <a:t>)</a:t>
                      </a:r>
                      <a:r>
                        <a:rPr lang="zh-TW" altLang="en-US" sz="1900" u="none" strike="noStrike" dirty="0">
                          <a:effectLst/>
                          <a:latin typeface="標楷體" panose="03000509000000000000" pitchFamily="65" charset="-120"/>
                          <a:ea typeface="標楷體" panose="03000509000000000000" pitchFamily="65" charset="-120"/>
                        </a:rPr>
                        <a:t>或</a:t>
                      </a:r>
                      <a:r>
                        <a:rPr lang="en-US" altLang="zh-TW" sz="1900" u="none" strike="noStrike" dirty="0">
                          <a:effectLst/>
                          <a:latin typeface="標楷體" panose="03000509000000000000" pitchFamily="65" charset="-120"/>
                          <a:ea typeface="標楷體" panose="03000509000000000000" pitchFamily="65" charset="-120"/>
                        </a:rPr>
                        <a:t>…</a:t>
                      </a:r>
                      <a:endParaRPr lang="en-US" altLang="zh-TW" sz="1900" b="0" i="0" u="none" strike="noStrike" dirty="0">
                        <a:solidFill>
                          <a:srgbClr val="000000"/>
                        </a:solidFill>
                        <a:effectLst/>
                        <a:latin typeface="標楷體" panose="03000509000000000000" pitchFamily="65" charset="-120"/>
                        <a:ea typeface="標楷體" panose="03000509000000000000" pitchFamily="65" charset="-120"/>
                      </a:endParaRPr>
                    </a:p>
                  </a:txBody>
                  <a:tcPr marL="5932" marR="5932" marT="5932" marB="0" anchor="ctr">
                    <a:solidFill>
                      <a:schemeClr val="accent4">
                        <a:lumMod val="40000"/>
                        <a:lumOff val="60000"/>
                      </a:schemeClr>
                    </a:solidFill>
                  </a:tcPr>
                </a:tc>
                <a:extLst>
                  <a:ext uri="{0D108BD9-81ED-4DB2-BD59-A6C34878D82A}">
                    <a16:rowId xmlns:a16="http://schemas.microsoft.com/office/drawing/2014/main" xmlns="" val="10008"/>
                  </a:ext>
                </a:extLst>
              </a:tr>
              <a:tr h="363343">
                <a:tc>
                  <a:txBody>
                    <a:bodyPr/>
                    <a:lstStyle/>
                    <a:p>
                      <a:pPr algn="ctr" rtl="0" fontAlgn="ctr"/>
                      <a:r>
                        <a:rPr lang="en-US" altLang="zh-TW" sz="1900" u="none" strike="noStrike" dirty="0">
                          <a:effectLst/>
                          <a:latin typeface="標楷體" panose="03000509000000000000" pitchFamily="65" charset="-120"/>
                          <a:ea typeface="標楷體" panose="03000509000000000000" pitchFamily="65" charset="-120"/>
                        </a:rPr>
                        <a:t>116</a:t>
                      </a:r>
                      <a:r>
                        <a:rPr lang="zh-TW" altLang="en-US" sz="1900" u="none" strike="noStrike" dirty="0">
                          <a:effectLst/>
                          <a:latin typeface="標楷體" panose="03000509000000000000" pitchFamily="65" charset="-120"/>
                          <a:ea typeface="標楷體" panose="03000509000000000000" pitchFamily="65" charset="-120"/>
                        </a:rPr>
                        <a:t>年</a:t>
                      </a:r>
                      <a:r>
                        <a:rPr lang="en-US" altLang="zh-TW" sz="1900" u="none" strike="noStrike" dirty="0">
                          <a:effectLst/>
                          <a:latin typeface="標楷體" panose="03000509000000000000" pitchFamily="65" charset="-120"/>
                          <a:ea typeface="標楷體" panose="03000509000000000000" pitchFamily="65" charset="-120"/>
                        </a:rPr>
                        <a:t>(</a:t>
                      </a:r>
                      <a:r>
                        <a:rPr lang="zh-TW" altLang="en-US" sz="1900" u="none" strike="noStrike" dirty="0">
                          <a:effectLst/>
                          <a:latin typeface="標楷體" panose="03000509000000000000" pitchFamily="65" charset="-120"/>
                          <a:ea typeface="標楷體" panose="03000509000000000000" pitchFamily="65" charset="-120"/>
                        </a:rPr>
                        <a:t>指標數</a:t>
                      </a:r>
                      <a:r>
                        <a:rPr lang="en-US" altLang="zh-TW" sz="1900" u="none" strike="noStrike" dirty="0">
                          <a:effectLst/>
                          <a:latin typeface="標楷體" panose="03000509000000000000" pitchFamily="65" charset="-120"/>
                          <a:ea typeface="標楷體" panose="03000509000000000000" pitchFamily="65" charset="-120"/>
                        </a:rPr>
                        <a:t>85)</a:t>
                      </a:r>
                      <a:endParaRPr lang="en-US" altLang="zh-TW" sz="1900" b="0" i="0" u="none" strike="noStrike" dirty="0">
                        <a:solidFill>
                          <a:srgbClr val="000000"/>
                        </a:solidFill>
                        <a:effectLst/>
                        <a:latin typeface="標楷體" panose="03000509000000000000" pitchFamily="65" charset="-120"/>
                        <a:ea typeface="標楷體" panose="03000509000000000000" pitchFamily="65" charset="-120"/>
                      </a:endParaRPr>
                    </a:p>
                  </a:txBody>
                  <a:tcPr marL="5932" marR="5932" marT="5932" marB="0" anchor="ctr">
                    <a:solidFill>
                      <a:schemeClr val="accent3">
                        <a:lumMod val="60000"/>
                        <a:lumOff val="40000"/>
                      </a:schemeClr>
                    </a:solidFill>
                  </a:tcPr>
                </a:tc>
                <a:tc>
                  <a:txBody>
                    <a:bodyPr/>
                    <a:lstStyle/>
                    <a:p>
                      <a:pPr algn="l" rtl="0" fontAlgn="ctr"/>
                      <a:r>
                        <a:rPr lang="zh-TW" altLang="en-US" sz="1900" u="none" strike="noStrike" dirty="0">
                          <a:effectLst/>
                          <a:latin typeface="標楷體" panose="03000509000000000000" pitchFamily="65" charset="-120"/>
                          <a:ea typeface="標楷體" panose="03000509000000000000" pitchFamily="65" charset="-120"/>
                        </a:rPr>
                        <a:t>年資</a:t>
                      </a:r>
                      <a:r>
                        <a:rPr lang="en-US" altLang="zh-TW" sz="1900" u="none" strike="noStrike" dirty="0">
                          <a:effectLst/>
                          <a:latin typeface="標楷體" panose="03000509000000000000" pitchFamily="65" charset="-120"/>
                          <a:ea typeface="標楷體" panose="03000509000000000000" pitchFamily="65" charset="-120"/>
                        </a:rPr>
                        <a:t>+</a:t>
                      </a:r>
                      <a:r>
                        <a:rPr lang="zh-TW" altLang="en-US" sz="1900" u="none" strike="noStrike" dirty="0">
                          <a:effectLst/>
                          <a:latin typeface="標楷體" panose="03000509000000000000" pitchFamily="65" charset="-120"/>
                          <a:ea typeface="標楷體" panose="03000509000000000000" pitchFamily="65" charset="-120"/>
                        </a:rPr>
                        <a:t>年齡</a:t>
                      </a:r>
                      <a:r>
                        <a:rPr lang="en-US" altLang="zh-TW" sz="1900" u="none" strike="noStrike" dirty="0">
                          <a:effectLst/>
                          <a:latin typeface="標楷體" panose="03000509000000000000" pitchFamily="65" charset="-120"/>
                          <a:ea typeface="標楷體" panose="03000509000000000000" pitchFamily="65" charset="-120"/>
                        </a:rPr>
                        <a:t>(30+</a:t>
                      </a:r>
                      <a:r>
                        <a:rPr lang="en-US" altLang="zh-TW" sz="1900" u="none" strike="noStrike" dirty="0">
                          <a:solidFill>
                            <a:srgbClr val="FF00FF"/>
                          </a:solidFill>
                          <a:effectLst/>
                          <a:latin typeface="標楷體" panose="03000509000000000000" pitchFamily="65" charset="-120"/>
                          <a:ea typeface="標楷體" panose="03000509000000000000" pitchFamily="65" charset="-120"/>
                        </a:rPr>
                        <a:t>55</a:t>
                      </a:r>
                      <a:r>
                        <a:rPr lang="en-US" altLang="zh-TW" sz="1900" u="none" strike="noStrike" dirty="0">
                          <a:effectLst/>
                          <a:latin typeface="標楷體" panose="03000509000000000000" pitchFamily="65" charset="-120"/>
                          <a:ea typeface="標楷體" panose="03000509000000000000" pitchFamily="65" charset="-120"/>
                        </a:rPr>
                        <a:t>)</a:t>
                      </a:r>
                      <a:r>
                        <a:rPr lang="zh-TW" altLang="en-US" sz="1900" u="none" strike="noStrike" dirty="0">
                          <a:effectLst/>
                          <a:latin typeface="標楷體" panose="03000509000000000000" pitchFamily="65" charset="-120"/>
                          <a:ea typeface="標楷體" panose="03000509000000000000" pitchFamily="65" charset="-120"/>
                        </a:rPr>
                        <a:t>或</a:t>
                      </a:r>
                      <a:r>
                        <a:rPr lang="en-US" altLang="zh-TW" sz="1900" u="none" strike="noStrike" dirty="0">
                          <a:effectLst/>
                          <a:latin typeface="標楷體" panose="03000509000000000000" pitchFamily="65" charset="-120"/>
                          <a:ea typeface="標楷體" panose="03000509000000000000" pitchFamily="65" charset="-120"/>
                        </a:rPr>
                        <a:t>(29+56)</a:t>
                      </a:r>
                      <a:r>
                        <a:rPr lang="zh-TW" altLang="en-US" sz="1900" u="none" strike="noStrike" dirty="0">
                          <a:effectLst/>
                          <a:latin typeface="標楷體" panose="03000509000000000000" pitchFamily="65" charset="-120"/>
                          <a:ea typeface="標楷體" panose="03000509000000000000" pitchFamily="65" charset="-120"/>
                        </a:rPr>
                        <a:t>或</a:t>
                      </a:r>
                      <a:r>
                        <a:rPr lang="en-US" altLang="zh-TW" sz="1900" u="none" strike="noStrike" dirty="0">
                          <a:effectLst/>
                          <a:latin typeface="標楷體" panose="03000509000000000000" pitchFamily="65" charset="-120"/>
                          <a:ea typeface="標楷體" panose="03000509000000000000" pitchFamily="65" charset="-120"/>
                        </a:rPr>
                        <a:t>(28+57)</a:t>
                      </a:r>
                      <a:r>
                        <a:rPr lang="zh-TW" altLang="en-US" sz="1900" u="none" strike="noStrike" dirty="0">
                          <a:effectLst/>
                          <a:latin typeface="標楷體" panose="03000509000000000000" pitchFamily="65" charset="-120"/>
                          <a:ea typeface="標楷體" panose="03000509000000000000" pitchFamily="65" charset="-120"/>
                        </a:rPr>
                        <a:t>或</a:t>
                      </a:r>
                      <a:r>
                        <a:rPr lang="en-US" altLang="zh-TW" sz="1900" u="none" strike="noStrike" dirty="0">
                          <a:effectLst/>
                          <a:latin typeface="標楷體" panose="03000509000000000000" pitchFamily="65" charset="-120"/>
                          <a:ea typeface="標楷體" panose="03000509000000000000" pitchFamily="65" charset="-120"/>
                        </a:rPr>
                        <a:t>…</a:t>
                      </a:r>
                      <a:endParaRPr lang="en-US" altLang="zh-TW" sz="1900" b="0" i="0" u="none" strike="noStrike" dirty="0">
                        <a:solidFill>
                          <a:srgbClr val="000000"/>
                        </a:solidFill>
                        <a:effectLst/>
                        <a:latin typeface="標楷體" panose="03000509000000000000" pitchFamily="65" charset="-120"/>
                        <a:ea typeface="標楷體" panose="03000509000000000000" pitchFamily="65" charset="-120"/>
                      </a:endParaRPr>
                    </a:p>
                  </a:txBody>
                  <a:tcPr marL="5932" marR="5932" marT="5932" marB="0" anchor="ctr">
                    <a:solidFill>
                      <a:schemeClr val="accent3">
                        <a:lumMod val="60000"/>
                        <a:lumOff val="40000"/>
                      </a:schemeClr>
                    </a:solidFill>
                  </a:tcPr>
                </a:tc>
                <a:extLst>
                  <a:ext uri="{0D108BD9-81ED-4DB2-BD59-A6C34878D82A}">
                    <a16:rowId xmlns:a16="http://schemas.microsoft.com/office/drawing/2014/main" xmlns="" val="10009"/>
                  </a:ext>
                </a:extLst>
              </a:tr>
              <a:tr h="363343">
                <a:tc>
                  <a:txBody>
                    <a:bodyPr/>
                    <a:lstStyle/>
                    <a:p>
                      <a:pPr algn="ctr" rtl="0" fontAlgn="ctr"/>
                      <a:r>
                        <a:rPr lang="en-US" altLang="zh-TW" sz="1900" u="none" strike="noStrike">
                          <a:effectLst/>
                          <a:latin typeface="標楷體" panose="03000509000000000000" pitchFamily="65" charset="-120"/>
                          <a:ea typeface="標楷體" panose="03000509000000000000" pitchFamily="65" charset="-120"/>
                        </a:rPr>
                        <a:t>117</a:t>
                      </a:r>
                      <a:r>
                        <a:rPr lang="zh-TW" altLang="en-US" sz="1900" u="none" strike="noStrike">
                          <a:effectLst/>
                          <a:latin typeface="標楷體" panose="03000509000000000000" pitchFamily="65" charset="-120"/>
                          <a:ea typeface="標楷體" panose="03000509000000000000" pitchFamily="65" charset="-120"/>
                        </a:rPr>
                        <a:t>年</a:t>
                      </a:r>
                      <a:r>
                        <a:rPr lang="en-US" altLang="zh-TW" sz="1900" u="none" strike="noStrike">
                          <a:effectLst/>
                          <a:latin typeface="標楷體" panose="03000509000000000000" pitchFamily="65" charset="-120"/>
                          <a:ea typeface="標楷體" panose="03000509000000000000" pitchFamily="65" charset="-120"/>
                        </a:rPr>
                        <a:t>(</a:t>
                      </a:r>
                      <a:r>
                        <a:rPr lang="zh-TW" altLang="en-US" sz="1900" u="none" strike="noStrike">
                          <a:effectLst/>
                          <a:latin typeface="標楷體" panose="03000509000000000000" pitchFamily="65" charset="-120"/>
                          <a:ea typeface="標楷體" panose="03000509000000000000" pitchFamily="65" charset="-120"/>
                        </a:rPr>
                        <a:t>指標數</a:t>
                      </a:r>
                      <a:r>
                        <a:rPr lang="en-US" altLang="zh-TW" sz="1900" u="none" strike="noStrike">
                          <a:effectLst/>
                          <a:latin typeface="標楷體" panose="03000509000000000000" pitchFamily="65" charset="-120"/>
                          <a:ea typeface="標楷體" panose="03000509000000000000" pitchFamily="65" charset="-120"/>
                        </a:rPr>
                        <a:t>86)</a:t>
                      </a:r>
                      <a:endParaRPr lang="en-US" altLang="zh-TW" sz="1900" b="0" i="0" u="none" strike="noStrike">
                        <a:solidFill>
                          <a:srgbClr val="000000"/>
                        </a:solidFill>
                        <a:effectLst/>
                        <a:latin typeface="標楷體" panose="03000509000000000000" pitchFamily="65" charset="-120"/>
                        <a:ea typeface="標楷體" panose="03000509000000000000" pitchFamily="65" charset="-120"/>
                      </a:endParaRPr>
                    </a:p>
                  </a:txBody>
                  <a:tcPr marL="5932" marR="5932" marT="5932" marB="0" anchor="ctr">
                    <a:solidFill>
                      <a:schemeClr val="accent3">
                        <a:lumMod val="60000"/>
                        <a:lumOff val="40000"/>
                      </a:schemeClr>
                    </a:solidFill>
                  </a:tcPr>
                </a:tc>
                <a:tc>
                  <a:txBody>
                    <a:bodyPr/>
                    <a:lstStyle/>
                    <a:p>
                      <a:pPr algn="l" rtl="0" fontAlgn="ctr"/>
                      <a:r>
                        <a:rPr lang="zh-TW" altLang="en-US" sz="1900" u="none" strike="noStrike" dirty="0">
                          <a:effectLst/>
                          <a:latin typeface="標楷體" panose="03000509000000000000" pitchFamily="65" charset="-120"/>
                          <a:ea typeface="標楷體" panose="03000509000000000000" pitchFamily="65" charset="-120"/>
                        </a:rPr>
                        <a:t>年資</a:t>
                      </a:r>
                      <a:r>
                        <a:rPr lang="en-US" altLang="zh-TW" sz="1900" u="none" strike="noStrike" dirty="0">
                          <a:effectLst/>
                          <a:latin typeface="標楷體" panose="03000509000000000000" pitchFamily="65" charset="-120"/>
                          <a:ea typeface="標楷體" panose="03000509000000000000" pitchFamily="65" charset="-120"/>
                        </a:rPr>
                        <a:t>+</a:t>
                      </a:r>
                      <a:r>
                        <a:rPr lang="zh-TW" altLang="en-US" sz="1900" u="none" strike="noStrike" dirty="0">
                          <a:effectLst/>
                          <a:latin typeface="標楷體" panose="03000509000000000000" pitchFamily="65" charset="-120"/>
                          <a:ea typeface="標楷體" panose="03000509000000000000" pitchFamily="65" charset="-120"/>
                        </a:rPr>
                        <a:t>年齡</a:t>
                      </a:r>
                      <a:r>
                        <a:rPr lang="en-US" altLang="zh-TW" sz="1900" u="none" strike="noStrike" dirty="0">
                          <a:effectLst/>
                          <a:latin typeface="標楷體" panose="03000509000000000000" pitchFamily="65" charset="-120"/>
                          <a:ea typeface="標楷體" panose="03000509000000000000" pitchFamily="65" charset="-120"/>
                        </a:rPr>
                        <a:t>(31+</a:t>
                      </a:r>
                      <a:r>
                        <a:rPr lang="en-US" altLang="zh-TW" sz="1900" u="none" strike="noStrike" dirty="0">
                          <a:solidFill>
                            <a:srgbClr val="FF00FF"/>
                          </a:solidFill>
                          <a:effectLst/>
                          <a:latin typeface="標楷體" panose="03000509000000000000" pitchFamily="65" charset="-120"/>
                          <a:ea typeface="標楷體" panose="03000509000000000000" pitchFamily="65" charset="-120"/>
                        </a:rPr>
                        <a:t>55</a:t>
                      </a:r>
                      <a:r>
                        <a:rPr lang="en-US" altLang="zh-TW" sz="1900" u="none" strike="noStrike" dirty="0">
                          <a:effectLst/>
                          <a:latin typeface="標楷體" panose="03000509000000000000" pitchFamily="65" charset="-120"/>
                          <a:ea typeface="標楷體" panose="03000509000000000000" pitchFamily="65" charset="-120"/>
                        </a:rPr>
                        <a:t>)</a:t>
                      </a:r>
                      <a:r>
                        <a:rPr lang="zh-TW" altLang="en-US" sz="1900" u="none" strike="noStrike" dirty="0">
                          <a:effectLst/>
                          <a:latin typeface="標楷體" panose="03000509000000000000" pitchFamily="65" charset="-120"/>
                          <a:ea typeface="標楷體" panose="03000509000000000000" pitchFamily="65" charset="-120"/>
                        </a:rPr>
                        <a:t>或</a:t>
                      </a:r>
                      <a:r>
                        <a:rPr lang="en-US" altLang="zh-TW" sz="1900" u="none" strike="noStrike" dirty="0">
                          <a:effectLst/>
                          <a:latin typeface="標楷體" panose="03000509000000000000" pitchFamily="65" charset="-120"/>
                          <a:ea typeface="標楷體" panose="03000509000000000000" pitchFamily="65" charset="-120"/>
                        </a:rPr>
                        <a:t>(30+56)</a:t>
                      </a:r>
                      <a:r>
                        <a:rPr lang="zh-TW" altLang="en-US" sz="1900" u="none" strike="noStrike" dirty="0">
                          <a:effectLst/>
                          <a:latin typeface="標楷體" panose="03000509000000000000" pitchFamily="65" charset="-120"/>
                          <a:ea typeface="標楷體" panose="03000509000000000000" pitchFamily="65" charset="-120"/>
                        </a:rPr>
                        <a:t>或</a:t>
                      </a:r>
                      <a:r>
                        <a:rPr lang="en-US" altLang="zh-TW" sz="1900" u="none" strike="noStrike" dirty="0">
                          <a:effectLst/>
                          <a:latin typeface="標楷體" panose="03000509000000000000" pitchFamily="65" charset="-120"/>
                          <a:ea typeface="標楷體" panose="03000509000000000000" pitchFamily="65" charset="-120"/>
                        </a:rPr>
                        <a:t>(29+57)</a:t>
                      </a:r>
                      <a:r>
                        <a:rPr lang="zh-TW" altLang="en-US" sz="1900" u="none" strike="noStrike" dirty="0">
                          <a:effectLst/>
                          <a:latin typeface="標楷體" panose="03000509000000000000" pitchFamily="65" charset="-120"/>
                          <a:ea typeface="標楷體" panose="03000509000000000000" pitchFamily="65" charset="-120"/>
                        </a:rPr>
                        <a:t>或</a:t>
                      </a:r>
                      <a:r>
                        <a:rPr lang="en-US" altLang="zh-TW" sz="1900" u="none" strike="noStrike" dirty="0">
                          <a:effectLst/>
                          <a:latin typeface="標楷體" panose="03000509000000000000" pitchFamily="65" charset="-120"/>
                          <a:ea typeface="標楷體" panose="03000509000000000000" pitchFamily="65" charset="-120"/>
                        </a:rPr>
                        <a:t>…</a:t>
                      </a:r>
                      <a:endParaRPr lang="en-US" altLang="zh-TW" sz="1900" b="0" i="0" u="none" strike="noStrike" dirty="0">
                        <a:solidFill>
                          <a:srgbClr val="000000"/>
                        </a:solidFill>
                        <a:effectLst/>
                        <a:latin typeface="標楷體" panose="03000509000000000000" pitchFamily="65" charset="-120"/>
                        <a:ea typeface="標楷體" panose="03000509000000000000" pitchFamily="65" charset="-120"/>
                      </a:endParaRPr>
                    </a:p>
                  </a:txBody>
                  <a:tcPr marL="5932" marR="5932" marT="5932" marB="0" anchor="ctr">
                    <a:solidFill>
                      <a:schemeClr val="accent3">
                        <a:lumMod val="60000"/>
                        <a:lumOff val="40000"/>
                      </a:schemeClr>
                    </a:solidFill>
                  </a:tcPr>
                </a:tc>
                <a:extLst>
                  <a:ext uri="{0D108BD9-81ED-4DB2-BD59-A6C34878D82A}">
                    <a16:rowId xmlns:a16="http://schemas.microsoft.com/office/drawing/2014/main" xmlns="" val="10010"/>
                  </a:ext>
                </a:extLst>
              </a:tr>
              <a:tr h="363343">
                <a:tc>
                  <a:txBody>
                    <a:bodyPr/>
                    <a:lstStyle/>
                    <a:p>
                      <a:pPr algn="ctr" rtl="0" fontAlgn="ctr"/>
                      <a:r>
                        <a:rPr lang="en-US" altLang="zh-TW" sz="1900" u="none" strike="noStrike">
                          <a:effectLst/>
                          <a:latin typeface="標楷體" panose="03000509000000000000" pitchFamily="65" charset="-120"/>
                          <a:ea typeface="標楷體" panose="03000509000000000000" pitchFamily="65" charset="-120"/>
                        </a:rPr>
                        <a:t>118</a:t>
                      </a:r>
                      <a:r>
                        <a:rPr lang="zh-TW" altLang="en-US" sz="1900" u="none" strike="noStrike">
                          <a:effectLst/>
                          <a:latin typeface="標楷體" panose="03000509000000000000" pitchFamily="65" charset="-120"/>
                          <a:ea typeface="標楷體" panose="03000509000000000000" pitchFamily="65" charset="-120"/>
                        </a:rPr>
                        <a:t>年</a:t>
                      </a:r>
                      <a:r>
                        <a:rPr lang="en-US" altLang="zh-TW" sz="1900" u="none" strike="noStrike">
                          <a:effectLst/>
                          <a:latin typeface="標楷體" panose="03000509000000000000" pitchFamily="65" charset="-120"/>
                          <a:ea typeface="標楷體" panose="03000509000000000000" pitchFamily="65" charset="-120"/>
                        </a:rPr>
                        <a:t>(</a:t>
                      </a:r>
                      <a:r>
                        <a:rPr lang="zh-TW" altLang="en-US" sz="1900" u="none" strike="noStrike">
                          <a:effectLst/>
                          <a:latin typeface="標楷體" panose="03000509000000000000" pitchFamily="65" charset="-120"/>
                          <a:ea typeface="標楷體" panose="03000509000000000000" pitchFamily="65" charset="-120"/>
                        </a:rPr>
                        <a:t>指標數</a:t>
                      </a:r>
                      <a:r>
                        <a:rPr lang="en-US" altLang="zh-TW" sz="1900" u="none" strike="noStrike">
                          <a:effectLst/>
                          <a:latin typeface="標楷體" panose="03000509000000000000" pitchFamily="65" charset="-120"/>
                          <a:ea typeface="標楷體" panose="03000509000000000000" pitchFamily="65" charset="-120"/>
                        </a:rPr>
                        <a:t>87)</a:t>
                      </a:r>
                      <a:endParaRPr lang="en-US" altLang="zh-TW" sz="1900" b="0" i="0" u="none" strike="noStrike">
                        <a:solidFill>
                          <a:srgbClr val="000000"/>
                        </a:solidFill>
                        <a:effectLst/>
                        <a:latin typeface="標楷體" panose="03000509000000000000" pitchFamily="65" charset="-120"/>
                        <a:ea typeface="標楷體" panose="03000509000000000000" pitchFamily="65" charset="-120"/>
                      </a:endParaRPr>
                    </a:p>
                  </a:txBody>
                  <a:tcPr marL="5932" marR="5932" marT="5932" marB="0" anchor="ctr">
                    <a:solidFill>
                      <a:schemeClr val="accent3">
                        <a:lumMod val="60000"/>
                        <a:lumOff val="40000"/>
                      </a:schemeClr>
                    </a:solidFill>
                  </a:tcPr>
                </a:tc>
                <a:tc>
                  <a:txBody>
                    <a:bodyPr/>
                    <a:lstStyle/>
                    <a:p>
                      <a:pPr algn="l" rtl="0" fontAlgn="ctr"/>
                      <a:r>
                        <a:rPr lang="zh-TW" altLang="en-US" sz="1900" u="none" strike="noStrike" dirty="0">
                          <a:effectLst/>
                          <a:latin typeface="標楷體" panose="03000509000000000000" pitchFamily="65" charset="-120"/>
                          <a:ea typeface="標楷體" panose="03000509000000000000" pitchFamily="65" charset="-120"/>
                        </a:rPr>
                        <a:t>年資</a:t>
                      </a:r>
                      <a:r>
                        <a:rPr lang="en-US" altLang="zh-TW" sz="1900" u="none" strike="noStrike" dirty="0">
                          <a:effectLst/>
                          <a:latin typeface="標楷體" panose="03000509000000000000" pitchFamily="65" charset="-120"/>
                          <a:ea typeface="標楷體" panose="03000509000000000000" pitchFamily="65" charset="-120"/>
                        </a:rPr>
                        <a:t>+</a:t>
                      </a:r>
                      <a:r>
                        <a:rPr lang="zh-TW" altLang="en-US" sz="1900" u="none" strike="noStrike" dirty="0">
                          <a:effectLst/>
                          <a:latin typeface="標楷體" panose="03000509000000000000" pitchFamily="65" charset="-120"/>
                          <a:ea typeface="標楷體" panose="03000509000000000000" pitchFamily="65" charset="-120"/>
                        </a:rPr>
                        <a:t>年齡</a:t>
                      </a:r>
                      <a:r>
                        <a:rPr lang="en-US" altLang="zh-TW" sz="1900" u="none" strike="noStrike" dirty="0">
                          <a:effectLst/>
                          <a:latin typeface="標楷體" panose="03000509000000000000" pitchFamily="65" charset="-120"/>
                          <a:ea typeface="標楷體" panose="03000509000000000000" pitchFamily="65" charset="-120"/>
                        </a:rPr>
                        <a:t>(32+</a:t>
                      </a:r>
                      <a:r>
                        <a:rPr lang="en-US" altLang="zh-TW" sz="1900" u="none" strike="noStrike" dirty="0">
                          <a:solidFill>
                            <a:srgbClr val="FF00FF"/>
                          </a:solidFill>
                          <a:effectLst/>
                          <a:latin typeface="標楷體" panose="03000509000000000000" pitchFamily="65" charset="-120"/>
                          <a:ea typeface="標楷體" panose="03000509000000000000" pitchFamily="65" charset="-120"/>
                        </a:rPr>
                        <a:t>55</a:t>
                      </a:r>
                      <a:r>
                        <a:rPr lang="en-US" altLang="zh-TW" sz="1900" u="none" strike="noStrike" dirty="0">
                          <a:effectLst/>
                          <a:latin typeface="標楷體" panose="03000509000000000000" pitchFamily="65" charset="-120"/>
                          <a:ea typeface="標楷體" panose="03000509000000000000" pitchFamily="65" charset="-120"/>
                        </a:rPr>
                        <a:t>)</a:t>
                      </a:r>
                      <a:r>
                        <a:rPr lang="zh-TW" altLang="en-US" sz="1900" u="none" strike="noStrike" dirty="0">
                          <a:effectLst/>
                          <a:latin typeface="標楷體" panose="03000509000000000000" pitchFamily="65" charset="-120"/>
                          <a:ea typeface="標楷體" panose="03000509000000000000" pitchFamily="65" charset="-120"/>
                        </a:rPr>
                        <a:t>或</a:t>
                      </a:r>
                      <a:r>
                        <a:rPr lang="en-US" altLang="zh-TW" sz="1900" u="none" strike="noStrike" dirty="0">
                          <a:effectLst/>
                          <a:latin typeface="標楷體" panose="03000509000000000000" pitchFamily="65" charset="-120"/>
                          <a:ea typeface="標楷體" panose="03000509000000000000" pitchFamily="65" charset="-120"/>
                        </a:rPr>
                        <a:t>(31+56)</a:t>
                      </a:r>
                      <a:r>
                        <a:rPr lang="zh-TW" altLang="en-US" sz="1900" u="none" strike="noStrike" dirty="0">
                          <a:effectLst/>
                          <a:latin typeface="標楷體" panose="03000509000000000000" pitchFamily="65" charset="-120"/>
                          <a:ea typeface="標楷體" panose="03000509000000000000" pitchFamily="65" charset="-120"/>
                        </a:rPr>
                        <a:t>或</a:t>
                      </a:r>
                      <a:r>
                        <a:rPr lang="en-US" altLang="zh-TW" sz="1900" u="none" strike="noStrike" dirty="0">
                          <a:effectLst/>
                          <a:latin typeface="標楷體" panose="03000509000000000000" pitchFamily="65" charset="-120"/>
                          <a:ea typeface="標楷體" panose="03000509000000000000" pitchFamily="65" charset="-120"/>
                        </a:rPr>
                        <a:t>(30+57)</a:t>
                      </a:r>
                      <a:r>
                        <a:rPr lang="zh-TW" altLang="en-US" sz="1900" u="none" strike="noStrike" dirty="0">
                          <a:effectLst/>
                          <a:latin typeface="標楷體" panose="03000509000000000000" pitchFamily="65" charset="-120"/>
                          <a:ea typeface="標楷體" panose="03000509000000000000" pitchFamily="65" charset="-120"/>
                        </a:rPr>
                        <a:t>或</a:t>
                      </a:r>
                      <a:r>
                        <a:rPr lang="en-US" altLang="zh-TW" sz="1900" u="none" strike="noStrike" dirty="0">
                          <a:effectLst/>
                          <a:latin typeface="標楷體" panose="03000509000000000000" pitchFamily="65" charset="-120"/>
                          <a:ea typeface="標楷體" panose="03000509000000000000" pitchFamily="65" charset="-120"/>
                        </a:rPr>
                        <a:t>…</a:t>
                      </a:r>
                      <a:endParaRPr lang="en-US" altLang="zh-TW" sz="1900" b="0" i="0" u="none" strike="noStrike" dirty="0">
                        <a:solidFill>
                          <a:srgbClr val="000000"/>
                        </a:solidFill>
                        <a:effectLst/>
                        <a:latin typeface="標楷體" panose="03000509000000000000" pitchFamily="65" charset="-120"/>
                        <a:ea typeface="標楷體" panose="03000509000000000000" pitchFamily="65" charset="-120"/>
                      </a:endParaRPr>
                    </a:p>
                  </a:txBody>
                  <a:tcPr marL="5932" marR="5932" marT="5932" marB="0" anchor="ctr">
                    <a:solidFill>
                      <a:schemeClr val="accent3">
                        <a:lumMod val="60000"/>
                        <a:lumOff val="40000"/>
                      </a:schemeClr>
                    </a:solidFill>
                  </a:tcPr>
                </a:tc>
                <a:extLst>
                  <a:ext uri="{0D108BD9-81ED-4DB2-BD59-A6C34878D82A}">
                    <a16:rowId xmlns:a16="http://schemas.microsoft.com/office/drawing/2014/main" xmlns="" val="10011"/>
                  </a:ext>
                </a:extLst>
              </a:tr>
              <a:tr h="363343">
                <a:tc>
                  <a:txBody>
                    <a:bodyPr/>
                    <a:lstStyle/>
                    <a:p>
                      <a:pPr algn="ctr" rtl="0" fontAlgn="ctr"/>
                      <a:r>
                        <a:rPr lang="en-US" altLang="zh-TW" sz="1900" u="none" strike="noStrike">
                          <a:effectLst/>
                          <a:latin typeface="標楷體" panose="03000509000000000000" pitchFamily="65" charset="-120"/>
                          <a:ea typeface="標楷體" panose="03000509000000000000" pitchFamily="65" charset="-120"/>
                        </a:rPr>
                        <a:t>119</a:t>
                      </a:r>
                      <a:r>
                        <a:rPr lang="zh-TW" altLang="en-US" sz="1900" u="none" strike="noStrike">
                          <a:effectLst/>
                          <a:latin typeface="標楷體" panose="03000509000000000000" pitchFamily="65" charset="-120"/>
                          <a:ea typeface="標楷體" panose="03000509000000000000" pitchFamily="65" charset="-120"/>
                        </a:rPr>
                        <a:t>年</a:t>
                      </a:r>
                      <a:r>
                        <a:rPr lang="en-US" altLang="zh-TW" sz="1900" u="none" strike="noStrike">
                          <a:effectLst/>
                          <a:latin typeface="標楷體" panose="03000509000000000000" pitchFamily="65" charset="-120"/>
                          <a:ea typeface="標楷體" panose="03000509000000000000" pitchFamily="65" charset="-120"/>
                        </a:rPr>
                        <a:t>(</a:t>
                      </a:r>
                      <a:r>
                        <a:rPr lang="zh-TW" altLang="en-US" sz="1900" u="none" strike="noStrike">
                          <a:effectLst/>
                          <a:latin typeface="標楷體" panose="03000509000000000000" pitchFamily="65" charset="-120"/>
                          <a:ea typeface="標楷體" panose="03000509000000000000" pitchFamily="65" charset="-120"/>
                        </a:rPr>
                        <a:t>指標數</a:t>
                      </a:r>
                      <a:r>
                        <a:rPr lang="en-US" altLang="zh-TW" sz="1900" u="none" strike="noStrike">
                          <a:effectLst/>
                          <a:latin typeface="標楷體" panose="03000509000000000000" pitchFamily="65" charset="-120"/>
                          <a:ea typeface="標楷體" panose="03000509000000000000" pitchFamily="65" charset="-120"/>
                        </a:rPr>
                        <a:t>88)</a:t>
                      </a:r>
                      <a:endParaRPr lang="en-US" altLang="zh-TW" sz="1900" b="0" i="0" u="none" strike="noStrike">
                        <a:solidFill>
                          <a:srgbClr val="000000"/>
                        </a:solidFill>
                        <a:effectLst/>
                        <a:latin typeface="標楷體" panose="03000509000000000000" pitchFamily="65" charset="-120"/>
                        <a:ea typeface="標楷體" panose="03000509000000000000" pitchFamily="65" charset="-120"/>
                      </a:endParaRPr>
                    </a:p>
                  </a:txBody>
                  <a:tcPr marL="5932" marR="5932" marT="5932" marB="0" anchor="ctr">
                    <a:solidFill>
                      <a:schemeClr val="accent3">
                        <a:lumMod val="60000"/>
                        <a:lumOff val="40000"/>
                      </a:schemeClr>
                    </a:solidFill>
                  </a:tcPr>
                </a:tc>
                <a:tc>
                  <a:txBody>
                    <a:bodyPr/>
                    <a:lstStyle/>
                    <a:p>
                      <a:pPr algn="l" rtl="0" fontAlgn="ctr"/>
                      <a:r>
                        <a:rPr lang="zh-TW" altLang="en-US" sz="1900" u="none" strike="noStrike" dirty="0">
                          <a:effectLst/>
                          <a:latin typeface="標楷體" panose="03000509000000000000" pitchFamily="65" charset="-120"/>
                          <a:ea typeface="標楷體" panose="03000509000000000000" pitchFamily="65" charset="-120"/>
                        </a:rPr>
                        <a:t>年資</a:t>
                      </a:r>
                      <a:r>
                        <a:rPr lang="en-US" altLang="zh-TW" sz="1900" u="none" strike="noStrike" dirty="0">
                          <a:effectLst/>
                          <a:latin typeface="標楷體" panose="03000509000000000000" pitchFamily="65" charset="-120"/>
                          <a:ea typeface="標楷體" panose="03000509000000000000" pitchFamily="65" charset="-120"/>
                        </a:rPr>
                        <a:t>+</a:t>
                      </a:r>
                      <a:r>
                        <a:rPr lang="zh-TW" altLang="en-US" sz="1900" u="none" strike="noStrike" dirty="0">
                          <a:effectLst/>
                          <a:latin typeface="標楷體" panose="03000509000000000000" pitchFamily="65" charset="-120"/>
                          <a:ea typeface="標楷體" panose="03000509000000000000" pitchFamily="65" charset="-120"/>
                        </a:rPr>
                        <a:t>年齡</a:t>
                      </a:r>
                      <a:r>
                        <a:rPr lang="en-US" altLang="zh-TW" sz="1900" u="none" strike="noStrike" dirty="0">
                          <a:effectLst/>
                          <a:latin typeface="標楷體" panose="03000509000000000000" pitchFamily="65" charset="-120"/>
                          <a:ea typeface="標楷體" panose="03000509000000000000" pitchFamily="65" charset="-120"/>
                        </a:rPr>
                        <a:t>(33+</a:t>
                      </a:r>
                      <a:r>
                        <a:rPr lang="en-US" altLang="zh-TW" sz="1900" u="none" strike="noStrike" dirty="0">
                          <a:solidFill>
                            <a:srgbClr val="FF00FF"/>
                          </a:solidFill>
                          <a:effectLst/>
                          <a:latin typeface="標楷體" panose="03000509000000000000" pitchFamily="65" charset="-120"/>
                          <a:ea typeface="標楷體" panose="03000509000000000000" pitchFamily="65" charset="-120"/>
                        </a:rPr>
                        <a:t>55</a:t>
                      </a:r>
                      <a:r>
                        <a:rPr lang="en-US" altLang="zh-TW" sz="1900" u="none" strike="noStrike" dirty="0">
                          <a:effectLst/>
                          <a:latin typeface="標楷體" panose="03000509000000000000" pitchFamily="65" charset="-120"/>
                          <a:ea typeface="標楷體" panose="03000509000000000000" pitchFamily="65" charset="-120"/>
                        </a:rPr>
                        <a:t>)</a:t>
                      </a:r>
                      <a:r>
                        <a:rPr lang="zh-TW" altLang="en-US" sz="1900" u="none" strike="noStrike" dirty="0">
                          <a:effectLst/>
                          <a:latin typeface="標楷體" panose="03000509000000000000" pitchFamily="65" charset="-120"/>
                          <a:ea typeface="標楷體" panose="03000509000000000000" pitchFamily="65" charset="-120"/>
                        </a:rPr>
                        <a:t>或</a:t>
                      </a:r>
                      <a:r>
                        <a:rPr lang="en-US" altLang="zh-TW" sz="1900" u="none" strike="noStrike" dirty="0">
                          <a:effectLst/>
                          <a:latin typeface="標楷體" panose="03000509000000000000" pitchFamily="65" charset="-120"/>
                          <a:ea typeface="標楷體" panose="03000509000000000000" pitchFamily="65" charset="-120"/>
                        </a:rPr>
                        <a:t>(32+56)</a:t>
                      </a:r>
                      <a:r>
                        <a:rPr lang="zh-TW" altLang="en-US" sz="1900" u="none" strike="noStrike" dirty="0">
                          <a:effectLst/>
                          <a:latin typeface="標楷體" panose="03000509000000000000" pitchFamily="65" charset="-120"/>
                          <a:ea typeface="標楷體" panose="03000509000000000000" pitchFamily="65" charset="-120"/>
                        </a:rPr>
                        <a:t>或</a:t>
                      </a:r>
                      <a:r>
                        <a:rPr lang="en-US" altLang="zh-TW" sz="1900" u="none" strike="noStrike" dirty="0">
                          <a:effectLst/>
                          <a:latin typeface="標楷體" panose="03000509000000000000" pitchFamily="65" charset="-120"/>
                          <a:ea typeface="標楷體" panose="03000509000000000000" pitchFamily="65" charset="-120"/>
                        </a:rPr>
                        <a:t>(31+57)</a:t>
                      </a:r>
                      <a:r>
                        <a:rPr lang="zh-TW" altLang="en-US" sz="1900" u="none" strike="noStrike" dirty="0">
                          <a:effectLst/>
                          <a:latin typeface="標楷體" panose="03000509000000000000" pitchFamily="65" charset="-120"/>
                          <a:ea typeface="標楷體" panose="03000509000000000000" pitchFamily="65" charset="-120"/>
                        </a:rPr>
                        <a:t>或</a:t>
                      </a:r>
                      <a:r>
                        <a:rPr lang="en-US" altLang="zh-TW" sz="1900" u="none" strike="noStrike" dirty="0">
                          <a:effectLst/>
                          <a:latin typeface="標楷體" panose="03000509000000000000" pitchFamily="65" charset="-120"/>
                          <a:ea typeface="標楷體" panose="03000509000000000000" pitchFamily="65" charset="-120"/>
                        </a:rPr>
                        <a:t>…</a:t>
                      </a:r>
                      <a:endParaRPr lang="en-US" altLang="zh-TW" sz="1900" b="0" i="0" u="none" strike="noStrike" dirty="0">
                        <a:solidFill>
                          <a:srgbClr val="000000"/>
                        </a:solidFill>
                        <a:effectLst/>
                        <a:latin typeface="標楷體" panose="03000509000000000000" pitchFamily="65" charset="-120"/>
                        <a:ea typeface="標楷體" panose="03000509000000000000" pitchFamily="65" charset="-120"/>
                      </a:endParaRPr>
                    </a:p>
                  </a:txBody>
                  <a:tcPr marL="5932" marR="5932" marT="5932" marB="0" anchor="ctr">
                    <a:solidFill>
                      <a:schemeClr val="accent3">
                        <a:lumMod val="60000"/>
                        <a:lumOff val="40000"/>
                      </a:schemeClr>
                    </a:solidFill>
                  </a:tcPr>
                </a:tc>
                <a:extLst>
                  <a:ext uri="{0D108BD9-81ED-4DB2-BD59-A6C34878D82A}">
                    <a16:rowId xmlns:a16="http://schemas.microsoft.com/office/drawing/2014/main" xmlns="" val="10012"/>
                  </a:ext>
                </a:extLst>
              </a:tr>
              <a:tr h="406944">
                <a:tc>
                  <a:txBody>
                    <a:bodyPr/>
                    <a:lstStyle/>
                    <a:p>
                      <a:pPr algn="ctr" rtl="0" fontAlgn="ctr"/>
                      <a:r>
                        <a:rPr lang="en-US" altLang="zh-TW" sz="1900" u="none" strike="noStrike">
                          <a:effectLst/>
                          <a:latin typeface="標楷體" panose="03000509000000000000" pitchFamily="65" charset="-120"/>
                          <a:ea typeface="標楷體" panose="03000509000000000000" pitchFamily="65" charset="-120"/>
                        </a:rPr>
                        <a:t>120</a:t>
                      </a:r>
                      <a:r>
                        <a:rPr lang="zh-TW" altLang="en-US" sz="1900" u="none" strike="noStrike">
                          <a:effectLst/>
                          <a:latin typeface="標楷體" panose="03000509000000000000" pitchFamily="65" charset="-120"/>
                          <a:ea typeface="標楷體" panose="03000509000000000000" pitchFamily="65" charset="-120"/>
                        </a:rPr>
                        <a:t>年</a:t>
                      </a:r>
                      <a:r>
                        <a:rPr lang="en-US" altLang="zh-TW" sz="1900" u="none" strike="noStrike">
                          <a:effectLst/>
                          <a:latin typeface="標楷體" panose="03000509000000000000" pitchFamily="65" charset="-120"/>
                          <a:ea typeface="標楷體" panose="03000509000000000000" pitchFamily="65" charset="-120"/>
                        </a:rPr>
                        <a:t>(</a:t>
                      </a:r>
                      <a:r>
                        <a:rPr lang="zh-TW" altLang="en-US" sz="1900" u="none" strike="noStrike">
                          <a:effectLst/>
                          <a:latin typeface="標楷體" panose="03000509000000000000" pitchFamily="65" charset="-120"/>
                          <a:ea typeface="標楷體" panose="03000509000000000000" pitchFamily="65" charset="-120"/>
                        </a:rPr>
                        <a:t>指標數</a:t>
                      </a:r>
                      <a:r>
                        <a:rPr lang="en-US" altLang="zh-TW" sz="1900" u="none" strike="noStrike">
                          <a:effectLst/>
                          <a:latin typeface="標楷體" panose="03000509000000000000" pitchFamily="65" charset="-120"/>
                          <a:ea typeface="標楷體" panose="03000509000000000000" pitchFamily="65" charset="-120"/>
                        </a:rPr>
                        <a:t>89)</a:t>
                      </a:r>
                      <a:endParaRPr lang="en-US" altLang="zh-TW" sz="1900" b="0" i="0" u="none" strike="noStrike">
                        <a:solidFill>
                          <a:srgbClr val="000000"/>
                        </a:solidFill>
                        <a:effectLst/>
                        <a:latin typeface="標楷體" panose="03000509000000000000" pitchFamily="65" charset="-120"/>
                        <a:ea typeface="標楷體" panose="03000509000000000000" pitchFamily="65" charset="-120"/>
                      </a:endParaRPr>
                    </a:p>
                  </a:txBody>
                  <a:tcPr marL="5932" marR="5932" marT="5932" marB="0" anchor="ctr">
                    <a:solidFill>
                      <a:schemeClr val="accent3">
                        <a:lumMod val="60000"/>
                        <a:lumOff val="40000"/>
                      </a:schemeClr>
                    </a:solidFill>
                  </a:tcPr>
                </a:tc>
                <a:tc>
                  <a:txBody>
                    <a:bodyPr/>
                    <a:lstStyle/>
                    <a:p>
                      <a:pPr algn="l" rtl="0" fontAlgn="ctr"/>
                      <a:r>
                        <a:rPr lang="zh-TW" altLang="en-US" sz="1900" u="none" strike="noStrike" dirty="0">
                          <a:effectLst/>
                          <a:latin typeface="標楷體" panose="03000509000000000000" pitchFamily="65" charset="-120"/>
                          <a:ea typeface="標楷體" panose="03000509000000000000" pitchFamily="65" charset="-120"/>
                        </a:rPr>
                        <a:t>年資</a:t>
                      </a:r>
                      <a:r>
                        <a:rPr lang="en-US" altLang="zh-TW" sz="1900" u="none" strike="noStrike" dirty="0">
                          <a:effectLst/>
                          <a:latin typeface="標楷體" panose="03000509000000000000" pitchFamily="65" charset="-120"/>
                          <a:ea typeface="標楷體" panose="03000509000000000000" pitchFamily="65" charset="-120"/>
                        </a:rPr>
                        <a:t>+</a:t>
                      </a:r>
                      <a:r>
                        <a:rPr lang="zh-TW" altLang="en-US" sz="1900" u="none" strike="noStrike" dirty="0">
                          <a:effectLst/>
                          <a:latin typeface="標楷體" panose="03000509000000000000" pitchFamily="65" charset="-120"/>
                          <a:ea typeface="標楷體" panose="03000509000000000000" pitchFamily="65" charset="-120"/>
                        </a:rPr>
                        <a:t>年齡</a:t>
                      </a:r>
                      <a:r>
                        <a:rPr lang="en-US" altLang="zh-TW" sz="1900" u="none" strike="noStrike" dirty="0">
                          <a:effectLst/>
                          <a:latin typeface="標楷體" panose="03000509000000000000" pitchFamily="65" charset="-120"/>
                          <a:ea typeface="標楷體" panose="03000509000000000000" pitchFamily="65" charset="-120"/>
                        </a:rPr>
                        <a:t>(34+</a:t>
                      </a:r>
                      <a:r>
                        <a:rPr lang="en-US" altLang="zh-TW" sz="1900" u="none" strike="noStrike" dirty="0">
                          <a:solidFill>
                            <a:srgbClr val="FF00FF"/>
                          </a:solidFill>
                          <a:effectLst/>
                          <a:latin typeface="標楷體" panose="03000509000000000000" pitchFamily="65" charset="-120"/>
                          <a:ea typeface="標楷體" panose="03000509000000000000" pitchFamily="65" charset="-120"/>
                        </a:rPr>
                        <a:t>55</a:t>
                      </a:r>
                      <a:r>
                        <a:rPr lang="en-US" altLang="zh-TW" sz="1900" u="none" strike="noStrike" dirty="0">
                          <a:effectLst/>
                          <a:latin typeface="標楷體" panose="03000509000000000000" pitchFamily="65" charset="-120"/>
                          <a:ea typeface="標楷體" panose="03000509000000000000" pitchFamily="65" charset="-120"/>
                        </a:rPr>
                        <a:t>)</a:t>
                      </a:r>
                      <a:r>
                        <a:rPr lang="zh-TW" altLang="en-US" sz="1900" u="none" strike="noStrike" dirty="0">
                          <a:effectLst/>
                          <a:latin typeface="標楷體" panose="03000509000000000000" pitchFamily="65" charset="-120"/>
                          <a:ea typeface="標楷體" panose="03000509000000000000" pitchFamily="65" charset="-120"/>
                        </a:rPr>
                        <a:t>或</a:t>
                      </a:r>
                      <a:r>
                        <a:rPr lang="en-US" altLang="zh-TW" sz="1900" u="none" strike="noStrike" dirty="0">
                          <a:effectLst/>
                          <a:latin typeface="標楷體" panose="03000509000000000000" pitchFamily="65" charset="-120"/>
                          <a:ea typeface="標楷體" panose="03000509000000000000" pitchFamily="65" charset="-120"/>
                        </a:rPr>
                        <a:t>(33+56)</a:t>
                      </a:r>
                      <a:r>
                        <a:rPr lang="zh-TW" altLang="en-US" sz="1900" u="none" strike="noStrike" dirty="0">
                          <a:effectLst/>
                          <a:latin typeface="標楷體" panose="03000509000000000000" pitchFamily="65" charset="-120"/>
                          <a:ea typeface="標楷體" panose="03000509000000000000" pitchFamily="65" charset="-120"/>
                        </a:rPr>
                        <a:t>或</a:t>
                      </a:r>
                      <a:r>
                        <a:rPr lang="en-US" altLang="zh-TW" sz="1900" u="none" strike="noStrike" dirty="0">
                          <a:effectLst/>
                          <a:latin typeface="標楷體" panose="03000509000000000000" pitchFamily="65" charset="-120"/>
                          <a:ea typeface="標楷體" panose="03000509000000000000" pitchFamily="65" charset="-120"/>
                        </a:rPr>
                        <a:t>(32+57)</a:t>
                      </a:r>
                      <a:r>
                        <a:rPr lang="zh-TW" altLang="en-US" sz="1900" u="none" strike="noStrike" dirty="0">
                          <a:effectLst/>
                          <a:latin typeface="標楷體" panose="03000509000000000000" pitchFamily="65" charset="-120"/>
                          <a:ea typeface="標楷體" panose="03000509000000000000" pitchFamily="65" charset="-120"/>
                        </a:rPr>
                        <a:t>或</a:t>
                      </a:r>
                      <a:r>
                        <a:rPr lang="en-US" altLang="zh-TW" sz="1900" u="none" strike="noStrike" dirty="0">
                          <a:effectLst/>
                          <a:latin typeface="標楷體" panose="03000509000000000000" pitchFamily="65" charset="-120"/>
                          <a:ea typeface="標楷體" panose="03000509000000000000" pitchFamily="65" charset="-120"/>
                        </a:rPr>
                        <a:t>…</a:t>
                      </a:r>
                      <a:endParaRPr lang="en-US" altLang="zh-TW" sz="1900" b="0" i="0" u="none" strike="noStrike" dirty="0">
                        <a:solidFill>
                          <a:srgbClr val="000000"/>
                        </a:solidFill>
                        <a:effectLst/>
                        <a:latin typeface="標楷體" panose="03000509000000000000" pitchFamily="65" charset="-120"/>
                        <a:ea typeface="標楷體" panose="03000509000000000000" pitchFamily="65" charset="-120"/>
                      </a:endParaRPr>
                    </a:p>
                  </a:txBody>
                  <a:tcPr marL="5932" marR="5932" marT="5932" marB="0" anchor="ctr">
                    <a:solidFill>
                      <a:schemeClr val="accent3">
                        <a:lumMod val="60000"/>
                        <a:lumOff val="40000"/>
                      </a:schemeClr>
                    </a:solidFill>
                  </a:tcPr>
                </a:tc>
                <a:extLst>
                  <a:ext uri="{0D108BD9-81ED-4DB2-BD59-A6C34878D82A}">
                    <a16:rowId xmlns:a16="http://schemas.microsoft.com/office/drawing/2014/main" xmlns="" val="10013"/>
                  </a:ext>
                </a:extLst>
              </a:tr>
              <a:tr h="414211">
                <a:tc>
                  <a:txBody>
                    <a:bodyPr/>
                    <a:lstStyle/>
                    <a:p>
                      <a:pPr algn="ctr" rtl="0" fontAlgn="ctr"/>
                      <a:r>
                        <a:rPr lang="en-US" altLang="zh-TW" sz="1900" u="none" strike="noStrike">
                          <a:effectLst/>
                          <a:latin typeface="標楷體" panose="03000509000000000000" pitchFamily="65" charset="-120"/>
                          <a:ea typeface="標楷體" panose="03000509000000000000" pitchFamily="65" charset="-120"/>
                        </a:rPr>
                        <a:t>121</a:t>
                      </a:r>
                      <a:r>
                        <a:rPr lang="zh-TW" altLang="en-US" sz="1900" u="none" strike="noStrike">
                          <a:effectLst/>
                          <a:latin typeface="標楷體" panose="03000509000000000000" pitchFamily="65" charset="-120"/>
                          <a:ea typeface="標楷體" panose="03000509000000000000" pitchFamily="65" charset="-120"/>
                        </a:rPr>
                        <a:t>年</a:t>
                      </a:r>
                      <a:r>
                        <a:rPr lang="en-US" altLang="zh-TW" sz="1900" u="none" strike="noStrike">
                          <a:effectLst/>
                          <a:latin typeface="標楷體" panose="03000509000000000000" pitchFamily="65" charset="-120"/>
                          <a:ea typeface="標楷體" panose="03000509000000000000" pitchFamily="65" charset="-120"/>
                        </a:rPr>
                        <a:t>(</a:t>
                      </a:r>
                      <a:r>
                        <a:rPr lang="zh-TW" altLang="en-US" sz="1900" u="none" strike="noStrike">
                          <a:effectLst/>
                          <a:latin typeface="標楷體" panose="03000509000000000000" pitchFamily="65" charset="-120"/>
                          <a:ea typeface="標楷體" panose="03000509000000000000" pitchFamily="65" charset="-120"/>
                        </a:rPr>
                        <a:t>指標數</a:t>
                      </a:r>
                      <a:r>
                        <a:rPr lang="en-US" altLang="zh-TW" sz="1900" u="none" strike="noStrike">
                          <a:effectLst/>
                          <a:latin typeface="標楷體" panose="03000509000000000000" pitchFamily="65" charset="-120"/>
                          <a:ea typeface="標楷體" panose="03000509000000000000" pitchFamily="65" charset="-120"/>
                        </a:rPr>
                        <a:t>90)</a:t>
                      </a:r>
                      <a:endParaRPr lang="en-US" altLang="zh-TW" sz="1900" b="0" i="0" u="none" strike="noStrike">
                        <a:solidFill>
                          <a:srgbClr val="000000"/>
                        </a:solidFill>
                        <a:effectLst/>
                        <a:latin typeface="標楷體" panose="03000509000000000000" pitchFamily="65" charset="-120"/>
                        <a:ea typeface="標楷體" panose="03000509000000000000" pitchFamily="65" charset="-120"/>
                      </a:endParaRPr>
                    </a:p>
                  </a:txBody>
                  <a:tcPr marL="5932" marR="5932" marT="5932" marB="0" anchor="ctr">
                    <a:solidFill>
                      <a:schemeClr val="accent3">
                        <a:lumMod val="60000"/>
                        <a:lumOff val="40000"/>
                      </a:schemeClr>
                    </a:solidFill>
                  </a:tcPr>
                </a:tc>
                <a:tc>
                  <a:txBody>
                    <a:bodyPr/>
                    <a:lstStyle/>
                    <a:p>
                      <a:pPr algn="l" rtl="0" fontAlgn="ctr"/>
                      <a:r>
                        <a:rPr lang="zh-TW" altLang="en-US" sz="1900" u="none" strike="noStrike" dirty="0">
                          <a:effectLst/>
                          <a:latin typeface="標楷體" panose="03000509000000000000" pitchFamily="65" charset="-120"/>
                          <a:ea typeface="標楷體" panose="03000509000000000000" pitchFamily="65" charset="-120"/>
                        </a:rPr>
                        <a:t>年資</a:t>
                      </a:r>
                      <a:r>
                        <a:rPr lang="en-US" altLang="zh-TW" sz="1900" u="none" strike="noStrike" dirty="0">
                          <a:effectLst/>
                          <a:latin typeface="標楷體" panose="03000509000000000000" pitchFamily="65" charset="-120"/>
                          <a:ea typeface="標楷體" panose="03000509000000000000" pitchFamily="65" charset="-120"/>
                        </a:rPr>
                        <a:t>+</a:t>
                      </a:r>
                      <a:r>
                        <a:rPr lang="zh-TW" altLang="en-US" sz="1900" u="none" strike="noStrike" dirty="0">
                          <a:effectLst/>
                          <a:latin typeface="標楷體" panose="03000509000000000000" pitchFamily="65" charset="-120"/>
                          <a:ea typeface="標楷體" panose="03000509000000000000" pitchFamily="65" charset="-120"/>
                        </a:rPr>
                        <a:t>年齡</a:t>
                      </a:r>
                      <a:r>
                        <a:rPr lang="en-US" altLang="zh-TW" sz="1900" u="none" strike="noStrike" dirty="0">
                          <a:effectLst/>
                          <a:latin typeface="標楷體" panose="03000509000000000000" pitchFamily="65" charset="-120"/>
                          <a:ea typeface="標楷體" panose="03000509000000000000" pitchFamily="65" charset="-120"/>
                        </a:rPr>
                        <a:t>(35+</a:t>
                      </a:r>
                      <a:r>
                        <a:rPr lang="en-US" altLang="zh-TW" sz="1900" u="none" strike="noStrike" dirty="0">
                          <a:solidFill>
                            <a:srgbClr val="FF00FF"/>
                          </a:solidFill>
                          <a:effectLst/>
                          <a:latin typeface="標楷體" panose="03000509000000000000" pitchFamily="65" charset="-120"/>
                          <a:ea typeface="標楷體" panose="03000509000000000000" pitchFamily="65" charset="-120"/>
                        </a:rPr>
                        <a:t>55</a:t>
                      </a:r>
                      <a:r>
                        <a:rPr lang="en-US" altLang="zh-TW" sz="1900" u="none" strike="noStrike" dirty="0">
                          <a:effectLst/>
                          <a:latin typeface="標楷體" panose="03000509000000000000" pitchFamily="65" charset="-120"/>
                          <a:ea typeface="標楷體" panose="03000509000000000000" pitchFamily="65" charset="-120"/>
                        </a:rPr>
                        <a:t>)</a:t>
                      </a:r>
                      <a:r>
                        <a:rPr lang="zh-TW" altLang="en-US" sz="1900" u="none" strike="noStrike" dirty="0">
                          <a:effectLst/>
                          <a:latin typeface="標楷體" panose="03000509000000000000" pitchFamily="65" charset="-120"/>
                          <a:ea typeface="標楷體" panose="03000509000000000000" pitchFamily="65" charset="-120"/>
                        </a:rPr>
                        <a:t>或</a:t>
                      </a:r>
                      <a:r>
                        <a:rPr lang="en-US" altLang="zh-TW" sz="1900" u="none" strike="noStrike" dirty="0">
                          <a:effectLst/>
                          <a:latin typeface="標楷體" panose="03000509000000000000" pitchFamily="65" charset="-120"/>
                          <a:ea typeface="標楷體" panose="03000509000000000000" pitchFamily="65" charset="-120"/>
                        </a:rPr>
                        <a:t>(34+56)</a:t>
                      </a:r>
                      <a:r>
                        <a:rPr lang="zh-TW" altLang="en-US" sz="1900" u="none" strike="noStrike" dirty="0">
                          <a:effectLst/>
                          <a:latin typeface="標楷體" panose="03000509000000000000" pitchFamily="65" charset="-120"/>
                          <a:ea typeface="標楷體" panose="03000509000000000000" pitchFamily="65" charset="-120"/>
                        </a:rPr>
                        <a:t>或</a:t>
                      </a:r>
                      <a:r>
                        <a:rPr lang="en-US" altLang="zh-TW" sz="1900" u="none" strike="noStrike" dirty="0">
                          <a:effectLst/>
                          <a:latin typeface="標楷體" panose="03000509000000000000" pitchFamily="65" charset="-120"/>
                          <a:ea typeface="標楷體" panose="03000509000000000000" pitchFamily="65" charset="-120"/>
                        </a:rPr>
                        <a:t>(33+57)</a:t>
                      </a:r>
                      <a:r>
                        <a:rPr lang="zh-TW" altLang="en-US" sz="1900" u="none" strike="noStrike" dirty="0">
                          <a:effectLst/>
                          <a:latin typeface="標楷體" panose="03000509000000000000" pitchFamily="65" charset="-120"/>
                          <a:ea typeface="標楷體" panose="03000509000000000000" pitchFamily="65" charset="-120"/>
                        </a:rPr>
                        <a:t>或</a:t>
                      </a:r>
                      <a:r>
                        <a:rPr lang="en-US" altLang="zh-TW" sz="1900" u="none" strike="noStrike" dirty="0">
                          <a:effectLst/>
                          <a:latin typeface="標楷體" panose="03000509000000000000" pitchFamily="65" charset="-120"/>
                          <a:ea typeface="標楷體" panose="03000509000000000000" pitchFamily="65" charset="-120"/>
                        </a:rPr>
                        <a:t>…</a:t>
                      </a:r>
                      <a:endParaRPr lang="en-US" altLang="zh-TW" sz="1900" b="0" i="0" u="none" strike="noStrike" dirty="0">
                        <a:solidFill>
                          <a:srgbClr val="000000"/>
                        </a:solidFill>
                        <a:effectLst/>
                        <a:latin typeface="標楷體" panose="03000509000000000000" pitchFamily="65" charset="-120"/>
                        <a:ea typeface="標楷體" panose="03000509000000000000" pitchFamily="65" charset="-120"/>
                      </a:endParaRPr>
                    </a:p>
                  </a:txBody>
                  <a:tcPr marL="5932" marR="5932" marT="5932" marB="0" anchor="ctr">
                    <a:solidFill>
                      <a:schemeClr val="accent3">
                        <a:lumMod val="60000"/>
                        <a:lumOff val="40000"/>
                      </a:schemeClr>
                    </a:solidFill>
                  </a:tcPr>
                </a:tc>
                <a:extLst>
                  <a:ext uri="{0D108BD9-81ED-4DB2-BD59-A6C34878D82A}">
                    <a16:rowId xmlns:a16="http://schemas.microsoft.com/office/drawing/2014/main" xmlns="" val="10014"/>
                  </a:ext>
                </a:extLst>
              </a:tr>
            </a:tbl>
          </a:graphicData>
        </a:graphic>
      </p:graphicFrame>
      <p:pic>
        <p:nvPicPr>
          <p:cNvPr id="5" name="圖片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9512" y="188640"/>
            <a:ext cx="792088" cy="792088"/>
          </a:xfrm>
          <a:prstGeom prst="rect">
            <a:avLst/>
          </a:prstGeom>
        </p:spPr>
      </p:pic>
    </p:spTree>
    <p:extLst>
      <p:ext uri="{BB962C8B-B14F-4D97-AF65-F5344CB8AC3E}">
        <p14:creationId xmlns:p14="http://schemas.microsoft.com/office/powerpoint/2010/main" val="237277729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653716" y="564956"/>
            <a:ext cx="8143932" cy="867524"/>
          </a:xfrm>
          <a:noFill/>
          <a:ln>
            <a:noFill/>
          </a:ln>
        </p:spPr>
        <p:style>
          <a:lnRef idx="1">
            <a:schemeClr val="accent3"/>
          </a:lnRef>
          <a:fillRef idx="2">
            <a:schemeClr val="accent3"/>
          </a:fillRef>
          <a:effectRef idx="1">
            <a:schemeClr val="accent3"/>
          </a:effectRef>
          <a:fontRef idx="minor">
            <a:schemeClr val="dk1"/>
          </a:fontRef>
        </p:style>
        <p:txBody>
          <a:bodyPr>
            <a:normAutofit fontScale="90000"/>
          </a:bodyPr>
          <a:lstStyle/>
          <a:p>
            <a:pPr>
              <a:spcBef>
                <a:spcPct val="50000"/>
              </a:spcBef>
            </a:pPr>
            <a:r>
              <a:rPr lang="zh-TW" altLang="en-US" sz="4900" dirty="0">
                <a:solidFill>
                  <a:schemeClr val="tx1"/>
                </a:solidFill>
                <a:latin typeface="標楷體" panose="03000509000000000000" pitchFamily="65" charset="-120"/>
                <a:ea typeface="標楷體" panose="03000509000000000000" pitchFamily="65" charset="-120"/>
              </a:rPr>
              <a:t>一次退休金計算方式（舊制</a:t>
            </a:r>
            <a:r>
              <a:rPr lang="en-US" altLang="zh-TW" sz="4900" dirty="0">
                <a:solidFill>
                  <a:schemeClr val="tx1"/>
                </a:solidFill>
                <a:latin typeface="標楷體" panose="03000509000000000000" pitchFamily="65" charset="-120"/>
                <a:ea typeface="標楷體" panose="03000509000000000000" pitchFamily="65" charset="-120"/>
              </a:rPr>
              <a:t>)</a:t>
            </a:r>
            <a:br>
              <a:rPr lang="en-US" altLang="zh-TW" sz="4900" dirty="0">
                <a:solidFill>
                  <a:schemeClr val="tx1"/>
                </a:solidFill>
                <a:latin typeface="標楷體" panose="03000509000000000000" pitchFamily="65" charset="-120"/>
                <a:ea typeface="標楷體" panose="03000509000000000000" pitchFamily="65" charset="-120"/>
              </a:rPr>
            </a:br>
            <a:r>
              <a:rPr lang="zh-TW" altLang="en-US" sz="2200" dirty="0">
                <a:solidFill>
                  <a:srgbClr val="FF0000"/>
                </a:solidFill>
                <a:latin typeface="標楷體" panose="03000509000000000000" pitchFamily="65" charset="-120"/>
                <a:ea typeface="標楷體" panose="03000509000000000000" pitchFamily="65" charset="-120"/>
              </a:rPr>
              <a:t>教</a:t>
            </a:r>
            <a:r>
              <a:rPr lang="en-US" altLang="zh-TW" sz="2200" dirty="0">
                <a:solidFill>
                  <a:srgbClr val="FF0000"/>
                </a:solidFill>
                <a:latin typeface="標楷體" panose="03000509000000000000" pitchFamily="65" charset="-120"/>
                <a:ea typeface="標楷體" panose="03000509000000000000" pitchFamily="65" charset="-120"/>
              </a:rPr>
              <a:t>#15</a:t>
            </a:r>
            <a:r>
              <a:rPr lang="zh-TW" altLang="en-US" sz="2200" dirty="0">
                <a:solidFill>
                  <a:srgbClr val="FF0000"/>
                </a:solidFill>
                <a:latin typeface="標楷體" panose="03000509000000000000" pitchFamily="65" charset="-120"/>
                <a:ea typeface="標楷體" panose="03000509000000000000" pitchFamily="65" charset="-120"/>
              </a:rPr>
              <a:t>、</a:t>
            </a:r>
            <a:r>
              <a:rPr lang="en-US" altLang="zh-TW" sz="2200" dirty="0">
                <a:solidFill>
                  <a:srgbClr val="FF0000"/>
                </a:solidFill>
                <a:latin typeface="標楷體" panose="03000509000000000000" pitchFamily="65" charset="-120"/>
                <a:ea typeface="標楷體" panose="03000509000000000000" pitchFamily="65" charset="-120"/>
              </a:rPr>
              <a:t>29</a:t>
            </a:r>
            <a:endParaRPr lang="zh-TW" altLang="en-US" sz="2200" dirty="0">
              <a:solidFill>
                <a:srgbClr val="FF0000"/>
              </a:solidFill>
              <a:latin typeface="標楷體" panose="03000509000000000000" pitchFamily="65" charset="-120"/>
              <a:ea typeface="標楷體" panose="03000509000000000000" pitchFamily="65" charset="-120"/>
            </a:endParaRPr>
          </a:p>
        </p:txBody>
      </p:sp>
      <p:sp>
        <p:nvSpPr>
          <p:cNvPr id="9" name="AutoShape 3"/>
          <p:cNvSpPr>
            <a:spLocks noChangeArrowheads="1"/>
          </p:cNvSpPr>
          <p:nvPr/>
        </p:nvSpPr>
        <p:spPr bwMode="auto">
          <a:xfrm>
            <a:off x="575556" y="1904147"/>
            <a:ext cx="8030592" cy="2088232"/>
          </a:xfrm>
          <a:prstGeom prst="roundRect">
            <a:avLst>
              <a:gd name="adj" fmla="val 9106"/>
            </a:avLst>
          </a:prstGeom>
          <a:gradFill>
            <a:gsLst>
              <a:gs pos="0">
                <a:schemeClr val="bg1"/>
              </a:gs>
              <a:gs pos="0">
                <a:schemeClr val="bg1"/>
              </a:gs>
              <a:gs pos="100000">
                <a:schemeClr val="accent5"/>
              </a:gs>
            </a:gsLst>
          </a:gradFill>
          <a:ln>
            <a:headEnd/>
            <a:tailEnd/>
          </a:ln>
        </p:spPr>
        <p:style>
          <a:lnRef idx="1">
            <a:schemeClr val="accent1"/>
          </a:lnRef>
          <a:fillRef idx="2">
            <a:schemeClr val="accent1"/>
          </a:fillRef>
          <a:effectRef idx="1">
            <a:schemeClr val="accent1"/>
          </a:effectRef>
          <a:fontRef idx="minor">
            <a:schemeClr val="dk1"/>
          </a:fontRef>
        </p:style>
        <p:txBody>
          <a:bodyPr wrap="none" anchor="ctr"/>
          <a:lstStyle/>
          <a:p>
            <a:pPr marL="342900" indent="-342900">
              <a:lnSpc>
                <a:spcPts val="2880"/>
              </a:lnSpc>
              <a:buSzPct val="90000"/>
              <a:buFont typeface="Arial" panose="020B0604020202020204" pitchFamily="34" charset="0"/>
              <a:buChar char="•"/>
            </a:pPr>
            <a:r>
              <a:rPr lang="zh-TW" altLang="en-US" sz="2400" dirty="0">
                <a:solidFill>
                  <a:schemeClr val="tx1"/>
                </a:solidFill>
                <a:latin typeface="標楷體" panose="03000509000000000000" pitchFamily="65" charset="-120"/>
                <a:ea typeface="標楷體" panose="03000509000000000000" pitchFamily="65" charset="-120"/>
              </a:rPr>
              <a:t>公式：</a:t>
            </a:r>
            <a:r>
              <a:rPr lang="en-US" altLang="zh-TW" sz="2400" dirty="0">
                <a:solidFill>
                  <a:schemeClr val="tx1"/>
                </a:solidFill>
                <a:latin typeface="標楷體" panose="03000509000000000000" pitchFamily="65" charset="-120"/>
                <a:ea typeface="標楷體" panose="03000509000000000000" pitchFamily="65" charset="-120"/>
              </a:rPr>
              <a:t>[</a:t>
            </a:r>
            <a:r>
              <a:rPr lang="zh-TW" altLang="en-US" sz="2400" u="sng" dirty="0">
                <a:solidFill>
                  <a:schemeClr val="tx1"/>
                </a:solidFill>
                <a:latin typeface="標楷體" panose="03000509000000000000" pitchFamily="65" charset="-120"/>
                <a:ea typeface="標楷體" panose="03000509000000000000" pitchFamily="65" charset="-120"/>
              </a:rPr>
              <a:t>本（年功）俸（薪）＋</a:t>
            </a:r>
            <a:r>
              <a:rPr lang="en-US" altLang="zh-TW" sz="2400" u="sng" dirty="0">
                <a:solidFill>
                  <a:schemeClr val="tx1"/>
                </a:solidFill>
                <a:latin typeface="標楷體" panose="03000509000000000000" pitchFamily="65" charset="-120"/>
                <a:ea typeface="標楷體" panose="03000509000000000000" pitchFamily="65" charset="-120"/>
              </a:rPr>
              <a:t>930</a:t>
            </a:r>
            <a:r>
              <a:rPr lang="zh-TW" altLang="en-US" sz="2400" u="sng" dirty="0">
                <a:solidFill>
                  <a:schemeClr val="tx1"/>
                </a:solidFill>
                <a:latin typeface="標楷體" panose="03000509000000000000" pitchFamily="65" charset="-120"/>
                <a:ea typeface="標楷體" panose="03000509000000000000" pitchFamily="65" charset="-120"/>
              </a:rPr>
              <a:t>元</a:t>
            </a:r>
            <a:r>
              <a:rPr lang="en-US" altLang="zh-TW" sz="2400" dirty="0">
                <a:solidFill>
                  <a:schemeClr val="tx1"/>
                </a:solidFill>
                <a:latin typeface="標楷體" panose="03000509000000000000" pitchFamily="65" charset="-120"/>
                <a:ea typeface="標楷體" panose="03000509000000000000" pitchFamily="65" charset="-120"/>
              </a:rPr>
              <a:t>] ×</a:t>
            </a:r>
            <a:r>
              <a:rPr lang="zh-TW" altLang="en-US" sz="2400" dirty="0">
                <a:solidFill>
                  <a:schemeClr val="tx1"/>
                </a:solidFill>
                <a:latin typeface="標楷體" panose="03000509000000000000" pitchFamily="65" charset="-120"/>
                <a:ea typeface="標楷體" panose="03000509000000000000" pitchFamily="65" charset="-120"/>
              </a:rPr>
              <a:t>基數</a:t>
            </a:r>
            <a:endParaRPr lang="en-US" altLang="zh-TW" sz="2400" dirty="0">
              <a:solidFill>
                <a:schemeClr val="tx1"/>
              </a:solidFill>
              <a:latin typeface="標楷體" panose="03000509000000000000" pitchFamily="65" charset="-120"/>
              <a:ea typeface="標楷體" panose="03000509000000000000" pitchFamily="65" charset="-120"/>
            </a:endParaRPr>
          </a:p>
          <a:p>
            <a:pPr marL="342900" indent="-342900">
              <a:lnSpc>
                <a:spcPts val="2880"/>
              </a:lnSpc>
              <a:buSzPct val="90000"/>
              <a:buFont typeface="Arial" panose="020B0604020202020204" pitchFamily="34" charset="0"/>
              <a:buChar char="•"/>
            </a:pPr>
            <a:r>
              <a:rPr lang="zh-TW" altLang="en-US" sz="2400" dirty="0">
                <a:solidFill>
                  <a:schemeClr val="tx1"/>
                </a:solidFill>
                <a:latin typeface="標楷體" panose="03000509000000000000" pitchFamily="65" charset="-120"/>
                <a:ea typeface="標楷體" panose="03000509000000000000" pitchFamily="65" charset="-120"/>
              </a:rPr>
              <a:t>基數： </a:t>
            </a:r>
            <a:endParaRPr lang="en-US" altLang="zh-TW" sz="2400" dirty="0">
              <a:solidFill>
                <a:schemeClr val="tx1"/>
              </a:solidFill>
              <a:latin typeface="標楷體" panose="03000509000000000000" pitchFamily="65" charset="-120"/>
              <a:ea typeface="標楷體" panose="03000509000000000000" pitchFamily="65" charset="-120"/>
            </a:endParaRPr>
          </a:p>
          <a:p>
            <a:pPr marL="177800" indent="-177800">
              <a:lnSpc>
                <a:spcPts val="2880"/>
              </a:lnSpc>
              <a:buSzPct val="90000"/>
            </a:pPr>
            <a:r>
              <a:rPr lang="zh-TW" altLang="en-US" sz="2400" dirty="0">
                <a:solidFill>
                  <a:schemeClr val="tx1"/>
                </a:solidFill>
                <a:latin typeface="標楷體" panose="03000509000000000000" pitchFamily="65" charset="-120"/>
                <a:ea typeface="標楷體" panose="03000509000000000000" pitchFamily="65" charset="-120"/>
              </a:rPr>
              <a:t>  滿</a:t>
            </a:r>
            <a:r>
              <a:rPr lang="en-US" altLang="zh-TW" sz="2400" dirty="0">
                <a:solidFill>
                  <a:schemeClr val="tx1"/>
                </a:solidFill>
                <a:latin typeface="標楷體" panose="03000509000000000000" pitchFamily="65" charset="-120"/>
                <a:ea typeface="標楷體" panose="03000509000000000000" pitchFamily="65" charset="-120"/>
              </a:rPr>
              <a:t>5</a:t>
            </a:r>
            <a:r>
              <a:rPr lang="zh-TW" altLang="en-US" sz="2400" dirty="0">
                <a:solidFill>
                  <a:schemeClr val="tx1"/>
                </a:solidFill>
                <a:latin typeface="標楷體" panose="03000509000000000000" pitchFamily="65" charset="-120"/>
                <a:ea typeface="標楷體" panose="03000509000000000000" pitchFamily="65" charset="-120"/>
              </a:rPr>
              <a:t>年→</a:t>
            </a:r>
            <a:r>
              <a:rPr lang="en-US" altLang="zh-TW" sz="2400" dirty="0">
                <a:solidFill>
                  <a:schemeClr val="tx1"/>
                </a:solidFill>
                <a:latin typeface="標楷體" panose="03000509000000000000" pitchFamily="65" charset="-120"/>
                <a:ea typeface="標楷體" panose="03000509000000000000" pitchFamily="65" charset="-120"/>
              </a:rPr>
              <a:t>9</a:t>
            </a:r>
            <a:r>
              <a:rPr lang="zh-TW" altLang="en-US" sz="2400" dirty="0">
                <a:solidFill>
                  <a:schemeClr val="tx1"/>
                </a:solidFill>
                <a:latin typeface="標楷體" panose="03000509000000000000" pitchFamily="65" charset="-120"/>
                <a:ea typeface="標楷體" panose="03000509000000000000" pitchFamily="65" charset="-120"/>
              </a:rPr>
              <a:t>個；每增</a:t>
            </a:r>
            <a:r>
              <a:rPr lang="en-US" altLang="zh-TW" sz="2400" dirty="0">
                <a:solidFill>
                  <a:schemeClr val="tx1"/>
                </a:solidFill>
                <a:latin typeface="標楷體" panose="03000509000000000000" pitchFamily="65" charset="-120"/>
                <a:ea typeface="標楷體" panose="03000509000000000000" pitchFamily="65" charset="-120"/>
              </a:rPr>
              <a:t>1</a:t>
            </a:r>
            <a:r>
              <a:rPr lang="zh-TW" altLang="en-US" sz="2400" dirty="0">
                <a:solidFill>
                  <a:schemeClr val="tx1"/>
                </a:solidFill>
                <a:latin typeface="標楷體" panose="03000509000000000000" pitchFamily="65" charset="-120"/>
                <a:ea typeface="標楷體" panose="03000509000000000000" pitchFamily="65" charset="-120"/>
              </a:rPr>
              <a:t>年→加</a:t>
            </a:r>
            <a:r>
              <a:rPr lang="en-US" altLang="zh-TW" sz="2400" dirty="0">
                <a:solidFill>
                  <a:schemeClr val="tx1"/>
                </a:solidFill>
                <a:latin typeface="標楷體" panose="03000509000000000000" pitchFamily="65" charset="-120"/>
                <a:ea typeface="標楷體" panose="03000509000000000000" pitchFamily="65" charset="-120"/>
              </a:rPr>
              <a:t>2</a:t>
            </a:r>
            <a:r>
              <a:rPr lang="zh-TW" altLang="en-US" sz="2400" dirty="0">
                <a:solidFill>
                  <a:schemeClr val="tx1"/>
                </a:solidFill>
                <a:latin typeface="標楷體" panose="03000509000000000000" pitchFamily="65" charset="-120"/>
                <a:ea typeface="標楷體" panose="03000509000000000000" pitchFamily="65" charset="-120"/>
              </a:rPr>
              <a:t>個；滿</a:t>
            </a:r>
            <a:r>
              <a:rPr lang="en-US" altLang="zh-TW" sz="2400" dirty="0">
                <a:solidFill>
                  <a:schemeClr val="tx1"/>
                </a:solidFill>
                <a:latin typeface="標楷體" panose="03000509000000000000" pitchFamily="65" charset="-120"/>
                <a:ea typeface="標楷體" panose="03000509000000000000" pitchFamily="65" charset="-120"/>
              </a:rPr>
              <a:t>15</a:t>
            </a:r>
            <a:r>
              <a:rPr lang="zh-TW" altLang="en-US" sz="2400" dirty="0">
                <a:solidFill>
                  <a:schemeClr val="tx1"/>
                </a:solidFill>
                <a:latin typeface="標楷體" panose="03000509000000000000" pitchFamily="65" charset="-120"/>
                <a:ea typeface="標楷體" panose="03000509000000000000" pitchFamily="65" charset="-120"/>
              </a:rPr>
              <a:t>年後→另加</a:t>
            </a:r>
            <a:r>
              <a:rPr lang="en-US" altLang="zh-TW" sz="2400" dirty="0">
                <a:solidFill>
                  <a:schemeClr val="tx1"/>
                </a:solidFill>
                <a:latin typeface="標楷體" panose="03000509000000000000" pitchFamily="65" charset="-120"/>
                <a:ea typeface="標楷體" panose="03000509000000000000" pitchFamily="65" charset="-120"/>
              </a:rPr>
              <a:t>2</a:t>
            </a:r>
            <a:r>
              <a:rPr lang="zh-TW" altLang="en-US" sz="2400" dirty="0">
                <a:solidFill>
                  <a:schemeClr val="tx1"/>
                </a:solidFill>
                <a:latin typeface="標楷體" panose="03000509000000000000" pitchFamily="65" charset="-120"/>
                <a:ea typeface="標楷體" panose="03000509000000000000" pitchFamily="65" charset="-120"/>
              </a:rPr>
              <a:t>個；</a:t>
            </a:r>
            <a:endParaRPr lang="en-US" altLang="zh-TW" sz="2400" dirty="0">
              <a:solidFill>
                <a:schemeClr val="tx1"/>
              </a:solidFill>
              <a:latin typeface="標楷體" panose="03000509000000000000" pitchFamily="65" charset="-120"/>
              <a:ea typeface="標楷體" panose="03000509000000000000" pitchFamily="65" charset="-120"/>
            </a:endParaRPr>
          </a:p>
          <a:p>
            <a:pPr marL="177800" indent="-177800">
              <a:lnSpc>
                <a:spcPts val="2880"/>
              </a:lnSpc>
              <a:buSzPct val="90000"/>
            </a:pPr>
            <a:r>
              <a:rPr lang="zh-TW" altLang="en-US" sz="2400" dirty="0">
                <a:solidFill>
                  <a:schemeClr val="tx1"/>
                </a:solidFill>
                <a:latin typeface="標楷體" panose="03000509000000000000" pitchFamily="65" charset="-120"/>
                <a:ea typeface="標楷體" panose="03000509000000000000" pitchFamily="65" charset="-120"/>
              </a:rPr>
              <a:t>  最高</a:t>
            </a:r>
            <a:r>
              <a:rPr lang="en-US" altLang="zh-TW" sz="2400" dirty="0">
                <a:solidFill>
                  <a:schemeClr val="tx1"/>
                </a:solidFill>
                <a:latin typeface="標楷體" panose="03000509000000000000" pitchFamily="65" charset="-120"/>
                <a:ea typeface="標楷體" panose="03000509000000000000" pitchFamily="65" charset="-120"/>
              </a:rPr>
              <a:t>30</a:t>
            </a:r>
            <a:r>
              <a:rPr lang="zh-TW" altLang="en-US" sz="2400" dirty="0">
                <a:solidFill>
                  <a:schemeClr val="tx1"/>
                </a:solidFill>
                <a:latin typeface="標楷體" panose="03000509000000000000" pitchFamily="65" charset="-120"/>
                <a:ea typeface="標楷體" panose="03000509000000000000" pitchFamily="65" charset="-120"/>
              </a:rPr>
              <a:t>年→</a:t>
            </a:r>
            <a:r>
              <a:rPr lang="en-US" altLang="zh-TW" sz="2400" dirty="0">
                <a:solidFill>
                  <a:schemeClr val="tx1"/>
                </a:solidFill>
                <a:latin typeface="標楷體" panose="03000509000000000000" pitchFamily="65" charset="-120"/>
                <a:ea typeface="標楷體" panose="03000509000000000000" pitchFamily="65" charset="-120"/>
              </a:rPr>
              <a:t>61</a:t>
            </a:r>
            <a:r>
              <a:rPr lang="zh-TW" altLang="en-US" sz="2400" dirty="0">
                <a:solidFill>
                  <a:schemeClr val="tx1"/>
                </a:solidFill>
                <a:latin typeface="標楷體" panose="03000509000000000000" pitchFamily="65" charset="-120"/>
                <a:ea typeface="標楷體" panose="03000509000000000000" pitchFamily="65" charset="-120"/>
              </a:rPr>
              <a:t>個</a:t>
            </a:r>
          </a:p>
        </p:txBody>
      </p:sp>
      <p:sp>
        <p:nvSpPr>
          <p:cNvPr id="6" name="平行四邊形 5"/>
          <p:cNvSpPr/>
          <p:nvPr/>
        </p:nvSpPr>
        <p:spPr>
          <a:xfrm>
            <a:off x="683568" y="1531143"/>
            <a:ext cx="2016224" cy="508456"/>
          </a:xfrm>
          <a:prstGeom prst="parallelogram">
            <a:avLst/>
          </a:prstGeom>
          <a:solidFill>
            <a:srgbClr val="FFFF00"/>
          </a:solidFill>
        </p:spPr>
        <p:txBody>
          <a:bodyPr wrap="square" rtlCol="0" anchor="ctr">
            <a:spAutoFit/>
          </a:bodyPr>
          <a:lstStyle/>
          <a:p>
            <a:pPr algn="ctr">
              <a:buNone/>
            </a:pPr>
            <a:r>
              <a:rPr lang="en-US" altLang="zh-TW" sz="2000" dirty="0">
                <a:solidFill>
                  <a:schemeClr val="tx1"/>
                </a:solidFill>
                <a:latin typeface="標楷體" panose="03000509000000000000" pitchFamily="65" charset="-120"/>
              </a:rPr>
              <a:t>107.6.30</a:t>
            </a:r>
            <a:r>
              <a:rPr lang="zh-TW" altLang="en-US" sz="2000" dirty="0">
                <a:solidFill>
                  <a:schemeClr val="tx1"/>
                </a:solidFill>
                <a:latin typeface="標楷體" panose="03000509000000000000" pitchFamily="65" charset="-120"/>
              </a:rPr>
              <a:t>前</a:t>
            </a:r>
          </a:p>
        </p:txBody>
      </p:sp>
      <p:sp>
        <p:nvSpPr>
          <p:cNvPr id="8" name="AutoShape 3"/>
          <p:cNvSpPr>
            <a:spLocks noChangeArrowheads="1"/>
          </p:cNvSpPr>
          <p:nvPr/>
        </p:nvSpPr>
        <p:spPr bwMode="auto">
          <a:xfrm>
            <a:off x="556704" y="4445382"/>
            <a:ext cx="8030592" cy="2275729"/>
          </a:xfrm>
          <a:prstGeom prst="roundRect">
            <a:avLst>
              <a:gd name="adj" fmla="val 9106"/>
            </a:avLst>
          </a:prstGeom>
          <a:ln>
            <a:headEnd/>
            <a:tailEnd/>
          </a:ln>
        </p:spPr>
        <p:style>
          <a:lnRef idx="1">
            <a:schemeClr val="accent5"/>
          </a:lnRef>
          <a:fillRef idx="2">
            <a:schemeClr val="accent5"/>
          </a:fillRef>
          <a:effectRef idx="1">
            <a:schemeClr val="accent5"/>
          </a:effectRef>
          <a:fontRef idx="minor">
            <a:schemeClr val="dk1"/>
          </a:fontRef>
        </p:style>
        <p:txBody>
          <a:bodyPr wrap="none" anchor="ctr"/>
          <a:lstStyle/>
          <a:p>
            <a:pPr marL="342900" indent="-342900">
              <a:lnSpc>
                <a:spcPts val="2900"/>
              </a:lnSpc>
              <a:buSzPct val="90000"/>
              <a:buFont typeface="Arial" panose="020B0604020202020204" pitchFamily="34" charset="0"/>
              <a:buChar char="•"/>
            </a:pPr>
            <a:r>
              <a:rPr lang="zh-TW" altLang="en-US" sz="2400" dirty="0">
                <a:latin typeface="標楷體" panose="03000509000000000000" pitchFamily="65" charset="-120"/>
                <a:ea typeface="標楷體" panose="03000509000000000000" pitchFamily="65" charset="-120"/>
              </a:rPr>
              <a:t>公式：</a:t>
            </a:r>
            <a:r>
              <a:rPr lang="en-US" altLang="zh-TW" sz="2400" dirty="0">
                <a:latin typeface="標楷體" panose="03000509000000000000" pitchFamily="65" charset="-120"/>
                <a:ea typeface="標楷體" panose="03000509000000000000" pitchFamily="65" charset="-120"/>
              </a:rPr>
              <a:t>[</a:t>
            </a:r>
            <a:r>
              <a:rPr lang="zh-TW" altLang="en-US" sz="2400" u="sng" dirty="0">
                <a:solidFill>
                  <a:schemeClr val="tx1"/>
                </a:solidFill>
                <a:latin typeface="標楷體" panose="03000509000000000000" pitchFamily="65" charset="-120"/>
                <a:ea typeface="標楷體" panose="03000509000000000000" pitchFamily="65" charset="-120"/>
              </a:rPr>
              <a:t>平均薪</a:t>
            </a:r>
            <a:r>
              <a:rPr lang="en-US" altLang="zh-TW" sz="2400" u="sng" dirty="0">
                <a:solidFill>
                  <a:schemeClr val="tx1"/>
                </a:solidFill>
                <a:latin typeface="標楷體" panose="03000509000000000000" pitchFamily="65" charset="-120"/>
                <a:ea typeface="標楷體" panose="03000509000000000000" pitchFamily="65" charset="-120"/>
              </a:rPr>
              <a:t>(</a:t>
            </a:r>
            <a:r>
              <a:rPr lang="zh-TW" altLang="en-US" sz="2400" u="sng" dirty="0">
                <a:solidFill>
                  <a:schemeClr val="tx1"/>
                </a:solidFill>
                <a:latin typeface="標楷體" panose="03000509000000000000" pitchFamily="65" charset="-120"/>
                <a:ea typeface="標楷體" panose="03000509000000000000" pitchFamily="65" charset="-120"/>
              </a:rPr>
              <a:t>俸</a:t>
            </a:r>
            <a:r>
              <a:rPr lang="en-US" altLang="zh-TW" sz="2400" u="sng" dirty="0">
                <a:solidFill>
                  <a:schemeClr val="tx1"/>
                </a:solidFill>
                <a:latin typeface="標楷體" panose="03000509000000000000" pitchFamily="65" charset="-120"/>
                <a:ea typeface="標楷體" panose="03000509000000000000" pitchFamily="65" charset="-120"/>
              </a:rPr>
              <a:t>)</a:t>
            </a:r>
            <a:r>
              <a:rPr lang="zh-TW" altLang="en-US" sz="2400" u="sng" dirty="0">
                <a:solidFill>
                  <a:schemeClr val="tx1"/>
                </a:solidFill>
                <a:latin typeface="標楷體" panose="03000509000000000000" pitchFamily="65" charset="-120"/>
                <a:ea typeface="標楷體" panose="03000509000000000000" pitchFamily="65" charset="-120"/>
              </a:rPr>
              <a:t>額＋</a:t>
            </a:r>
            <a:r>
              <a:rPr lang="en-US" altLang="zh-TW" sz="2400" u="sng" dirty="0">
                <a:solidFill>
                  <a:schemeClr val="tx1"/>
                </a:solidFill>
                <a:latin typeface="標楷體" panose="03000509000000000000" pitchFamily="65" charset="-120"/>
                <a:ea typeface="標楷體" panose="03000509000000000000" pitchFamily="65" charset="-120"/>
              </a:rPr>
              <a:t>930</a:t>
            </a:r>
            <a:r>
              <a:rPr lang="zh-TW" altLang="en-US" sz="2400" u="sng" dirty="0">
                <a:solidFill>
                  <a:schemeClr val="tx1"/>
                </a:solidFill>
                <a:latin typeface="標楷體" panose="03000509000000000000" pitchFamily="65" charset="-120"/>
                <a:ea typeface="標楷體" panose="03000509000000000000" pitchFamily="65" charset="-120"/>
              </a:rPr>
              <a:t>元</a:t>
            </a:r>
            <a:r>
              <a:rPr lang="en-US" altLang="zh-TW" sz="2400" dirty="0">
                <a:solidFill>
                  <a:schemeClr val="tx1"/>
                </a:solidFill>
                <a:latin typeface="標楷體" panose="03000509000000000000" pitchFamily="65" charset="-120"/>
                <a:ea typeface="標楷體" panose="03000509000000000000" pitchFamily="65" charset="-120"/>
              </a:rPr>
              <a:t>] ×</a:t>
            </a:r>
            <a:r>
              <a:rPr lang="zh-TW" altLang="en-US" sz="2400" dirty="0">
                <a:solidFill>
                  <a:schemeClr val="tx1"/>
                </a:solidFill>
                <a:latin typeface="標楷體" panose="03000509000000000000" pitchFamily="65" charset="-120"/>
                <a:ea typeface="標楷體" panose="03000509000000000000" pitchFamily="65" charset="-120"/>
              </a:rPr>
              <a:t>基數</a:t>
            </a:r>
            <a:endParaRPr lang="en-US" altLang="zh-TW" sz="2400" dirty="0">
              <a:solidFill>
                <a:schemeClr val="tx1"/>
              </a:solidFill>
              <a:latin typeface="標楷體" panose="03000509000000000000" pitchFamily="65" charset="-120"/>
              <a:ea typeface="標楷體" panose="03000509000000000000" pitchFamily="65" charset="-120"/>
            </a:endParaRPr>
          </a:p>
          <a:p>
            <a:pPr marL="342900" indent="-342900">
              <a:lnSpc>
                <a:spcPts val="2900"/>
              </a:lnSpc>
              <a:buSzPct val="90000"/>
              <a:buFont typeface="Arial" panose="020B0604020202020204" pitchFamily="34" charset="0"/>
              <a:buChar char="•"/>
            </a:pPr>
            <a:r>
              <a:rPr lang="zh-TW" altLang="en-US" sz="2400" dirty="0">
                <a:solidFill>
                  <a:schemeClr val="tx1"/>
                </a:solidFill>
                <a:latin typeface="標楷體" panose="03000509000000000000" pitchFamily="65" charset="-120"/>
                <a:ea typeface="標楷體" panose="03000509000000000000" pitchFamily="65" charset="-120"/>
              </a:rPr>
              <a:t>平均薪</a:t>
            </a:r>
            <a:r>
              <a:rPr lang="en-US" altLang="zh-TW" sz="2400" dirty="0">
                <a:solidFill>
                  <a:schemeClr val="tx1"/>
                </a:solidFill>
                <a:latin typeface="標楷體" panose="03000509000000000000" pitchFamily="65" charset="-120"/>
                <a:ea typeface="標楷體" panose="03000509000000000000" pitchFamily="65" charset="-120"/>
              </a:rPr>
              <a:t>(</a:t>
            </a:r>
            <a:r>
              <a:rPr lang="zh-TW" altLang="en-US" sz="2400" dirty="0">
                <a:solidFill>
                  <a:schemeClr val="tx1"/>
                </a:solidFill>
                <a:latin typeface="標楷體" panose="03000509000000000000" pitchFamily="65" charset="-120"/>
                <a:ea typeface="標楷體" panose="03000509000000000000" pitchFamily="65" charset="-120"/>
              </a:rPr>
              <a:t>俸</a:t>
            </a:r>
            <a:r>
              <a:rPr lang="en-US" altLang="zh-TW" sz="2400" dirty="0">
                <a:solidFill>
                  <a:schemeClr val="tx1"/>
                </a:solidFill>
                <a:latin typeface="標楷體" panose="03000509000000000000" pitchFamily="65" charset="-120"/>
                <a:ea typeface="標楷體" panose="03000509000000000000" pitchFamily="65" charset="-120"/>
              </a:rPr>
              <a:t>)</a:t>
            </a:r>
            <a:r>
              <a:rPr lang="zh-TW" altLang="en-US" sz="2400" dirty="0">
                <a:solidFill>
                  <a:schemeClr val="tx1"/>
                </a:solidFill>
                <a:latin typeface="標楷體" panose="03000509000000000000" pitchFamily="65" charset="-120"/>
                <a:ea typeface="標楷體" panose="03000509000000000000" pitchFamily="65" charset="-120"/>
              </a:rPr>
              <a:t>額：採</a:t>
            </a:r>
            <a:r>
              <a:rPr lang="en-US" altLang="zh-TW" sz="2400" dirty="0">
                <a:solidFill>
                  <a:schemeClr val="tx1"/>
                </a:solidFill>
                <a:latin typeface="標楷體" panose="03000509000000000000" pitchFamily="65" charset="-120"/>
                <a:ea typeface="標楷體" panose="03000509000000000000" pitchFamily="65" charset="-120"/>
              </a:rPr>
              <a:t>15</a:t>
            </a:r>
            <a:r>
              <a:rPr lang="zh-TW" altLang="en-US" sz="2400" dirty="0">
                <a:solidFill>
                  <a:schemeClr val="tx1"/>
                </a:solidFill>
                <a:latin typeface="標楷體" panose="03000509000000000000" pitchFamily="65" charset="-120"/>
                <a:ea typeface="標楷體" panose="03000509000000000000" pitchFamily="65" charset="-120"/>
              </a:rPr>
              <a:t>年平均薪</a:t>
            </a:r>
            <a:r>
              <a:rPr lang="en-US" altLang="zh-TW" sz="2400" dirty="0">
                <a:solidFill>
                  <a:schemeClr val="tx1"/>
                </a:solidFill>
                <a:latin typeface="標楷體" panose="03000509000000000000" pitchFamily="65" charset="-120"/>
                <a:ea typeface="標楷體" panose="03000509000000000000" pitchFamily="65" charset="-120"/>
              </a:rPr>
              <a:t>(</a:t>
            </a:r>
            <a:r>
              <a:rPr lang="zh-TW" altLang="en-US" sz="2400" dirty="0">
                <a:solidFill>
                  <a:schemeClr val="tx1"/>
                </a:solidFill>
                <a:latin typeface="標楷體" panose="03000509000000000000" pitchFamily="65" charset="-120"/>
                <a:ea typeface="標楷體" panose="03000509000000000000" pitchFamily="65" charset="-120"/>
              </a:rPr>
              <a:t>俸</a:t>
            </a:r>
            <a:r>
              <a:rPr lang="en-US" altLang="zh-TW" sz="2400" dirty="0">
                <a:solidFill>
                  <a:schemeClr val="tx1"/>
                </a:solidFill>
                <a:latin typeface="標楷體" panose="03000509000000000000" pitchFamily="65" charset="-120"/>
                <a:ea typeface="標楷體" panose="03000509000000000000" pitchFamily="65" charset="-120"/>
              </a:rPr>
              <a:t>)</a:t>
            </a:r>
            <a:r>
              <a:rPr lang="zh-TW" altLang="en-US" sz="2400" dirty="0">
                <a:solidFill>
                  <a:schemeClr val="tx1"/>
                </a:solidFill>
                <a:latin typeface="標楷體" panose="03000509000000000000" pitchFamily="65" charset="-120"/>
                <a:ea typeface="標楷體" panose="03000509000000000000" pitchFamily="65" charset="-120"/>
              </a:rPr>
              <a:t>額</a:t>
            </a:r>
            <a:endParaRPr lang="en-US" altLang="zh-TW" sz="2400" dirty="0">
              <a:solidFill>
                <a:schemeClr val="tx1"/>
              </a:solidFill>
              <a:latin typeface="標楷體" panose="03000509000000000000" pitchFamily="65" charset="-120"/>
              <a:ea typeface="標楷體" panose="03000509000000000000" pitchFamily="65" charset="-120"/>
            </a:endParaRPr>
          </a:p>
          <a:p>
            <a:pPr>
              <a:lnSpc>
                <a:spcPts val="2900"/>
              </a:lnSpc>
              <a:buSzPct val="90000"/>
            </a:pPr>
            <a:r>
              <a:rPr lang="zh-TW" altLang="en-US" sz="2400" dirty="0">
                <a:solidFill>
                  <a:schemeClr val="tx1"/>
                </a:solidFill>
                <a:latin typeface="標楷體" panose="03000509000000000000" pitchFamily="65" charset="-120"/>
                <a:ea typeface="標楷體" panose="03000509000000000000" pitchFamily="65" charset="-120"/>
              </a:rPr>
              <a:t> </a:t>
            </a:r>
            <a:r>
              <a:rPr lang="en-US" altLang="zh-TW" sz="2400" dirty="0">
                <a:solidFill>
                  <a:schemeClr val="tx1"/>
                </a:solidFill>
                <a:latin typeface="標楷體" panose="03000509000000000000" pitchFamily="65" charset="-120"/>
                <a:ea typeface="標楷體" panose="03000509000000000000" pitchFamily="65" charset="-120"/>
              </a:rPr>
              <a:t>(</a:t>
            </a:r>
            <a:r>
              <a:rPr lang="zh-TW" altLang="en-US" sz="2400" dirty="0">
                <a:solidFill>
                  <a:schemeClr val="tx1"/>
                </a:solidFill>
                <a:latin typeface="標楷體" panose="03000509000000000000" pitchFamily="65" charset="-120"/>
                <a:ea typeface="標楷體" panose="03000509000000000000" pitchFamily="65" charset="-120"/>
              </a:rPr>
              <a:t>過渡期</a:t>
            </a:r>
            <a:r>
              <a:rPr lang="en-US" altLang="zh-TW" sz="2400" dirty="0">
                <a:solidFill>
                  <a:schemeClr val="tx1"/>
                </a:solidFill>
                <a:latin typeface="標楷體" panose="03000509000000000000" pitchFamily="65" charset="-120"/>
                <a:ea typeface="標楷體" panose="03000509000000000000" pitchFamily="65" charset="-120"/>
              </a:rPr>
              <a:t>107</a:t>
            </a:r>
            <a:r>
              <a:rPr lang="zh-TW" altLang="en-US" sz="2400" dirty="0">
                <a:solidFill>
                  <a:schemeClr val="tx1"/>
                </a:solidFill>
                <a:latin typeface="標楷體" panose="03000509000000000000" pitchFamily="65" charset="-120"/>
                <a:ea typeface="標楷體" panose="03000509000000000000" pitchFamily="65" charset="-120"/>
              </a:rPr>
              <a:t>年至</a:t>
            </a:r>
            <a:r>
              <a:rPr lang="en-US" altLang="zh-TW" sz="2400" dirty="0">
                <a:solidFill>
                  <a:schemeClr val="tx1"/>
                </a:solidFill>
                <a:latin typeface="標楷體" panose="03000509000000000000" pitchFamily="65" charset="-120"/>
                <a:ea typeface="標楷體" panose="03000509000000000000" pitchFamily="65" charset="-120"/>
              </a:rPr>
              <a:t>118</a:t>
            </a:r>
            <a:r>
              <a:rPr lang="zh-TW" altLang="en-US" sz="2400" dirty="0">
                <a:solidFill>
                  <a:schemeClr val="tx1"/>
                </a:solidFill>
                <a:latin typeface="標楷體" panose="03000509000000000000" pitchFamily="65" charset="-120"/>
                <a:ea typeface="標楷體" panose="03000509000000000000" pitchFamily="65" charset="-120"/>
              </a:rPr>
              <a:t>年，從</a:t>
            </a:r>
            <a:r>
              <a:rPr lang="en-US" altLang="zh-TW" sz="2400" dirty="0">
                <a:solidFill>
                  <a:schemeClr val="tx1"/>
                </a:solidFill>
                <a:latin typeface="標楷體" panose="03000509000000000000" pitchFamily="65" charset="-120"/>
                <a:ea typeface="標楷體" panose="03000509000000000000" pitchFamily="65" charset="-120"/>
              </a:rPr>
              <a:t>5</a:t>
            </a:r>
            <a:r>
              <a:rPr lang="zh-TW" altLang="en-US" sz="2400" dirty="0">
                <a:solidFill>
                  <a:schemeClr val="tx1"/>
                </a:solidFill>
                <a:latin typeface="標楷體" panose="03000509000000000000" pitchFamily="65" charset="-120"/>
                <a:ea typeface="標楷體" panose="03000509000000000000" pitchFamily="65" charset="-120"/>
              </a:rPr>
              <a:t>年平均薪額逐年調高至</a:t>
            </a:r>
            <a:r>
              <a:rPr lang="en-US" altLang="zh-TW" sz="2400" dirty="0">
                <a:solidFill>
                  <a:schemeClr val="tx1"/>
                </a:solidFill>
                <a:latin typeface="標楷體" panose="03000509000000000000" pitchFamily="65" charset="-120"/>
                <a:ea typeface="標楷體" panose="03000509000000000000" pitchFamily="65" charset="-120"/>
              </a:rPr>
              <a:t>15</a:t>
            </a:r>
            <a:r>
              <a:rPr lang="zh-TW" altLang="en-US" sz="2400" dirty="0">
                <a:solidFill>
                  <a:schemeClr val="tx1"/>
                </a:solidFill>
                <a:latin typeface="標楷體" panose="03000509000000000000" pitchFamily="65" charset="-120"/>
                <a:ea typeface="標楷體" panose="03000509000000000000" pitchFamily="65" charset="-120"/>
              </a:rPr>
              <a:t>年</a:t>
            </a:r>
            <a:r>
              <a:rPr lang="en-US" altLang="zh-TW" sz="2400" dirty="0">
                <a:solidFill>
                  <a:schemeClr val="tx1"/>
                </a:solidFill>
                <a:latin typeface="標楷體" panose="03000509000000000000" pitchFamily="65" charset="-120"/>
                <a:ea typeface="標楷體" panose="03000509000000000000" pitchFamily="65" charset="-120"/>
              </a:rPr>
              <a:t>)</a:t>
            </a:r>
          </a:p>
          <a:p>
            <a:pPr marL="342900" indent="-342900">
              <a:lnSpc>
                <a:spcPts val="2900"/>
              </a:lnSpc>
              <a:buSzPct val="90000"/>
              <a:buFont typeface="Arial" panose="020B0604020202020204" pitchFamily="34" charset="0"/>
              <a:buChar char="•"/>
            </a:pPr>
            <a:r>
              <a:rPr lang="zh-TW" altLang="en-US" sz="2400" dirty="0">
                <a:solidFill>
                  <a:schemeClr val="tx1"/>
                </a:solidFill>
                <a:latin typeface="標楷體" panose="03000509000000000000" pitchFamily="65" charset="-120"/>
                <a:ea typeface="標楷體" panose="03000509000000000000" pitchFamily="65" charset="-120"/>
              </a:rPr>
              <a:t>退休年資未滿</a:t>
            </a:r>
            <a:r>
              <a:rPr lang="en-US" altLang="zh-TW" sz="2400" dirty="0">
                <a:solidFill>
                  <a:schemeClr val="tx1"/>
                </a:solidFill>
                <a:latin typeface="標楷體" panose="03000509000000000000" pitchFamily="65" charset="-120"/>
                <a:ea typeface="標楷體" panose="03000509000000000000" pitchFamily="65" charset="-120"/>
              </a:rPr>
              <a:t>1</a:t>
            </a:r>
            <a:r>
              <a:rPr lang="zh-TW" altLang="en-US" sz="2400" dirty="0">
                <a:solidFill>
                  <a:schemeClr val="tx1"/>
                </a:solidFill>
                <a:latin typeface="標楷體" panose="03000509000000000000" pitchFamily="65" charset="-120"/>
                <a:ea typeface="標楷體" panose="03000509000000000000" pitchFamily="65" charset="-120"/>
              </a:rPr>
              <a:t>年之畸零月數，按畸零月數比率計給；</a:t>
            </a:r>
            <a:endParaRPr lang="en-US" altLang="zh-TW" sz="2400" dirty="0">
              <a:solidFill>
                <a:schemeClr val="tx1"/>
              </a:solidFill>
              <a:latin typeface="標楷體" panose="03000509000000000000" pitchFamily="65" charset="-120"/>
              <a:ea typeface="標楷體" panose="03000509000000000000" pitchFamily="65" charset="-120"/>
            </a:endParaRPr>
          </a:p>
          <a:p>
            <a:pPr>
              <a:lnSpc>
                <a:spcPts val="2900"/>
              </a:lnSpc>
              <a:buSzPct val="90000"/>
            </a:pPr>
            <a:r>
              <a:rPr lang="en-US" altLang="zh-TW" sz="2400" dirty="0">
                <a:solidFill>
                  <a:schemeClr val="tx1"/>
                </a:solidFill>
                <a:latin typeface="標楷體" panose="03000509000000000000" pitchFamily="65" charset="-120"/>
                <a:ea typeface="標楷體" panose="03000509000000000000" pitchFamily="65" charset="-120"/>
              </a:rPr>
              <a:t>   </a:t>
            </a:r>
            <a:r>
              <a:rPr lang="zh-TW" altLang="en-US" sz="2400" dirty="0">
                <a:solidFill>
                  <a:schemeClr val="tx1"/>
                </a:solidFill>
                <a:latin typeface="標楷體" panose="03000509000000000000" pitchFamily="65" charset="-120"/>
                <a:ea typeface="標楷體" panose="03000509000000000000" pitchFamily="65" charset="-120"/>
              </a:rPr>
              <a:t>未滿</a:t>
            </a:r>
            <a:r>
              <a:rPr lang="en-US" altLang="zh-TW" sz="2400" dirty="0">
                <a:solidFill>
                  <a:schemeClr val="tx1"/>
                </a:solidFill>
                <a:latin typeface="標楷體" panose="03000509000000000000" pitchFamily="65" charset="-120"/>
                <a:ea typeface="標楷體" panose="03000509000000000000" pitchFamily="65" charset="-120"/>
              </a:rPr>
              <a:t>1</a:t>
            </a:r>
            <a:r>
              <a:rPr lang="zh-TW" altLang="en-US" sz="2400" dirty="0">
                <a:solidFill>
                  <a:schemeClr val="tx1"/>
                </a:solidFill>
                <a:latin typeface="標楷體" panose="03000509000000000000" pitchFamily="65" charset="-120"/>
                <a:ea typeface="標楷體" panose="03000509000000000000" pitchFamily="65" charset="-120"/>
              </a:rPr>
              <a:t>個月者，以</a:t>
            </a:r>
            <a:r>
              <a:rPr lang="en-US" altLang="zh-TW" sz="2400" dirty="0">
                <a:solidFill>
                  <a:schemeClr val="tx1"/>
                </a:solidFill>
                <a:latin typeface="標楷體" panose="03000509000000000000" pitchFamily="65" charset="-120"/>
                <a:ea typeface="標楷體" panose="03000509000000000000" pitchFamily="65" charset="-120"/>
              </a:rPr>
              <a:t>1</a:t>
            </a:r>
            <a:r>
              <a:rPr lang="zh-TW" altLang="en-US" sz="2400" dirty="0">
                <a:solidFill>
                  <a:schemeClr val="tx1"/>
                </a:solidFill>
                <a:latin typeface="標楷體" panose="03000509000000000000" pitchFamily="65" charset="-120"/>
                <a:ea typeface="標楷體" panose="03000509000000000000" pitchFamily="65" charset="-120"/>
              </a:rPr>
              <a:t>個月計</a:t>
            </a:r>
            <a:r>
              <a:rPr lang="en-US" altLang="zh-TW" sz="2400" dirty="0">
                <a:solidFill>
                  <a:schemeClr val="tx1"/>
                </a:solidFill>
                <a:latin typeface="標楷體" panose="03000509000000000000" pitchFamily="65" charset="-120"/>
                <a:ea typeface="標楷體" panose="03000509000000000000" pitchFamily="65" charset="-120"/>
              </a:rPr>
              <a:t>(</a:t>
            </a:r>
            <a:r>
              <a:rPr lang="zh-TW" altLang="en-US" sz="2400" dirty="0">
                <a:solidFill>
                  <a:schemeClr val="tx1"/>
                </a:solidFill>
                <a:latin typeface="標楷體" panose="03000509000000000000" pitchFamily="65" charset="-120"/>
                <a:ea typeface="標楷體" panose="03000509000000000000" pitchFamily="65" charset="-120"/>
              </a:rPr>
              <a:t>最高</a:t>
            </a:r>
            <a:r>
              <a:rPr lang="en-US" altLang="zh-TW" sz="2400" dirty="0">
                <a:solidFill>
                  <a:schemeClr val="tx1"/>
                </a:solidFill>
                <a:latin typeface="標楷體" panose="03000509000000000000" pitchFamily="65" charset="-120"/>
                <a:ea typeface="標楷體" panose="03000509000000000000" pitchFamily="65" charset="-120"/>
              </a:rPr>
              <a:t>30</a:t>
            </a:r>
            <a:r>
              <a:rPr lang="zh-TW" altLang="en-US" sz="2400" dirty="0">
                <a:solidFill>
                  <a:schemeClr val="tx1"/>
                </a:solidFill>
                <a:latin typeface="標楷體" panose="03000509000000000000" pitchFamily="65" charset="-120"/>
                <a:ea typeface="標楷體" panose="03000509000000000000" pitchFamily="65" charset="-120"/>
              </a:rPr>
              <a:t>年</a:t>
            </a:r>
            <a:r>
              <a:rPr lang="en-US" altLang="zh-TW" sz="2400" dirty="0">
                <a:solidFill>
                  <a:schemeClr val="tx1"/>
                </a:solidFill>
                <a:latin typeface="標楷體" panose="03000509000000000000" pitchFamily="65" charset="-120"/>
                <a:ea typeface="標楷體" panose="03000509000000000000" pitchFamily="65" charset="-120"/>
              </a:rPr>
              <a:t>/61</a:t>
            </a:r>
            <a:r>
              <a:rPr lang="zh-TW" altLang="en-US" sz="2400" dirty="0">
                <a:solidFill>
                  <a:schemeClr val="tx1"/>
                </a:solidFill>
                <a:latin typeface="標楷體" panose="03000509000000000000" pitchFamily="65" charset="-120"/>
                <a:ea typeface="標楷體" panose="03000509000000000000" pitchFamily="65" charset="-120"/>
              </a:rPr>
              <a:t>個基數</a:t>
            </a:r>
            <a:r>
              <a:rPr lang="en-US" altLang="zh-TW" sz="2400" dirty="0">
                <a:solidFill>
                  <a:schemeClr val="tx1"/>
                </a:solidFill>
                <a:latin typeface="標楷體" panose="03000509000000000000" pitchFamily="65" charset="-120"/>
                <a:ea typeface="標楷體" panose="03000509000000000000" pitchFamily="65" charset="-120"/>
              </a:rPr>
              <a:t>)</a:t>
            </a:r>
          </a:p>
        </p:txBody>
      </p:sp>
      <p:sp>
        <p:nvSpPr>
          <p:cNvPr id="10" name="平行四邊形 9"/>
          <p:cNvSpPr/>
          <p:nvPr/>
        </p:nvSpPr>
        <p:spPr>
          <a:xfrm>
            <a:off x="683568" y="4091042"/>
            <a:ext cx="1948776" cy="512326"/>
          </a:xfrm>
          <a:prstGeom prst="parallelogram">
            <a:avLst/>
          </a:prstGeom>
          <a:solidFill>
            <a:srgbClr val="88F070"/>
          </a:solidFill>
        </p:spPr>
        <p:txBody>
          <a:bodyPr wrap="square" rtlCol="0" anchor="ctr">
            <a:spAutoFit/>
          </a:bodyPr>
          <a:lstStyle/>
          <a:p>
            <a:pPr algn="ctr">
              <a:buNone/>
            </a:pPr>
            <a:r>
              <a:rPr lang="en-US" altLang="zh-TW" sz="2000" dirty="0">
                <a:solidFill>
                  <a:schemeClr val="tx1"/>
                </a:solidFill>
                <a:latin typeface="標楷體" panose="03000509000000000000" pitchFamily="65" charset="-120"/>
              </a:rPr>
              <a:t>107.7.1</a:t>
            </a:r>
            <a:r>
              <a:rPr lang="zh-TW" altLang="en-US" sz="2000" dirty="0">
                <a:solidFill>
                  <a:schemeClr val="tx1"/>
                </a:solidFill>
                <a:latin typeface="標楷體" panose="03000509000000000000" pitchFamily="65" charset="-120"/>
              </a:rPr>
              <a:t>後</a:t>
            </a:r>
          </a:p>
        </p:txBody>
      </p:sp>
      <p:sp>
        <p:nvSpPr>
          <p:cNvPr id="11" name="矩形圖說文字 10"/>
          <p:cNvSpPr/>
          <p:nvPr/>
        </p:nvSpPr>
        <p:spPr>
          <a:xfrm>
            <a:off x="6357950" y="4143380"/>
            <a:ext cx="2102482" cy="1046440"/>
          </a:xfrm>
          <a:prstGeom prst="wedgeRectCallout">
            <a:avLst>
              <a:gd name="adj1" fmla="val -73994"/>
              <a:gd name="adj2" fmla="val 35476"/>
            </a:avLst>
          </a:prstGeom>
          <a:solidFill>
            <a:schemeClr val="accent3">
              <a:lumMod val="60000"/>
              <a:lumOff val="40000"/>
            </a:schemeClr>
          </a:solidFill>
          <a:ln>
            <a:solidFill>
              <a:schemeClr val="tx1"/>
            </a:solidFill>
          </a:ln>
        </p:spPr>
        <p:txBody>
          <a:bodyPr wrap="square" rtlCol="0" anchor="ctr">
            <a:spAutoFit/>
          </a:bodyPr>
          <a:lstStyle/>
          <a:p>
            <a:pPr>
              <a:buNone/>
            </a:pPr>
            <a:r>
              <a:rPr lang="zh-TW" altLang="en-US" sz="1600" dirty="0">
                <a:solidFill>
                  <a:srgbClr val="FF0000"/>
                </a:solidFill>
                <a:latin typeface="華康隸書體W7" pitchFamily="65" charset="-120"/>
                <a:ea typeface="華康隸書體W7"/>
              </a:rPr>
              <a:t>按實際繳納退撫基金待遇標準或實領本</a:t>
            </a:r>
            <a:r>
              <a:rPr lang="en-US" altLang="zh-TW" sz="1600" dirty="0">
                <a:solidFill>
                  <a:srgbClr val="FF0000"/>
                </a:solidFill>
                <a:latin typeface="華康隸書體W7" pitchFamily="65" charset="-120"/>
                <a:ea typeface="華康隸書體W7"/>
              </a:rPr>
              <a:t>(</a:t>
            </a:r>
            <a:r>
              <a:rPr lang="zh-TW" altLang="en-US" sz="1600" dirty="0">
                <a:solidFill>
                  <a:srgbClr val="FF0000"/>
                </a:solidFill>
                <a:latin typeface="華康隸書體W7" pitchFamily="65" charset="-120"/>
                <a:ea typeface="華康隸書體W7"/>
              </a:rPr>
              <a:t>年功</a:t>
            </a:r>
            <a:r>
              <a:rPr lang="en-US" altLang="zh-TW" sz="1600" dirty="0">
                <a:solidFill>
                  <a:srgbClr val="FF0000"/>
                </a:solidFill>
                <a:latin typeface="華康隸書體W7" pitchFamily="65" charset="-120"/>
                <a:ea typeface="華康隸書體W7"/>
              </a:rPr>
              <a:t>)</a:t>
            </a:r>
            <a:r>
              <a:rPr lang="zh-TW" altLang="en-US" sz="1600" dirty="0">
                <a:solidFill>
                  <a:srgbClr val="FF0000"/>
                </a:solidFill>
                <a:latin typeface="華康隸書體W7" pitchFamily="65" charset="-120"/>
                <a:ea typeface="華康隸書體W7"/>
              </a:rPr>
              <a:t>俸</a:t>
            </a:r>
            <a:r>
              <a:rPr lang="en-US" altLang="zh-TW" sz="1600" dirty="0">
                <a:solidFill>
                  <a:srgbClr val="FF0000"/>
                </a:solidFill>
                <a:latin typeface="華康隸書體W7" pitchFamily="65" charset="-120"/>
                <a:ea typeface="華康隸書體W7"/>
              </a:rPr>
              <a:t>(</a:t>
            </a:r>
            <a:r>
              <a:rPr lang="zh-TW" altLang="en-US" sz="1600" dirty="0">
                <a:solidFill>
                  <a:srgbClr val="FF0000"/>
                </a:solidFill>
                <a:latin typeface="華康隸書體W7" pitchFamily="65" charset="-120"/>
                <a:ea typeface="華康隸書體W7"/>
              </a:rPr>
              <a:t>薪</a:t>
            </a:r>
            <a:r>
              <a:rPr lang="en-US" altLang="zh-TW" sz="1600" dirty="0">
                <a:solidFill>
                  <a:srgbClr val="FF0000"/>
                </a:solidFill>
                <a:latin typeface="華康隸書體W7" pitchFamily="65" charset="-120"/>
                <a:ea typeface="華康隸書體W7"/>
              </a:rPr>
              <a:t>)</a:t>
            </a:r>
            <a:r>
              <a:rPr lang="zh-TW" altLang="en-US" sz="1600" dirty="0">
                <a:solidFill>
                  <a:srgbClr val="FF0000"/>
                </a:solidFill>
                <a:latin typeface="華康隸書體W7" pitchFamily="65" charset="-120"/>
                <a:ea typeface="華康隸書體W7"/>
              </a:rPr>
              <a:t>額計算</a:t>
            </a:r>
            <a:r>
              <a:rPr lang="en-US" altLang="zh-TW" sz="1400" dirty="0">
                <a:solidFill>
                  <a:srgbClr val="FF0000"/>
                </a:solidFill>
                <a:latin typeface="華康隸書體W7" pitchFamily="65" charset="-120"/>
                <a:ea typeface="華康隸書體W7"/>
              </a:rPr>
              <a:t>(</a:t>
            </a:r>
            <a:r>
              <a:rPr lang="zh-TW" altLang="en-US" sz="1400" dirty="0">
                <a:solidFill>
                  <a:srgbClr val="FF0000"/>
                </a:solidFill>
                <a:latin typeface="華康隸書體W7" pitchFamily="65" charset="-120"/>
                <a:ea typeface="華康隸書體W7"/>
              </a:rPr>
              <a:t>公細</a:t>
            </a:r>
            <a:r>
              <a:rPr lang="en-US" altLang="zh-TW" sz="1400" dirty="0">
                <a:solidFill>
                  <a:srgbClr val="FF0000"/>
                </a:solidFill>
                <a:latin typeface="華康隸書體W7" pitchFamily="65" charset="-120"/>
                <a:ea typeface="華康隸書體W7"/>
              </a:rPr>
              <a:t>#27</a:t>
            </a:r>
            <a:r>
              <a:rPr lang="zh-TW" altLang="en-US" sz="1400" dirty="0">
                <a:solidFill>
                  <a:srgbClr val="FF0000"/>
                </a:solidFill>
                <a:latin typeface="華康隸書體W7"/>
                <a:ea typeface="華康隸書體W7"/>
              </a:rPr>
              <a:t>、教細</a:t>
            </a:r>
            <a:r>
              <a:rPr lang="en-US" altLang="zh-TW" sz="1400" dirty="0">
                <a:solidFill>
                  <a:srgbClr val="FF0000"/>
                </a:solidFill>
                <a:latin typeface="華康隸書體W7"/>
                <a:ea typeface="華康隸書體W7"/>
              </a:rPr>
              <a:t>#28</a:t>
            </a:r>
            <a:r>
              <a:rPr lang="en-US" altLang="zh-TW" sz="1400" dirty="0">
                <a:solidFill>
                  <a:srgbClr val="FF0000"/>
                </a:solidFill>
                <a:latin typeface="華康隸書體W7" pitchFamily="65" charset="-120"/>
                <a:ea typeface="華康隸書體W7"/>
              </a:rPr>
              <a:t>)</a:t>
            </a:r>
            <a:endParaRPr lang="zh-TW" altLang="en-US" sz="1400" dirty="0">
              <a:solidFill>
                <a:srgbClr val="FF0000"/>
              </a:solidFill>
              <a:latin typeface="華康隸書體W7" pitchFamily="65" charset="-120"/>
              <a:ea typeface="華康隸書體W7"/>
            </a:endParaRPr>
          </a:p>
        </p:txBody>
      </p:sp>
      <p:pic>
        <p:nvPicPr>
          <p:cNvPr id="12" name="圖片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9512" y="188640"/>
            <a:ext cx="792088" cy="792088"/>
          </a:xfrm>
          <a:prstGeom prst="rect">
            <a:avLst/>
          </a:prstGeom>
        </p:spPr>
      </p:pic>
    </p:spTree>
    <p:extLst>
      <p:ext uri="{BB962C8B-B14F-4D97-AF65-F5344CB8AC3E}">
        <p14:creationId xmlns:p14="http://schemas.microsoft.com/office/powerpoint/2010/main" val="271601393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472036" y="546966"/>
            <a:ext cx="8265088" cy="867524"/>
          </a:xfrm>
          <a:noFill/>
          <a:ln>
            <a:noFill/>
          </a:ln>
        </p:spPr>
        <p:style>
          <a:lnRef idx="1">
            <a:schemeClr val="accent6"/>
          </a:lnRef>
          <a:fillRef idx="2">
            <a:schemeClr val="accent6"/>
          </a:fillRef>
          <a:effectRef idx="1">
            <a:schemeClr val="accent6"/>
          </a:effectRef>
          <a:fontRef idx="minor">
            <a:schemeClr val="dk1"/>
          </a:fontRef>
        </p:style>
        <p:txBody>
          <a:bodyPr>
            <a:normAutofit fontScale="90000"/>
          </a:bodyPr>
          <a:lstStyle/>
          <a:p>
            <a:pPr>
              <a:spcBef>
                <a:spcPct val="50000"/>
              </a:spcBef>
            </a:pPr>
            <a:r>
              <a:rPr lang="zh-TW" altLang="en-US" sz="4900" dirty="0">
                <a:solidFill>
                  <a:schemeClr val="tx1"/>
                </a:solidFill>
                <a:latin typeface="標楷體" panose="03000509000000000000" pitchFamily="65" charset="-120"/>
                <a:ea typeface="標楷體" panose="03000509000000000000" pitchFamily="65" charset="-120"/>
              </a:rPr>
              <a:t>一次退休金計算方式（新制）     </a:t>
            </a:r>
            <a:r>
              <a:rPr lang="zh-TW" altLang="en-US" sz="2200" dirty="0">
                <a:solidFill>
                  <a:srgbClr val="FF0000"/>
                </a:solidFill>
                <a:latin typeface="標楷體" panose="03000509000000000000" pitchFamily="65" charset="-120"/>
                <a:ea typeface="標楷體" panose="03000509000000000000" pitchFamily="65" charset="-120"/>
              </a:rPr>
              <a:t>教</a:t>
            </a:r>
            <a:r>
              <a:rPr lang="en-US" altLang="zh-TW" sz="2200" dirty="0">
                <a:solidFill>
                  <a:srgbClr val="FF0000"/>
                </a:solidFill>
                <a:latin typeface="標楷體" panose="03000509000000000000" pitchFamily="65" charset="-120"/>
                <a:ea typeface="標楷體" panose="03000509000000000000" pitchFamily="65" charset="-120"/>
              </a:rPr>
              <a:t>#15</a:t>
            </a:r>
            <a:r>
              <a:rPr lang="zh-TW" altLang="en-US" sz="2200" dirty="0">
                <a:solidFill>
                  <a:srgbClr val="FF0000"/>
                </a:solidFill>
                <a:latin typeface="標楷體" panose="03000509000000000000" pitchFamily="65" charset="-120"/>
                <a:ea typeface="標楷體" panose="03000509000000000000" pitchFamily="65" charset="-120"/>
              </a:rPr>
              <a:t>、</a:t>
            </a:r>
            <a:r>
              <a:rPr lang="en-US" altLang="zh-TW" sz="2200" dirty="0">
                <a:solidFill>
                  <a:srgbClr val="FF0000"/>
                </a:solidFill>
                <a:latin typeface="標楷體" panose="03000509000000000000" pitchFamily="65" charset="-120"/>
                <a:ea typeface="標楷體" panose="03000509000000000000" pitchFamily="65" charset="-120"/>
              </a:rPr>
              <a:t>30</a:t>
            </a:r>
            <a:endParaRPr lang="zh-TW" altLang="en-US" sz="2200" dirty="0">
              <a:solidFill>
                <a:srgbClr val="FF0000"/>
              </a:solidFill>
              <a:latin typeface="標楷體" panose="03000509000000000000" pitchFamily="65" charset="-120"/>
              <a:ea typeface="標楷體" panose="03000509000000000000" pitchFamily="65" charset="-120"/>
            </a:endParaRPr>
          </a:p>
        </p:txBody>
      </p:sp>
      <p:sp>
        <p:nvSpPr>
          <p:cNvPr id="9" name="AutoShape 3"/>
          <p:cNvSpPr>
            <a:spLocks noChangeArrowheads="1"/>
          </p:cNvSpPr>
          <p:nvPr/>
        </p:nvSpPr>
        <p:spPr bwMode="auto">
          <a:xfrm>
            <a:off x="450316" y="1886435"/>
            <a:ext cx="8286808" cy="2016224"/>
          </a:xfrm>
          <a:prstGeom prst="roundRect">
            <a:avLst>
              <a:gd name="adj" fmla="val 9106"/>
            </a:avLst>
          </a:prstGeom>
          <a:gradFill rotWithShape="1">
            <a:gsLst>
              <a:gs pos="0">
                <a:srgbClr val="6DB6FF">
                  <a:gamma/>
                  <a:tint val="19216"/>
                  <a:invGamma/>
                </a:srgbClr>
              </a:gs>
              <a:gs pos="100000">
                <a:srgbClr val="6DB6FF"/>
              </a:gs>
            </a:gsLst>
            <a:lin ang="2700000" scaled="1"/>
          </a:gradFill>
          <a:ln w="9525">
            <a:solidFill>
              <a:schemeClr val="accent1">
                <a:lumMod val="75000"/>
              </a:schemeClr>
            </a:solidFill>
            <a:round/>
            <a:headEnd/>
            <a:tailEnd/>
          </a:ln>
          <a:effectLst/>
        </p:spPr>
        <p:txBody>
          <a:bodyPr wrap="none" anchor="ctr"/>
          <a:lstStyle/>
          <a:p>
            <a:pPr marL="342900" indent="-342900">
              <a:lnSpc>
                <a:spcPts val="2880"/>
              </a:lnSpc>
              <a:buSzPct val="90000"/>
              <a:buFont typeface="Arial" panose="020B0604020202020204" pitchFamily="34" charset="0"/>
              <a:buChar char="•"/>
            </a:pPr>
            <a:r>
              <a:rPr lang="zh-TW" altLang="en-US" sz="2400" dirty="0">
                <a:solidFill>
                  <a:schemeClr val="tx1"/>
                </a:solidFill>
                <a:latin typeface="標楷體" panose="03000509000000000000" pitchFamily="65" charset="-120"/>
              </a:rPr>
              <a:t>公式：</a:t>
            </a:r>
            <a:r>
              <a:rPr lang="en-US" altLang="zh-TW" sz="2400" dirty="0">
                <a:solidFill>
                  <a:schemeClr val="tx1"/>
                </a:solidFill>
                <a:latin typeface="標楷體" panose="03000509000000000000" pitchFamily="65" charset="-120"/>
              </a:rPr>
              <a:t>[</a:t>
            </a:r>
            <a:r>
              <a:rPr lang="zh-TW" altLang="en-US" sz="2400" u="sng" dirty="0">
                <a:solidFill>
                  <a:schemeClr val="tx1"/>
                </a:solidFill>
                <a:latin typeface="標楷體" panose="03000509000000000000" pitchFamily="65" charset="-120"/>
              </a:rPr>
              <a:t>本（年功）俸（薪）</a:t>
            </a:r>
            <a:r>
              <a:rPr lang="en-US" altLang="zh-TW" sz="2400" u="sng" dirty="0">
                <a:solidFill>
                  <a:schemeClr val="tx1"/>
                </a:solidFill>
                <a:latin typeface="標楷體" panose="03000509000000000000" pitchFamily="65" charset="-120"/>
              </a:rPr>
              <a:t>×2</a:t>
            </a:r>
            <a:r>
              <a:rPr lang="en-US" altLang="zh-TW" sz="2400" dirty="0">
                <a:solidFill>
                  <a:schemeClr val="tx1"/>
                </a:solidFill>
                <a:latin typeface="標楷體" panose="03000509000000000000" pitchFamily="65" charset="-120"/>
              </a:rPr>
              <a:t>] ×</a:t>
            </a:r>
            <a:r>
              <a:rPr lang="zh-TW" altLang="en-US" sz="2400" dirty="0">
                <a:solidFill>
                  <a:schemeClr val="tx1"/>
                </a:solidFill>
                <a:latin typeface="標楷體" panose="03000509000000000000" pitchFamily="65" charset="-120"/>
              </a:rPr>
              <a:t>基數</a:t>
            </a:r>
            <a:endParaRPr lang="en-US" altLang="zh-TW" sz="2400" dirty="0">
              <a:solidFill>
                <a:schemeClr val="tx1"/>
              </a:solidFill>
              <a:latin typeface="標楷體" panose="03000509000000000000" pitchFamily="65" charset="-120"/>
            </a:endParaRPr>
          </a:p>
          <a:p>
            <a:pPr marL="342900" indent="-342900">
              <a:lnSpc>
                <a:spcPts val="2880"/>
              </a:lnSpc>
              <a:buSzPct val="90000"/>
              <a:buFont typeface="Arial" panose="020B0604020202020204" pitchFamily="34" charset="0"/>
              <a:buChar char="•"/>
            </a:pPr>
            <a:r>
              <a:rPr lang="zh-TW" altLang="en-US" sz="2400" dirty="0">
                <a:solidFill>
                  <a:schemeClr val="tx1"/>
                </a:solidFill>
                <a:latin typeface="標楷體" panose="03000509000000000000" pitchFamily="65" charset="-120"/>
              </a:rPr>
              <a:t>基數： </a:t>
            </a:r>
            <a:endParaRPr lang="en-US" altLang="zh-TW" sz="2400" dirty="0">
              <a:solidFill>
                <a:schemeClr val="tx1"/>
              </a:solidFill>
              <a:latin typeface="標楷體" panose="03000509000000000000" pitchFamily="65" charset="-120"/>
            </a:endParaRPr>
          </a:p>
          <a:p>
            <a:pPr marL="361950">
              <a:lnSpc>
                <a:spcPts val="2880"/>
              </a:lnSpc>
            </a:pPr>
            <a:r>
              <a:rPr lang="en-US" altLang="zh-TW" sz="2400" dirty="0">
                <a:solidFill>
                  <a:schemeClr val="tx1"/>
                </a:solidFill>
                <a:latin typeface="標楷體" panose="03000509000000000000" pitchFamily="65" charset="-120"/>
              </a:rPr>
              <a:t>1.</a:t>
            </a:r>
            <a:r>
              <a:rPr lang="zh-TW" altLang="en-US" sz="2400" dirty="0">
                <a:solidFill>
                  <a:schemeClr val="tx1"/>
                </a:solidFill>
                <a:latin typeface="標楷體" panose="03000509000000000000" pitchFamily="65" charset="-120"/>
              </a:rPr>
              <a:t>每</a:t>
            </a:r>
            <a:r>
              <a:rPr lang="en-US" altLang="zh-TW" sz="2400" dirty="0">
                <a:solidFill>
                  <a:schemeClr val="tx1"/>
                </a:solidFill>
                <a:latin typeface="標楷體" panose="03000509000000000000" pitchFamily="65" charset="-120"/>
              </a:rPr>
              <a:t>1</a:t>
            </a:r>
            <a:r>
              <a:rPr lang="zh-TW" altLang="en-US" sz="2400" dirty="0">
                <a:solidFill>
                  <a:schemeClr val="tx1"/>
                </a:solidFill>
                <a:latin typeface="標楷體" panose="03000509000000000000" pitchFamily="65" charset="-120"/>
              </a:rPr>
              <a:t>年→</a:t>
            </a:r>
            <a:r>
              <a:rPr lang="en-US" altLang="zh-TW" sz="2400" dirty="0">
                <a:solidFill>
                  <a:schemeClr val="tx1"/>
                </a:solidFill>
                <a:latin typeface="標楷體" panose="03000509000000000000" pitchFamily="65" charset="-120"/>
              </a:rPr>
              <a:t>1.5</a:t>
            </a:r>
            <a:r>
              <a:rPr lang="zh-TW" altLang="en-US" sz="2400" dirty="0">
                <a:solidFill>
                  <a:schemeClr val="tx1"/>
                </a:solidFill>
                <a:latin typeface="標楷體" panose="03000509000000000000" pitchFamily="65" charset="-120"/>
              </a:rPr>
              <a:t>個</a:t>
            </a:r>
            <a:r>
              <a:rPr lang="en-US" altLang="zh-TW" sz="2400" dirty="0">
                <a:solidFill>
                  <a:schemeClr val="tx1"/>
                </a:solidFill>
                <a:latin typeface="標楷體" panose="03000509000000000000" pitchFamily="65" charset="-120"/>
              </a:rPr>
              <a:t>;</a:t>
            </a:r>
            <a:r>
              <a:rPr lang="zh-TW" altLang="en-US" sz="2400" dirty="0">
                <a:solidFill>
                  <a:schemeClr val="tx1"/>
                </a:solidFill>
                <a:latin typeface="標楷體" panose="03000509000000000000" pitchFamily="65" charset="-120"/>
              </a:rPr>
              <a:t>最高</a:t>
            </a:r>
            <a:r>
              <a:rPr lang="en-US" altLang="zh-TW" sz="2400" dirty="0">
                <a:solidFill>
                  <a:schemeClr val="tx1"/>
                </a:solidFill>
                <a:latin typeface="標楷體" panose="03000509000000000000" pitchFamily="65" charset="-120"/>
              </a:rPr>
              <a:t>35</a:t>
            </a:r>
            <a:r>
              <a:rPr lang="zh-TW" altLang="en-US" sz="2400" dirty="0">
                <a:solidFill>
                  <a:schemeClr val="tx1"/>
                </a:solidFill>
                <a:latin typeface="標楷體" panose="03000509000000000000" pitchFamily="65" charset="-120"/>
              </a:rPr>
              <a:t>年→</a:t>
            </a:r>
            <a:r>
              <a:rPr lang="en-US" altLang="zh-TW" sz="2400" dirty="0">
                <a:solidFill>
                  <a:schemeClr val="tx1"/>
                </a:solidFill>
                <a:latin typeface="標楷體" panose="03000509000000000000" pitchFamily="65" charset="-120"/>
              </a:rPr>
              <a:t>53</a:t>
            </a:r>
            <a:r>
              <a:rPr lang="zh-TW" altLang="en-US" sz="2400" dirty="0">
                <a:solidFill>
                  <a:schemeClr val="tx1"/>
                </a:solidFill>
                <a:latin typeface="標楷體" panose="03000509000000000000" pitchFamily="65" charset="-120"/>
              </a:rPr>
              <a:t>個</a:t>
            </a:r>
            <a:r>
              <a:rPr lang="en-US" altLang="zh-TW" sz="2400" dirty="0">
                <a:solidFill>
                  <a:schemeClr val="tx1"/>
                </a:solidFill>
                <a:latin typeface="標楷體" panose="03000509000000000000" pitchFamily="65" charset="-120"/>
              </a:rPr>
              <a:t>(</a:t>
            </a:r>
            <a:r>
              <a:rPr lang="zh-TW" altLang="en-US" sz="2400" dirty="0">
                <a:solidFill>
                  <a:schemeClr val="tx1"/>
                </a:solidFill>
                <a:latin typeface="標楷體" panose="03000509000000000000" pitchFamily="65" charset="-120"/>
              </a:rPr>
              <a:t>公</a:t>
            </a:r>
            <a:r>
              <a:rPr lang="en-US" altLang="zh-TW" sz="2400" dirty="0">
                <a:solidFill>
                  <a:schemeClr val="tx1"/>
                </a:solidFill>
                <a:latin typeface="標楷體" panose="03000509000000000000" pitchFamily="65" charset="-120"/>
              </a:rPr>
              <a:t>)</a:t>
            </a:r>
          </a:p>
          <a:p>
            <a:pPr indent="361950">
              <a:lnSpc>
                <a:spcPts val="2880"/>
              </a:lnSpc>
            </a:pPr>
            <a:r>
              <a:rPr lang="en-US" altLang="zh-TW" sz="2400" dirty="0">
                <a:solidFill>
                  <a:schemeClr val="tx1"/>
                </a:solidFill>
                <a:latin typeface="標楷體" panose="03000509000000000000" pitchFamily="65" charset="-120"/>
              </a:rPr>
              <a:t>2.</a:t>
            </a:r>
            <a:r>
              <a:rPr lang="zh-TW" altLang="en-US" sz="2400" dirty="0">
                <a:solidFill>
                  <a:schemeClr val="tx1"/>
                </a:solidFill>
                <a:latin typeface="標楷體" panose="03000509000000000000" pitchFamily="65" charset="-120"/>
              </a:rPr>
              <a:t>教師符合增核給與條件，最高</a:t>
            </a:r>
            <a:r>
              <a:rPr lang="en-US" altLang="zh-TW" sz="2400" dirty="0">
                <a:solidFill>
                  <a:schemeClr val="tx1"/>
                </a:solidFill>
                <a:latin typeface="標楷體" panose="03000509000000000000" pitchFamily="65" charset="-120"/>
              </a:rPr>
              <a:t>40</a:t>
            </a:r>
            <a:r>
              <a:rPr lang="zh-TW" altLang="en-US" sz="2400" dirty="0">
                <a:solidFill>
                  <a:schemeClr val="tx1"/>
                </a:solidFill>
                <a:latin typeface="標楷體" panose="03000509000000000000" pitchFamily="65" charset="-120"/>
              </a:rPr>
              <a:t>年→</a:t>
            </a:r>
            <a:r>
              <a:rPr lang="en-US" altLang="zh-TW" sz="2400" dirty="0">
                <a:solidFill>
                  <a:schemeClr val="tx1"/>
                </a:solidFill>
                <a:latin typeface="標楷體" panose="03000509000000000000" pitchFamily="65" charset="-120"/>
              </a:rPr>
              <a:t>60</a:t>
            </a:r>
            <a:r>
              <a:rPr lang="zh-TW" altLang="en-US" sz="2400" dirty="0">
                <a:solidFill>
                  <a:schemeClr val="tx1"/>
                </a:solidFill>
                <a:latin typeface="標楷體" panose="03000509000000000000" pitchFamily="65" charset="-120"/>
              </a:rPr>
              <a:t>個</a:t>
            </a:r>
            <a:r>
              <a:rPr lang="en-US" altLang="zh-TW" sz="2400" dirty="0">
                <a:solidFill>
                  <a:schemeClr val="tx1"/>
                </a:solidFill>
                <a:latin typeface="標楷體" panose="03000509000000000000" pitchFamily="65" charset="-120"/>
              </a:rPr>
              <a:t>(</a:t>
            </a:r>
            <a:r>
              <a:rPr lang="zh-TW" altLang="en-US" sz="2400" dirty="0">
                <a:solidFill>
                  <a:schemeClr val="tx1"/>
                </a:solidFill>
                <a:latin typeface="標楷體" panose="03000509000000000000" pitchFamily="65" charset="-120"/>
              </a:rPr>
              <a:t>教</a:t>
            </a:r>
            <a:r>
              <a:rPr lang="en-US" altLang="zh-TW" sz="2400" dirty="0">
                <a:solidFill>
                  <a:schemeClr val="tx1"/>
                </a:solidFill>
                <a:latin typeface="標楷體" panose="03000509000000000000" pitchFamily="65" charset="-120"/>
              </a:rPr>
              <a:t>)</a:t>
            </a:r>
            <a:endParaRPr lang="en-US" altLang="zh-TW" sz="2400" b="1" dirty="0">
              <a:solidFill>
                <a:schemeClr val="tx1"/>
              </a:solidFill>
              <a:latin typeface="標楷體" panose="03000509000000000000" pitchFamily="65" charset="-120"/>
            </a:endParaRPr>
          </a:p>
          <a:p>
            <a:pPr indent="361950">
              <a:lnSpc>
                <a:spcPts val="2880"/>
              </a:lnSpc>
              <a:tabLst>
                <a:tab pos="361950" algn="l"/>
              </a:tabLst>
            </a:pPr>
            <a:r>
              <a:rPr lang="en-US" altLang="zh-TW" sz="2400" dirty="0">
                <a:solidFill>
                  <a:schemeClr val="tx1"/>
                </a:solidFill>
                <a:latin typeface="標楷體" panose="03000509000000000000" pitchFamily="65" charset="-120"/>
              </a:rPr>
              <a:t>3.</a:t>
            </a:r>
            <a:r>
              <a:rPr lang="zh-TW" altLang="en-US" sz="2400" dirty="0">
                <a:solidFill>
                  <a:schemeClr val="tx1"/>
                </a:solidFill>
                <a:latin typeface="標楷體" panose="03000509000000000000" pitchFamily="65" charset="-120"/>
              </a:rPr>
              <a:t>畸零月→未滿</a:t>
            </a:r>
            <a:r>
              <a:rPr lang="en-US" altLang="zh-TW" sz="2400" dirty="0">
                <a:solidFill>
                  <a:schemeClr val="tx1"/>
                </a:solidFill>
                <a:latin typeface="標楷體" panose="03000509000000000000" pitchFamily="65" charset="-120"/>
              </a:rPr>
              <a:t>6</a:t>
            </a:r>
            <a:r>
              <a:rPr lang="zh-TW" altLang="en-US" sz="2400" dirty="0">
                <a:solidFill>
                  <a:schemeClr val="tx1"/>
                </a:solidFill>
                <a:latin typeface="標楷體" panose="03000509000000000000" pitchFamily="65" charset="-120"/>
              </a:rPr>
              <a:t>個月給</a:t>
            </a:r>
            <a:r>
              <a:rPr lang="en-US" altLang="zh-TW" sz="2400" dirty="0">
                <a:solidFill>
                  <a:schemeClr val="tx1"/>
                </a:solidFill>
                <a:latin typeface="標楷體" panose="03000509000000000000" pitchFamily="65" charset="-120"/>
              </a:rPr>
              <a:t>1</a:t>
            </a:r>
            <a:r>
              <a:rPr lang="zh-TW" altLang="en-US" sz="2400" dirty="0">
                <a:solidFill>
                  <a:schemeClr val="tx1"/>
                </a:solidFill>
                <a:latin typeface="標楷體" panose="03000509000000000000" pitchFamily="65" charset="-120"/>
              </a:rPr>
              <a:t>個、滿</a:t>
            </a:r>
            <a:r>
              <a:rPr lang="en-US" altLang="zh-TW" sz="2400" dirty="0">
                <a:solidFill>
                  <a:schemeClr val="tx1"/>
                </a:solidFill>
                <a:latin typeface="標楷體" panose="03000509000000000000" pitchFamily="65" charset="-120"/>
              </a:rPr>
              <a:t>6</a:t>
            </a:r>
            <a:r>
              <a:rPr lang="zh-TW" altLang="en-US" sz="2400" dirty="0">
                <a:solidFill>
                  <a:schemeClr val="tx1"/>
                </a:solidFill>
                <a:latin typeface="標楷體" panose="03000509000000000000" pitchFamily="65" charset="-120"/>
              </a:rPr>
              <a:t>個月給</a:t>
            </a:r>
            <a:r>
              <a:rPr lang="en-US" altLang="zh-TW" sz="2400" dirty="0">
                <a:solidFill>
                  <a:schemeClr val="tx1"/>
                </a:solidFill>
                <a:latin typeface="標楷體" panose="03000509000000000000" pitchFamily="65" charset="-120"/>
              </a:rPr>
              <a:t>1.5</a:t>
            </a:r>
            <a:r>
              <a:rPr lang="zh-TW" altLang="en-US" sz="2400" dirty="0">
                <a:solidFill>
                  <a:schemeClr val="tx1"/>
                </a:solidFill>
                <a:latin typeface="標楷體" panose="03000509000000000000" pitchFamily="65" charset="-120"/>
              </a:rPr>
              <a:t>個</a:t>
            </a:r>
            <a:endParaRPr lang="ko-KR" altLang="en-US" sz="2400" b="1" dirty="0">
              <a:solidFill>
                <a:schemeClr val="tx1"/>
              </a:solidFill>
              <a:latin typeface="標楷體" panose="03000509000000000000" pitchFamily="65" charset="-120"/>
            </a:endParaRPr>
          </a:p>
        </p:txBody>
      </p:sp>
      <p:sp>
        <p:nvSpPr>
          <p:cNvPr id="6" name="平行四邊形 5"/>
          <p:cNvSpPr/>
          <p:nvPr/>
        </p:nvSpPr>
        <p:spPr>
          <a:xfrm>
            <a:off x="709553" y="1480405"/>
            <a:ext cx="2016224" cy="508456"/>
          </a:xfrm>
          <a:prstGeom prst="parallelogram">
            <a:avLst/>
          </a:prstGeom>
          <a:solidFill>
            <a:srgbClr val="FFFF00"/>
          </a:solidFill>
        </p:spPr>
        <p:txBody>
          <a:bodyPr wrap="square" rtlCol="0" anchor="ctr">
            <a:spAutoFit/>
          </a:bodyPr>
          <a:lstStyle/>
          <a:p>
            <a:pPr algn="ctr">
              <a:buNone/>
            </a:pPr>
            <a:r>
              <a:rPr lang="en-US" altLang="zh-TW" sz="2000" dirty="0">
                <a:solidFill>
                  <a:schemeClr val="tx1"/>
                </a:solidFill>
                <a:latin typeface="標楷體" panose="03000509000000000000" pitchFamily="65" charset="-120"/>
              </a:rPr>
              <a:t>107.6.30</a:t>
            </a:r>
            <a:r>
              <a:rPr lang="zh-TW" altLang="en-US" sz="2000" dirty="0">
                <a:solidFill>
                  <a:schemeClr val="tx1"/>
                </a:solidFill>
                <a:latin typeface="標楷體" panose="03000509000000000000" pitchFamily="65" charset="-120"/>
              </a:rPr>
              <a:t>前</a:t>
            </a:r>
          </a:p>
        </p:txBody>
      </p:sp>
      <p:sp>
        <p:nvSpPr>
          <p:cNvPr id="8" name="AutoShape 3"/>
          <p:cNvSpPr>
            <a:spLocks noChangeArrowheads="1"/>
          </p:cNvSpPr>
          <p:nvPr/>
        </p:nvSpPr>
        <p:spPr bwMode="auto">
          <a:xfrm>
            <a:off x="428596" y="4437112"/>
            <a:ext cx="8286808" cy="2304256"/>
          </a:xfrm>
          <a:prstGeom prst="roundRect">
            <a:avLst>
              <a:gd name="adj" fmla="val 9106"/>
            </a:avLst>
          </a:prstGeom>
          <a:ln>
            <a:headEnd/>
            <a:tailEnd/>
          </a:ln>
        </p:spPr>
        <p:style>
          <a:lnRef idx="1">
            <a:schemeClr val="accent5"/>
          </a:lnRef>
          <a:fillRef idx="2">
            <a:schemeClr val="accent5"/>
          </a:fillRef>
          <a:effectRef idx="1">
            <a:schemeClr val="accent5"/>
          </a:effectRef>
          <a:fontRef idx="minor">
            <a:schemeClr val="dk1"/>
          </a:fontRef>
        </p:style>
        <p:txBody>
          <a:bodyPr wrap="none" anchor="ctr"/>
          <a:lstStyle/>
          <a:p>
            <a:pPr marL="342900" indent="-342900">
              <a:lnSpc>
                <a:spcPts val="2900"/>
              </a:lnSpc>
              <a:buSzPct val="90000"/>
              <a:buFont typeface="Arial" panose="020B0604020202020204" pitchFamily="34" charset="0"/>
              <a:buChar char="•"/>
            </a:pPr>
            <a:r>
              <a:rPr lang="zh-TW" altLang="en-US" sz="2400" dirty="0">
                <a:solidFill>
                  <a:schemeClr val="tx1"/>
                </a:solidFill>
                <a:latin typeface="標楷體" panose="03000509000000000000" pitchFamily="65" charset="-120"/>
                <a:ea typeface="標楷體" panose="03000509000000000000" pitchFamily="65" charset="-120"/>
              </a:rPr>
              <a:t>公式：</a:t>
            </a:r>
            <a:r>
              <a:rPr lang="en-US" altLang="zh-TW" sz="2400" dirty="0">
                <a:solidFill>
                  <a:schemeClr val="tx1"/>
                </a:solidFill>
                <a:latin typeface="標楷體" panose="03000509000000000000" pitchFamily="65" charset="-120"/>
                <a:ea typeface="標楷體" panose="03000509000000000000" pitchFamily="65" charset="-120"/>
              </a:rPr>
              <a:t>[</a:t>
            </a:r>
            <a:r>
              <a:rPr lang="zh-TW" altLang="en-US" sz="2400" u="sng" dirty="0">
                <a:solidFill>
                  <a:schemeClr val="tx1"/>
                </a:solidFill>
                <a:latin typeface="標楷體" panose="03000509000000000000" pitchFamily="65" charset="-120"/>
                <a:ea typeface="標楷體" panose="03000509000000000000" pitchFamily="65" charset="-120"/>
              </a:rPr>
              <a:t>平均薪</a:t>
            </a:r>
            <a:r>
              <a:rPr lang="en-US" altLang="zh-TW" sz="2400" u="sng" dirty="0">
                <a:solidFill>
                  <a:schemeClr val="tx1"/>
                </a:solidFill>
                <a:latin typeface="標楷體" panose="03000509000000000000" pitchFamily="65" charset="-120"/>
                <a:ea typeface="標楷體" panose="03000509000000000000" pitchFamily="65" charset="-120"/>
              </a:rPr>
              <a:t>(</a:t>
            </a:r>
            <a:r>
              <a:rPr lang="zh-TW" altLang="en-US" sz="2400" u="sng" dirty="0">
                <a:solidFill>
                  <a:schemeClr val="tx1"/>
                </a:solidFill>
                <a:latin typeface="標楷體" panose="03000509000000000000" pitchFamily="65" charset="-120"/>
                <a:ea typeface="標楷體" panose="03000509000000000000" pitchFamily="65" charset="-120"/>
              </a:rPr>
              <a:t>俸</a:t>
            </a:r>
            <a:r>
              <a:rPr lang="en-US" altLang="zh-TW" sz="2400" u="sng" dirty="0">
                <a:solidFill>
                  <a:schemeClr val="tx1"/>
                </a:solidFill>
                <a:latin typeface="標楷體" panose="03000509000000000000" pitchFamily="65" charset="-120"/>
                <a:ea typeface="標楷體" panose="03000509000000000000" pitchFamily="65" charset="-120"/>
              </a:rPr>
              <a:t>)</a:t>
            </a:r>
            <a:r>
              <a:rPr lang="zh-TW" altLang="en-US" sz="2400" u="sng" dirty="0">
                <a:solidFill>
                  <a:schemeClr val="tx1"/>
                </a:solidFill>
                <a:latin typeface="標楷體" panose="03000509000000000000" pitchFamily="65" charset="-120"/>
                <a:ea typeface="標楷體" panose="03000509000000000000" pitchFamily="65" charset="-120"/>
              </a:rPr>
              <a:t>額</a:t>
            </a:r>
            <a:r>
              <a:rPr lang="en-US" altLang="zh-TW" sz="2400" u="sng" dirty="0">
                <a:solidFill>
                  <a:schemeClr val="tx1"/>
                </a:solidFill>
                <a:latin typeface="標楷體" panose="03000509000000000000" pitchFamily="65" charset="-120"/>
                <a:ea typeface="標楷體" panose="03000509000000000000" pitchFamily="65" charset="-120"/>
              </a:rPr>
              <a:t>×2</a:t>
            </a:r>
            <a:r>
              <a:rPr lang="en-US" altLang="zh-TW" sz="2400" dirty="0">
                <a:solidFill>
                  <a:schemeClr val="tx1"/>
                </a:solidFill>
                <a:latin typeface="標楷體" panose="03000509000000000000" pitchFamily="65" charset="-120"/>
                <a:ea typeface="標楷體" panose="03000509000000000000" pitchFamily="65" charset="-120"/>
              </a:rPr>
              <a:t>] ×</a:t>
            </a:r>
            <a:r>
              <a:rPr lang="zh-TW" altLang="en-US" sz="2400" dirty="0">
                <a:solidFill>
                  <a:schemeClr val="tx1"/>
                </a:solidFill>
                <a:latin typeface="標楷體" panose="03000509000000000000" pitchFamily="65" charset="-120"/>
                <a:ea typeface="標楷體" panose="03000509000000000000" pitchFamily="65" charset="-120"/>
              </a:rPr>
              <a:t>基數</a:t>
            </a:r>
            <a:endParaRPr lang="en-US" altLang="zh-TW" sz="2400" dirty="0">
              <a:solidFill>
                <a:schemeClr val="tx1"/>
              </a:solidFill>
              <a:latin typeface="標楷體" panose="03000509000000000000" pitchFamily="65" charset="-120"/>
              <a:ea typeface="標楷體" panose="03000509000000000000" pitchFamily="65" charset="-120"/>
            </a:endParaRPr>
          </a:p>
          <a:p>
            <a:pPr marL="342900" indent="-342900">
              <a:lnSpc>
                <a:spcPts val="2900"/>
              </a:lnSpc>
              <a:buSzPct val="90000"/>
              <a:buFont typeface="Arial" panose="020B0604020202020204" pitchFamily="34" charset="0"/>
              <a:buChar char="•"/>
            </a:pPr>
            <a:r>
              <a:rPr lang="zh-TW" altLang="en-US" sz="2400" dirty="0">
                <a:solidFill>
                  <a:schemeClr val="tx1"/>
                </a:solidFill>
                <a:latin typeface="標楷體" panose="03000509000000000000" pitchFamily="65" charset="-120"/>
                <a:ea typeface="標楷體" panose="03000509000000000000" pitchFamily="65" charset="-120"/>
              </a:rPr>
              <a:t>平均薪</a:t>
            </a:r>
            <a:r>
              <a:rPr lang="en-US" altLang="zh-TW" sz="2400" dirty="0">
                <a:solidFill>
                  <a:schemeClr val="tx1"/>
                </a:solidFill>
                <a:latin typeface="標楷體" panose="03000509000000000000" pitchFamily="65" charset="-120"/>
                <a:ea typeface="標楷體" panose="03000509000000000000" pitchFamily="65" charset="-120"/>
              </a:rPr>
              <a:t>(</a:t>
            </a:r>
            <a:r>
              <a:rPr lang="zh-TW" altLang="en-US" sz="2400" dirty="0">
                <a:solidFill>
                  <a:schemeClr val="tx1"/>
                </a:solidFill>
                <a:latin typeface="標楷體" panose="03000509000000000000" pitchFamily="65" charset="-120"/>
                <a:ea typeface="標楷體" panose="03000509000000000000" pitchFamily="65" charset="-120"/>
              </a:rPr>
              <a:t>俸</a:t>
            </a:r>
            <a:r>
              <a:rPr lang="en-US" altLang="zh-TW" sz="2400" dirty="0">
                <a:solidFill>
                  <a:schemeClr val="tx1"/>
                </a:solidFill>
                <a:latin typeface="標楷體" panose="03000509000000000000" pitchFamily="65" charset="-120"/>
                <a:ea typeface="標楷體" panose="03000509000000000000" pitchFamily="65" charset="-120"/>
              </a:rPr>
              <a:t>)</a:t>
            </a:r>
            <a:r>
              <a:rPr lang="zh-TW" altLang="en-US" sz="2400" dirty="0">
                <a:solidFill>
                  <a:schemeClr val="tx1"/>
                </a:solidFill>
                <a:latin typeface="標楷體" panose="03000509000000000000" pitchFamily="65" charset="-120"/>
                <a:ea typeface="標楷體" panose="03000509000000000000" pitchFamily="65" charset="-120"/>
              </a:rPr>
              <a:t>額：採</a:t>
            </a:r>
            <a:r>
              <a:rPr lang="en-US" altLang="zh-TW" sz="2400" dirty="0">
                <a:solidFill>
                  <a:schemeClr val="tx1"/>
                </a:solidFill>
                <a:latin typeface="標楷體" panose="03000509000000000000" pitchFamily="65" charset="-120"/>
                <a:ea typeface="標楷體" panose="03000509000000000000" pitchFamily="65" charset="-120"/>
              </a:rPr>
              <a:t>15</a:t>
            </a:r>
            <a:r>
              <a:rPr lang="zh-TW" altLang="en-US" sz="2400" dirty="0">
                <a:solidFill>
                  <a:schemeClr val="tx1"/>
                </a:solidFill>
                <a:latin typeface="標楷體" panose="03000509000000000000" pitchFamily="65" charset="-120"/>
                <a:ea typeface="標楷體" panose="03000509000000000000" pitchFamily="65" charset="-120"/>
              </a:rPr>
              <a:t>年平均薪</a:t>
            </a:r>
            <a:r>
              <a:rPr lang="en-US" altLang="zh-TW" sz="2400" dirty="0">
                <a:solidFill>
                  <a:schemeClr val="tx1"/>
                </a:solidFill>
                <a:latin typeface="標楷體" panose="03000509000000000000" pitchFamily="65" charset="-120"/>
                <a:ea typeface="標楷體" panose="03000509000000000000" pitchFamily="65" charset="-120"/>
              </a:rPr>
              <a:t>(</a:t>
            </a:r>
            <a:r>
              <a:rPr lang="zh-TW" altLang="en-US" sz="2400" dirty="0">
                <a:solidFill>
                  <a:schemeClr val="tx1"/>
                </a:solidFill>
                <a:latin typeface="標楷體" panose="03000509000000000000" pitchFamily="65" charset="-120"/>
                <a:ea typeface="標楷體" panose="03000509000000000000" pitchFamily="65" charset="-120"/>
              </a:rPr>
              <a:t>俸</a:t>
            </a:r>
            <a:r>
              <a:rPr lang="en-US" altLang="zh-TW" sz="2400" dirty="0">
                <a:solidFill>
                  <a:schemeClr val="tx1"/>
                </a:solidFill>
                <a:latin typeface="標楷體" panose="03000509000000000000" pitchFamily="65" charset="-120"/>
                <a:ea typeface="標楷體" panose="03000509000000000000" pitchFamily="65" charset="-120"/>
              </a:rPr>
              <a:t>)</a:t>
            </a:r>
            <a:r>
              <a:rPr lang="zh-TW" altLang="en-US" sz="2400" dirty="0">
                <a:solidFill>
                  <a:schemeClr val="tx1"/>
                </a:solidFill>
                <a:latin typeface="標楷體" panose="03000509000000000000" pitchFamily="65" charset="-120"/>
                <a:ea typeface="標楷體" panose="03000509000000000000" pitchFamily="65" charset="-120"/>
              </a:rPr>
              <a:t>額</a:t>
            </a:r>
            <a:endParaRPr lang="en-US" altLang="zh-TW" sz="2400" dirty="0">
              <a:solidFill>
                <a:schemeClr val="tx1"/>
              </a:solidFill>
              <a:latin typeface="標楷體" panose="03000509000000000000" pitchFamily="65" charset="-120"/>
              <a:ea typeface="標楷體" panose="03000509000000000000" pitchFamily="65" charset="-120"/>
            </a:endParaRPr>
          </a:p>
          <a:p>
            <a:pPr>
              <a:lnSpc>
                <a:spcPts val="2900"/>
              </a:lnSpc>
              <a:buSzPct val="90000"/>
            </a:pPr>
            <a:r>
              <a:rPr lang="zh-TW" altLang="en-US" sz="2400" dirty="0">
                <a:solidFill>
                  <a:schemeClr val="tx1"/>
                </a:solidFill>
                <a:latin typeface="標楷體" panose="03000509000000000000" pitchFamily="65" charset="-120"/>
                <a:ea typeface="標楷體" panose="03000509000000000000" pitchFamily="65" charset="-120"/>
              </a:rPr>
              <a:t> </a:t>
            </a:r>
            <a:r>
              <a:rPr lang="en-US" altLang="zh-TW" sz="2400" dirty="0">
                <a:solidFill>
                  <a:schemeClr val="tx1"/>
                </a:solidFill>
                <a:latin typeface="標楷體" panose="03000509000000000000" pitchFamily="65" charset="-120"/>
                <a:ea typeface="標楷體" panose="03000509000000000000" pitchFamily="65" charset="-120"/>
              </a:rPr>
              <a:t>(</a:t>
            </a:r>
            <a:r>
              <a:rPr lang="zh-TW" altLang="en-US" sz="2400" dirty="0">
                <a:solidFill>
                  <a:schemeClr val="tx1"/>
                </a:solidFill>
                <a:latin typeface="標楷體" panose="03000509000000000000" pitchFamily="65" charset="-120"/>
                <a:ea typeface="標楷體" panose="03000509000000000000" pitchFamily="65" charset="-120"/>
              </a:rPr>
              <a:t>過渡期</a:t>
            </a:r>
            <a:r>
              <a:rPr lang="en-US" altLang="zh-TW" sz="2400" dirty="0">
                <a:solidFill>
                  <a:schemeClr val="tx1"/>
                </a:solidFill>
                <a:latin typeface="標楷體" panose="03000509000000000000" pitchFamily="65" charset="-120"/>
                <a:ea typeface="標楷體" panose="03000509000000000000" pitchFamily="65" charset="-120"/>
              </a:rPr>
              <a:t>107</a:t>
            </a:r>
            <a:r>
              <a:rPr lang="zh-TW" altLang="en-US" sz="2400" dirty="0">
                <a:solidFill>
                  <a:schemeClr val="tx1"/>
                </a:solidFill>
                <a:latin typeface="標楷體" panose="03000509000000000000" pitchFamily="65" charset="-120"/>
                <a:ea typeface="標楷體" panose="03000509000000000000" pitchFamily="65" charset="-120"/>
              </a:rPr>
              <a:t>年至</a:t>
            </a:r>
            <a:r>
              <a:rPr lang="en-US" altLang="zh-TW" sz="2400" dirty="0">
                <a:solidFill>
                  <a:schemeClr val="tx1"/>
                </a:solidFill>
                <a:latin typeface="標楷體" panose="03000509000000000000" pitchFamily="65" charset="-120"/>
                <a:ea typeface="標楷體" panose="03000509000000000000" pitchFamily="65" charset="-120"/>
              </a:rPr>
              <a:t>118</a:t>
            </a:r>
            <a:r>
              <a:rPr lang="zh-TW" altLang="en-US" sz="2400" dirty="0">
                <a:solidFill>
                  <a:schemeClr val="tx1"/>
                </a:solidFill>
                <a:latin typeface="標楷體" panose="03000509000000000000" pitchFamily="65" charset="-120"/>
                <a:ea typeface="標楷體" panose="03000509000000000000" pitchFamily="65" charset="-120"/>
              </a:rPr>
              <a:t>年，從</a:t>
            </a:r>
            <a:r>
              <a:rPr lang="en-US" altLang="zh-TW" sz="2400" dirty="0">
                <a:solidFill>
                  <a:schemeClr val="tx1"/>
                </a:solidFill>
                <a:latin typeface="標楷體" panose="03000509000000000000" pitchFamily="65" charset="-120"/>
                <a:ea typeface="標楷體" panose="03000509000000000000" pitchFamily="65" charset="-120"/>
              </a:rPr>
              <a:t>5</a:t>
            </a:r>
            <a:r>
              <a:rPr lang="zh-TW" altLang="en-US" sz="2400" dirty="0">
                <a:solidFill>
                  <a:schemeClr val="tx1"/>
                </a:solidFill>
                <a:latin typeface="標楷體" panose="03000509000000000000" pitchFamily="65" charset="-120"/>
                <a:ea typeface="標楷體" panose="03000509000000000000" pitchFamily="65" charset="-120"/>
              </a:rPr>
              <a:t>年平均薪額逐年調高至</a:t>
            </a:r>
            <a:r>
              <a:rPr lang="en-US" altLang="zh-TW" sz="2400" dirty="0">
                <a:solidFill>
                  <a:schemeClr val="tx1"/>
                </a:solidFill>
                <a:latin typeface="標楷體" panose="03000509000000000000" pitchFamily="65" charset="-120"/>
                <a:ea typeface="標楷體" panose="03000509000000000000" pitchFamily="65" charset="-120"/>
              </a:rPr>
              <a:t>15</a:t>
            </a:r>
            <a:r>
              <a:rPr lang="zh-TW" altLang="en-US" sz="2400" dirty="0">
                <a:solidFill>
                  <a:schemeClr val="tx1"/>
                </a:solidFill>
                <a:latin typeface="標楷體" panose="03000509000000000000" pitchFamily="65" charset="-120"/>
                <a:ea typeface="標楷體" panose="03000509000000000000" pitchFamily="65" charset="-120"/>
              </a:rPr>
              <a:t>年</a:t>
            </a:r>
            <a:r>
              <a:rPr lang="en-US" altLang="zh-TW" sz="2400" dirty="0">
                <a:solidFill>
                  <a:schemeClr val="tx1"/>
                </a:solidFill>
                <a:latin typeface="標楷體" panose="03000509000000000000" pitchFamily="65" charset="-120"/>
                <a:ea typeface="標楷體" panose="03000509000000000000" pitchFamily="65" charset="-120"/>
              </a:rPr>
              <a:t>)</a:t>
            </a:r>
          </a:p>
          <a:p>
            <a:pPr marL="342900" indent="-342900">
              <a:lnSpc>
                <a:spcPts val="2900"/>
              </a:lnSpc>
              <a:buSzPct val="90000"/>
              <a:buFont typeface="Arial" panose="020B0604020202020204" pitchFamily="34" charset="0"/>
              <a:buChar char="•"/>
            </a:pPr>
            <a:r>
              <a:rPr lang="zh-TW" altLang="en-US" sz="2400" dirty="0">
                <a:solidFill>
                  <a:schemeClr val="tx1"/>
                </a:solidFill>
                <a:latin typeface="標楷體" panose="03000509000000000000" pitchFamily="65" charset="-120"/>
                <a:ea typeface="標楷體" panose="03000509000000000000" pitchFamily="65" charset="-120"/>
              </a:rPr>
              <a:t>最高</a:t>
            </a:r>
            <a:r>
              <a:rPr lang="en-US" altLang="zh-TW" sz="2400" dirty="0">
                <a:solidFill>
                  <a:schemeClr val="tx1"/>
                </a:solidFill>
                <a:latin typeface="標楷體" panose="03000509000000000000" pitchFamily="65" charset="-120"/>
                <a:ea typeface="標楷體" panose="03000509000000000000" pitchFamily="65" charset="-120"/>
              </a:rPr>
              <a:t>42</a:t>
            </a:r>
            <a:r>
              <a:rPr lang="zh-TW" altLang="en-US" sz="2400" dirty="0">
                <a:solidFill>
                  <a:schemeClr val="tx1"/>
                </a:solidFill>
                <a:latin typeface="標楷體" panose="03000509000000000000" pitchFamily="65" charset="-120"/>
                <a:ea typeface="標楷體" panose="03000509000000000000" pitchFamily="65" charset="-120"/>
              </a:rPr>
              <a:t>年→</a:t>
            </a:r>
            <a:r>
              <a:rPr lang="en-US" altLang="zh-TW" sz="2400" dirty="0">
                <a:solidFill>
                  <a:schemeClr val="tx1"/>
                </a:solidFill>
                <a:latin typeface="標楷體" panose="03000509000000000000" pitchFamily="65" charset="-120"/>
                <a:ea typeface="標楷體" panose="03000509000000000000" pitchFamily="65" charset="-120"/>
              </a:rPr>
              <a:t>60</a:t>
            </a:r>
            <a:r>
              <a:rPr lang="zh-TW" altLang="en-US" sz="2400" dirty="0">
                <a:solidFill>
                  <a:schemeClr val="tx1"/>
                </a:solidFill>
                <a:latin typeface="標楷體" panose="03000509000000000000" pitchFamily="65" charset="-120"/>
                <a:ea typeface="標楷體" panose="03000509000000000000" pitchFamily="65" charset="-120"/>
              </a:rPr>
              <a:t>個</a:t>
            </a:r>
            <a:r>
              <a:rPr lang="en-US" altLang="zh-TW" sz="2400" dirty="0">
                <a:solidFill>
                  <a:schemeClr val="tx1"/>
                </a:solidFill>
                <a:latin typeface="標楷體" panose="03000509000000000000" pitchFamily="65" charset="-120"/>
                <a:ea typeface="標楷體" panose="03000509000000000000" pitchFamily="65" charset="-120"/>
              </a:rPr>
              <a:t>(</a:t>
            </a:r>
            <a:r>
              <a:rPr lang="zh-TW" altLang="en-US" sz="2400" dirty="0">
                <a:solidFill>
                  <a:schemeClr val="tx1"/>
                </a:solidFill>
                <a:latin typeface="標楷體" panose="03000509000000000000" pitchFamily="65" charset="-120"/>
                <a:ea typeface="標楷體" panose="03000509000000000000" pitchFamily="65" charset="-120"/>
              </a:rPr>
              <a:t>第</a:t>
            </a:r>
            <a:r>
              <a:rPr lang="en-US" altLang="zh-TW" sz="2400" dirty="0">
                <a:solidFill>
                  <a:schemeClr val="tx1"/>
                </a:solidFill>
                <a:latin typeface="標楷體" panose="03000509000000000000" pitchFamily="65" charset="-120"/>
                <a:ea typeface="標楷體" panose="03000509000000000000" pitchFamily="65" charset="-120"/>
              </a:rPr>
              <a:t>36-42</a:t>
            </a:r>
            <a:r>
              <a:rPr lang="zh-TW" altLang="en-US" sz="2400" dirty="0">
                <a:solidFill>
                  <a:schemeClr val="tx1"/>
                </a:solidFill>
                <a:latin typeface="標楷體" panose="03000509000000000000" pitchFamily="65" charset="-120"/>
                <a:ea typeface="標楷體" panose="03000509000000000000" pitchFamily="65" charset="-120"/>
              </a:rPr>
              <a:t>年</a:t>
            </a:r>
            <a:r>
              <a:rPr lang="en-US" altLang="zh-TW" sz="2400" dirty="0">
                <a:solidFill>
                  <a:schemeClr val="tx1"/>
                </a:solidFill>
                <a:latin typeface="標楷體" panose="03000509000000000000" pitchFamily="65" charset="-120"/>
                <a:ea typeface="標楷體" panose="03000509000000000000" pitchFamily="65" charset="-120"/>
              </a:rPr>
              <a:t>/</a:t>
            </a:r>
            <a:r>
              <a:rPr lang="zh-TW" altLang="en-US" sz="2400" dirty="0">
                <a:solidFill>
                  <a:schemeClr val="tx1"/>
                </a:solidFill>
                <a:latin typeface="標楷體" panose="03000509000000000000" pitchFamily="65" charset="-120"/>
                <a:ea typeface="標楷體" panose="03000509000000000000" pitchFamily="65" charset="-120"/>
              </a:rPr>
              <a:t>每年</a:t>
            </a:r>
            <a:r>
              <a:rPr lang="en-US" altLang="zh-TW" sz="2400" dirty="0">
                <a:solidFill>
                  <a:schemeClr val="tx1"/>
                </a:solidFill>
                <a:latin typeface="標楷體" panose="03000509000000000000" pitchFamily="65" charset="-120"/>
                <a:ea typeface="標楷體" panose="03000509000000000000" pitchFamily="65" charset="-120"/>
              </a:rPr>
              <a:t>1</a:t>
            </a:r>
            <a:r>
              <a:rPr lang="zh-TW" altLang="en-US" sz="2400" dirty="0">
                <a:solidFill>
                  <a:schemeClr val="tx1"/>
                </a:solidFill>
                <a:latin typeface="標楷體" panose="03000509000000000000" pitchFamily="65" charset="-120"/>
                <a:ea typeface="標楷體" panose="03000509000000000000" pitchFamily="65" charset="-120"/>
              </a:rPr>
              <a:t>個</a:t>
            </a:r>
            <a:r>
              <a:rPr lang="en-US" altLang="zh-TW" sz="2400" dirty="0">
                <a:solidFill>
                  <a:schemeClr val="tx1"/>
                </a:solidFill>
                <a:latin typeface="標楷體" panose="03000509000000000000" pitchFamily="65" charset="-120"/>
                <a:ea typeface="標楷體" panose="03000509000000000000" pitchFamily="65" charset="-120"/>
              </a:rPr>
              <a:t>)</a:t>
            </a:r>
            <a:endParaRPr lang="en-US" altLang="zh-TW" sz="2400" b="1" dirty="0">
              <a:solidFill>
                <a:schemeClr val="tx1"/>
              </a:solidFill>
              <a:latin typeface="標楷體" panose="03000509000000000000" pitchFamily="65" charset="-120"/>
              <a:ea typeface="標楷體" panose="03000509000000000000" pitchFamily="65" charset="-120"/>
            </a:endParaRPr>
          </a:p>
          <a:p>
            <a:pPr marL="342900" indent="-342900">
              <a:lnSpc>
                <a:spcPts val="2900"/>
              </a:lnSpc>
              <a:buSzPct val="90000"/>
              <a:buFont typeface="Arial" panose="020B0604020202020204" pitchFamily="34" charset="0"/>
              <a:buChar char="•"/>
            </a:pPr>
            <a:r>
              <a:rPr lang="zh-TW" altLang="en-US" sz="2400" dirty="0">
                <a:solidFill>
                  <a:schemeClr val="tx1"/>
                </a:solidFill>
                <a:latin typeface="標楷體" panose="03000509000000000000" pitchFamily="65" charset="-120"/>
                <a:ea typeface="標楷體" panose="03000509000000000000" pitchFamily="65" charset="-120"/>
              </a:rPr>
              <a:t>退休年資未滿</a:t>
            </a:r>
            <a:r>
              <a:rPr lang="en-US" altLang="zh-TW" sz="2400" dirty="0">
                <a:solidFill>
                  <a:schemeClr val="tx1"/>
                </a:solidFill>
                <a:latin typeface="標楷體" panose="03000509000000000000" pitchFamily="65" charset="-120"/>
                <a:ea typeface="標楷體" panose="03000509000000000000" pitchFamily="65" charset="-120"/>
              </a:rPr>
              <a:t>1</a:t>
            </a:r>
            <a:r>
              <a:rPr lang="zh-TW" altLang="en-US" sz="2400" dirty="0">
                <a:solidFill>
                  <a:schemeClr val="tx1"/>
                </a:solidFill>
                <a:latin typeface="標楷體" panose="03000509000000000000" pitchFamily="65" charset="-120"/>
                <a:ea typeface="標楷體" panose="03000509000000000000" pitchFamily="65" charset="-120"/>
              </a:rPr>
              <a:t>年之畸零月數，</a:t>
            </a:r>
            <a:r>
              <a:rPr lang="zh-TW" altLang="en-US" sz="2400" dirty="0">
                <a:latin typeface="標楷體" panose="03000509000000000000" pitchFamily="65" charset="-120"/>
                <a:ea typeface="標楷體" panose="03000509000000000000" pitchFamily="65" charset="-120"/>
              </a:rPr>
              <a:t>按畸零月數比率計給；</a:t>
            </a:r>
            <a:endParaRPr lang="en-US" altLang="zh-TW" sz="2400" dirty="0">
              <a:latin typeface="標楷體" panose="03000509000000000000" pitchFamily="65" charset="-120"/>
              <a:ea typeface="標楷體" panose="03000509000000000000" pitchFamily="65" charset="-120"/>
            </a:endParaRPr>
          </a:p>
          <a:p>
            <a:pPr>
              <a:lnSpc>
                <a:spcPts val="2900"/>
              </a:lnSpc>
              <a:buSzPct val="90000"/>
            </a:pPr>
            <a:r>
              <a:rPr lang="en-US" altLang="zh-TW" sz="2400" dirty="0">
                <a:latin typeface="標楷體" panose="03000509000000000000" pitchFamily="65" charset="-120"/>
                <a:ea typeface="標楷體" panose="03000509000000000000" pitchFamily="65" charset="-120"/>
              </a:rPr>
              <a:t>   </a:t>
            </a:r>
            <a:r>
              <a:rPr lang="zh-TW" altLang="en-US" sz="2400" dirty="0">
                <a:latin typeface="標楷體" panose="03000509000000000000" pitchFamily="65" charset="-120"/>
                <a:ea typeface="標楷體" panose="03000509000000000000" pitchFamily="65" charset="-120"/>
              </a:rPr>
              <a:t>未滿</a:t>
            </a:r>
            <a:r>
              <a:rPr lang="en-US" altLang="zh-TW" sz="2400" dirty="0">
                <a:latin typeface="標楷體" panose="03000509000000000000" pitchFamily="65" charset="-120"/>
                <a:ea typeface="標楷體" panose="03000509000000000000" pitchFamily="65" charset="-120"/>
              </a:rPr>
              <a:t>1</a:t>
            </a:r>
            <a:r>
              <a:rPr lang="zh-TW" altLang="en-US" sz="2400" dirty="0">
                <a:latin typeface="標楷體" panose="03000509000000000000" pitchFamily="65" charset="-120"/>
                <a:ea typeface="標楷體" panose="03000509000000000000" pitchFamily="65" charset="-120"/>
              </a:rPr>
              <a:t>個月者，以</a:t>
            </a:r>
            <a:r>
              <a:rPr lang="en-US" altLang="zh-TW" sz="2400" dirty="0">
                <a:latin typeface="標楷體" panose="03000509000000000000" pitchFamily="65" charset="-120"/>
                <a:ea typeface="標楷體" panose="03000509000000000000" pitchFamily="65" charset="-120"/>
              </a:rPr>
              <a:t>1</a:t>
            </a:r>
            <a:r>
              <a:rPr lang="zh-TW" altLang="en-US" sz="2400" dirty="0">
                <a:latin typeface="標楷體" panose="03000509000000000000" pitchFamily="65" charset="-120"/>
                <a:ea typeface="標楷體" panose="03000509000000000000" pitchFamily="65" charset="-120"/>
              </a:rPr>
              <a:t>個月計</a:t>
            </a:r>
            <a:endParaRPr lang="en-US" altLang="zh-TW" sz="2400" dirty="0">
              <a:latin typeface="標楷體" panose="03000509000000000000" pitchFamily="65" charset="-120"/>
              <a:ea typeface="標楷體" panose="03000509000000000000" pitchFamily="65" charset="-120"/>
            </a:endParaRPr>
          </a:p>
        </p:txBody>
      </p:sp>
      <p:sp>
        <p:nvSpPr>
          <p:cNvPr id="10" name="平行四邊形 9"/>
          <p:cNvSpPr/>
          <p:nvPr/>
        </p:nvSpPr>
        <p:spPr>
          <a:xfrm>
            <a:off x="755576" y="4010651"/>
            <a:ext cx="1948776" cy="512326"/>
          </a:xfrm>
          <a:prstGeom prst="parallelogram">
            <a:avLst/>
          </a:prstGeom>
          <a:solidFill>
            <a:srgbClr val="88F070"/>
          </a:solidFill>
        </p:spPr>
        <p:txBody>
          <a:bodyPr wrap="square" rtlCol="0" anchor="ctr">
            <a:spAutoFit/>
          </a:bodyPr>
          <a:lstStyle/>
          <a:p>
            <a:pPr algn="ctr">
              <a:buNone/>
            </a:pPr>
            <a:r>
              <a:rPr lang="en-US" altLang="zh-TW" sz="2000" dirty="0">
                <a:solidFill>
                  <a:schemeClr val="tx1"/>
                </a:solidFill>
                <a:latin typeface="標楷體" panose="03000509000000000000" pitchFamily="65" charset="-120"/>
              </a:rPr>
              <a:t>107.7.1</a:t>
            </a:r>
            <a:r>
              <a:rPr lang="zh-TW" altLang="en-US" sz="2000" dirty="0">
                <a:solidFill>
                  <a:schemeClr val="tx1"/>
                </a:solidFill>
                <a:latin typeface="標楷體" panose="03000509000000000000" pitchFamily="65" charset="-120"/>
              </a:rPr>
              <a:t>後</a:t>
            </a:r>
          </a:p>
        </p:txBody>
      </p:sp>
      <p:pic>
        <p:nvPicPr>
          <p:cNvPr id="7" name="圖片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9512" y="188640"/>
            <a:ext cx="792088" cy="792088"/>
          </a:xfrm>
          <a:prstGeom prst="rect">
            <a:avLst/>
          </a:prstGeom>
        </p:spPr>
      </p:pic>
    </p:spTree>
    <p:extLst>
      <p:ext uri="{BB962C8B-B14F-4D97-AF65-F5344CB8AC3E}">
        <p14:creationId xmlns:p14="http://schemas.microsoft.com/office/powerpoint/2010/main" val="21715653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555512" y="611411"/>
            <a:ext cx="8143932" cy="867524"/>
          </a:xfrm>
          <a:noFill/>
          <a:ln>
            <a:noFill/>
          </a:ln>
        </p:spPr>
        <p:style>
          <a:lnRef idx="1">
            <a:schemeClr val="accent3"/>
          </a:lnRef>
          <a:fillRef idx="2">
            <a:schemeClr val="accent3"/>
          </a:fillRef>
          <a:effectRef idx="1">
            <a:schemeClr val="accent3"/>
          </a:effectRef>
          <a:fontRef idx="minor">
            <a:schemeClr val="dk1"/>
          </a:fontRef>
        </p:style>
        <p:txBody>
          <a:bodyPr>
            <a:normAutofit/>
          </a:bodyPr>
          <a:lstStyle/>
          <a:p>
            <a:pPr>
              <a:spcBef>
                <a:spcPct val="50000"/>
              </a:spcBef>
            </a:pPr>
            <a:r>
              <a:rPr lang="zh-TW" altLang="en-US" sz="4400" dirty="0">
                <a:solidFill>
                  <a:schemeClr val="tx1"/>
                </a:solidFill>
                <a:latin typeface="標楷體" panose="03000509000000000000" pitchFamily="65" charset="-120"/>
                <a:ea typeface="標楷體" panose="03000509000000000000" pitchFamily="65" charset="-120"/>
              </a:rPr>
              <a:t>月退休金計算方式（舊制）</a:t>
            </a:r>
            <a:r>
              <a:rPr lang="zh-TW" altLang="en-US" sz="2000" dirty="0">
                <a:solidFill>
                  <a:srgbClr val="FF0000"/>
                </a:solidFill>
                <a:latin typeface="標楷體" panose="03000509000000000000" pitchFamily="65" charset="-120"/>
                <a:ea typeface="標楷體" panose="03000509000000000000" pitchFamily="65" charset="-120"/>
              </a:rPr>
              <a:t>教</a:t>
            </a:r>
            <a:r>
              <a:rPr lang="en-US" altLang="zh-TW" sz="2000" dirty="0">
                <a:solidFill>
                  <a:srgbClr val="FF0000"/>
                </a:solidFill>
                <a:latin typeface="標楷體" panose="03000509000000000000" pitchFamily="65" charset="-120"/>
                <a:ea typeface="標楷體" panose="03000509000000000000" pitchFamily="65" charset="-120"/>
              </a:rPr>
              <a:t>#15</a:t>
            </a:r>
            <a:r>
              <a:rPr lang="zh-TW" altLang="en-US" sz="2000" dirty="0">
                <a:solidFill>
                  <a:srgbClr val="FF0000"/>
                </a:solidFill>
                <a:latin typeface="標楷體" panose="03000509000000000000" pitchFamily="65" charset="-120"/>
                <a:ea typeface="標楷體" panose="03000509000000000000" pitchFamily="65" charset="-120"/>
              </a:rPr>
              <a:t>、</a:t>
            </a:r>
            <a:r>
              <a:rPr lang="en-US" altLang="zh-TW" sz="2000" dirty="0">
                <a:solidFill>
                  <a:srgbClr val="FF0000"/>
                </a:solidFill>
                <a:latin typeface="標楷體" panose="03000509000000000000" pitchFamily="65" charset="-120"/>
                <a:ea typeface="標楷體" panose="03000509000000000000" pitchFamily="65" charset="-120"/>
              </a:rPr>
              <a:t>29</a:t>
            </a:r>
            <a:endParaRPr lang="zh-TW" altLang="en-US" sz="2000" dirty="0">
              <a:solidFill>
                <a:srgbClr val="FF0000"/>
              </a:solidFill>
              <a:latin typeface="標楷體" panose="03000509000000000000" pitchFamily="65" charset="-120"/>
              <a:ea typeface="標楷體" panose="03000509000000000000" pitchFamily="65" charset="-120"/>
            </a:endParaRPr>
          </a:p>
        </p:txBody>
      </p:sp>
      <p:sp>
        <p:nvSpPr>
          <p:cNvPr id="9" name="AutoShape 3"/>
          <p:cNvSpPr>
            <a:spLocks noChangeArrowheads="1"/>
          </p:cNvSpPr>
          <p:nvPr/>
        </p:nvSpPr>
        <p:spPr bwMode="auto">
          <a:xfrm>
            <a:off x="755576" y="1883028"/>
            <a:ext cx="7743804" cy="2076262"/>
          </a:xfrm>
          <a:prstGeom prst="roundRect">
            <a:avLst>
              <a:gd name="adj" fmla="val 9106"/>
            </a:avLst>
          </a:prstGeom>
          <a:gradFill rotWithShape="1">
            <a:gsLst>
              <a:gs pos="0">
                <a:srgbClr val="6DB6FF">
                  <a:gamma/>
                  <a:tint val="19216"/>
                  <a:invGamma/>
                </a:srgbClr>
              </a:gs>
              <a:gs pos="100000">
                <a:srgbClr val="6DB6FF"/>
              </a:gs>
            </a:gsLst>
            <a:lin ang="2700000" scaled="1"/>
          </a:gradFill>
          <a:ln w="9525">
            <a:solidFill>
              <a:srgbClr val="C00000"/>
            </a:solidFill>
            <a:round/>
            <a:headEnd/>
            <a:tailEnd/>
          </a:ln>
          <a:effectLst/>
        </p:spPr>
        <p:txBody>
          <a:bodyPr wrap="none" anchor="ctr"/>
          <a:lstStyle/>
          <a:p>
            <a:pPr marL="177800" indent="-177800" algn="ctr">
              <a:lnSpc>
                <a:spcPts val="4200"/>
              </a:lnSpc>
              <a:buSzPct val="90000"/>
            </a:pPr>
            <a:endParaRPr lang="en-US" altLang="zh-TW" sz="2800" dirty="0">
              <a:solidFill>
                <a:srgbClr val="FF0000"/>
              </a:solidFill>
              <a:latin typeface="標楷體" panose="03000509000000000000" pitchFamily="65" charset="-120"/>
            </a:endParaRPr>
          </a:p>
          <a:p>
            <a:pPr marL="342900" indent="-342900">
              <a:lnSpc>
                <a:spcPts val="4200"/>
              </a:lnSpc>
              <a:buSzPct val="90000"/>
              <a:buFont typeface="Arial" panose="020B0604020202020204" pitchFamily="34" charset="0"/>
              <a:buChar char="•"/>
            </a:pPr>
            <a:r>
              <a:rPr lang="zh-TW" altLang="en-US" sz="2400" dirty="0">
                <a:solidFill>
                  <a:schemeClr val="tx1"/>
                </a:solidFill>
                <a:latin typeface="標楷體" panose="03000509000000000000" pitchFamily="65" charset="-120"/>
              </a:rPr>
              <a:t>公式：</a:t>
            </a:r>
            <a:r>
              <a:rPr lang="en-US" altLang="zh-TW" sz="2400" dirty="0">
                <a:solidFill>
                  <a:schemeClr val="tx1"/>
                </a:solidFill>
                <a:latin typeface="標楷體" panose="03000509000000000000" pitchFamily="65" charset="-120"/>
              </a:rPr>
              <a:t> [</a:t>
            </a:r>
            <a:r>
              <a:rPr lang="zh-TW" altLang="en-US" sz="2400" u="sng" dirty="0">
                <a:solidFill>
                  <a:schemeClr val="tx1"/>
                </a:solidFill>
                <a:latin typeface="標楷體" panose="03000509000000000000" pitchFamily="65" charset="-120"/>
              </a:rPr>
              <a:t>本（年功）俸（薪）</a:t>
            </a:r>
            <a:r>
              <a:rPr lang="en-US" altLang="zh-TW" sz="2400" u="sng" dirty="0">
                <a:solidFill>
                  <a:schemeClr val="tx1"/>
                </a:solidFill>
                <a:latin typeface="標楷體" panose="03000509000000000000" pitchFamily="65" charset="-120"/>
              </a:rPr>
              <a:t>×</a:t>
            </a:r>
            <a:r>
              <a:rPr lang="zh-TW" altLang="en-US" sz="2400" u="sng" dirty="0">
                <a:solidFill>
                  <a:schemeClr val="tx1"/>
                </a:solidFill>
                <a:latin typeface="標楷體" panose="03000509000000000000" pitchFamily="65" charset="-120"/>
              </a:rPr>
              <a:t>百分比</a:t>
            </a:r>
            <a:r>
              <a:rPr lang="en-US" altLang="zh-TW" sz="2400" dirty="0">
                <a:solidFill>
                  <a:schemeClr val="tx1"/>
                </a:solidFill>
                <a:latin typeface="標楷體" panose="03000509000000000000" pitchFamily="65" charset="-120"/>
              </a:rPr>
              <a:t>] </a:t>
            </a:r>
            <a:r>
              <a:rPr lang="en-US" altLang="en-US" sz="2400" dirty="0">
                <a:solidFill>
                  <a:schemeClr val="tx1"/>
                </a:solidFill>
                <a:latin typeface="標楷體" panose="03000509000000000000" pitchFamily="65" charset="-120"/>
              </a:rPr>
              <a:t>＋</a:t>
            </a:r>
            <a:r>
              <a:rPr lang="en-US" altLang="zh-TW" sz="2400" dirty="0">
                <a:solidFill>
                  <a:schemeClr val="tx1"/>
                </a:solidFill>
                <a:latin typeface="標楷體" panose="03000509000000000000" pitchFamily="65" charset="-120"/>
              </a:rPr>
              <a:t>930</a:t>
            </a:r>
            <a:r>
              <a:rPr lang="zh-TW" altLang="en-US" sz="2400" dirty="0">
                <a:solidFill>
                  <a:schemeClr val="tx1"/>
                </a:solidFill>
                <a:latin typeface="標楷體" panose="03000509000000000000" pitchFamily="65" charset="-120"/>
              </a:rPr>
              <a:t> </a:t>
            </a:r>
            <a:endParaRPr lang="en-US" altLang="zh-TW" sz="2400" dirty="0">
              <a:solidFill>
                <a:schemeClr val="tx1"/>
              </a:solidFill>
              <a:latin typeface="標楷體" panose="03000509000000000000" pitchFamily="65" charset="-120"/>
            </a:endParaRPr>
          </a:p>
          <a:p>
            <a:pPr marL="342900" indent="-342900">
              <a:lnSpc>
                <a:spcPts val="4200"/>
              </a:lnSpc>
              <a:buSzPct val="90000"/>
              <a:buFont typeface="Arial" panose="020B0604020202020204" pitchFamily="34" charset="0"/>
              <a:buChar char="•"/>
            </a:pPr>
            <a:r>
              <a:rPr lang="zh-TW" altLang="en-US" sz="2400" dirty="0">
                <a:solidFill>
                  <a:schemeClr val="tx1"/>
                </a:solidFill>
                <a:latin typeface="標楷體" panose="03000509000000000000" pitchFamily="65" charset="-120"/>
              </a:rPr>
              <a:t>百分比： </a:t>
            </a:r>
            <a:endParaRPr lang="en-US" altLang="zh-TW" sz="2400" dirty="0">
              <a:solidFill>
                <a:schemeClr val="tx1"/>
              </a:solidFill>
              <a:latin typeface="標楷體" panose="03000509000000000000" pitchFamily="65" charset="-120"/>
            </a:endParaRPr>
          </a:p>
          <a:p>
            <a:pPr indent="361950"/>
            <a:r>
              <a:rPr lang="en-US" altLang="zh-TW" sz="2400" dirty="0">
                <a:solidFill>
                  <a:schemeClr val="tx1"/>
                </a:solidFill>
                <a:latin typeface="標楷體" panose="03000509000000000000" pitchFamily="65" charset="-120"/>
              </a:rPr>
              <a:t>1.</a:t>
            </a:r>
            <a:r>
              <a:rPr lang="zh-TW" altLang="en-US" sz="2400" dirty="0">
                <a:solidFill>
                  <a:schemeClr val="tx1"/>
                </a:solidFill>
                <a:latin typeface="標楷體" panose="03000509000000000000" pitchFamily="65" charset="-120"/>
              </a:rPr>
              <a:t>前</a:t>
            </a:r>
            <a:r>
              <a:rPr lang="en-US" altLang="zh-TW" sz="2400" dirty="0">
                <a:solidFill>
                  <a:schemeClr val="tx1"/>
                </a:solidFill>
                <a:latin typeface="標楷體" panose="03000509000000000000" pitchFamily="65" charset="-120"/>
              </a:rPr>
              <a:t>15</a:t>
            </a:r>
            <a:r>
              <a:rPr lang="zh-TW" altLang="en-US" sz="2400" dirty="0">
                <a:solidFill>
                  <a:schemeClr val="tx1"/>
                </a:solidFill>
                <a:latin typeface="標楷體" panose="03000509000000000000" pitchFamily="65" charset="-120"/>
              </a:rPr>
              <a:t>年每年給</a:t>
            </a:r>
            <a:r>
              <a:rPr lang="en-US" altLang="zh-TW" sz="2400" dirty="0">
                <a:solidFill>
                  <a:schemeClr val="tx1"/>
                </a:solidFill>
                <a:latin typeface="標楷體" panose="03000509000000000000" pitchFamily="65" charset="-120"/>
              </a:rPr>
              <a:t>5%</a:t>
            </a:r>
            <a:r>
              <a:rPr lang="zh-TW" altLang="en-US" sz="2400" dirty="0">
                <a:solidFill>
                  <a:schemeClr val="tx1"/>
                </a:solidFill>
                <a:latin typeface="標楷體" panose="03000509000000000000" pitchFamily="65" charset="-120"/>
              </a:rPr>
              <a:t>；第</a:t>
            </a:r>
            <a:r>
              <a:rPr lang="en-US" altLang="zh-TW" sz="2400" dirty="0">
                <a:solidFill>
                  <a:schemeClr val="tx1"/>
                </a:solidFill>
                <a:latin typeface="標楷體" panose="03000509000000000000" pitchFamily="65" charset="-120"/>
              </a:rPr>
              <a:t>16</a:t>
            </a:r>
            <a:r>
              <a:rPr lang="zh-TW" altLang="en-US" sz="2400" dirty="0">
                <a:solidFill>
                  <a:schemeClr val="tx1"/>
                </a:solidFill>
                <a:latin typeface="標楷體" panose="03000509000000000000" pitchFamily="65" charset="-120"/>
              </a:rPr>
              <a:t>年起每增</a:t>
            </a:r>
            <a:r>
              <a:rPr lang="en-US" altLang="zh-TW" sz="2400" dirty="0">
                <a:solidFill>
                  <a:schemeClr val="tx1"/>
                </a:solidFill>
                <a:latin typeface="標楷體" panose="03000509000000000000" pitchFamily="65" charset="-120"/>
              </a:rPr>
              <a:t>1</a:t>
            </a:r>
            <a:r>
              <a:rPr lang="zh-TW" altLang="en-US" sz="2400" dirty="0">
                <a:solidFill>
                  <a:schemeClr val="tx1"/>
                </a:solidFill>
                <a:latin typeface="標楷體" panose="03000509000000000000" pitchFamily="65" charset="-120"/>
              </a:rPr>
              <a:t>年→加</a:t>
            </a:r>
            <a:r>
              <a:rPr lang="en-US" altLang="zh-TW" sz="2400" dirty="0">
                <a:solidFill>
                  <a:schemeClr val="tx1"/>
                </a:solidFill>
                <a:latin typeface="標楷體" panose="03000509000000000000" pitchFamily="65" charset="-120"/>
              </a:rPr>
              <a:t>1%</a:t>
            </a:r>
          </a:p>
          <a:p>
            <a:pPr indent="361950"/>
            <a:r>
              <a:rPr lang="en-US" altLang="zh-TW" sz="2400" dirty="0">
                <a:solidFill>
                  <a:schemeClr val="tx1"/>
                </a:solidFill>
                <a:latin typeface="標楷體" panose="03000509000000000000" pitchFamily="65" charset="-120"/>
              </a:rPr>
              <a:t>2.</a:t>
            </a:r>
            <a:r>
              <a:rPr lang="zh-TW" altLang="en-US" sz="2400" dirty="0">
                <a:solidFill>
                  <a:schemeClr val="tx1"/>
                </a:solidFill>
                <a:latin typeface="標楷體" panose="03000509000000000000" pitchFamily="65" charset="-120"/>
              </a:rPr>
              <a:t>最高</a:t>
            </a:r>
            <a:r>
              <a:rPr lang="en-US" altLang="zh-TW" sz="2400" dirty="0">
                <a:solidFill>
                  <a:schemeClr val="tx1"/>
                </a:solidFill>
                <a:latin typeface="標楷體" panose="03000509000000000000" pitchFamily="65" charset="-120"/>
              </a:rPr>
              <a:t>30</a:t>
            </a:r>
            <a:r>
              <a:rPr lang="zh-TW" altLang="en-US" sz="2400" dirty="0">
                <a:solidFill>
                  <a:schemeClr val="tx1"/>
                </a:solidFill>
                <a:latin typeface="標楷體" panose="03000509000000000000" pitchFamily="65" charset="-120"/>
              </a:rPr>
              <a:t>年→</a:t>
            </a:r>
            <a:r>
              <a:rPr lang="en-US" altLang="zh-TW" sz="2400" dirty="0">
                <a:solidFill>
                  <a:schemeClr val="tx1"/>
                </a:solidFill>
                <a:latin typeface="標楷體" panose="03000509000000000000" pitchFamily="65" charset="-120"/>
              </a:rPr>
              <a:t>90%</a:t>
            </a:r>
            <a:endParaRPr lang="ko-KR" altLang="en-US" sz="2400" b="1" dirty="0">
              <a:solidFill>
                <a:schemeClr val="tx1"/>
              </a:solidFill>
              <a:latin typeface="標楷體" panose="03000509000000000000" pitchFamily="65" charset="-120"/>
            </a:endParaRPr>
          </a:p>
          <a:p>
            <a:endParaRPr lang="ko-KR" altLang="en-US" sz="2800" dirty="0">
              <a:solidFill>
                <a:srgbClr val="FFFF00"/>
              </a:solidFill>
              <a:latin typeface="標楷體" panose="03000509000000000000" pitchFamily="65" charset="-120"/>
            </a:endParaRPr>
          </a:p>
        </p:txBody>
      </p:sp>
      <p:sp>
        <p:nvSpPr>
          <p:cNvPr id="6" name="平行四邊形 5"/>
          <p:cNvSpPr/>
          <p:nvPr/>
        </p:nvSpPr>
        <p:spPr>
          <a:xfrm>
            <a:off x="789300" y="1628800"/>
            <a:ext cx="2016224" cy="508456"/>
          </a:xfrm>
          <a:prstGeom prst="parallelogram">
            <a:avLst/>
          </a:prstGeom>
          <a:solidFill>
            <a:srgbClr val="FFFF00"/>
          </a:solidFill>
        </p:spPr>
        <p:txBody>
          <a:bodyPr wrap="square" rtlCol="0" anchor="ctr">
            <a:spAutoFit/>
          </a:bodyPr>
          <a:lstStyle/>
          <a:p>
            <a:pPr algn="ctr">
              <a:buNone/>
            </a:pPr>
            <a:r>
              <a:rPr lang="en-US" altLang="zh-TW" sz="2000" dirty="0">
                <a:solidFill>
                  <a:schemeClr val="tx1"/>
                </a:solidFill>
                <a:latin typeface="標楷體" panose="03000509000000000000" pitchFamily="65" charset="-120"/>
              </a:rPr>
              <a:t>107.6.30</a:t>
            </a:r>
            <a:r>
              <a:rPr lang="zh-TW" altLang="en-US" sz="2000" dirty="0">
                <a:solidFill>
                  <a:schemeClr val="tx1"/>
                </a:solidFill>
                <a:latin typeface="標楷體" panose="03000509000000000000" pitchFamily="65" charset="-120"/>
              </a:rPr>
              <a:t>前</a:t>
            </a:r>
          </a:p>
        </p:txBody>
      </p:sp>
      <p:sp>
        <p:nvSpPr>
          <p:cNvPr id="7" name="AutoShape 3"/>
          <p:cNvSpPr>
            <a:spLocks noChangeArrowheads="1"/>
          </p:cNvSpPr>
          <p:nvPr/>
        </p:nvSpPr>
        <p:spPr bwMode="auto">
          <a:xfrm>
            <a:off x="755576" y="4581128"/>
            <a:ext cx="7743804" cy="1944216"/>
          </a:xfrm>
          <a:prstGeom prst="roundRect">
            <a:avLst>
              <a:gd name="adj" fmla="val 9106"/>
            </a:avLst>
          </a:prstGeom>
          <a:ln>
            <a:headEnd/>
            <a:tailEnd/>
          </a:ln>
        </p:spPr>
        <p:style>
          <a:lnRef idx="1">
            <a:schemeClr val="accent5"/>
          </a:lnRef>
          <a:fillRef idx="2">
            <a:schemeClr val="accent5"/>
          </a:fillRef>
          <a:effectRef idx="1">
            <a:schemeClr val="accent5"/>
          </a:effectRef>
          <a:fontRef idx="minor">
            <a:schemeClr val="dk1"/>
          </a:fontRef>
        </p:style>
        <p:txBody>
          <a:bodyPr wrap="none" anchor="ctr"/>
          <a:lstStyle/>
          <a:p>
            <a:pPr marL="342900" indent="-342900">
              <a:lnSpc>
                <a:spcPts val="2900"/>
              </a:lnSpc>
              <a:buSzPct val="90000"/>
              <a:buFont typeface="Arial" panose="020B0604020202020204" pitchFamily="34" charset="0"/>
              <a:buChar char="•"/>
            </a:pPr>
            <a:r>
              <a:rPr lang="zh-TW" altLang="en-US" sz="2400" dirty="0">
                <a:solidFill>
                  <a:schemeClr val="tx1"/>
                </a:solidFill>
                <a:latin typeface="標楷體" panose="03000509000000000000" pitchFamily="65" charset="-120"/>
                <a:ea typeface="標楷體" panose="03000509000000000000" pitchFamily="65" charset="-120"/>
              </a:rPr>
              <a:t>公式：</a:t>
            </a:r>
            <a:r>
              <a:rPr lang="en-US" altLang="zh-TW" sz="2400" dirty="0">
                <a:solidFill>
                  <a:schemeClr val="tx1"/>
                </a:solidFill>
                <a:latin typeface="標楷體" panose="03000509000000000000" pitchFamily="65" charset="-120"/>
                <a:ea typeface="標楷體" panose="03000509000000000000" pitchFamily="65" charset="-120"/>
              </a:rPr>
              <a:t>[</a:t>
            </a:r>
            <a:r>
              <a:rPr lang="zh-TW" altLang="en-US" sz="2400" u="sng" dirty="0">
                <a:solidFill>
                  <a:schemeClr val="tx1"/>
                </a:solidFill>
                <a:latin typeface="標楷體" panose="03000509000000000000" pitchFamily="65" charset="-120"/>
                <a:ea typeface="標楷體" panose="03000509000000000000" pitchFamily="65" charset="-120"/>
              </a:rPr>
              <a:t>平均薪</a:t>
            </a:r>
            <a:r>
              <a:rPr lang="en-US" altLang="zh-TW" sz="2400" u="sng" dirty="0">
                <a:solidFill>
                  <a:schemeClr val="tx1"/>
                </a:solidFill>
                <a:latin typeface="標楷體" panose="03000509000000000000" pitchFamily="65" charset="-120"/>
                <a:ea typeface="標楷體" panose="03000509000000000000" pitchFamily="65" charset="-120"/>
              </a:rPr>
              <a:t>(</a:t>
            </a:r>
            <a:r>
              <a:rPr lang="zh-TW" altLang="en-US" sz="2400" u="sng" dirty="0">
                <a:solidFill>
                  <a:schemeClr val="tx1"/>
                </a:solidFill>
                <a:latin typeface="標楷體" panose="03000509000000000000" pitchFamily="65" charset="-120"/>
                <a:ea typeface="標楷體" panose="03000509000000000000" pitchFamily="65" charset="-120"/>
              </a:rPr>
              <a:t>俸</a:t>
            </a:r>
            <a:r>
              <a:rPr lang="en-US" altLang="zh-TW" sz="2400" u="sng" dirty="0">
                <a:solidFill>
                  <a:schemeClr val="tx1"/>
                </a:solidFill>
                <a:latin typeface="標楷體" panose="03000509000000000000" pitchFamily="65" charset="-120"/>
                <a:ea typeface="標楷體" panose="03000509000000000000" pitchFamily="65" charset="-120"/>
              </a:rPr>
              <a:t>)</a:t>
            </a:r>
            <a:r>
              <a:rPr lang="zh-TW" altLang="en-US" sz="2400" u="sng" dirty="0">
                <a:solidFill>
                  <a:schemeClr val="tx1"/>
                </a:solidFill>
                <a:latin typeface="標楷體" panose="03000509000000000000" pitchFamily="65" charset="-120"/>
                <a:ea typeface="標楷體" panose="03000509000000000000" pitchFamily="65" charset="-120"/>
              </a:rPr>
              <a:t>額</a:t>
            </a:r>
            <a:r>
              <a:rPr lang="en-US" altLang="zh-TW" sz="2400" u="sng" dirty="0">
                <a:solidFill>
                  <a:schemeClr val="tx1"/>
                </a:solidFill>
                <a:latin typeface="標楷體" panose="03000509000000000000" pitchFamily="65" charset="-120"/>
                <a:ea typeface="標楷體" panose="03000509000000000000" pitchFamily="65" charset="-120"/>
              </a:rPr>
              <a:t>×</a:t>
            </a:r>
            <a:r>
              <a:rPr lang="zh-TW" altLang="en-US" sz="2400" u="sng" dirty="0">
                <a:solidFill>
                  <a:schemeClr val="tx1"/>
                </a:solidFill>
                <a:latin typeface="標楷體" panose="03000509000000000000" pitchFamily="65" charset="-120"/>
                <a:ea typeface="標楷體" panose="03000509000000000000" pitchFamily="65" charset="-120"/>
              </a:rPr>
              <a:t>百分比</a:t>
            </a:r>
            <a:r>
              <a:rPr lang="en-US" altLang="zh-TW" sz="2400" dirty="0">
                <a:solidFill>
                  <a:schemeClr val="tx1"/>
                </a:solidFill>
                <a:latin typeface="標楷體" panose="03000509000000000000" pitchFamily="65" charset="-120"/>
                <a:ea typeface="標楷體" panose="03000509000000000000" pitchFamily="65" charset="-120"/>
              </a:rPr>
              <a:t>] </a:t>
            </a:r>
            <a:r>
              <a:rPr lang="en-US" altLang="en-US" sz="2400" dirty="0">
                <a:solidFill>
                  <a:schemeClr val="tx1"/>
                </a:solidFill>
                <a:latin typeface="標楷體" panose="03000509000000000000" pitchFamily="65" charset="-120"/>
                <a:ea typeface="標楷體" panose="03000509000000000000" pitchFamily="65" charset="-120"/>
              </a:rPr>
              <a:t>＋ </a:t>
            </a:r>
            <a:r>
              <a:rPr lang="en-US" altLang="zh-TW" sz="2400" dirty="0">
                <a:solidFill>
                  <a:schemeClr val="tx1"/>
                </a:solidFill>
                <a:latin typeface="標楷體" panose="03000509000000000000" pitchFamily="65" charset="-120"/>
                <a:ea typeface="標楷體" panose="03000509000000000000" pitchFamily="65" charset="-120"/>
              </a:rPr>
              <a:t>930</a:t>
            </a:r>
          </a:p>
          <a:p>
            <a:pPr marL="342900" indent="-342900">
              <a:lnSpc>
                <a:spcPts val="2900"/>
              </a:lnSpc>
              <a:buSzPct val="90000"/>
              <a:buFont typeface="Arial" panose="020B0604020202020204" pitchFamily="34" charset="0"/>
              <a:buChar char="•"/>
            </a:pPr>
            <a:r>
              <a:rPr lang="zh-TW" altLang="en-US" sz="2400" dirty="0">
                <a:solidFill>
                  <a:schemeClr val="tx1"/>
                </a:solidFill>
                <a:latin typeface="標楷體" panose="03000509000000000000" pitchFamily="65" charset="-120"/>
                <a:ea typeface="標楷體" panose="03000509000000000000" pitchFamily="65" charset="-120"/>
              </a:rPr>
              <a:t>平均薪</a:t>
            </a:r>
            <a:r>
              <a:rPr lang="en-US" altLang="zh-TW" sz="2400" dirty="0">
                <a:solidFill>
                  <a:schemeClr val="tx1"/>
                </a:solidFill>
                <a:latin typeface="標楷體" panose="03000509000000000000" pitchFamily="65" charset="-120"/>
                <a:ea typeface="標楷體" panose="03000509000000000000" pitchFamily="65" charset="-120"/>
              </a:rPr>
              <a:t>(</a:t>
            </a:r>
            <a:r>
              <a:rPr lang="zh-TW" altLang="en-US" sz="2400" dirty="0">
                <a:solidFill>
                  <a:schemeClr val="tx1"/>
                </a:solidFill>
                <a:latin typeface="標楷體" panose="03000509000000000000" pitchFamily="65" charset="-120"/>
                <a:ea typeface="標楷體" panose="03000509000000000000" pitchFamily="65" charset="-120"/>
              </a:rPr>
              <a:t>俸</a:t>
            </a:r>
            <a:r>
              <a:rPr lang="en-US" altLang="zh-TW" sz="2400" dirty="0">
                <a:solidFill>
                  <a:schemeClr val="tx1"/>
                </a:solidFill>
                <a:latin typeface="標楷體" panose="03000509000000000000" pitchFamily="65" charset="-120"/>
                <a:ea typeface="標楷體" panose="03000509000000000000" pitchFamily="65" charset="-120"/>
              </a:rPr>
              <a:t>)</a:t>
            </a:r>
            <a:r>
              <a:rPr lang="zh-TW" altLang="en-US" sz="2400" dirty="0">
                <a:solidFill>
                  <a:schemeClr val="tx1"/>
                </a:solidFill>
                <a:latin typeface="標楷體" panose="03000509000000000000" pitchFamily="65" charset="-120"/>
                <a:ea typeface="標楷體" panose="03000509000000000000" pitchFamily="65" charset="-120"/>
              </a:rPr>
              <a:t>額：採</a:t>
            </a:r>
            <a:r>
              <a:rPr lang="en-US" altLang="zh-TW" sz="2400" dirty="0">
                <a:solidFill>
                  <a:schemeClr val="tx1"/>
                </a:solidFill>
                <a:latin typeface="標楷體" panose="03000509000000000000" pitchFamily="65" charset="-120"/>
                <a:ea typeface="標楷體" panose="03000509000000000000" pitchFamily="65" charset="-120"/>
              </a:rPr>
              <a:t>15</a:t>
            </a:r>
            <a:r>
              <a:rPr lang="zh-TW" altLang="en-US" sz="2400" dirty="0">
                <a:solidFill>
                  <a:schemeClr val="tx1"/>
                </a:solidFill>
                <a:latin typeface="標楷體" panose="03000509000000000000" pitchFamily="65" charset="-120"/>
                <a:ea typeface="標楷體" panose="03000509000000000000" pitchFamily="65" charset="-120"/>
              </a:rPr>
              <a:t>年平均薪</a:t>
            </a:r>
            <a:r>
              <a:rPr lang="en-US" altLang="zh-TW" sz="2400" dirty="0">
                <a:solidFill>
                  <a:schemeClr val="tx1"/>
                </a:solidFill>
                <a:latin typeface="標楷體" panose="03000509000000000000" pitchFamily="65" charset="-120"/>
                <a:ea typeface="標楷體" panose="03000509000000000000" pitchFamily="65" charset="-120"/>
              </a:rPr>
              <a:t>(</a:t>
            </a:r>
            <a:r>
              <a:rPr lang="zh-TW" altLang="en-US" sz="2400" dirty="0">
                <a:solidFill>
                  <a:schemeClr val="tx1"/>
                </a:solidFill>
                <a:latin typeface="標楷體" panose="03000509000000000000" pitchFamily="65" charset="-120"/>
                <a:ea typeface="標楷體" panose="03000509000000000000" pitchFamily="65" charset="-120"/>
              </a:rPr>
              <a:t>俸</a:t>
            </a:r>
            <a:r>
              <a:rPr lang="en-US" altLang="zh-TW" sz="2400" dirty="0">
                <a:solidFill>
                  <a:schemeClr val="tx1"/>
                </a:solidFill>
                <a:latin typeface="標楷體" panose="03000509000000000000" pitchFamily="65" charset="-120"/>
                <a:ea typeface="標楷體" panose="03000509000000000000" pitchFamily="65" charset="-120"/>
              </a:rPr>
              <a:t>)</a:t>
            </a:r>
            <a:r>
              <a:rPr lang="zh-TW" altLang="en-US" sz="2400" dirty="0">
                <a:solidFill>
                  <a:schemeClr val="tx1"/>
                </a:solidFill>
                <a:latin typeface="標楷體" panose="03000509000000000000" pitchFamily="65" charset="-120"/>
                <a:ea typeface="標楷體" panose="03000509000000000000" pitchFamily="65" charset="-120"/>
              </a:rPr>
              <a:t>額</a:t>
            </a:r>
            <a:endParaRPr lang="en-US" altLang="zh-TW" sz="2400" dirty="0">
              <a:solidFill>
                <a:schemeClr val="tx1"/>
              </a:solidFill>
              <a:latin typeface="標楷體" panose="03000509000000000000" pitchFamily="65" charset="-120"/>
              <a:ea typeface="標楷體" panose="03000509000000000000" pitchFamily="65" charset="-120"/>
            </a:endParaRPr>
          </a:p>
          <a:p>
            <a:pPr>
              <a:lnSpc>
                <a:spcPts val="2900"/>
              </a:lnSpc>
              <a:buSzPct val="90000"/>
            </a:pPr>
            <a:r>
              <a:rPr lang="en-US" altLang="zh-TW" sz="2400" dirty="0">
                <a:solidFill>
                  <a:schemeClr val="tx1"/>
                </a:solidFill>
                <a:latin typeface="標楷體" panose="03000509000000000000" pitchFamily="65" charset="-120"/>
                <a:ea typeface="標楷體" panose="03000509000000000000" pitchFamily="65" charset="-120"/>
              </a:rPr>
              <a:t>(</a:t>
            </a:r>
            <a:r>
              <a:rPr lang="zh-TW" altLang="en-US" sz="2400" dirty="0">
                <a:solidFill>
                  <a:schemeClr val="tx1"/>
                </a:solidFill>
                <a:latin typeface="標楷體" panose="03000509000000000000" pitchFamily="65" charset="-120"/>
                <a:ea typeface="標楷體" panose="03000509000000000000" pitchFamily="65" charset="-120"/>
              </a:rPr>
              <a:t>過渡期</a:t>
            </a:r>
            <a:r>
              <a:rPr lang="en-US" altLang="zh-TW" sz="2400" dirty="0">
                <a:solidFill>
                  <a:schemeClr val="tx1"/>
                </a:solidFill>
                <a:latin typeface="標楷體" panose="03000509000000000000" pitchFamily="65" charset="-120"/>
                <a:ea typeface="標楷體" panose="03000509000000000000" pitchFamily="65" charset="-120"/>
              </a:rPr>
              <a:t>107</a:t>
            </a:r>
            <a:r>
              <a:rPr lang="zh-TW" altLang="en-US" sz="2400" dirty="0">
                <a:solidFill>
                  <a:schemeClr val="tx1"/>
                </a:solidFill>
                <a:latin typeface="標楷體" panose="03000509000000000000" pitchFamily="65" charset="-120"/>
                <a:ea typeface="標楷體" panose="03000509000000000000" pitchFamily="65" charset="-120"/>
              </a:rPr>
              <a:t>年至</a:t>
            </a:r>
            <a:r>
              <a:rPr lang="en-US" altLang="zh-TW" sz="2400" dirty="0">
                <a:solidFill>
                  <a:schemeClr val="tx1"/>
                </a:solidFill>
                <a:latin typeface="標楷體" panose="03000509000000000000" pitchFamily="65" charset="-120"/>
                <a:ea typeface="標楷體" panose="03000509000000000000" pitchFamily="65" charset="-120"/>
              </a:rPr>
              <a:t>118</a:t>
            </a:r>
            <a:r>
              <a:rPr lang="zh-TW" altLang="en-US" sz="2400" dirty="0">
                <a:solidFill>
                  <a:schemeClr val="tx1"/>
                </a:solidFill>
                <a:latin typeface="標楷體" panose="03000509000000000000" pitchFamily="65" charset="-120"/>
                <a:ea typeface="標楷體" panose="03000509000000000000" pitchFamily="65" charset="-120"/>
              </a:rPr>
              <a:t>年，從</a:t>
            </a:r>
            <a:r>
              <a:rPr lang="en-US" altLang="zh-TW" sz="2400" dirty="0">
                <a:solidFill>
                  <a:schemeClr val="tx1"/>
                </a:solidFill>
                <a:latin typeface="標楷體" panose="03000509000000000000" pitchFamily="65" charset="-120"/>
                <a:ea typeface="標楷體" panose="03000509000000000000" pitchFamily="65" charset="-120"/>
              </a:rPr>
              <a:t>5</a:t>
            </a:r>
            <a:r>
              <a:rPr lang="zh-TW" altLang="en-US" sz="2400" dirty="0">
                <a:solidFill>
                  <a:schemeClr val="tx1"/>
                </a:solidFill>
                <a:latin typeface="標楷體" panose="03000509000000000000" pitchFamily="65" charset="-120"/>
                <a:ea typeface="標楷體" panose="03000509000000000000" pitchFamily="65" charset="-120"/>
              </a:rPr>
              <a:t>年平均薪額逐年調高至</a:t>
            </a:r>
            <a:r>
              <a:rPr lang="en-US" altLang="zh-TW" sz="2400" dirty="0">
                <a:solidFill>
                  <a:schemeClr val="tx1"/>
                </a:solidFill>
                <a:latin typeface="標楷體" panose="03000509000000000000" pitchFamily="65" charset="-120"/>
                <a:ea typeface="標楷體" panose="03000509000000000000" pitchFamily="65" charset="-120"/>
              </a:rPr>
              <a:t>15</a:t>
            </a:r>
            <a:r>
              <a:rPr lang="zh-TW" altLang="en-US" sz="2400" dirty="0">
                <a:solidFill>
                  <a:schemeClr val="tx1"/>
                </a:solidFill>
                <a:latin typeface="標楷體" panose="03000509000000000000" pitchFamily="65" charset="-120"/>
                <a:ea typeface="標楷體" panose="03000509000000000000" pitchFamily="65" charset="-120"/>
              </a:rPr>
              <a:t>年</a:t>
            </a:r>
            <a:r>
              <a:rPr lang="en-US" altLang="zh-TW" sz="2400" dirty="0">
                <a:solidFill>
                  <a:schemeClr val="tx1"/>
                </a:solidFill>
                <a:latin typeface="標楷體" panose="03000509000000000000" pitchFamily="65" charset="-120"/>
                <a:ea typeface="標楷體" panose="03000509000000000000" pitchFamily="65" charset="-120"/>
              </a:rPr>
              <a:t>)</a:t>
            </a:r>
          </a:p>
          <a:p>
            <a:pPr marL="342900" indent="-342900">
              <a:lnSpc>
                <a:spcPts val="2900"/>
              </a:lnSpc>
              <a:buSzPct val="90000"/>
              <a:buFont typeface="Arial" panose="020B0604020202020204" pitchFamily="34" charset="0"/>
              <a:buChar char="•"/>
            </a:pPr>
            <a:r>
              <a:rPr lang="zh-TW" altLang="en-US" sz="2400" dirty="0">
                <a:solidFill>
                  <a:schemeClr val="tx1"/>
                </a:solidFill>
                <a:latin typeface="標楷體" panose="03000509000000000000" pitchFamily="65" charset="-120"/>
                <a:ea typeface="標楷體" panose="03000509000000000000" pitchFamily="65" charset="-120"/>
              </a:rPr>
              <a:t>退休年資未滿</a:t>
            </a:r>
            <a:r>
              <a:rPr lang="en-US" altLang="zh-TW" sz="2400" dirty="0">
                <a:solidFill>
                  <a:schemeClr val="tx1"/>
                </a:solidFill>
                <a:latin typeface="標楷體" panose="03000509000000000000" pitchFamily="65" charset="-120"/>
                <a:ea typeface="標楷體" panose="03000509000000000000" pitchFamily="65" charset="-120"/>
              </a:rPr>
              <a:t>1</a:t>
            </a:r>
            <a:r>
              <a:rPr lang="zh-TW" altLang="en-US" sz="2400" dirty="0">
                <a:solidFill>
                  <a:schemeClr val="tx1"/>
                </a:solidFill>
                <a:latin typeface="標楷體" panose="03000509000000000000" pitchFamily="65" charset="-120"/>
                <a:ea typeface="標楷體" panose="03000509000000000000" pitchFamily="65" charset="-120"/>
              </a:rPr>
              <a:t>年之畸零月數，按畸零月數比率計給；</a:t>
            </a:r>
            <a:endParaRPr lang="en-US" altLang="zh-TW" sz="2400" dirty="0">
              <a:solidFill>
                <a:schemeClr val="tx1"/>
              </a:solidFill>
              <a:latin typeface="標楷體" panose="03000509000000000000" pitchFamily="65" charset="-120"/>
              <a:ea typeface="標楷體" panose="03000509000000000000" pitchFamily="65" charset="-120"/>
            </a:endParaRPr>
          </a:p>
          <a:p>
            <a:pPr marL="714375" indent="-628650">
              <a:lnSpc>
                <a:spcPts val="2900"/>
              </a:lnSpc>
              <a:buSzPct val="90000"/>
              <a:tabLst>
                <a:tab pos="361950" algn="l"/>
              </a:tabLst>
            </a:pPr>
            <a:r>
              <a:rPr lang="zh-TW" altLang="en-US" sz="2400" dirty="0">
                <a:solidFill>
                  <a:schemeClr val="tx1"/>
                </a:solidFill>
                <a:latin typeface="標楷體" panose="03000509000000000000" pitchFamily="65" charset="-120"/>
                <a:ea typeface="標楷體" panose="03000509000000000000" pitchFamily="65" charset="-120"/>
              </a:rPr>
              <a:t>  未滿</a:t>
            </a:r>
            <a:r>
              <a:rPr lang="en-US" altLang="zh-TW" sz="2400" dirty="0">
                <a:solidFill>
                  <a:schemeClr val="tx1"/>
                </a:solidFill>
                <a:latin typeface="標楷體" panose="03000509000000000000" pitchFamily="65" charset="-120"/>
                <a:ea typeface="標楷體" panose="03000509000000000000" pitchFamily="65" charset="-120"/>
              </a:rPr>
              <a:t>1</a:t>
            </a:r>
            <a:r>
              <a:rPr lang="zh-TW" altLang="en-US" sz="2400" dirty="0">
                <a:solidFill>
                  <a:schemeClr val="tx1"/>
                </a:solidFill>
                <a:latin typeface="標楷體" panose="03000509000000000000" pitchFamily="65" charset="-120"/>
                <a:ea typeface="標楷體" panose="03000509000000000000" pitchFamily="65" charset="-120"/>
              </a:rPr>
              <a:t>個月者，以</a:t>
            </a:r>
            <a:r>
              <a:rPr lang="en-US" altLang="zh-TW" sz="2400" dirty="0">
                <a:solidFill>
                  <a:schemeClr val="tx1"/>
                </a:solidFill>
                <a:latin typeface="標楷體" panose="03000509000000000000" pitchFamily="65" charset="-120"/>
                <a:ea typeface="標楷體" panose="03000509000000000000" pitchFamily="65" charset="-120"/>
              </a:rPr>
              <a:t>1</a:t>
            </a:r>
            <a:r>
              <a:rPr lang="zh-TW" altLang="en-US" sz="2400" dirty="0">
                <a:solidFill>
                  <a:schemeClr val="tx1"/>
                </a:solidFill>
                <a:latin typeface="標楷體" panose="03000509000000000000" pitchFamily="65" charset="-120"/>
                <a:ea typeface="標楷體" panose="03000509000000000000" pitchFamily="65" charset="-120"/>
              </a:rPr>
              <a:t>個月計</a:t>
            </a:r>
            <a:r>
              <a:rPr lang="en-US" altLang="zh-TW" sz="2400" dirty="0">
                <a:solidFill>
                  <a:schemeClr val="tx1"/>
                </a:solidFill>
                <a:latin typeface="標楷體" panose="03000509000000000000" pitchFamily="65" charset="-120"/>
                <a:ea typeface="標楷體" panose="03000509000000000000" pitchFamily="65" charset="-120"/>
              </a:rPr>
              <a:t>(</a:t>
            </a:r>
            <a:r>
              <a:rPr lang="zh-TW" altLang="en-US" sz="2400" dirty="0">
                <a:solidFill>
                  <a:schemeClr val="tx1"/>
                </a:solidFill>
                <a:latin typeface="標楷體" panose="03000509000000000000" pitchFamily="65" charset="-120"/>
                <a:ea typeface="標楷體" panose="03000509000000000000" pitchFamily="65" charset="-120"/>
              </a:rPr>
              <a:t>最高</a:t>
            </a:r>
            <a:r>
              <a:rPr lang="en-US" altLang="zh-TW" sz="2400" dirty="0">
                <a:solidFill>
                  <a:schemeClr val="tx1"/>
                </a:solidFill>
                <a:latin typeface="標楷體" panose="03000509000000000000" pitchFamily="65" charset="-120"/>
                <a:ea typeface="標楷體" panose="03000509000000000000" pitchFamily="65" charset="-120"/>
              </a:rPr>
              <a:t>30</a:t>
            </a:r>
            <a:r>
              <a:rPr lang="zh-TW" altLang="en-US" sz="2400" dirty="0">
                <a:solidFill>
                  <a:schemeClr val="tx1"/>
                </a:solidFill>
                <a:latin typeface="標楷體" panose="03000509000000000000" pitchFamily="65" charset="-120"/>
                <a:ea typeface="標楷體" panose="03000509000000000000" pitchFamily="65" charset="-120"/>
              </a:rPr>
              <a:t>年</a:t>
            </a:r>
            <a:r>
              <a:rPr lang="en-US" altLang="zh-TW" sz="2400" dirty="0">
                <a:solidFill>
                  <a:schemeClr val="tx1"/>
                </a:solidFill>
                <a:latin typeface="標楷體" panose="03000509000000000000" pitchFamily="65" charset="-120"/>
                <a:ea typeface="標楷體" panose="03000509000000000000" pitchFamily="65" charset="-120"/>
              </a:rPr>
              <a:t>/90%)</a:t>
            </a:r>
          </a:p>
        </p:txBody>
      </p:sp>
      <p:sp>
        <p:nvSpPr>
          <p:cNvPr id="8" name="平行四邊形 7"/>
          <p:cNvSpPr/>
          <p:nvPr/>
        </p:nvSpPr>
        <p:spPr>
          <a:xfrm>
            <a:off x="789300" y="4149080"/>
            <a:ext cx="1948776" cy="512326"/>
          </a:xfrm>
          <a:prstGeom prst="parallelogram">
            <a:avLst/>
          </a:prstGeom>
          <a:solidFill>
            <a:srgbClr val="88F070"/>
          </a:solidFill>
        </p:spPr>
        <p:txBody>
          <a:bodyPr wrap="square" rtlCol="0" anchor="ctr">
            <a:spAutoFit/>
          </a:bodyPr>
          <a:lstStyle/>
          <a:p>
            <a:pPr algn="ctr">
              <a:buNone/>
            </a:pPr>
            <a:r>
              <a:rPr lang="en-US" altLang="zh-TW" sz="2000" dirty="0">
                <a:solidFill>
                  <a:schemeClr val="tx1"/>
                </a:solidFill>
                <a:latin typeface="標楷體" panose="03000509000000000000" pitchFamily="65" charset="-120"/>
              </a:rPr>
              <a:t>107.7.1</a:t>
            </a:r>
            <a:r>
              <a:rPr lang="zh-TW" altLang="en-US" sz="2000" dirty="0">
                <a:solidFill>
                  <a:schemeClr val="tx1"/>
                </a:solidFill>
                <a:latin typeface="標楷體" panose="03000509000000000000" pitchFamily="65" charset="-120"/>
              </a:rPr>
              <a:t>後</a:t>
            </a:r>
          </a:p>
        </p:txBody>
      </p:sp>
      <p:pic>
        <p:nvPicPr>
          <p:cNvPr id="10" name="圖片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9512" y="188640"/>
            <a:ext cx="792088" cy="792088"/>
          </a:xfrm>
          <a:prstGeom prst="rect">
            <a:avLst/>
          </a:prstGeom>
        </p:spPr>
      </p:pic>
    </p:spTree>
    <p:extLst>
      <p:ext uri="{BB962C8B-B14F-4D97-AF65-F5344CB8AC3E}">
        <p14:creationId xmlns:p14="http://schemas.microsoft.com/office/powerpoint/2010/main" val="343825935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572612" y="620688"/>
            <a:ext cx="8143932" cy="867524"/>
          </a:xfrm>
          <a:noFill/>
          <a:ln>
            <a:noFill/>
          </a:ln>
        </p:spPr>
        <p:style>
          <a:lnRef idx="1">
            <a:schemeClr val="accent6"/>
          </a:lnRef>
          <a:fillRef idx="2">
            <a:schemeClr val="accent6"/>
          </a:fillRef>
          <a:effectRef idx="1">
            <a:schemeClr val="accent6"/>
          </a:effectRef>
          <a:fontRef idx="minor">
            <a:schemeClr val="dk1"/>
          </a:fontRef>
        </p:style>
        <p:txBody>
          <a:bodyPr>
            <a:normAutofit/>
          </a:bodyPr>
          <a:lstStyle/>
          <a:p>
            <a:pPr>
              <a:spcBef>
                <a:spcPct val="50000"/>
              </a:spcBef>
            </a:pPr>
            <a:r>
              <a:rPr lang="zh-TW" altLang="en-US" sz="4400" dirty="0">
                <a:solidFill>
                  <a:schemeClr val="tx1"/>
                </a:solidFill>
                <a:latin typeface="標楷體" panose="03000509000000000000" pitchFamily="65" charset="-120"/>
                <a:ea typeface="標楷體" panose="03000509000000000000" pitchFamily="65" charset="-120"/>
              </a:rPr>
              <a:t>月退休金計算方式（新制）</a:t>
            </a:r>
            <a:r>
              <a:rPr lang="zh-TW" altLang="en-US" sz="2000" dirty="0">
                <a:solidFill>
                  <a:srgbClr val="FF0000"/>
                </a:solidFill>
                <a:latin typeface="標楷體" panose="03000509000000000000" pitchFamily="65" charset="-120"/>
                <a:ea typeface="標楷體" panose="03000509000000000000" pitchFamily="65" charset="-120"/>
              </a:rPr>
              <a:t>教</a:t>
            </a:r>
            <a:r>
              <a:rPr lang="en-US" altLang="zh-TW" sz="2000" dirty="0">
                <a:solidFill>
                  <a:srgbClr val="FF0000"/>
                </a:solidFill>
                <a:latin typeface="標楷體" panose="03000509000000000000" pitchFamily="65" charset="-120"/>
                <a:ea typeface="標楷體" panose="03000509000000000000" pitchFamily="65" charset="-120"/>
              </a:rPr>
              <a:t>#15</a:t>
            </a:r>
            <a:r>
              <a:rPr lang="zh-TW" altLang="en-US" sz="2000" dirty="0">
                <a:solidFill>
                  <a:srgbClr val="FF0000"/>
                </a:solidFill>
                <a:latin typeface="標楷體" panose="03000509000000000000" pitchFamily="65" charset="-120"/>
                <a:ea typeface="標楷體" panose="03000509000000000000" pitchFamily="65" charset="-120"/>
              </a:rPr>
              <a:t>、</a:t>
            </a:r>
            <a:r>
              <a:rPr lang="en-US" altLang="zh-TW" sz="2000" dirty="0">
                <a:solidFill>
                  <a:srgbClr val="FF0000"/>
                </a:solidFill>
                <a:latin typeface="標楷體" panose="03000509000000000000" pitchFamily="65" charset="-120"/>
                <a:ea typeface="標楷體" panose="03000509000000000000" pitchFamily="65" charset="-120"/>
              </a:rPr>
              <a:t>30</a:t>
            </a:r>
            <a:endParaRPr lang="zh-TW" altLang="en-US" sz="2000" dirty="0">
              <a:solidFill>
                <a:srgbClr val="FF0000"/>
              </a:solidFill>
              <a:latin typeface="標楷體" panose="03000509000000000000" pitchFamily="65" charset="-120"/>
              <a:ea typeface="標楷體" panose="03000509000000000000" pitchFamily="65" charset="-120"/>
            </a:endParaRPr>
          </a:p>
        </p:txBody>
      </p:sp>
      <p:sp>
        <p:nvSpPr>
          <p:cNvPr id="9" name="AutoShape 3"/>
          <p:cNvSpPr>
            <a:spLocks noChangeArrowheads="1"/>
          </p:cNvSpPr>
          <p:nvPr/>
        </p:nvSpPr>
        <p:spPr bwMode="auto">
          <a:xfrm>
            <a:off x="755576" y="1988840"/>
            <a:ext cx="7920880" cy="1943244"/>
          </a:xfrm>
          <a:prstGeom prst="roundRect">
            <a:avLst>
              <a:gd name="adj" fmla="val 9106"/>
            </a:avLst>
          </a:prstGeom>
          <a:gradFill rotWithShape="1">
            <a:gsLst>
              <a:gs pos="0">
                <a:srgbClr val="6DB6FF">
                  <a:gamma/>
                  <a:tint val="19216"/>
                  <a:invGamma/>
                </a:srgbClr>
              </a:gs>
              <a:gs pos="100000">
                <a:srgbClr val="6DB6FF"/>
              </a:gs>
            </a:gsLst>
            <a:lin ang="2700000" scaled="1"/>
          </a:gradFill>
          <a:ln w="9525">
            <a:solidFill>
              <a:srgbClr val="C00000"/>
            </a:solidFill>
            <a:round/>
            <a:headEnd/>
            <a:tailEnd/>
          </a:ln>
          <a:effectLst/>
        </p:spPr>
        <p:txBody>
          <a:bodyPr wrap="none" anchor="ctr"/>
          <a:lstStyle/>
          <a:p>
            <a:pPr marL="342900" indent="-342900">
              <a:lnSpc>
                <a:spcPts val="2880"/>
              </a:lnSpc>
              <a:buSzPct val="90000"/>
              <a:buFont typeface="Arial" panose="020B0604020202020204" pitchFamily="34" charset="0"/>
              <a:buChar char="•"/>
            </a:pPr>
            <a:r>
              <a:rPr lang="zh-TW" altLang="en-US" sz="2400" dirty="0">
                <a:solidFill>
                  <a:schemeClr val="tx1"/>
                </a:solidFill>
                <a:latin typeface="標楷體" panose="03000509000000000000" pitchFamily="65" charset="-120"/>
              </a:rPr>
              <a:t>公式：</a:t>
            </a:r>
            <a:r>
              <a:rPr lang="en-US" altLang="zh-TW" sz="2400" dirty="0">
                <a:solidFill>
                  <a:schemeClr val="tx1"/>
                </a:solidFill>
                <a:latin typeface="標楷體" panose="03000509000000000000" pitchFamily="65" charset="-120"/>
              </a:rPr>
              <a:t> [</a:t>
            </a:r>
            <a:r>
              <a:rPr lang="zh-TW" altLang="en-US" sz="2400" u="sng" dirty="0">
                <a:solidFill>
                  <a:schemeClr val="tx1"/>
                </a:solidFill>
                <a:latin typeface="標楷體" panose="03000509000000000000" pitchFamily="65" charset="-120"/>
              </a:rPr>
              <a:t>本（年功）俸（薪）</a:t>
            </a:r>
            <a:r>
              <a:rPr lang="en-US" altLang="zh-TW" sz="2400" u="sng" dirty="0">
                <a:solidFill>
                  <a:schemeClr val="tx1"/>
                </a:solidFill>
                <a:latin typeface="標楷體" panose="03000509000000000000" pitchFamily="65" charset="-120"/>
              </a:rPr>
              <a:t>×2</a:t>
            </a:r>
            <a:r>
              <a:rPr lang="en-US" altLang="zh-TW" sz="2400" dirty="0">
                <a:solidFill>
                  <a:schemeClr val="tx1"/>
                </a:solidFill>
                <a:latin typeface="標楷體" panose="03000509000000000000" pitchFamily="65" charset="-120"/>
              </a:rPr>
              <a:t>] ×</a:t>
            </a:r>
            <a:r>
              <a:rPr lang="zh-TW" altLang="en-US" sz="2400" dirty="0">
                <a:solidFill>
                  <a:schemeClr val="tx1"/>
                </a:solidFill>
                <a:latin typeface="標楷體" panose="03000509000000000000" pitchFamily="65" charset="-120"/>
              </a:rPr>
              <a:t>百分比 </a:t>
            </a:r>
            <a:endParaRPr lang="en-US" altLang="zh-TW" sz="2400" dirty="0">
              <a:solidFill>
                <a:schemeClr val="tx1"/>
              </a:solidFill>
              <a:latin typeface="標楷體" panose="03000509000000000000" pitchFamily="65" charset="-120"/>
            </a:endParaRPr>
          </a:p>
          <a:p>
            <a:pPr marL="342900" indent="-342900">
              <a:lnSpc>
                <a:spcPts val="2880"/>
              </a:lnSpc>
              <a:buSzPct val="90000"/>
              <a:buFont typeface="Arial" panose="020B0604020202020204" pitchFamily="34" charset="0"/>
              <a:buChar char="•"/>
            </a:pPr>
            <a:r>
              <a:rPr lang="zh-TW" altLang="en-US" sz="2400" dirty="0">
                <a:solidFill>
                  <a:schemeClr val="tx1"/>
                </a:solidFill>
                <a:latin typeface="標楷體" panose="03000509000000000000" pitchFamily="65" charset="-120"/>
              </a:rPr>
              <a:t>百分比： </a:t>
            </a:r>
            <a:endParaRPr lang="en-US" altLang="zh-TW" sz="2400" dirty="0">
              <a:solidFill>
                <a:schemeClr val="tx1"/>
              </a:solidFill>
              <a:latin typeface="標楷體" panose="03000509000000000000" pitchFamily="65" charset="-120"/>
            </a:endParaRPr>
          </a:p>
          <a:p>
            <a:pPr indent="361950">
              <a:lnSpc>
                <a:spcPts val="2880"/>
              </a:lnSpc>
            </a:pPr>
            <a:r>
              <a:rPr lang="en-US" altLang="zh-TW" sz="2400" dirty="0">
                <a:solidFill>
                  <a:schemeClr val="tx1"/>
                </a:solidFill>
                <a:latin typeface="標楷體" panose="03000509000000000000" pitchFamily="65" charset="-120"/>
              </a:rPr>
              <a:t>1.</a:t>
            </a:r>
            <a:r>
              <a:rPr lang="zh-TW" altLang="en-US" sz="2400" dirty="0">
                <a:solidFill>
                  <a:schemeClr val="tx1"/>
                </a:solidFill>
                <a:latin typeface="標楷體" panose="03000509000000000000" pitchFamily="65" charset="-120"/>
              </a:rPr>
              <a:t>每</a:t>
            </a:r>
            <a:r>
              <a:rPr lang="en-US" altLang="zh-TW" sz="2400" dirty="0">
                <a:solidFill>
                  <a:schemeClr val="tx1"/>
                </a:solidFill>
                <a:latin typeface="標楷體" panose="03000509000000000000" pitchFamily="65" charset="-120"/>
              </a:rPr>
              <a:t>1</a:t>
            </a:r>
            <a:r>
              <a:rPr lang="zh-TW" altLang="en-US" sz="2400" dirty="0">
                <a:solidFill>
                  <a:schemeClr val="tx1"/>
                </a:solidFill>
                <a:latin typeface="標楷體" panose="03000509000000000000" pitchFamily="65" charset="-120"/>
              </a:rPr>
              <a:t>年→</a:t>
            </a:r>
            <a:r>
              <a:rPr lang="en-US" altLang="zh-TW" sz="2400" dirty="0">
                <a:solidFill>
                  <a:schemeClr val="tx1"/>
                </a:solidFill>
                <a:latin typeface="標楷體" panose="03000509000000000000" pitchFamily="65" charset="-120"/>
              </a:rPr>
              <a:t>2</a:t>
            </a:r>
            <a:r>
              <a:rPr lang="zh-TW" altLang="en-US" sz="2400" dirty="0">
                <a:solidFill>
                  <a:schemeClr val="tx1"/>
                </a:solidFill>
                <a:latin typeface="標楷體" panose="03000509000000000000" pitchFamily="65" charset="-120"/>
              </a:rPr>
              <a:t>％ ；最高</a:t>
            </a:r>
            <a:r>
              <a:rPr lang="en-US" altLang="zh-TW" sz="2400" dirty="0">
                <a:solidFill>
                  <a:schemeClr val="tx1"/>
                </a:solidFill>
                <a:latin typeface="標楷體" panose="03000509000000000000" pitchFamily="65" charset="-120"/>
              </a:rPr>
              <a:t>35</a:t>
            </a:r>
            <a:r>
              <a:rPr lang="zh-TW" altLang="en-US" sz="2400" dirty="0">
                <a:solidFill>
                  <a:schemeClr val="tx1"/>
                </a:solidFill>
                <a:latin typeface="標楷體" panose="03000509000000000000" pitchFamily="65" charset="-120"/>
              </a:rPr>
              <a:t>年→</a:t>
            </a:r>
            <a:r>
              <a:rPr lang="en-US" altLang="zh-TW" sz="2400" dirty="0">
                <a:solidFill>
                  <a:schemeClr val="tx1"/>
                </a:solidFill>
                <a:latin typeface="標楷體" panose="03000509000000000000" pitchFamily="65" charset="-120"/>
              </a:rPr>
              <a:t>70</a:t>
            </a:r>
            <a:r>
              <a:rPr lang="zh-TW" altLang="en-US" sz="2400" dirty="0">
                <a:solidFill>
                  <a:schemeClr val="tx1"/>
                </a:solidFill>
                <a:latin typeface="標楷體" panose="03000509000000000000" pitchFamily="65" charset="-120"/>
              </a:rPr>
              <a:t>％</a:t>
            </a:r>
            <a:endParaRPr lang="en-US" altLang="zh-TW" sz="2400" dirty="0">
              <a:solidFill>
                <a:schemeClr val="tx1"/>
              </a:solidFill>
              <a:latin typeface="標楷體" panose="03000509000000000000" pitchFamily="65" charset="-120"/>
            </a:endParaRPr>
          </a:p>
          <a:p>
            <a:pPr indent="361950">
              <a:lnSpc>
                <a:spcPts val="2880"/>
              </a:lnSpc>
            </a:pPr>
            <a:r>
              <a:rPr lang="en-US" altLang="zh-TW" sz="2400" dirty="0">
                <a:solidFill>
                  <a:schemeClr val="tx1"/>
                </a:solidFill>
                <a:latin typeface="標楷體" panose="03000509000000000000" pitchFamily="65" charset="-120"/>
              </a:rPr>
              <a:t>2.</a:t>
            </a:r>
            <a:r>
              <a:rPr lang="zh-TW" altLang="en-US" sz="2400" dirty="0">
                <a:solidFill>
                  <a:schemeClr val="tx1"/>
                </a:solidFill>
                <a:latin typeface="標楷體" panose="03000509000000000000" pitchFamily="65" charset="-120"/>
              </a:rPr>
              <a:t>教師符合增核給與條件，最高</a:t>
            </a:r>
            <a:r>
              <a:rPr lang="en-US" altLang="zh-TW" sz="2400" dirty="0">
                <a:solidFill>
                  <a:schemeClr val="tx1"/>
                </a:solidFill>
                <a:latin typeface="標楷體" panose="03000509000000000000" pitchFamily="65" charset="-120"/>
              </a:rPr>
              <a:t>40</a:t>
            </a:r>
            <a:r>
              <a:rPr lang="zh-TW" altLang="en-US" sz="2400" dirty="0">
                <a:solidFill>
                  <a:schemeClr val="tx1"/>
                </a:solidFill>
                <a:latin typeface="標楷體" panose="03000509000000000000" pitchFamily="65" charset="-120"/>
              </a:rPr>
              <a:t>年→</a:t>
            </a:r>
            <a:r>
              <a:rPr lang="en-US" altLang="zh-TW" sz="2400" dirty="0">
                <a:solidFill>
                  <a:schemeClr val="tx1"/>
                </a:solidFill>
                <a:latin typeface="標楷體" panose="03000509000000000000" pitchFamily="65" charset="-120"/>
              </a:rPr>
              <a:t>75</a:t>
            </a:r>
            <a:r>
              <a:rPr lang="zh-TW" altLang="en-US" sz="2400" dirty="0">
                <a:solidFill>
                  <a:schemeClr val="tx1"/>
                </a:solidFill>
                <a:latin typeface="標楷體" panose="03000509000000000000" pitchFamily="65" charset="-120"/>
              </a:rPr>
              <a:t>％</a:t>
            </a:r>
            <a:r>
              <a:rPr lang="en-US" altLang="zh-TW" sz="2400" dirty="0">
                <a:solidFill>
                  <a:schemeClr val="tx1"/>
                </a:solidFill>
                <a:latin typeface="標楷體" panose="03000509000000000000" pitchFamily="65" charset="-120"/>
              </a:rPr>
              <a:t>(</a:t>
            </a:r>
            <a:r>
              <a:rPr lang="zh-TW" altLang="en-US" sz="2400" dirty="0">
                <a:solidFill>
                  <a:schemeClr val="tx1"/>
                </a:solidFill>
                <a:latin typeface="標楷體" panose="03000509000000000000" pitchFamily="65" charset="-120"/>
              </a:rPr>
              <a:t>教</a:t>
            </a:r>
            <a:r>
              <a:rPr lang="en-US" altLang="zh-TW" sz="2400" dirty="0">
                <a:solidFill>
                  <a:schemeClr val="tx1"/>
                </a:solidFill>
                <a:latin typeface="標楷體" panose="03000509000000000000" pitchFamily="65" charset="-120"/>
              </a:rPr>
              <a:t>)</a:t>
            </a:r>
            <a:endParaRPr lang="ko-KR" altLang="en-US" sz="2800" dirty="0">
              <a:solidFill>
                <a:schemeClr val="tx1"/>
              </a:solidFill>
              <a:latin typeface="標楷體" panose="03000509000000000000" pitchFamily="65" charset="-120"/>
            </a:endParaRPr>
          </a:p>
        </p:txBody>
      </p:sp>
      <p:sp>
        <p:nvSpPr>
          <p:cNvPr id="7" name="平行四邊形 6"/>
          <p:cNvSpPr/>
          <p:nvPr/>
        </p:nvSpPr>
        <p:spPr>
          <a:xfrm>
            <a:off x="899592" y="1628800"/>
            <a:ext cx="2016224" cy="508456"/>
          </a:xfrm>
          <a:prstGeom prst="parallelogram">
            <a:avLst/>
          </a:prstGeom>
          <a:solidFill>
            <a:srgbClr val="FFFF00"/>
          </a:solidFill>
        </p:spPr>
        <p:txBody>
          <a:bodyPr wrap="square" rtlCol="0" anchor="ctr">
            <a:spAutoFit/>
          </a:bodyPr>
          <a:lstStyle/>
          <a:p>
            <a:pPr algn="ctr">
              <a:buNone/>
            </a:pPr>
            <a:r>
              <a:rPr lang="en-US" altLang="zh-TW" sz="2000" dirty="0">
                <a:solidFill>
                  <a:schemeClr val="tx1"/>
                </a:solidFill>
                <a:latin typeface="標楷體" panose="03000509000000000000" pitchFamily="65" charset="-120"/>
              </a:rPr>
              <a:t>107.6.30</a:t>
            </a:r>
            <a:r>
              <a:rPr lang="zh-TW" altLang="en-US" sz="2000" dirty="0">
                <a:solidFill>
                  <a:schemeClr val="tx1"/>
                </a:solidFill>
                <a:latin typeface="標楷體" panose="03000509000000000000" pitchFamily="65" charset="-120"/>
              </a:rPr>
              <a:t>前</a:t>
            </a:r>
          </a:p>
        </p:txBody>
      </p:sp>
      <p:sp>
        <p:nvSpPr>
          <p:cNvPr id="8" name="AutoShape 3"/>
          <p:cNvSpPr>
            <a:spLocks noChangeArrowheads="1"/>
          </p:cNvSpPr>
          <p:nvPr/>
        </p:nvSpPr>
        <p:spPr bwMode="auto">
          <a:xfrm>
            <a:off x="787308" y="4432712"/>
            <a:ext cx="7920880" cy="2376264"/>
          </a:xfrm>
          <a:prstGeom prst="roundRect">
            <a:avLst>
              <a:gd name="adj" fmla="val 9106"/>
            </a:avLst>
          </a:prstGeom>
          <a:ln>
            <a:headEnd/>
            <a:tailEnd/>
          </a:ln>
        </p:spPr>
        <p:style>
          <a:lnRef idx="1">
            <a:schemeClr val="accent5"/>
          </a:lnRef>
          <a:fillRef idx="2">
            <a:schemeClr val="accent5"/>
          </a:fillRef>
          <a:effectRef idx="1">
            <a:schemeClr val="accent5"/>
          </a:effectRef>
          <a:fontRef idx="minor">
            <a:schemeClr val="dk1"/>
          </a:fontRef>
        </p:style>
        <p:txBody>
          <a:bodyPr wrap="none" anchor="ctr"/>
          <a:lstStyle/>
          <a:p>
            <a:pPr marL="342900" indent="-342900">
              <a:lnSpc>
                <a:spcPts val="2900"/>
              </a:lnSpc>
              <a:buSzPct val="90000"/>
              <a:buFont typeface="Arial" panose="020B0604020202020204" pitchFamily="34" charset="0"/>
              <a:buChar char="•"/>
            </a:pPr>
            <a:r>
              <a:rPr lang="zh-TW" altLang="en-US" sz="2400" dirty="0">
                <a:solidFill>
                  <a:schemeClr val="tx1"/>
                </a:solidFill>
                <a:latin typeface="標楷體" panose="03000509000000000000" pitchFamily="65" charset="-120"/>
                <a:ea typeface="標楷體" panose="03000509000000000000" pitchFamily="65" charset="-120"/>
              </a:rPr>
              <a:t>公式：</a:t>
            </a:r>
            <a:r>
              <a:rPr lang="en-US" altLang="zh-TW" sz="2400" dirty="0">
                <a:solidFill>
                  <a:schemeClr val="tx1"/>
                </a:solidFill>
                <a:latin typeface="標楷體" panose="03000509000000000000" pitchFamily="65" charset="-120"/>
                <a:ea typeface="標楷體" panose="03000509000000000000" pitchFamily="65" charset="-120"/>
              </a:rPr>
              <a:t> [</a:t>
            </a:r>
            <a:r>
              <a:rPr lang="zh-TW" altLang="en-US" sz="2400" u="sng" dirty="0">
                <a:solidFill>
                  <a:schemeClr val="tx1"/>
                </a:solidFill>
                <a:latin typeface="標楷體" panose="03000509000000000000" pitchFamily="65" charset="-120"/>
                <a:ea typeface="標楷體" panose="03000509000000000000" pitchFamily="65" charset="-120"/>
              </a:rPr>
              <a:t>平均薪</a:t>
            </a:r>
            <a:r>
              <a:rPr lang="en-US" altLang="zh-TW" sz="2400" u="sng" dirty="0">
                <a:solidFill>
                  <a:schemeClr val="tx1"/>
                </a:solidFill>
                <a:latin typeface="標楷體" panose="03000509000000000000" pitchFamily="65" charset="-120"/>
                <a:ea typeface="標楷體" panose="03000509000000000000" pitchFamily="65" charset="-120"/>
              </a:rPr>
              <a:t>(</a:t>
            </a:r>
            <a:r>
              <a:rPr lang="zh-TW" altLang="en-US" sz="2400" u="sng" dirty="0">
                <a:solidFill>
                  <a:schemeClr val="tx1"/>
                </a:solidFill>
                <a:latin typeface="標楷體" panose="03000509000000000000" pitchFamily="65" charset="-120"/>
                <a:ea typeface="標楷體" panose="03000509000000000000" pitchFamily="65" charset="-120"/>
              </a:rPr>
              <a:t>俸</a:t>
            </a:r>
            <a:r>
              <a:rPr lang="en-US" altLang="zh-TW" sz="2400" u="sng" dirty="0">
                <a:solidFill>
                  <a:schemeClr val="tx1"/>
                </a:solidFill>
                <a:latin typeface="標楷體" panose="03000509000000000000" pitchFamily="65" charset="-120"/>
                <a:ea typeface="標楷體" panose="03000509000000000000" pitchFamily="65" charset="-120"/>
              </a:rPr>
              <a:t>)</a:t>
            </a:r>
            <a:r>
              <a:rPr lang="zh-TW" altLang="en-US" sz="2400" u="sng" dirty="0">
                <a:solidFill>
                  <a:schemeClr val="tx1"/>
                </a:solidFill>
                <a:latin typeface="標楷體" panose="03000509000000000000" pitchFamily="65" charset="-120"/>
                <a:ea typeface="標楷體" panose="03000509000000000000" pitchFamily="65" charset="-120"/>
              </a:rPr>
              <a:t>額</a:t>
            </a:r>
            <a:r>
              <a:rPr lang="en-US" altLang="zh-TW" sz="2400" u="sng" dirty="0">
                <a:solidFill>
                  <a:schemeClr val="tx1"/>
                </a:solidFill>
                <a:latin typeface="標楷體" panose="03000509000000000000" pitchFamily="65" charset="-120"/>
                <a:ea typeface="標楷體" panose="03000509000000000000" pitchFamily="65" charset="-120"/>
              </a:rPr>
              <a:t>×2</a:t>
            </a:r>
            <a:r>
              <a:rPr lang="en-US" altLang="zh-TW" sz="2400" dirty="0">
                <a:solidFill>
                  <a:schemeClr val="tx1"/>
                </a:solidFill>
                <a:latin typeface="標楷體" panose="03000509000000000000" pitchFamily="65" charset="-120"/>
                <a:ea typeface="標楷體" panose="03000509000000000000" pitchFamily="65" charset="-120"/>
              </a:rPr>
              <a:t>] ×</a:t>
            </a:r>
            <a:r>
              <a:rPr lang="zh-TW" altLang="en-US" sz="2400" dirty="0">
                <a:solidFill>
                  <a:schemeClr val="tx1"/>
                </a:solidFill>
                <a:latin typeface="標楷體" panose="03000509000000000000" pitchFamily="65" charset="-120"/>
                <a:ea typeface="標楷體" panose="03000509000000000000" pitchFamily="65" charset="-120"/>
              </a:rPr>
              <a:t>百分比</a:t>
            </a:r>
            <a:endParaRPr lang="en-US" altLang="zh-TW" sz="2400" dirty="0">
              <a:solidFill>
                <a:schemeClr val="tx1"/>
              </a:solidFill>
              <a:latin typeface="標楷體" panose="03000509000000000000" pitchFamily="65" charset="-120"/>
              <a:ea typeface="標楷體" panose="03000509000000000000" pitchFamily="65" charset="-120"/>
            </a:endParaRPr>
          </a:p>
          <a:p>
            <a:pPr marL="342900" indent="-342900">
              <a:lnSpc>
                <a:spcPts val="2900"/>
              </a:lnSpc>
              <a:buSzPct val="90000"/>
              <a:buFont typeface="Arial" panose="020B0604020202020204" pitchFamily="34" charset="0"/>
              <a:buChar char="•"/>
            </a:pPr>
            <a:r>
              <a:rPr lang="zh-TW" altLang="en-US" sz="2400" dirty="0">
                <a:solidFill>
                  <a:schemeClr val="tx1"/>
                </a:solidFill>
                <a:latin typeface="標楷體" panose="03000509000000000000" pitchFamily="65" charset="-120"/>
                <a:ea typeface="標楷體" panose="03000509000000000000" pitchFamily="65" charset="-120"/>
              </a:rPr>
              <a:t>平均薪</a:t>
            </a:r>
            <a:r>
              <a:rPr lang="en-US" altLang="zh-TW" sz="2400" dirty="0">
                <a:solidFill>
                  <a:schemeClr val="tx1"/>
                </a:solidFill>
                <a:latin typeface="標楷體" panose="03000509000000000000" pitchFamily="65" charset="-120"/>
                <a:ea typeface="標楷體" panose="03000509000000000000" pitchFamily="65" charset="-120"/>
              </a:rPr>
              <a:t>(</a:t>
            </a:r>
            <a:r>
              <a:rPr lang="zh-TW" altLang="en-US" sz="2400" dirty="0">
                <a:solidFill>
                  <a:schemeClr val="tx1"/>
                </a:solidFill>
                <a:latin typeface="標楷體" panose="03000509000000000000" pitchFamily="65" charset="-120"/>
                <a:ea typeface="標楷體" panose="03000509000000000000" pitchFamily="65" charset="-120"/>
              </a:rPr>
              <a:t>俸</a:t>
            </a:r>
            <a:r>
              <a:rPr lang="en-US" altLang="zh-TW" sz="2400" dirty="0">
                <a:solidFill>
                  <a:schemeClr val="tx1"/>
                </a:solidFill>
                <a:latin typeface="標楷體" panose="03000509000000000000" pitchFamily="65" charset="-120"/>
                <a:ea typeface="標楷體" panose="03000509000000000000" pitchFamily="65" charset="-120"/>
              </a:rPr>
              <a:t>)</a:t>
            </a:r>
            <a:r>
              <a:rPr lang="zh-TW" altLang="en-US" sz="2400" dirty="0">
                <a:solidFill>
                  <a:schemeClr val="tx1"/>
                </a:solidFill>
                <a:latin typeface="標楷體" panose="03000509000000000000" pitchFamily="65" charset="-120"/>
                <a:ea typeface="標楷體" panose="03000509000000000000" pitchFamily="65" charset="-120"/>
              </a:rPr>
              <a:t>額：採</a:t>
            </a:r>
            <a:r>
              <a:rPr lang="en-US" altLang="zh-TW" sz="2400" dirty="0">
                <a:solidFill>
                  <a:schemeClr val="tx1"/>
                </a:solidFill>
                <a:latin typeface="標楷體" panose="03000509000000000000" pitchFamily="65" charset="-120"/>
                <a:ea typeface="標楷體" panose="03000509000000000000" pitchFamily="65" charset="-120"/>
              </a:rPr>
              <a:t>15</a:t>
            </a:r>
            <a:r>
              <a:rPr lang="zh-TW" altLang="en-US" sz="2400" dirty="0">
                <a:solidFill>
                  <a:schemeClr val="tx1"/>
                </a:solidFill>
                <a:latin typeface="標楷體" panose="03000509000000000000" pitchFamily="65" charset="-120"/>
                <a:ea typeface="標楷體" panose="03000509000000000000" pitchFamily="65" charset="-120"/>
              </a:rPr>
              <a:t>年平均薪</a:t>
            </a:r>
            <a:r>
              <a:rPr lang="en-US" altLang="zh-TW" sz="2400" dirty="0">
                <a:solidFill>
                  <a:schemeClr val="tx1"/>
                </a:solidFill>
                <a:latin typeface="標楷體" panose="03000509000000000000" pitchFamily="65" charset="-120"/>
                <a:ea typeface="標楷體" panose="03000509000000000000" pitchFamily="65" charset="-120"/>
              </a:rPr>
              <a:t>(</a:t>
            </a:r>
            <a:r>
              <a:rPr lang="zh-TW" altLang="en-US" sz="2400" dirty="0">
                <a:solidFill>
                  <a:schemeClr val="tx1"/>
                </a:solidFill>
                <a:latin typeface="標楷體" panose="03000509000000000000" pitchFamily="65" charset="-120"/>
                <a:ea typeface="標楷體" panose="03000509000000000000" pitchFamily="65" charset="-120"/>
              </a:rPr>
              <a:t>俸</a:t>
            </a:r>
            <a:r>
              <a:rPr lang="en-US" altLang="zh-TW" sz="2400" dirty="0">
                <a:solidFill>
                  <a:schemeClr val="tx1"/>
                </a:solidFill>
                <a:latin typeface="標楷體" panose="03000509000000000000" pitchFamily="65" charset="-120"/>
                <a:ea typeface="標楷體" panose="03000509000000000000" pitchFamily="65" charset="-120"/>
              </a:rPr>
              <a:t>)</a:t>
            </a:r>
            <a:r>
              <a:rPr lang="zh-TW" altLang="en-US" sz="2400" dirty="0">
                <a:solidFill>
                  <a:schemeClr val="tx1"/>
                </a:solidFill>
                <a:latin typeface="標楷體" panose="03000509000000000000" pitchFamily="65" charset="-120"/>
                <a:ea typeface="標楷體" panose="03000509000000000000" pitchFamily="65" charset="-120"/>
              </a:rPr>
              <a:t>額</a:t>
            </a:r>
            <a:endParaRPr lang="en-US" altLang="zh-TW" sz="2400" dirty="0">
              <a:solidFill>
                <a:schemeClr val="tx1"/>
              </a:solidFill>
              <a:latin typeface="標楷體" panose="03000509000000000000" pitchFamily="65" charset="-120"/>
              <a:ea typeface="標楷體" panose="03000509000000000000" pitchFamily="65" charset="-120"/>
            </a:endParaRPr>
          </a:p>
          <a:p>
            <a:pPr>
              <a:lnSpc>
                <a:spcPts val="2900"/>
              </a:lnSpc>
              <a:buSzPct val="90000"/>
            </a:pPr>
            <a:r>
              <a:rPr lang="zh-TW" altLang="en-US" sz="2400" dirty="0">
                <a:solidFill>
                  <a:schemeClr val="tx1"/>
                </a:solidFill>
                <a:latin typeface="標楷體" panose="03000509000000000000" pitchFamily="65" charset="-120"/>
                <a:ea typeface="標楷體" panose="03000509000000000000" pitchFamily="65" charset="-120"/>
              </a:rPr>
              <a:t> </a:t>
            </a:r>
            <a:r>
              <a:rPr lang="en-US" altLang="zh-TW" sz="2400" dirty="0">
                <a:solidFill>
                  <a:schemeClr val="tx1"/>
                </a:solidFill>
                <a:latin typeface="標楷體" panose="03000509000000000000" pitchFamily="65" charset="-120"/>
                <a:ea typeface="標楷體" panose="03000509000000000000" pitchFamily="65" charset="-120"/>
              </a:rPr>
              <a:t>(</a:t>
            </a:r>
            <a:r>
              <a:rPr lang="zh-TW" altLang="en-US" sz="2400" dirty="0">
                <a:solidFill>
                  <a:schemeClr val="tx1"/>
                </a:solidFill>
                <a:latin typeface="標楷體" panose="03000509000000000000" pitchFamily="65" charset="-120"/>
                <a:ea typeface="標楷體" panose="03000509000000000000" pitchFamily="65" charset="-120"/>
              </a:rPr>
              <a:t>過渡期</a:t>
            </a:r>
            <a:r>
              <a:rPr lang="en-US" altLang="zh-TW" sz="2400" dirty="0">
                <a:solidFill>
                  <a:schemeClr val="tx1"/>
                </a:solidFill>
                <a:latin typeface="標楷體" panose="03000509000000000000" pitchFamily="65" charset="-120"/>
                <a:ea typeface="標楷體" panose="03000509000000000000" pitchFamily="65" charset="-120"/>
              </a:rPr>
              <a:t>107</a:t>
            </a:r>
            <a:r>
              <a:rPr lang="zh-TW" altLang="en-US" sz="2400" dirty="0">
                <a:solidFill>
                  <a:schemeClr val="tx1"/>
                </a:solidFill>
                <a:latin typeface="標楷體" panose="03000509000000000000" pitchFamily="65" charset="-120"/>
                <a:ea typeface="標楷體" panose="03000509000000000000" pitchFamily="65" charset="-120"/>
              </a:rPr>
              <a:t>年至</a:t>
            </a:r>
            <a:r>
              <a:rPr lang="en-US" altLang="zh-TW" sz="2400" dirty="0">
                <a:solidFill>
                  <a:schemeClr val="tx1"/>
                </a:solidFill>
                <a:latin typeface="標楷體" panose="03000509000000000000" pitchFamily="65" charset="-120"/>
                <a:ea typeface="標楷體" panose="03000509000000000000" pitchFamily="65" charset="-120"/>
              </a:rPr>
              <a:t>118</a:t>
            </a:r>
            <a:r>
              <a:rPr lang="zh-TW" altLang="en-US" sz="2400" dirty="0">
                <a:solidFill>
                  <a:schemeClr val="tx1"/>
                </a:solidFill>
                <a:latin typeface="標楷體" panose="03000509000000000000" pitchFamily="65" charset="-120"/>
                <a:ea typeface="標楷體" panose="03000509000000000000" pitchFamily="65" charset="-120"/>
              </a:rPr>
              <a:t>年，從</a:t>
            </a:r>
            <a:r>
              <a:rPr lang="en-US" altLang="zh-TW" sz="2400" dirty="0">
                <a:solidFill>
                  <a:schemeClr val="tx1"/>
                </a:solidFill>
                <a:latin typeface="標楷體" panose="03000509000000000000" pitchFamily="65" charset="-120"/>
                <a:ea typeface="標楷體" panose="03000509000000000000" pitchFamily="65" charset="-120"/>
              </a:rPr>
              <a:t>5</a:t>
            </a:r>
            <a:r>
              <a:rPr lang="zh-TW" altLang="en-US" sz="2400" dirty="0">
                <a:solidFill>
                  <a:schemeClr val="tx1"/>
                </a:solidFill>
                <a:latin typeface="標楷體" panose="03000509000000000000" pitchFamily="65" charset="-120"/>
                <a:ea typeface="標楷體" panose="03000509000000000000" pitchFamily="65" charset="-120"/>
              </a:rPr>
              <a:t>年平均薪額逐年調高至</a:t>
            </a:r>
            <a:r>
              <a:rPr lang="en-US" altLang="zh-TW" sz="2400" dirty="0">
                <a:solidFill>
                  <a:schemeClr val="tx1"/>
                </a:solidFill>
                <a:latin typeface="標楷體" panose="03000509000000000000" pitchFamily="65" charset="-120"/>
                <a:ea typeface="標楷體" panose="03000509000000000000" pitchFamily="65" charset="-120"/>
              </a:rPr>
              <a:t>15</a:t>
            </a:r>
            <a:r>
              <a:rPr lang="zh-TW" altLang="en-US" sz="2400" dirty="0">
                <a:solidFill>
                  <a:schemeClr val="tx1"/>
                </a:solidFill>
                <a:latin typeface="標楷體" panose="03000509000000000000" pitchFamily="65" charset="-120"/>
                <a:ea typeface="標楷體" panose="03000509000000000000" pitchFamily="65" charset="-120"/>
              </a:rPr>
              <a:t>年</a:t>
            </a:r>
            <a:r>
              <a:rPr lang="en-US" altLang="zh-TW" sz="2400" dirty="0">
                <a:solidFill>
                  <a:schemeClr val="tx1"/>
                </a:solidFill>
                <a:latin typeface="標楷體" panose="03000509000000000000" pitchFamily="65" charset="-120"/>
                <a:ea typeface="標楷體" panose="03000509000000000000" pitchFamily="65" charset="-120"/>
              </a:rPr>
              <a:t>)</a:t>
            </a:r>
          </a:p>
          <a:p>
            <a:pPr marL="342900" indent="-342900">
              <a:lnSpc>
                <a:spcPts val="2900"/>
              </a:lnSpc>
              <a:buSzPct val="90000"/>
              <a:buFont typeface="Arial" panose="020B0604020202020204" pitchFamily="34" charset="0"/>
              <a:buChar char="•"/>
            </a:pPr>
            <a:r>
              <a:rPr lang="zh-TW" altLang="en-US" sz="2400" dirty="0">
                <a:solidFill>
                  <a:schemeClr val="tx1"/>
                </a:solidFill>
                <a:latin typeface="標楷體" panose="03000509000000000000" pitchFamily="65" charset="-120"/>
                <a:ea typeface="標楷體" panose="03000509000000000000" pitchFamily="65" charset="-120"/>
              </a:rPr>
              <a:t>最高</a:t>
            </a:r>
            <a:r>
              <a:rPr lang="en-US" altLang="zh-TW" sz="2400" dirty="0">
                <a:solidFill>
                  <a:schemeClr val="tx1"/>
                </a:solidFill>
                <a:latin typeface="標楷體" panose="03000509000000000000" pitchFamily="65" charset="-120"/>
                <a:ea typeface="標楷體" panose="03000509000000000000" pitchFamily="65" charset="-120"/>
              </a:rPr>
              <a:t>40</a:t>
            </a:r>
            <a:r>
              <a:rPr lang="zh-TW" altLang="en-US" sz="2400" dirty="0">
                <a:solidFill>
                  <a:schemeClr val="tx1"/>
                </a:solidFill>
                <a:latin typeface="標楷體" panose="03000509000000000000" pitchFamily="65" charset="-120"/>
                <a:ea typeface="標楷體" panose="03000509000000000000" pitchFamily="65" charset="-120"/>
              </a:rPr>
              <a:t>年→</a:t>
            </a:r>
            <a:r>
              <a:rPr lang="en-US" altLang="zh-TW" sz="2400" dirty="0">
                <a:solidFill>
                  <a:schemeClr val="tx1"/>
                </a:solidFill>
                <a:latin typeface="標楷體" panose="03000509000000000000" pitchFamily="65" charset="-120"/>
                <a:ea typeface="標楷體" panose="03000509000000000000" pitchFamily="65" charset="-120"/>
              </a:rPr>
              <a:t>75</a:t>
            </a:r>
            <a:r>
              <a:rPr lang="zh-TW" altLang="en-US" sz="2400" dirty="0">
                <a:solidFill>
                  <a:schemeClr val="tx1"/>
                </a:solidFill>
                <a:latin typeface="標楷體" panose="03000509000000000000" pitchFamily="65" charset="-120"/>
                <a:ea typeface="標楷體" panose="03000509000000000000" pitchFamily="65" charset="-120"/>
              </a:rPr>
              <a:t>％</a:t>
            </a:r>
            <a:r>
              <a:rPr lang="en-US" altLang="zh-TW" sz="2400" dirty="0">
                <a:solidFill>
                  <a:schemeClr val="tx1"/>
                </a:solidFill>
                <a:latin typeface="標楷體" panose="03000509000000000000" pitchFamily="65" charset="-120"/>
                <a:ea typeface="標楷體" panose="03000509000000000000" pitchFamily="65" charset="-120"/>
              </a:rPr>
              <a:t>(</a:t>
            </a:r>
            <a:r>
              <a:rPr lang="zh-TW" altLang="en-US" sz="2400" dirty="0">
                <a:solidFill>
                  <a:schemeClr val="tx1"/>
                </a:solidFill>
                <a:latin typeface="標楷體" panose="03000509000000000000" pitchFamily="65" charset="-120"/>
                <a:ea typeface="標楷體" panose="03000509000000000000" pitchFamily="65" charset="-120"/>
              </a:rPr>
              <a:t>第</a:t>
            </a:r>
            <a:r>
              <a:rPr lang="en-US" altLang="zh-TW" sz="2400" dirty="0">
                <a:solidFill>
                  <a:schemeClr val="tx1"/>
                </a:solidFill>
                <a:latin typeface="標楷體" panose="03000509000000000000" pitchFamily="65" charset="-120"/>
                <a:ea typeface="標楷體" panose="03000509000000000000" pitchFamily="65" charset="-120"/>
              </a:rPr>
              <a:t>36-40</a:t>
            </a:r>
            <a:r>
              <a:rPr lang="zh-TW" altLang="en-US" sz="2400" dirty="0">
                <a:solidFill>
                  <a:schemeClr val="tx1"/>
                </a:solidFill>
                <a:latin typeface="標楷體" panose="03000509000000000000" pitchFamily="65" charset="-120"/>
                <a:ea typeface="標楷體" panose="03000509000000000000" pitchFamily="65" charset="-120"/>
              </a:rPr>
              <a:t>年</a:t>
            </a:r>
            <a:r>
              <a:rPr lang="en-US" altLang="zh-TW" sz="2400" dirty="0">
                <a:solidFill>
                  <a:schemeClr val="tx1"/>
                </a:solidFill>
                <a:latin typeface="標楷體" panose="03000509000000000000" pitchFamily="65" charset="-120"/>
                <a:ea typeface="標楷體" panose="03000509000000000000" pitchFamily="65" charset="-120"/>
              </a:rPr>
              <a:t>/</a:t>
            </a:r>
            <a:r>
              <a:rPr lang="zh-TW" altLang="en-US" sz="2400" dirty="0">
                <a:solidFill>
                  <a:schemeClr val="tx1"/>
                </a:solidFill>
                <a:latin typeface="標楷體" panose="03000509000000000000" pitchFamily="65" charset="-120"/>
                <a:ea typeface="標楷體" panose="03000509000000000000" pitchFamily="65" charset="-120"/>
              </a:rPr>
              <a:t>每年</a:t>
            </a:r>
            <a:r>
              <a:rPr lang="en-US" altLang="zh-TW" sz="2400" dirty="0">
                <a:solidFill>
                  <a:schemeClr val="tx1"/>
                </a:solidFill>
                <a:latin typeface="標楷體" panose="03000509000000000000" pitchFamily="65" charset="-120"/>
                <a:ea typeface="標楷體" panose="03000509000000000000" pitchFamily="65" charset="-120"/>
              </a:rPr>
              <a:t>1%)</a:t>
            </a:r>
            <a:endParaRPr lang="zh-TW" altLang="en-US" sz="2400" b="1" dirty="0">
              <a:solidFill>
                <a:schemeClr val="tx1"/>
              </a:solidFill>
              <a:latin typeface="標楷體" panose="03000509000000000000" pitchFamily="65" charset="-120"/>
              <a:ea typeface="標楷體" panose="03000509000000000000" pitchFamily="65" charset="-120"/>
            </a:endParaRPr>
          </a:p>
          <a:p>
            <a:pPr marL="342900" indent="-342900">
              <a:lnSpc>
                <a:spcPts val="2900"/>
              </a:lnSpc>
              <a:buSzPct val="90000"/>
              <a:buFont typeface="Arial" panose="020B0604020202020204" pitchFamily="34" charset="0"/>
              <a:buChar char="•"/>
            </a:pPr>
            <a:r>
              <a:rPr lang="zh-TW" altLang="en-US" sz="2400" dirty="0">
                <a:solidFill>
                  <a:schemeClr val="tx1"/>
                </a:solidFill>
                <a:latin typeface="標楷體" panose="03000509000000000000" pitchFamily="65" charset="-120"/>
                <a:ea typeface="標楷體" panose="03000509000000000000" pitchFamily="65" charset="-120"/>
              </a:rPr>
              <a:t>退休年資未滿</a:t>
            </a:r>
            <a:r>
              <a:rPr lang="en-US" altLang="zh-TW" sz="2400" dirty="0">
                <a:solidFill>
                  <a:schemeClr val="tx1"/>
                </a:solidFill>
                <a:latin typeface="標楷體" panose="03000509000000000000" pitchFamily="65" charset="-120"/>
                <a:ea typeface="標楷體" panose="03000509000000000000" pitchFamily="65" charset="-120"/>
              </a:rPr>
              <a:t>1</a:t>
            </a:r>
            <a:r>
              <a:rPr lang="zh-TW" altLang="en-US" sz="2400" dirty="0">
                <a:solidFill>
                  <a:schemeClr val="tx1"/>
                </a:solidFill>
                <a:latin typeface="標楷體" panose="03000509000000000000" pitchFamily="65" charset="-120"/>
                <a:ea typeface="標楷體" panose="03000509000000000000" pitchFamily="65" charset="-120"/>
              </a:rPr>
              <a:t>年之畸零月數，按畸零月數比率計給；</a:t>
            </a:r>
            <a:endParaRPr lang="en-US" altLang="zh-TW" sz="2400" dirty="0">
              <a:solidFill>
                <a:schemeClr val="tx1"/>
              </a:solidFill>
              <a:latin typeface="標楷體" panose="03000509000000000000" pitchFamily="65" charset="-120"/>
              <a:ea typeface="標楷體" panose="03000509000000000000" pitchFamily="65" charset="-120"/>
            </a:endParaRPr>
          </a:p>
          <a:p>
            <a:pPr>
              <a:lnSpc>
                <a:spcPts val="2900"/>
              </a:lnSpc>
              <a:buSzPct val="90000"/>
            </a:pPr>
            <a:r>
              <a:rPr lang="zh-TW" altLang="en-US" sz="2400" dirty="0">
                <a:solidFill>
                  <a:schemeClr val="tx1"/>
                </a:solidFill>
                <a:latin typeface="標楷體" panose="03000509000000000000" pitchFamily="65" charset="-120"/>
                <a:ea typeface="標楷體" panose="03000509000000000000" pitchFamily="65" charset="-120"/>
              </a:rPr>
              <a:t> 未滿</a:t>
            </a:r>
            <a:r>
              <a:rPr lang="en-US" altLang="zh-TW" sz="2400" dirty="0">
                <a:solidFill>
                  <a:schemeClr val="tx1"/>
                </a:solidFill>
                <a:latin typeface="標楷體" panose="03000509000000000000" pitchFamily="65" charset="-120"/>
                <a:ea typeface="標楷體" panose="03000509000000000000" pitchFamily="65" charset="-120"/>
              </a:rPr>
              <a:t>1</a:t>
            </a:r>
            <a:r>
              <a:rPr lang="zh-TW" altLang="en-US" sz="2400" dirty="0">
                <a:solidFill>
                  <a:schemeClr val="tx1"/>
                </a:solidFill>
                <a:latin typeface="標楷體" panose="03000509000000000000" pitchFamily="65" charset="-120"/>
                <a:ea typeface="標楷體" panose="03000509000000000000" pitchFamily="65" charset="-120"/>
              </a:rPr>
              <a:t>個月者，以</a:t>
            </a:r>
            <a:r>
              <a:rPr lang="en-US" altLang="zh-TW" sz="2400" dirty="0">
                <a:solidFill>
                  <a:schemeClr val="tx1"/>
                </a:solidFill>
                <a:latin typeface="標楷體" panose="03000509000000000000" pitchFamily="65" charset="-120"/>
                <a:ea typeface="標楷體" panose="03000509000000000000" pitchFamily="65" charset="-120"/>
              </a:rPr>
              <a:t>1</a:t>
            </a:r>
            <a:r>
              <a:rPr lang="zh-TW" altLang="en-US" sz="2400" dirty="0">
                <a:solidFill>
                  <a:schemeClr val="tx1"/>
                </a:solidFill>
                <a:latin typeface="標楷體" panose="03000509000000000000" pitchFamily="65" charset="-120"/>
                <a:ea typeface="標楷體" panose="03000509000000000000" pitchFamily="65" charset="-120"/>
              </a:rPr>
              <a:t>個月計</a:t>
            </a:r>
            <a:endParaRPr lang="en-US" altLang="zh-TW" sz="2400" dirty="0">
              <a:solidFill>
                <a:schemeClr val="tx1"/>
              </a:solidFill>
              <a:latin typeface="標楷體" panose="03000509000000000000" pitchFamily="65" charset="-120"/>
              <a:ea typeface="標楷體" panose="03000509000000000000" pitchFamily="65" charset="-120"/>
            </a:endParaRPr>
          </a:p>
        </p:txBody>
      </p:sp>
      <p:sp>
        <p:nvSpPr>
          <p:cNvPr id="10" name="平行四邊形 9"/>
          <p:cNvSpPr/>
          <p:nvPr/>
        </p:nvSpPr>
        <p:spPr>
          <a:xfrm>
            <a:off x="930741" y="4072672"/>
            <a:ext cx="1948776" cy="512326"/>
          </a:xfrm>
          <a:prstGeom prst="parallelogram">
            <a:avLst/>
          </a:prstGeom>
          <a:solidFill>
            <a:srgbClr val="88F070"/>
          </a:solidFill>
        </p:spPr>
        <p:txBody>
          <a:bodyPr wrap="square" rtlCol="0" anchor="ctr">
            <a:spAutoFit/>
          </a:bodyPr>
          <a:lstStyle/>
          <a:p>
            <a:pPr algn="ctr">
              <a:buNone/>
            </a:pPr>
            <a:r>
              <a:rPr lang="en-US" altLang="zh-TW" sz="2000" dirty="0">
                <a:solidFill>
                  <a:schemeClr val="tx1"/>
                </a:solidFill>
                <a:latin typeface="標楷體" panose="03000509000000000000" pitchFamily="65" charset="-120"/>
              </a:rPr>
              <a:t>107.7.1</a:t>
            </a:r>
            <a:r>
              <a:rPr lang="zh-TW" altLang="en-US" sz="2000" dirty="0">
                <a:solidFill>
                  <a:schemeClr val="tx1"/>
                </a:solidFill>
                <a:latin typeface="標楷體" panose="03000509000000000000" pitchFamily="65" charset="-120"/>
              </a:rPr>
              <a:t>後</a:t>
            </a:r>
          </a:p>
        </p:txBody>
      </p:sp>
      <p:pic>
        <p:nvPicPr>
          <p:cNvPr id="11" name="圖片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9512" y="188640"/>
            <a:ext cx="792088" cy="792088"/>
          </a:xfrm>
          <a:prstGeom prst="rect">
            <a:avLst/>
          </a:prstGeom>
        </p:spPr>
      </p:pic>
    </p:spTree>
    <p:extLst>
      <p:ext uri="{BB962C8B-B14F-4D97-AF65-F5344CB8AC3E}">
        <p14:creationId xmlns:p14="http://schemas.microsoft.com/office/powerpoint/2010/main" val="244190570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標題 1"/>
          <p:cNvSpPr>
            <a:spLocks noGrp="1"/>
          </p:cNvSpPr>
          <p:nvPr>
            <p:ph type="title"/>
          </p:nvPr>
        </p:nvSpPr>
        <p:spPr>
          <a:xfrm>
            <a:off x="529874" y="345697"/>
            <a:ext cx="8229600" cy="1080120"/>
          </a:xfrm>
          <a:noFill/>
          <a:ln>
            <a:noFill/>
          </a:ln>
        </p:spPr>
        <p:style>
          <a:lnRef idx="1">
            <a:schemeClr val="accent3"/>
          </a:lnRef>
          <a:fillRef idx="2">
            <a:schemeClr val="accent3"/>
          </a:fillRef>
          <a:effectRef idx="1">
            <a:schemeClr val="accent3"/>
          </a:effectRef>
          <a:fontRef idx="minor">
            <a:schemeClr val="dk1"/>
          </a:fontRef>
        </p:style>
        <p:txBody>
          <a:bodyPr>
            <a:normAutofit/>
          </a:bodyPr>
          <a:lstStyle/>
          <a:p>
            <a:pPr>
              <a:lnSpc>
                <a:spcPts val="3000"/>
              </a:lnSpc>
            </a:pPr>
            <a:r>
              <a:rPr lang="en-US" altLang="zh-TW" sz="4000" dirty="0">
                <a:solidFill>
                  <a:schemeClr val="tx1"/>
                </a:solidFill>
                <a:latin typeface="標楷體" panose="03000509000000000000" pitchFamily="65" charset="-120"/>
                <a:ea typeface="標楷體" panose="03000509000000000000" pitchFamily="65" charset="-120"/>
              </a:rPr>
              <a:t>107.7.1</a:t>
            </a:r>
            <a:r>
              <a:rPr lang="zh-TW" altLang="en-US" sz="4000" dirty="0">
                <a:solidFill>
                  <a:schemeClr val="tx1"/>
                </a:solidFill>
                <a:latin typeface="標楷體" panose="03000509000000000000" pitchFamily="65" charset="-120"/>
                <a:ea typeface="標楷體" panose="03000509000000000000" pitchFamily="65" charset="-120"/>
              </a:rPr>
              <a:t>後退休金計算基準</a:t>
            </a:r>
            <a:r>
              <a:rPr lang="en-US" altLang="zh-TW" sz="6600" dirty="0">
                <a:solidFill>
                  <a:schemeClr val="tx1"/>
                </a:solidFill>
                <a:latin typeface="標楷體" panose="03000509000000000000" pitchFamily="65" charset="-120"/>
                <a:ea typeface="標楷體" panose="03000509000000000000" pitchFamily="65" charset="-120"/>
              </a:rPr>
              <a:t/>
            </a:r>
            <a:br>
              <a:rPr lang="en-US" altLang="zh-TW" sz="6600" dirty="0">
                <a:solidFill>
                  <a:schemeClr val="tx1"/>
                </a:solidFill>
                <a:latin typeface="標楷體" panose="03000509000000000000" pitchFamily="65" charset="-120"/>
                <a:ea typeface="標楷體" panose="03000509000000000000" pitchFamily="65" charset="-120"/>
              </a:rPr>
            </a:br>
            <a:r>
              <a:rPr lang="en-US" altLang="zh-TW" sz="3100" dirty="0">
                <a:solidFill>
                  <a:schemeClr val="tx1"/>
                </a:solidFill>
                <a:latin typeface="標楷體" panose="03000509000000000000" pitchFamily="65" charset="-120"/>
                <a:ea typeface="標楷體" panose="03000509000000000000" pitchFamily="65" charset="-120"/>
              </a:rPr>
              <a:t>(</a:t>
            </a:r>
            <a:r>
              <a:rPr lang="zh-TW" altLang="en-US" sz="3100" dirty="0">
                <a:solidFill>
                  <a:schemeClr val="tx1"/>
                </a:solidFill>
                <a:latin typeface="標楷體" panose="03000509000000000000" pitchFamily="65" charset="-120"/>
                <a:ea typeface="標楷體" panose="03000509000000000000" pitchFamily="65" charset="-120"/>
              </a:rPr>
              <a:t>不適用</a:t>
            </a:r>
            <a:r>
              <a:rPr lang="en-US" altLang="zh-TW" sz="3100" dirty="0">
                <a:solidFill>
                  <a:schemeClr val="tx1"/>
                </a:solidFill>
                <a:latin typeface="標楷體" panose="03000509000000000000" pitchFamily="65" charset="-120"/>
                <a:ea typeface="標楷體" panose="03000509000000000000" pitchFamily="65" charset="-120"/>
              </a:rPr>
              <a:t>107.6.30</a:t>
            </a:r>
            <a:r>
              <a:rPr lang="zh-TW" altLang="en-US" sz="3100" dirty="0">
                <a:solidFill>
                  <a:schemeClr val="tx1"/>
                </a:solidFill>
                <a:latin typeface="標楷體" panose="03000509000000000000" pitchFamily="65" charset="-120"/>
                <a:ea typeface="標楷體" panose="03000509000000000000" pitchFamily="65" charset="-120"/>
              </a:rPr>
              <a:t>前已退休者</a:t>
            </a:r>
            <a:r>
              <a:rPr lang="en-US" altLang="zh-TW" sz="3100" dirty="0">
                <a:solidFill>
                  <a:schemeClr val="tx1"/>
                </a:solidFill>
                <a:latin typeface="標楷體" panose="03000509000000000000" pitchFamily="65" charset="-120"/>
                <a:ea typeface="標楷體" panose="03000509000000000000" pitchFamily="65" charset="-120"/>
              </a:rPr>
              <a:t>)</a:t>
            </a:r>
            <a:r>
              <a:rPr lang="zh-TW" altLang="en-US" sz="2000" dirty="0">
                <a:solidFill>
                  <a:srgbClr val="FF0000"/>
                </a:solidFill>
                <a:latin typeface="標楷體" panose="03000509000000000000" pitchFamily="65" charset="-120"/>
                <a:ea typeface="標楷體" panose="03000509000000000000" pitchFamily="65" charset="-120"/>
              </a:rPr>
              <a:t>公</a:t>
            </a:r>
            <a:r>
              <a:rPr lang="en-US" altLang="zh-TW" sz="2000" dirty="0">
                <a:solidFill>
                  <a:srgbClr val="FF0000"/>
                </a:solidFill>
                <a:latin typeface="標楷體" panose="03000509000000000000" pitchFamily="65" charset="-120"/>
                <a:ea typeface="標楷體" panose="03000509000000000000" pitchFamily="65" charset="-120"/>
              </a:rPr>
              <a:t>#27</a:t>
            </a:r>
            <a:r>
              <a:rPr lang="zh-TW" altLang="en-US" sz="2000" dirty="0">
                <a:solidFill>
                  <a:srgbClr val="FF0000"/>
                </a:solidFill>
                <a:latin typeface="標楷體" panose="03000509000000000000" pitchFamily="65" charset="-120"/>
                <a:ea typeface="標楷體" panose="03000509000000000000" pitchFamily="65" charset="-120"/>
              </a:rPr>
              <a:t>教</a:t>
            </a:r>
            <a:r>
              <a:rPr lang="en-US" altLang="zh-TW" sz="2000" dirty="0">
                <a:solidFill>
                  <a:srgbClr val="FF0000"/>
                </a:solidFill>
                <a:latin typeface="標楷體" panose="03000509000000000000" pitchFamily="65" charset="-120"/>
                <a:ea typeface="標楷體" panose="03000509000000000000" pitchFamily="65" charset="-120"/>
              </a:rPr>
              <a:t>#28</a:t>
            </a:r>
            <a:endParaRPr lang="zh-TW" altLang="en-US" sz="2000" dirty="0">
              <a:solidFill>
                <a:srgbClr val="FF0000"/>
              </a:solidFill>
              <a:latin typeface="標楷體" panose="03000509000000000000" pitchFamily="65" charset="-120"/>
              <a:ea typeface="標楷體" panose="03000509000000000000" pitchFamily="65" charset="-120"/>
            </a:endParaRPr>
          </a:p>
        </p:txBody>
      </p:sp>
      <p:graphicFrame>
        <p:nvGraphicFramePr>
          <p:cNvPr id="3" name="內容版面配置區 2"/>
          <p:cNvGraphicFramePr>
            <a:graphicFrameLocks noGrp="1"/>
          </p:cNvGraphicFramePr>
          <p:nvPr>
            <p:ph sz="quarter" idx="13"/>
            <p:extLst>
              <p:ext uri="{D42A27DB-BD31-4B8C-83A1-F6EECF244321}">
                <p14:modId xmlns:p14="http://schemas.microsoft.com/office/powerpoint/2010/main" val="2351077502"/>
              </p:ext>
            </p:extLst>
          </p:nvPr>
        </p:nvGraphicFramePr>
        <p:xfrm>
          <a:off x="575556" y="1455558"/>
          <a:ext cx="8032306" cy="3992184"/>
        </p:xfrm>
        <a:graphic>
          <a:graphicData uri="http://schemas.openxmlformats.org/drawingml/2006/table">
            <a:tbl>
              <a:tblPr>
                <a:tableStyleId>{5C22544A-7EE6-4342-B048-85BDC9FD1C3A}</a:tableStyleId>
              </a:tblPr>
              <a:tblGrid>
                <a:gridCol w="2173448">
                  <a:extLst>
                    <a:ext uri="{9D8B030D-6E8A-4147-A177-3AD203B41FA5}">
                      <a16:colId xmlns:a16="http://schemas.microsoft.com/office/drawing/2014/main" xmlns="" val="20000"/>
                    </a:ext>
                  </a:extLst>
                </a:gridCol>
                <a:gridCol w="2267945">
                  <a:extLst>
                    <a:ext uri="{9D8B030D-6E8A-4147-A177-3AD203B41FA5}">
                      <a16:colId xmlns:a16="http://schemas.microsoft.com/office/drawing/2014/main" xmlns="" val="20001"/>
                    </a:ext>
                  </a:extLst>
                </a:gridCol>
                <a:gridCol w="1322968">
                  <a:extLst>
                    <a:ext uri="{9D8B030D-6E8A-4147-A177-3AD203B41FA5}">
                      <a16:colId xmlns:a16="http://schemas.microsoft.com/office/drawing/2014/main" xmlns="" val="20002"/>
                    </a:ext>
                  </a:extLst>
                </a:gridCol>
                <a:gridCol w="2267945">
                  <a:extLst>
                    <a:ext uri="{9D8B030D-6E8A-4147-A177-3AD203B41FA5}">
                      <a16:colId xmlns:a16="http://schemas.microsoft.com/office/drawing/2014/main" xmlns="" val="20003"/>
                    </a:ext>
                  </a:extLst>
                </a:gridCol>
              </a:tblGrid>
              <a:tr h="635786">
                <a:tc>
                  <a:txBody>
                    <a:bodyPr/>
                    <a:lstStyle/>
                    <a:p>
                      <a:pPr algn="ctr" fontAlgn="ctr"/>
                      <a:r>
                        <a:rPr lang="zh-TW" altLang="en-US" sz="2000" u="none" strike="noStrike" dirty="0">
                          <a:effectLst/>
                          <a:latin typeface="標楷體" panose="03000509000000000000" pitchFamily="65" charset="-120"/>
                          <a:ea typeface="標楷體" panose="03000509000000000000" pitchFamily="65" charset="-120"/>
                        </a:rPr>
                        <a:t>實施年度</a:t>
                      </a:r>
                      <a:endParaRPr lang="zh-TW" altLang="en-US" sz="2000" b="0" i="0" u="none" strike="noStrike" dirty="0">
                        <a:solidFill>
                          <a:srgbClr val="000000"/>
                        </a:solidFill>
                        <a:effectLst/>
                        <a:latin typeface="標楷體" panose="03000509000000000000" pitchFamily="65" charset="-120"/>
                        <a:ea typeface="標楷體" panose="03000509000000000000" pitchFamily="65" charset="-120"/>
                      </a:endParaRPr>
                    </a:p>
                  </a:txBody>
                  <a:tcPr marL="7620" marR="7620" marT="7620" marB="0" anchor="ctr">
                    <a:solidFill>
                      <a:schemeClr val="accent6">
                        <a:lumMod val="75000"/>
                      </a:schemeClr>
                    </a:solidFill>
                  </a:tcPr>
                </a:tc>
                <a:tc>
                  <a:txBody>
                    <a:bodyPr/>
                    <a:lstStyle/>
                    <a:p>
                      <a:pPr algn="ctr" fontAlgn="ctr"/>
                      <a:r>
                        <a:rPr lang="zh-TW" altLang="en-US" sz="2000" u="none" strike="noStrike" dirty="0">
                          <a:effectLst/>
                          <a:latin typeface="標楷體" panose="03000509000000000000" pitchFamily="65" charset="-120"/>
                          <a:ea typeface="標楷體" panose="03000509000000000000" pitchFamily="65" charset="-120"/>
                        </a:rPr>
                        <a:t>退休金計算基準</a:t>
                      </a:r>
                      <a:endParaRPr lang="zh-TW" altLang="en-US" sz="2000" b="0" i="0" u="none" strike="noStrike" dirty="0">
                        <a:solidFill>
                          <a:srgbClr val="000000"/>
                        </a:solidFill>
                        <a:effectLst/>
                        <a:latin typeface="標楷體" panose="03000509000000000000" pitchFamily="65" charset="-120"/>
                        <a:ea typeface="標楷體" panose="03000509000000000000" pitchFamily="65" charset="-120"/>
                      </a:endParaRPr>
                    </a:p>
                  </a:txBody>
                  <a:tcPr marL="7620" marR="7620" marT="7620" marB="0" anchor="ctr">
                    <a:solidFill>
                      <a:schemeClr val="accent4">
                        <a:lumMod val="20000"/>
                        <a:lumOff val="80000"/>
                      </a:schemeClr>
                    </a:solidFill>
                  </a:tcPr>
                </a:tc>
                <a:tc>
                  <a:txBody>
                    <a:bodyPr/>
                    <a:lstStyle/>
                    <a:p>
                      <a:pPr algn="ctr" fontAlgn="ctr"/>
                      <a:r>
                        <a:rPr lang="zh-TW" altLang="en-US" sz="2000" u="none" strike="noStrike" dirty="0">
                          <a:effectLst/>
                          <a:latin typeface="標楷體" panose="03000509000000000000" pitchFamily="65" charset="-120"/>
                          <a:ea typeface="標楷體" panose="03000509000000000000" pitchFamily="65" charset="-120"/>
                        </a:rPr>
                        <a:t>實施年度</a:t>
                      </a:r>
                      <a:endParaRPr lang="zh-TW" altLang="en-US" sz="2000" b="0" i="0" u="none" strike="noStrike" dirty="0">
                        <a:solidFill>
                          <a:srgbClr val="000000"/>
                        </a:solidFill>
                        <a:effectLst/>
                        <a:latin typeface="標楷體" panose="03000509000000000000" pitchFamily="65" charset="-120"/>
                        <a:ea typeface="標楷體" panose="03000509000000000000" pitchFamily="65" charset="-120"/>
                      </a:endParaRPr>
                    </a:p>
                  </a:txBody>
                  <a:tcPr marL="7620" marR="7620" marT="7620" marB="0" anchor="ctr">
                    <a:solidFill>
                      <a:schemeClr val="accent6">
                        <a:lumMod val="75000"/>
                      </a:schemeClr>
                    </a:solidFill>
                  </a:tcPr>
                </a:tc>
                <a:tc>
                  <a:txBody>
                    <a:bodyPr/>
                    <a:lstStyle/>
                    <a:p>
                      <a:pPr algn="ctr" fontAlgn="ctr"/>
                      <a:r>
                        <a:rPr lang="zh-TW" altLang="en-US" sz="2000" u="none" strike="noStrike" dirty="0">
                          <a:effectLst/>
                          <a:latin typeface="標楷體" panose="03000509000000000000" pitchFamily="65" charset="-120"/>
                          <a:ea typeface="標楷體" panose="03000509000000000000" pitchFamily="65" charset="-120"/>
                        </a:rPr>
                        <a:t>退休金計算基準</a:t>
                      </a:r>
                      <a:endParaRPr lang="zh-TW" altLang="en-US" sz="2000" b="0" i="0" u="none" strike="noStrike" dirty="0">
                        <a:solidFill>
                          <a:srgbClr val="000000"/>
                        </a:solidFill>
                        <a:effectLst/>
                        <a:latin typeface="標楷體" panose="03000509000000000000" pitchFamily="65" charset="-120"/>
                        <a:ea typeface="標楷體" panose="03000509000000000000" pitchFamily="65" charset="-120"/>
                      </a:endParaRPr>
                    </a:p>
                  </a:txBody>
                  <a:tcPr marL="7620" marR="7620" marT="7620" marB="0" anchor="ctr">
                    <a:solidFill>
                      <a:schemeClr val="accent4">
                        <a:lumMod val="20000"/>
                        <a:lumOff val="80000"/>
                      </a:schemeClr>
                    </a:solidFill>
                  </a:tcPr>
                </a:tc>
                <a:extLst>
                  <a:ext uri="{0D108BD9-81ED-4DB2-BD59-A6C34878D82A}">
                    <a16:rowId xmlns:a16="http://schemas.microsoft.com/office/drawing/2014/main" xmlns="" val="10000"/>
                  </a:ext>
                </a:extLst>
              </a:tr>
              <a:tr h="804374">
                <a:tc>
                  <a:txBody>
                    <a:bodyPr/>
                    <a:lstStyle/>
                    <a:p>
                      <a:pPr algn="ctr" fontAlgn="ctr"/>
                      <a:r>
                        <a:rPr lang="en-US" altLang="zh-TW" sz="2000" u="none" strike="noStrike" dirty="0">
                          <a:effectLst/>
                          <a:latin typeface="標楷體" panose="03000509000000000000" pitchFamily="65" charset="-120"/>
                          <a:ea typeface="標楷體" panose="03000509000000000000" pitchFamily="65" charset="-120"/>
                        </a:rPr>
                        <a:t>107.7.1-108.12.31</a:t>
                      </a:r>
                      <a:endParaRPr lang="en-US" altLang="zh-TW" sz="2000" b="0" i="0" u="none" strike="noStrike" dirty="0">
                        <a:solidFill>
                          <a:srgbClr val="000000"/>
                        </a:solidFill>
                        <a:effectLst/>
                        <a:latin typeface="標楷體" panose="03000509000000000000" pitchFamily="65" charset="-120"/>
                        <a:ea typeface="標楷體" panose="03000509000000000000" pitchFamily="65" charset="-120"/>
                      </a:endParaRPr>
                    </a:p>
                  </a:txBody>
                  <a:tcPr marL="7620" marR="7620" marT="7620" marB="0" anchor="ctr">
                    <a:solidFill>
                      <a:srgbClr val="FFC000"/>
                    </a:solidFill>
                  </a:tcPr>
                </a:tc>
                <a:tc>
                  <a:txBody>
                    <a:bodyPr/>
                    <a:lstStyle/>
                    <a:p>
                      <a:pPr algn="ctr" fontAlgn="ctr"/>
                      <a:r>
                        <a:rPr lang="en-US" altLang="zh-TW" sz="2000" u="none" strike="noStrike" dirty="0">
                          <a:effectLst/>
                          <a:latin typeface="標楷體" panose="03000509000000000000" pitchFamily="65" charset="-120"/>
                          <a:ea typeface="標楷體" panose="03000509000000000000" pitchFamily="65" charset="-120"/>
                        </a:rPr>
                        <a:t>5</a:t>
                      </a:r>
                      <a:r>
                        <a:rPr lang="zh-TW" altLang="en-US" sz="2000" u="none" strike="noStrike" dirty="0">
                          <a:effectLst/>
                          <a:latin typeface="標楷體" panose="03000509000000000000" pitchFamily="65" charset="-120"/>
                          <a:ea typeface="標楷體" panose="03000509000000000000" pitchFamily="65" charset="-120"/>
                        </a:rPr>
                        <a:t>年平均薪</a:t>
                      </a:r>
                      <a:r>
                        <a:rPr lang="en-US" altLang="zh-TW" sz="2000" u="none" strike="noStrike" dirty="0">
                          <a:effectLst/>
                          <a:latin typeface="標楷體" panose="03000509000000000000" pitchFamily="65" charset="-120"/>
                          <a:ea typeface="標楷體" panose="03000509000000000000" pitchFamily="65" charset="-120"/>
                        </a:rPr>
                        <a:t>(</a:t>
                      </a:r>
                      <a:r>
                        <a:rPr lang="zh-TW" altLang="en-US" sz="2000" u="none" strike="noStrike" dirty="0">
                          <a:effectLst/>
                          <a:latin typeface="標楷體" panose="03000509000000000000" pitchFamily="65" charset="-120"/>
                          <a:ea typeface="標楷體" panose="03000509000000000000" pitchFamily="65" charset="-120"/>
                        </a:rPr>
                        <a:t>俸</a:t>
                      </a:r>
                      <a:r>
                        <a:rPr lang="en-US" altLang="zh-TW" sz="2000" u="none" strike="noStrike" dirty="0">
                          <a:effectLst/>
                          <a:latin typeface="標楷體" panose="03000509000000000000" pitchFamily="65" charset="-120"/>
                          <a:ea typeface="標楷體" panose="03000509000000000000" pitchFamily="65" charset="-120"/>
                        </a:rPr>
                        <a:t>)</a:t>
                      </a:r>
                      <a:r>
                        <a:rPr lang="zh-TW" altLang="en-US" sz="2000" u="none" strike="noStrike" dirty="0">
                          <a:effectLst/>
                          <a:latin typeface="標楷體" panose="03000509000000000000" pitchFamily="65" charset="-120"/>
                          <a:ea typeface="標楷體" panose="03000509000000000000" pitchFamily="65" charset="-120"/>
                        </a:rPr>
                        <a:t>額</a:t>
                      </a:r>
                      <a:endParaRPr lang="zh-TW" altLang="en-US" sz="2000" b="0" i="0" u="none" strike="noStrike" dirty="0">
                        <a:solidFill>
                          <a:srgbClr val="000000"/>
                        </a:solidFill>
                        <a:effectLst/>
                        <a:latin typeface="標楷體" panose="03000509000000000000" pitchFamily="65" charset="-120"/>
                        <a:ea typeface="標楷體" panose="03000509000000000000" pitchFamily="65" charset="-120"/>
                      </a:endParaRPr>
                    </a:p>
                  </a:txBody>
                  <a:tcPr marL="7620" marR="7620" marT="7620" marB="0" anchor="ctr">
                    <a:solidFill>
                      <a:srgbClr val="FFC000"/>
                    </a:solidFill>
                  </a:tcPr>
                </a:tc>
                <a:tc>
                  <a:txBody>
                    <a:bodyPr/>
                    <a:lstStyle/>
                    <a:p>
                      <a:pPr algn="ctr" fontAlgn="ctr"/>
                      <a:r>
                        <a:rPr lang="en-US" altLang="zh-TW" sz="2000" u="none" strike="noStrike" dirty="0">
                          <a:effectLst/>
                          <a:latin typeface="標楷體" panose="03000509000000000000" pitchFamily="65" charset="-120"/>
                          <a:ea typeface="標楷體" panose="03000509000000000000" pitchFamily="65" charset="-120"/>
                        </a:rPr>
                        <a:t>114</a:t>
                      </a:r>
                      <a:endParaRPr lang="en-US" altLang="zh-TW" sz="2000" b="0" i="0" u="none" strike="noStrike" dirty="0">
                        <a:solidFill>
                          <a:srgbClr val="000000"/>
                        </a:solidFill>
                        <a:effectLst/>
                        <a:latin typeface="標楷體" panose="03000509000000000000" pitchFamily="65" charset="-120"/>
                        <a:ea typeface="標楷體" panose="03000509000000000000" pitchFamily="65" charset="-120"/>
                      </a:endParaRPr>
                    </a:p>
                  </a:txBody>
                  <a:tcPr marL="7620" marR="7620" marT="7620" marB="0" anchor="ctr">
                    <a:solidFill>
                      <a:schemeClr val="accent6">
                        <a:lumMod val="75000"/>
                      </a:schemeClr>
                    </a:solidFill>
                  </a:tcPr>
                </a:tc>
                <a:tc>
                  <a:txBody>
                    <a:bodyPr/>
                    <a:lstStyle/>
                    <a:p>
                      <a:pPr algn="ctr" fontAlgn="ctr"/>
                      <a:r>
                        <a:rPr lang="en-US" altLang="zh-TW" sz="2000" u="none" strike="noStrike" dirty="0">
                          <a:effectLst/>
                          <a:latin typeface="標楷體" panose="03000509000000000000" pitchFamily="65" charset="-120"/>
                          <a:ea typeface="標楷體" panose="03000509000000000000" pitchFamily="65" charset="-120"/>
                        </a:rPr>
                        <a:t>11</a:t>
                      </a:r>
                      <a:r>
                        <a:rPr lang="zh-TW" altLang="en-US" sz="2000" u="none" strike="noStrike" dirty="0">
                          <a:effectLst/>
                          <a:latin typeface="標楷體" panose="03000509000000000000" pitchFamily="65" charset="-120"/>
                          <a:ea typeface="標楷體" panose="03000509000000000000" pitchFamily="65" charset="-120"/>
                        </a:rPr>
                        <a:t>年平均薪</a:t>
                      </a:r>
                      <a:r>
                        <a:rPr lang="en-US" altLang="zh-TW" sz="2000" u="none" strike="noStrike" dirty="0">
                          <a:effectLst/>
                          <a:latin typeface="標楷體" panose="03000509000000000000" pitchFamily="65" charset="-120"/>
                          <a:ea typeface="標楷體" panose="03000509000000000000" pitchFamily="65" charset="-120"/>
                        </a:rPr>
                        <a:t>(</a:t>
                      </a:r>
                      <a:r>
                        <a:rPr lang="zh-TW" altLang="en-US" sz="2000" u="none" strike="noStrike" dirty="0">
                          <a:effectLst/>
                          <a:latin typeface="標楷體" panose="03000509000000000000" pitchFamily="65" charset="-120"/>
                          <a:ea typeface="標楷體" panose="03000509000000000000" pitchFamily="65" charset="-120"/>
                        </a:rPr>
                        <a:t>俸</a:t>
                      </a:r>
                      <a:r>
                        <a:rPr lang="en-US" altLang="zh-TW" sz="2000" u="none" strike="noStrike" dirty="0">
                          <a:effectLst/>
                          <a:latin typeface="標楷體" panose="03000509000000000000" pitchFamily="65" charset="-120"/>
                          <a:ea typeface="標楷體" panose="03000509000000000000" pitchFamily="65" charset="-120"/>
                        </a:rPr>
                        <a:t>)</a:t>
                      </a:r>
                      <a:r>
                        <a:rPr lang="zh-TW" altLang="en-US" sz="2000" u="none" strike="noStrike" dirty="0">
                          <a:effectLst/>
                          <a:latin typeface="標楷體" panose="03000509000000000000" pitchFamily="65" charset="-120"/>
                          <a:ea typeface="標楷體" panose="03000509000000000000" pitchFamily="65" charset="-120"/>
                        </a:rPr>
                        <a:t>額</a:t>
                      </a:r>
                      <a:endParaRPr lang="zh-TW" altLang="en-US" sz="2000" b="0" i="0" u="none" strike="noStrike" dirty="0">
                        <a:solidFill>
                          <a:srgbClr val="000000"/>
                        </a:solidFill>
                        <a:effectLst/>
                        <a:latin typeface="標楷體" panose="03000509000000000000" pitchFamily="65" charset="-120"/>
                        <a:ea typeface="標楷體" panose="03000509000000000000" pitchFamily="65" charset="-120"/>
                      </a:endParaRPr>
                    </a:p>
                  </a:txBody>
                  <a:tcPr marL="7620" marR="7620" marT="7620" marB="0" anchor="ctr">
                    <a:solidFill>
                      <a:schemeClr val="accent5">
                        <a:lumMod val="40000"/>
                        <a:lumOff val="60000"/>
                      </a:schemeClr>
                    </a:solidFill>
                  </a:tcPr>
                </a:tc>
                <a:extLst>
                  <a:ext uri="{0D108BD9-81ED-4DB2-BD59-A6C34878D82A}">
                    <a16:rowId xmlns:a16="http://schemas.microsoft.com/office/drawing/2014/main" xmlns="" val="10001"/>
                  </a:ext>
                </a:extLst>
              </a:tr>
              <a:tr h="514636">
                <a:tc>
                  <a:txBody>
                    <a:bodyPr/>
                    <a:lstStyle/>
                    <a:p>
                      <a:pPr algn="ctr" fontAlgn="ctr"/>
                      <a:r>
                        <a:rPr lang="en-US" altLang="zh-TW" sz="2000" u="none" strike="noStrike" dirty="0">
                          <a:effectLst/>
                          <a:latin typeface="標楷體" panose="03000509000000000000" pitchFamily="65" charset="-120"/>
                          <a:ea typeface="標楷體" panose="03000509000000000000" pitchFamily="65" charset="-120"/>
                        </a:rPr>
                        <a:t>109</a:t>
                      </a:r>
                      <a:endParaRPr lang="en-US" altLang="zh-TW" sz="2000" b="0" i="0" u="none" strike="noStrike" dirty="0">
                        <a:solidFill>
                          <a:srgbClr val="000000"/>
                        </a:solidFill>
                        <a:effectLst/>
                        <a:latin typeface="標楷體" panose="03000509000000000000" pitchFamily="65" charset="-120"/>
                        <a:ea typeface="標楷體" panose="03000509000000000000" pitchFamily="65" charset="-120"/>
                      </a:endParaRPr>
                    </a:p>
                  </a:txBody>
                  <a:tcPr marL="7620" marR="7620" marT="7620" marB="0" anchor="ctr">
                    <a:solidFill>
                      <a:schemeClr val="accent6">
                        <a:lumMod val="75000"/>
                      </a:schemeClr>
                    </a:solidFill>
                  </a:tcPr>
                </a:tc>
                <a:tc>
                  <a:txBody>
                    <a:bodyPr/>
                    <a:lstStyle/>
                    <a:p>
                      <a:pPr algn="ctr" fontAlgn="ctr"/>
                      <a:r>
                        <a:rPr lang="en-US" altLang="zh-TW" sz="2000" u="none" strike="noStrike" dirty="0">
                          <a:effectLst/>
                          <a:latin typeface="標楷體" panose="03000509000000000000" pitchFamily="65" charset="-120"/>
                          <a:ea typeface="標楷體" panose="03000509000000000000" pitchFamily="65" charset="-120"/>
                        </a:rPr>
                        <a:t>6</a:t>
                      </a:r>
                      <a:r>
                        <a:rPr lang="zh-TW" altLang="en-US" sz="2000" u="none" strike="noStrike" dirty="0">
                          <a:effectLst/>
                          <a:latin typeface="標楷體" panose="03000509000000000000" pitchFamily="65" charset="-120"/>
                          <a:ea typeface="標楷體" panose="03000509000000000000" pitchFamily="65" charset="-120"/>
                        </a:rPr>
                        <a:t>年平均薪</a:t>
                      </a:r>
                      <a:r>
                        <a:rPr lang="en-US" altLang="zh-TW" sz="2000" u="none" strike="noStrike" dirty="0">
                          <a:effectLst/>
                          <a:latin typeface="標楷體" panose="03000509000000000000" pitchFamily="65" charset="-120"/>
                          <a:ea typeface="標楷體" panose="03000509000000000000" pitchFamily="65" charset="-120"/>
                        </a:rPr>
                        <a:t>(</a:t>
                      </a:r>
                      <a:r>
                        <a:rPr lang="zh-TW" altLang="en-US" sz="2000" u="none" strike="noStrike" dirty="0">
                          <a:effectLst/>
                          <a:latin typeface="標楷體" panose="03000509000000000000" pitchFamily="65" charset="-120"/>
                          <a:ea typeface="標楷體" panose="03000509000000000000" pitchFamily="65" charset="-120"/>
                        </a:rPr>
                        <a:t>俸</a:t>
                      </a:r>
                      <a:r>
                        <a:rPr lang="en-US" altLang="zh-TW" sz="2000" u="none" strike="noStrike" dirty="0">
                          <a:effectLst/>
                          <a:latin typeface="標楷體" panose="03000509000000000000" pitchFamily="65" charset="-120"/>
                          <a:ea typeface="標楷體" panose="03000509000000000000" pitchFamily="65" charset="-120"/>
                        </a:rPr>
                        <a:t>)</a:t>
                      </a:r>
                      <a:r>
                        <a:rPr lang="zh-TW" altLang="en-US" sz="2000" u="none" strike="noStrike" dirty="0">
                          <a:effectLst/>
                          <a:latin typeface="標楷體" panose="03000509000000000000" pitchFamily="65" charset="-120"/>
                          <a:ea typeface="標楷體" panose="03000509000000000000" pitchFamily="65" charset="-120"/>
                        </a:rPr>
                        <a:t>額</a:t>
                      </a:r>
                      <a:endParaRPr lang="zh-TW" altLang="en-US" sz="2000" b="0" i="0" u="none" strike="noStrike" dirty="0">
                        <a:solidFill>
                          <a:srgbClr val="000000"/>
                        </a:solidFill>
                        <a:effectLst/>
                        <a:latin typeface="標楷體" panose="03000509000000000000" pitchFamily="65" charset="-120"/>
                        <a:ea typeface="標楷體" panose="03000509000000000000" pitchFamily="65" charset="-120"/>
                      </a:endParaRPr>
                    </a:p>
                  </a:txBody>
                  <a:tcPr marL="7620" marR="7620" marT="7620" marB="0" anchor="ctr">
                    <a:solidFill>
                      <a:schemeClr val="accent5">
                        <a:lumMod val="40000"/>
                        <a:lumOff val="60000"/>
                      </a:schemeClr>
                    </a:solidFill>
                  </a:tcPr>
                </a:tc>
                <a:tc>
                  <a:txBody>
                    <a:bodyPr/>
                    <a:lstStyle/>
                    <a:p>
                      <a:pPr algn="ctr" fontAlgn="ctr"/>
                      <a:r>
                        <a:rPr lang="en-US" altLang="zh-TW" sz="2000" u="none" strike="noStrike" dirty="0">
                          <a:effectLst/>
                          <a:latin typeface="標楷體" panose="03000509000000000000" pitchFamily="65" charset="-120"/>
                          <a:ea typeface="標楷體" panose="03000509000000000000" pitchFamily="65" charset="-120"/>
                        </a:rPr>
                        <a:t>115</a:t>
                      </a:r>
                      <a:endParaRPr lang="en-US" altLang="zh-TW" sz="2000" b="0" i="0" u="none" strike="noStrike" dirty="0">
                        <a:solidFill>
                          <a:srgbClr val="000000"/>
                        </a:solidFill>
                        <a:effectLst/>
                        <a:latin typeface="標楷體" panose="03000509000000000000" pitchFamily="65" charset="-120"/>
                        <a:ea typeface="標楷體" panose="03000509000000000000" pitchFamily="65" charset="-120"/>
                      </a:endParaRPr>
                    </a:p>
                  </a:txBody>
                  <a:tcPr marL="7620" marR="7620" marT="7620" marB="0" anchor="ctr">
                    <a:solidFill>
                      <a:schemeClr val="accent6">
                        <a:lumMod val="75000"/>
                      </a:schemeClr>
                    </a:solidFill>
                  </a:tcPr>
                </a:tc>
                <a:tc>
                  <a:txBody>
                    <a:bodyPr/>
                    <a:lstStyle/>
                    <a:p>
                      <a:pPr algn="ctr" fontAlgn="ctr"/>
                      <a:r>
                        <a:rPr lang="en-US" altLang="zh-TW" sz="2000" u="none" strike="noStrike" dirty="0">
                          <a:effectLst/>
                          <a:latin typeface="標楷體" panose="03000509000000000000" pitchFamily="65" charset="-120"/>
                          <a:ea typeface="標楷體" panose="03000509000000000000" pitchFamily="65" charset="-120"/>
                        </a:rPr>
                        <a:t>12</a:t>
                      </a:r>
                      <a:r>
                        <a:rPr lang="zh-TW" altLang="en-US" sz="2000" u="none" strike="noStrike" dirty="0">
                          <a:effectLst/>
                          <a:latin typeface="標楷體" panose="03000509000000000000" pitchFamily="65" charset="-120"/>
                          <a:ea typeface="標楷體" panose="03000509000000000000" pitchFamily="65" charset="-120"/>
                        </a:rPr>
                        <a:t>年平均薪</a:t>
                      </a:r>
                      <a:r>
                        <a:rPr lang="en-US" altLang="zh-TW" sz="2000" u="none" strike="noStrike" dirty="0">
                          <a:effectLst/>
                          <a:latin typeface="標楷體" panose="03000509000000000000" pitchFamily="65" charset="-120"/>
                          <a:ea typeface="標楷體" panose="03000509000000000000" pitchFamily="65" charset="-120"/>
                        </a:rPr>
                        <a:t>(</a:t>
                      </a:r>
                      <a:r>
                        <a:rPr lang="zh-TW" altLang="en-US" sz="2000" u="none" strike="noStrike" dirty="0">
                          <a:effectLst/>
                          <a:latin typeface="標楷體" panose="03000509000000000000" pitchFamily="65" charset="-120"/>
                          <a:ea typeface="標楷體" panose="03000509000000000000" pitchFamily="65" charset="-120"/>
                        </a:rPr>
                        <a:t>俸</a:t>
                      </a:r>
                      <a:r>
                        <a:rPr lang="en-US" altLang="zh-TW" sz="2000" u="none" strike="noStrike" dirty="0">
                          <a:effectLst/>
                          <a:latin typeface="標楷體" panose="03000509000000000000" pitchFamily="65" charset="-120"/>
                          <a:ea typeface="標楷體" panose="03000509000000000000" pitchFamily="65" charset="-120"/>
                        </a:rPr>
                        <a:t>)</a:t>
                      </a:r>
                      <a:r>
                        <a:rPr lang="zh-TW" altLang="en-US" sz="2000" u="none" strike="noStrike" dirty="0">
                          <a:effectLst/>
                          <a:latin typeface="標楷體" panose="03000509000000000000" pitchFamily="65" charset="-120"/>
                          <a:ea typeface="標楷體" panose="03000509000000000000" pitchFamily="65" charset="-120"/>
                        </a:rPr>
                        <a:t>額</a:t>
                      </a:r>
                      <a:endParaRPr lang="zh-TW" altLang="en-US" sz="2000" b="0" i="0" u="none" strike="noStrike" dirty="0">
                        <a:solidFill>
                          <a:srgbClr val="000000"/>
                        </a:solidFill>
                        <a:effectLst/>
                        <a:latin typeface="標楷體" panose="03000509000000000000" pitchFamily="65" charset="-120"/>
                        <a:ea typeface="標楷體" panose="03000509000000000000" pitchFamily="65" charset="-120"/>
                      </a:endParaRPr>
                    </a:p>
                  </a:txBody>
                  <a:tcPr marL="7620" marR="7620" marT="7620" marB="0" anchor="ctr">
                    <a:solidFill>
                      <a:schemeClr val="accent5">
                        <a:lumMod val="40000"/>
                        <a:lumOff val="60000"/>
                      </a:schemeClr>
                    </a:solidFill>
                  </a:tcPr>
                </a:tc>
                <a:extLst>
                  <a:ext uri="{0D108BD9-81ED-4DB2-BD59-A6C34878D82A}">
                    <a16:rowId xmlns:a16="http://schemas.microsoft.com/office/drawing/2014/main" xmlns="" val="10002"/>
                  </a:ext>
                </a:extLst>
              </a:tr>
              <a:tr h="526922">
                <a:tc>
                  <a:txBody>
                    <a:bodyPr/>
                    <a:lstStyle/>
                    <a:p>
                      <a:pPr algn="ctr" fontAlgn="ctr"/>
                      <a:r>
                        <a:rPr lang="en-US" altLang="zh-TW" sz="2000" u="none" strike="noStrike" dirty="0">
                          <a:effectLst/>
                          <a:latin typeface="標楷體" panose="03000509000000000000" pitchFamily="65" charset="-120"/>
                          <a:ea typeface="標楷體" panose="03000509000000000000" pitchFamily="65" charset="-120"/>
                        </a:rPr>
                        <a:t>110</a:t>
                      </a:r>
                      <a:endParaRPr lang="en-US" altLang="zh-TW" sz="2000" b="0" i="0" u="none" strike="noStrike" dirty="0">
                        <a:solidFill>
                          <a:srgbClr val="000000"/>
                        </a:solidFill>
                        <a:effectLst/>
                        <a:latin typeface="標楷體" panose="03000509000000000000" pitchFamily="65" charset="-120"/>
                        <a:ea typeface="標楷體" panose="03000509000000000000" pitchFamily="65" charset="-120"/>
                      </a:endParaRPr>
                    </a:p>
                  </a:txBody>
                  <a:tcPr marL="7620" marR="7620" marT="7620" marB="0" anchor="ctr">
                    <a:solidFill>
                      <a:schemeClr val="accent6">
                        <a:lumMod val="75000"/>
                      </a:schemeClr>
                    </a:solidFill>
                  </a:tcPr>
                </a:tc>
                <a:tc>
                  <a:txBody>
                    <a:bodyPr/>
                    <a:lstStyle/>
                    <a:p>
                      <a:pPr algn="ctr" fontAlgn="ctr"/>
                      <a:r>
                        <a:rPr lang="en-US" altLang="zh-TW" sz="2000" u="none" strike="noStrike" dirty="0">
                          <a:effectLst/>
                          <a:latin typeface="標楷體" panose="03000509000000000000" pitchFamily="65" charset="-120"/>
                          <a:ea typeface="標楷體" panose="03000509000000000000" pitchFamily="65" charset="-120"/>
                        </a:rPr>
                        <a:t>7</a:t>
                      </a:r>
                      <a:r>
                        <a:rPr lang="zh-TW" altLang="en-US" sz="2000" u="none" strike="noStrike" dirty="0">
                          <a:effectLst/>
                          <a:latin typeface="標楷體" panose="03000509000000000000" pitchFamily="65" charset="-120"/>
                          <a:ea typeface="標楷體" panose="03000509000000000000" pitchFamily="65" charset="-120"/>
                        </a:rPr>
                        <a:t>年平均薪</a:t>
                      </a:r>
                      <a:r>
                        <a:rPr lang="en-US" altLang="zh-TW" sz="2000" u="none" strike="noStrike" dirty="0">
                          <a:effectLst/>
                          <a:latin typeface="標楷體" panose="03000509000000000000" pitchFamily="65" charset="-120"/>
                          <a:ea typeface="標楷體" panose="03000509000000000000" pitchFamily="65" charset="-120"/>
                        </a:rPr>
                        <a:t>(</a:t>
                      </a:r>
                      <a:r>
                        <a:rPr lang="zh-TW" altLang="en-US" sz="2000" u="none" strike="noStrike" dirty="0">
                          <a:effectLst/>
                          <a:latin typeface="標楷體" panose="03000509000000000000" pitchFamily="65" charset="-120"/>
                          <a:ea typeface="標楷體" panose="03000509000000000000" pitchFamily="65" charset="-120"/>
                        </a:rPr>
                        <a:t>俸</a:t>
                      </a:r>
                      <a:r>
                        <a:rPr lang="en-US" altLang="zh-TW" sz="2000" u="none" strike="noStrike" dirty="0">
                          <a:effectLst/>
                          <a:latin typeface="標楷體" panose="03000509000000000000" pitchFamily="65" charset="-120"/>
                          <a:ea typeface="標楷體" panose="03000509000000000000" pitchFamily="65" charset="-120"/>
                        </a:rPr>
                        <a:t>)</a:t>
                      </a:r>
                      <a:r>
                        <a:rPr lang="zh-TW" altLang="en-US" sz="2000" u="none" strike="noStrike" dirty="0">
                          <a:effectLst/>
                          <a:latin typeface="標楷體" panose="03000509000000000000" pitchFamily="65" charset="-120"/>
                          <a:ea typeface="標楷體" panose="03000509000000000000" pitchFamily="65" charset="-120"/>
                        </a:rPr>
                        <a:t>額</a:t>
                      </a:r>
                      <a:endParaRPr lang="zh-TW" altLang="en-US" sz="2000" b="0" i="0" u="none" strike="noStrike" dirty="0">
                        <a:solidFill>
                          <a:srgbClr val="000000"/>
                        </a:solidFill>
                        <a:effectLst/>
                        <a:latin typeface="標楷體" panose="03000509000000000000" pitchFamily="65" charset="-120"/>
                        <a:ea typeface="標楷體" panose="03000509000000000000" pitchFamily="65" charset="-120"/>
                      </a:endParaRPr>
                    </a:p>
                  </a:txBody>
                  <a:tcPr marL="7620" marR="7620" marT="7620" marB="0" anchor="ctr">
                    <a:solidFill>
                      <a:schemeClr val="accent5">
                        <a:lumMod val="40000"/>
                        <a:lumOff val="60000"/>
                      </a:schemeClr>
                    </a:solidFill>
                  </a:tcPr>
                </a:tc>
                <a:tc>
                  <a:txBody>
                    <a:bodyPr/>
                    <a:lstStyle/>
                    <a:p>
                      <a:pPr algn="ctr" fontAlgn="ctr"/>
                      <a:r>
                        <a:rPr lang="en-US" altLang="zh-TW" sz="2000" u="none" strike="noStrike" dirty="0">
                          <a:effectLst/>
                          <a:latin typeface="標楷體" panose="03000509000000000000" pitchFamily="65" charset="-120"/>
                          <a:ea typeface="標楷體" panose="03000509000000000000" pitchFamily="65" charset="-120"/>
                        </a:rPr>
                        <a:t>116</a:t>
                      </a:r>
                      <a:endParaRPr lang="en-US" altLang="zh-TW" sz="2000" b="0" i="0" u="none" strike="noStrike" dirty="0">
                        <a:solidFill>
                          <a:srgbClr val="000000"/>
                        </a:solidFill>
                        <a:effectLst/>
                        <a:latin typeface="標楷體" panose="03000509000000000000" pitchFamily="65" charset="-120"/>
                        <a:ea typeface="標楷體" panose="03000509000000000000" pitchFamily="65" charset="-120"/>
                      </a:endParaRPr>
                    </a:p>
                  </a:txBody>
                  <a:tcPr marL="7620" marR="7620" marT="7620" marB="0" anchor="ctr">
                    <a:solidFill>
                      <a:schemeClr val="accent6">
                        <a:lumMod val="75000"/>
                      </a:schemeClr>
                    </a:solidFill>
                  </a:tcPr>
                </a:tc>
                <a:tc>
                  <a:txBody>
                    <a:bodyPr/>
                    <a:lstStyle/>
                    <a:p>
                      <a:pPr algn="ctr" fontAlgn="ctr"/>
                      <a:r>
                        <a:rPr lang="en-US" altLang="zh-TW" sz="2000" u="none" strike="noStrike" dirty="0">
                          <a:effectLst/>
                          <a:latin typeface="標楷體" panose="03000509000000000000" pitchFamily="65" charset="-120"/>
                          <a:ea typeface="標楷體" panose="03000509000000000000" pitchFamily="65" charset="-120"/>
                        </a:rPr>
                        <a:t>13</a:t>
                      </a:r>
                      <a:r>
                        <a:rPr lang="zh-TW" altLang="en-US" sz="2000" u="none" strike="noStrike" dirty="0">
                          <a:effectLst/>
                          <a:latin typeface="標楷體" panose="03000509000000000000" pitchFamily="65" charset="-120"/>
                          <a:ea typeface="標楷體" panose="03000509000000000000" pitchFamily="65" charset="-120"/>
                        </a:rPr>
                        <a:t>年平均薪</a:t>
                      </a:r>
                      <a:r>
                        <a:rPr lang="en-US" altLang="zh-TW" sz="2000" u="none" strike="noStrike" dirty="0">
                          <a:effectLst/>
                          <a:latin typeface="標楷體" panose="03000509000000000000" pitchFamily="65" charset="-120"/>
                          <a:ea typeface="標楷體" panose="03000509000000000000" pitchFamily="65" charset="-120"/>
                        </a:rPr>
                        <a:t>(</a:t>
                      </a:r>
                      <a:r>
                        <a:rPr lang="zh-TW" altLang="en-US" sz="2000" u="none" strike="noStrike" dirty="0">
                          <a:effectLst/>
                          <a:latin typeface="標楷體" panose="03000509000000000000" pitchFamily="65" charset="-120"/>
                          <a:ea typeface="標楷體" panose="03000509000000000000" pitchFamily="65" charset="-120"/>
                        </a:rPr>
                        <a:t>俸</a:t>
                      </a:r>
                      <a:r>
                        <a:rPr lang="en-US" altLang="zh-TW" sz="2000" u="none" strike="noStrike" dirty="0">
                          <a:effectLst/>
                          <a:latin typeface="標楷體" panose="03000509000000000000" pitchFamily="65" charset="-120"/>
                          <a:ea typeface="標楷體" panose="03000509000000000000" pitchFamily="65" charset="-120"/>
                        </a:rPr>
                        <a:t>)</a:t>
                      </a:r>
                      <a:r>
                        <a:rPr lang="zh-TW" altLang="en-US" sz="2000" u="none" strike="noStrike" dirty="0">
                          <a:effectLst/>
                          <a:latin typeface="標楷體" panose="03000509000000000000" pitchFamily="65" charset="-120"/>
                          <a:ea typeface="標楷體" panose="03000509000000000000" pitchFamily="65" charset="-120"/>
                        </a:rPr>
                        <a:t>額</a:t>
                      </a:r>
                      <a:endParaRPr lang="zh-TW" altLang="en-US" sz="2000" b="0" i="0" u="none" strike="noStrike" dirty="0">
                        <a:solidFill>
                          <a:srgbClr val="000000"/>
                        </a:solidFill>
                        <a:effectLst/>
                        <a:latin typeface="標楷體" panose="03000509000000000000" pitchFamily="65" charset="-120"/>
                        <a:ea typeface="標楷體" panose="03000509000000000000" pitchFamily="65" charset="-120"/>
                      </a:endParaRPr>
                    </a:p>
                  </a:txBody>
                  <a:tcPr marL="7620" marR="7620" marT="7620" marB="0" anchor="ctr">
                    <a:solidFill>
                      <a:schemeClr val="accent5">
                        <a:lumMod val="40000"/>
                        <a:lumOff val="60000"/>
                      </a:schemeClr>
                    </a:solidFill>
                  </a:tcPr>
                </a:tc>
                <a:extLst>
                  <a:ext uri="{0D108BD9-81ED-4DB2-BD59-A6C34878D82A}">
                    <a16:rowId xmlns:a16="http://schemas.microsoft.com/office/drawing/2014/main" xmlns="" val="10003"/>
                  </a:ext>
                </a:extLst>
              </a:tr>
              <a:tr h="539208">
                <a:tc>
                  <a:txBody>
                    <a:bodyPr/>
                    <a:lstStyle/>
                    <a:p>
                      <a:pPr algn="ctr" fontAlgn="ctr"/>
                      <a:r>
                        <a:rPr lang="en-US" altLang="zh-TW" sz="2000" u="none" strike="noStrike" dirty="0">
                          <a:effectLst/>
                          <a:latin typeface="標楷體" panose="03000509000000000000" pitchFamily="65" charset="-120"/>
                          <a:ea typeface="標楷體" panose="03000509000000000000" pitchFamily="65" charset="-120"/>
                        </a:rPr>
                        <a:t>111</a:t>
                      </a:r>
                      <a:endParaRPr lang="en-US" altLang="zh-TW" sz="2000" b="0" i="0" u="none" strike="noStrike" dirty="0">
                        <a:solidFill>
                          <a:srgbClr val="000000"/>
                        </a:solidFill>
                        <a:effectLst/>
                        <a:latin typeface="標楷體" panose="03000509000000000000" pitchFamily="65" charset="-120"/>
                        <a:ea typeface="標楷體" panose="03000509000000000000" pitchFamily="65" charset="-120"/>
                      </a:endParaRPr>
                    </a:p>
                  </a:txBody>
                  <a:tcPr marL="7620" marR="7620" marT="7620" marB="0" anchor="ctr">
                    <a:solidFill>
                      <a:schemeClr val="accent6">
                        <a:lumMod val="75000"/>
                      </a:schemeClr>
                    </a:solidFill>
                  </a:tcPr>
                </a:tc>
                <a:tc>
                  <a:txBody>
                    <a:bodyPr/>
                    <a:lstStyle/>
                    <a:p>
                      <a:pPr algn="ctr" fontAlgn="ctr"/>
                      <a:r>
                        <a:rPr lang="en-US" altLang="zh-TW" sz="2000" u="none" strike="noStrike" dirty="0">
                          <a:effectLst/>
                          <a:latin typeface="標楷體" panose="03000509000000000000" pitchFamily="65" charset="-120"/>
                          <a:ea typeface="標楷體" panose="03000509000000000000" pitchFamily="65" charset="-120"/>
                        </a:rPr>
                        <a:t>8</a:t>
                      </a:r>
                      <a:r>
                        <a:rPr lang="zh-TW" altLang="en-US" sz="2000" u="none" strike="noStrike" dirty="0">
                          <a:effectLst/>
                          <a:latin typeface="標楷體" panose="03000509000000000000" pitchFamily="65" charset="-120"/>
                          <a:ea typeface="標楷體" panose="03000509000000000000" pitchFamily="65" charset="-120"/>
                        </a:rPr>
                        <a:t>年平均薪</a:t>
                      </a:r>
                      <a:r>
                        <a:rPr lang="en-US" altLang="zh-TW" sz="2000" u="none" strike="noStrike" dirty="0">
                          <a:effectLst/>
                          <a:latin typeface="標楷體" panose="03000509000000000000" pitchFamily="65" charset="-120"/>
                          <a:ea typeface="標楷體" panose="03000509000000000000" pitchFamily="65" charset="-120"/>
                        </a:rPr>
                        <a:t>(</a:t>
                      </a:r>
                      <a:r>
                        <a:rPr lang="zh-TW" altLang="en-US" sz="2000" u="none" strike="noStrike" dirty="0">
                          <a:effectLst/>
                          <a:latin typeface="標楷體" panose="03000509000000000000" pitchFamily="65" charset="-120"/>
                          <a:ea typeface="標楷體" panose="03000509000000000000" pitchFamily="65" charset="-120"/>
                        </a:rPr>
                        <a:t>俸</a:t>
                      </a:r>
                      <a:r>
                        <a:rPr lang="en-US" altLang="zh-TW" sz="2000" u="none" strike="noStrike" dirty="0">
                          <a:effectLst/>
                          <a:latin typeface="標楷體" panose="03000509000000000000" pitchFamily="65" charset="-120"/>
                          <a:ea typeface="標楷體" panose="03000509000000000000" pitchFamily="65" charset="-120"/>
                        </a:rPr>
                        <a:t>)</a:t>
                      </a:r>
                      <a:r>
                        <a:rPr lang="zh-TW" altLang="en-US" sz="2000" u="none" strike="noStrike" dirty="0">
                          <a:effectLst/>
                          <a:latin typeface="標楷體" panose="03000509000000000000" pitchFamily="65" charset="-120"/>
                          <a:ea typeface="標楷體" panose="03000509000000000000" pitchFamily="65" charset="-120"/>
                        </a:rPr>
                        <a:t>額</a:t>
                      </a:r>
                      <a:endParaRPr lang="zh-TW" altLang="en-US" sz="2000" b="0" i="0" u="none" strike="noStrike" dirty="0">
                        <a:solidFill>
                          <a:srgbClr val="000000"/>
                        </a:solidFill>
                        <a:effectLst/>
                        <a:latin typeface="標楷體" panose="03000509000000000000" pitchFamily="65" charset="-120"/>
                        <a:ea typeface="標楷體" panose="03000509000000000000" pitchFamily="65" charset="-120"/>
                      </a:endParaRPr>
                    </a:p>
                  </a:txBody>
                  <a:tcPr marL="7620" marR="7620" marT="7620" marB="0" anchor="ctr">
                    <a:solidFill>
                      <a:schemeClr val="accent5">
                        <a:lumMod val="40000"/>
                        <a:lumOff val="60000"/>
                      </a:schemeClr>
                    </a:solidFill>
                  </a:tcPr>
                </a:tc>
                <a:tc>
                  <a:txBody>
                    <a:bodyPr/>
                    <a:lstStyle/>
                    <a:p>
                      <a:pPr algn="ctr" fontAlgn="ctr"/>
                      <a:r>
                        <a:rPr lang="en-US" altLang="zh-TW" sz="2000" u="none" strike="noStrike" dirty="0">
                          <a:effectLst/>
                          <a:latin typeface="標楷體" panose="03000509000000000000" pitchFamily="65" charset="-120"/>
                          <a:ea typeface="標楷體" panose="03000509000000000000" pitchFamily="65" charset="-120"/>
                        </a:rPr>
                        <a:t>117</a:t>
                      </a:r>
                      <a:endParaRPr lang="en-US" altLang="zh-TW" sz="2000" b="0" i="0" u="none" strike="noStrike" dirty="0">
                        <a:solidFill>
                          <a:srgbClr val="000000"/>
                        </a:solidFill>
                        <a:effectLst/>
                        <a:latin typeface="標楷體" panose="03000509000000000000" pitchFamily="65" charset="-120"/>
                        <a:ea typeface="標楷體" panose="03000509000000000000" pitchFamily="65" charset="-120"/>
                      </a:endParaRPr>
                    </a:p>
                  </a:txBody>
                  <a:tcPr marL="7620" marR="7620" marT="7620" marB="0" anchor="ctr">
                    <a:solidFill>
                      <a:schemeClr val="accent6">
                        <a:lumMod val="75000"/>
                      </a:schemeClr>
                    </a:solidFill>
                  </a:tcPr>
                </a:tc>
                <a:tc>
                  <a:txBody>
                    <a:bodyPr/>
                    <a:lstStyle/>
                    <a:p>
                      <a:pPr algn="ctr" fontAlgn="ctr"/>
                      <a:r>
                        <a:rPr lang="en-US" altLang="zh-TW" sz="2000" u="none" strike="noStrike" dirty="0">
                          <a:effectLst/>
                          <a:latin typeface="標楷體" panose="03000509000000000000" pitchFamily="65" charset="-120"/>
                          <a:ea typeface="標楷體" panose="03000509000000000000" pitchFamily="65" charset="-120"/>
                        </a:rPr>
                        <a:t>14</a:t>
                      </a:r>
                      <a:r>
                        <a:rPr lang="zh-TW" altLang="en-US" sz="2000" u="none" strike="noStrike" dirty="0">
                          <a:effectLst/>
                          <a:latin typeface="標楷體" panose="03000509000000000000" pitchFamily="65" charset="-120"/>
                          <a:ea typeface="標楷體" panose="03000509000000000000" pitchFamily="65" charset="-120"/>
                        </a:rPr>
                        <a:t>年平均薪</a:t>
                      </a:r>
                      <a:r>
                        <a:rPr lang="en-US" altLang="zh-TW" sz="2000" u="none" strike="noStrike" dirty="0">
                          <a:effectLst/>
                          <a:latin typeface="標楷體" panose="03000509000000000000" pitchFamily="65" charset="-120"/>
                          <a:ea typeface="標楷體" panose="03000509000000000000" pitchFamily="65" charset="-120"/>
                        </a:rPr>
                        <a:t>(</a:t>
                      </a:r>
                      <a:r>
                        <a:rPr lang="zh-TW" altLang="en-US" sz="2000" u="none" strike="noStrike" dirty="0">
                          <a:effectLst/>
                          <a:latin typeface="標楷體" panose="03000509000000000000" pitchFamily="65" charset="-120"/>
                          <a:ea typeface="標楷體" panose="03000509000000000000" pitchFamily="65" charset="-120"/>
                        </a:rPr>
                        <a:t>俸</a:t>
                      </a:r>
                      <a:r>
                        <a:rPr lang="en-US" altLang="zh-TW" sz="2000" u="none" strike="noStrike" dirty="0">
                          <a:effectLst/>
                          <a:latin typeface="標楷體" panose="03000509000000000000" pitchFamily="65" charset="-120"/>
                          <a:ea typeface="標楷體" panose="03000509000000000000" pitchFamily="65" charset="-120"/>
                        </a:rPr>
                        <a:t>)</a:t>
                      </a:r>
                      <a:r>
                        <a:rPr lang="zh-TW" altLang="en-US" sz="2000" u="none" strike="noStrike" dirty="0">
                          <a:effectLst/>
                          <a:latin typeface="標楷體" panose="03000509000000000000" pitchFamily="65" charset="-120"/>
                          <a:ea typeface="標楷體" panose="03000509000000000000" pitchFamily="65" charset="-120"/>
                        </a:rPr>
                        <a:t>額</a:t>
                      </a:r>
                      <a:endParaRPr lang="zh-TW" altLang="en-US" sz="2000" b="0" i="0" u="none" strike="noStrike" dirty="0">
                        <a:solidFill>
                          <a:srgbClr val="000000"/>
                        </a:solidFill>
                        <a:effectLst/>
                        <a:latin typeface="標楷體" panose="03000509000000000000" pitchFamily="65" charset="-120"/>
                        <a:ea typeface="標楷體" panose="03000509000000000000" pitchFamily="65" charset="-120"/>
                      </a:endParaRPr>
                    </a:p>
                  </a:txBody>
                  <a:tcPr marL="7620" marR="7620" marT="7620" marB="0" anchor="ctr">
                    <a:solidFill>
                      <a:schemeClr val="accent5">
                        <a:lumMod val="40000"/>
                        <a:lumOff val="60000"/>
                      </a:schemeClr>
                    </a:solidFill>
                  </a:tcPr>
                </a:tc>
                <a:extLst>
                  <a:ext uri="{0D108BD9-81ED-4DB2-BD59-A6C34878D82A}">
                    <a16:rowId xmlns:a16="http://schemas.microsoft.com/office/drawing/2014/main" xmlns="" val="10004"/>
                  </a:ext>
                </a:extLst>
              </a:tr>
              <a:tr h="479486">
                <a:tc>
                  <a:txBody>
                    <a:bodyPr/>
                    <a:lstStyle/>
                    <a:p>
                      <a:pPr algn="ctr" fontAlgn="ctr"/>
                      <a:r>
                        <a:rPr lang="en-US" altLang="zh-TW" sz="2000" u="none" strike="noStrike" dirty="0">
                          <a:effectLst/>
                          <a:latin typeface="標楷體" panose="03000509000000000000" pitchFamily="65" charset="-120"/>
                          <a:ea typeface="標楷體" panose="03000509000000000000" pitchFamily="65" charset="-120"/>
                        </a:rPr>
                        <a:t>112</a:t>
                      </a:r>
                      <a:endParaRPr lang="en-US" altLang="zh-TW" sz="2000" b="0" i="0" u="none" strike="noStrike" dirty="0">
                        <a:solidFill>
                          <a:srgbClr val="000000"/>
                        </a:solidFill>
                        <a:effectLst/>
                        <a:latin typeface="標楷體" panose="03000509000000000000" pitchFamily="65" charset="-120"/>
                        <a:ea typeface="標楷體" panose="03000509000000000000" pitchFamily="65" charset="-120"/>
                      </a:endParaRPr>
                    </a:p>
                  </a:txBody>
                  <a:tcPr marL="7620" marR="7620" marT="7620" marB="0" anchor="ctr">
                    <a:solidFill>
                      <a:schemeClr val="accent6">
                        <a:lumMod val="75000"/>
                      </a:schemeClr>
                    </a:solidFill>
                  </a:tcPr>
                </a:tc>
                <a:tc>
                  <a:txBody>
                    <a:bodyPr/>
                    <a:lstStyle/>
                    <a:p>
                      <a:pPr algn="ctr" fontAlgn="ctr"/>
                      <a:r>
                        <a:rPr lang="en-US" altLang="zh-TW" sz="2000" u="none" strike="noStrike">
                          <a:effectLst/>
                          <a:latin typeface="標楷體" panose="03000509000000000000" pitchFamily="65" charset="-120"/>
                          <a:ea typeface="標楷體" panose="03000509000000000000" pitchFamily="65" charset="-120"/>
                        </a:rPr>
                        <a:t>9</a:t>
                      </a:r>
                      <a:r>
                        <a:rPr lang="zh-TW" altLang="en-US" sz="2000" u="none" strike="noStrike">
                          <a:effectLst/>
                          <a:latin typeface="標楷體" panose="03000509000000000000" pitchFamily="65" charset="-120"/>
                          <a:ea typeface="標楷體" panose="03000509000000000000" pitchFamily="65" charset="-120"/>
                        </a:rPr>
                        <a:t>年平均薪</a:t>
                      </a:r>
                      <a:r>
                        <a:rPr lang="en-US" altLang="zh-TW" sz="2000" u="none" strike="noStrike">
                          <a:effectLst/>
                          <a:latin typeface="標楷體" panose="03000509000000000000" pitchFamily="65" charset="-120"/>
                          <a:ea typeface="標楷體" panose="03000509000000000000" pitchFamily="65" charset="-120"/>
                        </a:rPr>
                        <a:t>(</a:t>
                      </a:r>
                      <a:r>
                        <a:rPr lang="zh-TW" altLang="en-US" sz="2000" u="none" strike="noStrike">
                          <a:effectLst/>
                          <a:latin typeface="標楷體" panose="03000509000000000000" pitchFamily="65" charset="-120"/>
                          <a:ea typeface="標楷體" panose="03000509000000000000" pitchFamily="65" charset="-120"/>
                        </a:rPr>
                        <a:t>俸</a:t>
                      </a:r>
                      <a:r>
                        <a:rPr lang="en-US" altLang="zh-TW" sz="2000" u="none" strike="noStrike">
                          <a:effectLst/>
                          <a:latin typeface="標楷體" panose="03000509000000000000" pitchFamily="65" charset="-120"/>
                          <a:ea typeface="標楷體" panose="03000509000000000000" pitchFamily="65" charset="-120"/>
                        </a:rPr>
                        <a:t>)</a:t>
                      </a:r>
                      <a:r>
                        <a:rPr lang="zh-TW" altLang="en-US" sz="2000" u="none" strike="noStrike">
                          <a:effectLst/>
                          <a:latin typeface="標楷體" panose="03000509000000000000" pitchFamily="65" charset="-120"/>
                          <a:ea typeface="標楷體" panose="03000509000000000000" pitchFamily="65" charset="-120"/>
                        </a:rPr>
                        <a:t>額</a:t>
                      </a:r>
                      <a:endParaRPr lang="zh-TW" altLang="en-US" sz="2000" b="0" i="0" u="none" strike="noStrike">
                        <a:solidFill>
                          <a:srgbClr val="000000"/>
                        </a:solidFill>
                        <a:effectLst/>
                        <a:latin typeface="標楷體" panose="03000509000000000000" pitchFamily="65" charset="-120"/>
                        <a:ea typeface="標楷體" panose="03000509000000000000" pitchFamily="65" charset="-120"/>
                      </a:endParaRPr>
                    </a:p>
                  </a:txBody>
                  <a:tcPr marL="7620" marR="7620" marT="7620" marB="0" anchor="ctr">
                    <a:solidFill>
                      <a:schemeClr val="accent5">
                        <a:lumMod val="40000"/>
                        <a:lumOff val="60000"/>
                      </a:schemeClr>
                    </a:solidFill>
                  </a:tcPr>
                </a:tc>
                <a:tc rowSpan="2">
                  <a:txBody>
                    <a:bodyPr/>
                    <a:lstStyle/>
                    <a:p>
                      <a:pPr algn="ctr" fontAlgn="ctr"/>
                      <a:r>
                        <a:rPr lang="en-US" altLang="zh-TW" sz="2000" u="none" strike="noStrike" dirty="0">
                          <a:effectLst/>
                          <a:latin typeface="標楷體" panose="03000509000000000000" pitchFamily="65" charset="-120"/>
                          <a:ea typeface="標楷體" panose="03000509000000000000" pitchFamily="65" charset="-120"/>
                        </a:rPr>
                        <a:t>118</a:t>
                      </a:r>
                      <a:endParaRPr lang="en-US" altLang="zh-TW" sz="2000" b="0" i="0" u="none" strike="noStrike" dirty="0">
                        <a:solidFill>
                          <a:srgbClr val="000000"/>
                        </a:solidFill>
                        <a:effectLst/>
                        <a:latin typeface="標楷體" panose="03000509000000000000" pitchFamily="65" charset="-120"/>
                        <a:ea typeface="標楷體" panose="03000509000000000000" pitchFamily="65" charset="-120"/>
                      </a:endParaRPr>
                    </a:p>
                  </a:txBody>
                  <a:tcPr marL="7620" marR="7620" marT="7620" marB="0" anchor="ctr">
                    <a:solidFill>
                      <a:schemeClr val="accent6">
                        <a:lumMod val="75000"/>
                      </a:schemeClr>
                    </a:solidFill>
                  </a:tcPr>
                </a:tc>
                <a:tc rowSpan="2">
                  <a:txBody>
                    <a:bodyPr/>
                    <a:lstStyle/>
                    <a:p>
                      <a:pPr algn="ctr" fontAlgn="ctr"/>
                      <a:r>
                        <a:rPr lang="en-US" altLang="zh-TW" sz="2000" u="none" strike="noStrike" dirty="0">
                          <a:effectLst/>
                          <a:latin typeface="標楷體" panose="03000509000000000000" pitchFamily="65" charset="-120"/>
                          <a:ea typeface="標楷體" panose="03000509000000000000" pitchFamily="65" charset="-120"/>
                        </a:rPr>
                        <a:t>15</a:t>
                      </a:r>
                      <a:r>
                        <a:rPr lang="zh-TW" altLang="en-US" sz="2000" u="none" strike="noStrike" dirty="0">
                          <a:effectLst/>
                          <a:latin typeface="標楷體" panose="03000509000000000000" pitchFamily="65" charset="-120"/>
                          <a:ea typeface="標楷體" panose="03000509000000000000" pitchFamily="65" charset="-120"/>
                        </a:rPr>
                        <a:t>年平均薪</a:t>
                      </a:r>
                      <a:r>
                        <a:rPr lang="en-US" altLang="zh-TW" sz="2000" u="none" strike="noStrike" dirty="0">
                          <a:effectLst/>
                          <a:latin typeface="標楷體" panose="03000509000000000000" pitchFamily="65" charset="-120"/>
                          <a:ea typeface="標楷體" panose="03000509000000000000" pitchFamily="65" charset="-120"/>
                        </a:rPr>
                        <a:t>(</a:t>
                      </a:r>
                      <a:r>
                        <a:rPr lang="zh-TW" altLang="en-US" sz="2000" u="none" strike="noStrike" dirty="0">
                          <a:effectLst/>
                          <a:latin typeface="標楷體" panose="03000509000000000000" pitchFamily="65" charset="-120"/>
                          <a:ea typeface="標楷體" panose="03000509000000000000" pitchFamily="65" charset="-120"/>
                        </a:rPr>
                        <a:t>俸</a:t>
                      </a:r>
                      <a:r>
                        <a:rPr lang="en-US" altLang="zh-TW" sz="2000" u="none" strike="noStrike" dirty="0">
                          <a:effectLst/>
                          <a:latin typeface="標楷體" panose="03000509000000000000" pitchFamily="65" charset="-120"/>
                          <a:ea typeface="標楷體" panose="03000509000000000000" pitchFamily="65" charset="-120"/>
                        </a:rPr>
                        <a:t>)</a:t>
                      </a:r>
                      <a:r>
                        <a:rPr lang="zh-TW" altLang="en-US" sz="2000" u="none" strike="noStrike" dirty="0">
                          <a:effectLst/>
                          <a:latin typeface="標楷體" panose="03000509000000000000" pitchFamily="65" charset="-120"/>
                          <a:ea typeface="標楷體" panose="03000509000000000000" pitchFamily="65" charset="-120"/>
                        </a:rPr>
                        <a:t>額</a:t>
                      </a:r>
                      <a:endParaRPr lang="zh-TW" altLang="en-US" sz="2000" b="0" i="0" u="none" strike="noStrike" dirty="0">
                        <a:solidFill>
                          <a:srgbClr val="000000"/>
                        </a:solidFill>
                        <a:effectLst/>
                        <a:latin typeface="標楷體" panose="03000509000000000000" pitchFamily="65" charset="-120"/>
                        <a:ea typeface="標楷體" panose="03000509000000000000" pitchFamily="65" charset="-120"/>
                      </a:endParaRPr>
                    </a:p>
                  </a:txBody>
                  <a:tcPr marL="7620" marR="7620" marT="7620" marB="0" anchor="ctr">
                    <a:solidFill>
                      <a:schemeClr val="accent5">
                        <a:lumMod val="40000"/>
                        <a:lumOff val="60000"/>
                      </a:schemeClr>
                    </a:solidFill>
                  </a:tcPr>
                </a:tc>
                <a:extLst>
                  <a:ext uri="{0D108BD9-81ED-4DB2-BD59-A6C34878D82A}">
                    <a16:rowId xmlns:a16="http://schemas.microsoft.com/office/drawing/2014/main" xmlns="" val="10005"/>
                  </a:ext>
                </a:extLst>
              </a:tr>
              <a:tr h="491772">
                <a:tc>
                  <a:txBody>
                    <a:bodyPr/>
                    <a:lstStyle/>
                    <a:p>
                      <a:pPr algn="ctr" fontAlgn="ctr"/>
                      <a:r>
                        <a:rPr lang="en-US" altLang="zh-TW" sz="2000" u="none" strike="noStrike" dirty="0">
                          <a:effectLst/>
                          <a:latin typeface="標楷體" panose="03000509000000000000" pitchFamily="65" charset="-120"/>
                          <a:ea typeface="標楷體" panose="03000509000000000000" pitchFamily="65" charset="-120"/>
                        </a:rPr>
                        <a:t>113</a:t>
                      </a:r>
                      <a:endParaRPr lang="en-US" altLang="zh-TW" sz="2000" b="0" i="0" u="none" strike="noStrike" dirty="0">
                        <a:solidFill>
                          <a:srgbClr val="000000"/>
                        </a:solidFill>
                        <a:effectLst/>
                        <a:latin typeface="標楷體" panose="03000509000000000000" pitchFamily="65" charset="-120"/>
                        <a:ea typeface="標楷體" panose="03000509000000000000" pitchFamily="65" charset="-120"/>
                      </a:endParaRPr>
                    </a:p>
                  </a:txBody>
                  <a:tcPr marL="7620" marR="7620" marT="7620" marB="0" anchor="ctr">
                    <a:solidFill>
                      <a:schemeClr val="accent6">
                        <a:lumMod val="75000"/>
                      </a:schemeClr>
                    </a:solidFill>
                  </a:tcPr>
                </a:tc>
                <a:tc>
                  <a:txBody>
                    <a:bodyPr/>
                    <a:lstStyle/>
                    <a:p>
                      <a:pPr algn="ctr" fontAlgn="ctr"/>
                      <a:r>
                        <a:rPr lang="en-US" altLang="zh-TW" sz="2000" u="none" strike="noStrike" dirty="0">
                          <a:effectLst/>
                          <a:latin typeface="標楷體" panose="03000509000000000000" pitchFamily="65" charset="-120"/>
                          <a:ea typeface="標楷體" panose="03000509000000000000" pitchFamily="65" charset="-120"/>
                        </a:rPr>
                        <a:t>10</a:t>
                      </a:r>
                      <a:r>
                        <a:rPr lang="zh-TW" altLang="en-US" sz="2000" u="none" strike="noStrike" dirty="0">
                          <a:effectLst/>
                          <a:latin typeface="標楷體" panose="03000509000000000000" pitchFamily="65" charset="-120"/>
                          <a:ea typeface="標楷體" panose="03000509000000000000" pitchFamily="65" charset="-120"/>
                        </a:rPr>
                        <a:t>年平均薪</a:t>
                      </a:r>
                      <a:r>
                        <a:rPr lang="en-US" altLang="zh-TW" sz="2000" u="none" strike="noStrike" dirty="0">
                          <a:effectLst/>
                          <a:latin typeface="標楷體" panose="03000509000000000000" pitchFamily="65" charset="-120"/>
                          <a:ea typeface="標楷體" panose="03000509000000000000" pitchFamily="65" charset="-120"/>
                        </a:rPr>
                        <a:t>(</a:t>
                      </a:r>
                      <a:r>
                        <a:rPr lang="zh-TW" altLang="en-US" sz="2000" u="none" strike="noStrike" dirty="0">
                          <a:effectLst/>
                          <a:latin typeface="標楷體" panose="03000509000000000000" pitchFamily="65" charset="-120"/>
                          <a:ea typeface="標楷體" panose="03000509000000000000" pitchFamily="65" charset="-120"/>
                        </a:rPr>
                        <a:t>俸</a:t>
                      </a:r>
                      <a:r>
                        <a:rPr lang="en-US" altLang="zh-TW" sz="2000" u="none" strike="noStrike" dirty="0">
                          <a:effectLst/>
                          <a:latin typeface="標楷體" panose="03000509000000000000" pitchFamily="65" charset="-120"/>
                          <a:ea typeface="標楷體" panose="03000509000000000000" pitchFamily="65" charset="-120"/>
                        </a:rPr>
                        <a:t>)</a:t>
                      </a:r>
                      <a:r>
                        <a:rPr lang="zh-TW" altLang="en-US" sz="2000" u="none" strike="noStrike" dirty="0">
                          <a:effectLst/>
                          <a:latin typeface="標楷體" panose="03000509000000000000" pitchFamily="65" charset="-120"/>
                          <a:ea typeface="標楷體" panose="03000509000000000000" pitchFamily="65" charset="-120"/>
                        </a:rPr>
                        <a:t>額</a:t>
                      </a:r>
                      <a:endParaRPr lang="zh-TW" altLang="en-US" sz="2000" b="0" i="0" u="none" strike="noStrike" dirty="0">
                        <a:solidFill>
                          <a:srgbClr val="000000"/>
                        </a:solidFill>
                        <a:effectLst/>
                        <a:latin typeface="標楷體" panose="03000509000000000000" pitchFamily="65" charset="-120"/>
                        <a:ea typeface="標楷體" panose="03000509000000000000" pitchFamily="65" charset="-120"/>
                      </a:endParaRPr>
                    </a:p>
                  </a:txBody>
                  <a:tcPr marL="7620" marR="7620" marT="7620" marB="0" anchor="ctr">
                    <a:solidFill>
                      <a:schemeClr val="accent5">
                        <a:lumMod val="40000"/>
                        <a:lumOff val="60000"/>
                      </a:schemeClr>
                    </a:solidFill>
                  </a:tcPr>
                </a:tc>
                <a:tc vMerge="1">
                  <a:txBody>
                    <a:bodyPr/>
                    <a:lstStyle/>
                    <a:p>
                      <a:endParaRPr lang="zh-TW" altLang="en-US"/>
                    </a:p>
                  </a:txBody>
                  <a:tcPr/>
                </a:tc>
                <a:tc vMerge="1">
                  <a:txBody>
                    <a:bodyPr/>
                    <a:lstStyle/>
                    <a:p>
                      <a:endParaRPr lang="zh-TW" altLang="en-US"/>
                    </a:p>
                  </a:txBody>
                  <a:tcPr/>
                </a:tc>
                <a:extLst>
                  <a:ext uri="{0D108BD9-81ED-4DB2-BD59-A6C34878D82A}">
                    <a16:rowId xmlns:a16="http://schemas.microsoft.com/office/drawing/2014/main" xmlns="" val="10006"/>
                  </a:ext>
                </a:extLst>
              </a:tr>
            </a:tbl>
          </a:graphicData>
        </a:graphic>
      </p:graphicFrame>
      <p:sp>
        <p:nvSpPr>
          <p:cNvPr id="6" name="內容版面配置區 2"/>
          <p:cNvSpPr txBox="1">
            <a:spLocks/>
          </p:cNvSpPr>
          <p:nvPr/>
        </p:nvSpPr>
        <p:spPr>
          <a:xfrm>
            <a:off x="388903" y="5477483"/>
            <a:ext cx="8405612" cy="1312104"/>
          </a:xfrm>
          <a:prstGeom prst="rect">
            <a:avLst/>
          </a:prstGeom>
          <a:solidFill>
            <a:srgbClr val="88F070"/>
          </a:solidFill>
        </p:spPr>
        <p:style>
          <a:lnRef idx="1">
            <a:schemeClr val="accent3"/>
          </a:lnRef>
          <a:fillRef idx="2">
            <a:schemeClr val="accent3"/>
          </a:fillRef>
          <a:effectRef idx="1">
            <a:schemeClr val="accent3"/>
          </a:effectRef>
          <a:fontRef idx="minor">
            <a:schemeClr val="dk1"/>
          </a:fontRef>
        </p:style>
        <p:txBody>
          <a:bodyPr vert="horz" rtlCol="0">
            <a:normAutofit fontScale="25000" lnSpcReduction="20000"/>
          </a:bodyPr>
          <a:lstStyle>
            <a:lvl1pPr marL="342900" indent="-342900" algn="l" rtl="0" eaLnBrk="1" latinLnBrk="0" hangingPunct="1">
              <a:spcBef>
                <a:spcPct val="20000"/>
              </a:spcBef>
              <a:buClr>
                <a:schemeClr val="accent1"/>
              </a:buClr>
              <a:buSzPct val="50000"/>
              <a:buFont typeface="Wingdings 2"/>
              <a:buChar char=""/>
              <a:defRPr kumimoji="0" sz="3200" kern="1200">
                <a:solidFill>
                  <a:schemeClr val="dk1"/>
                </a:solidFill>
                <a:latin typeface="+mn-lt"/>
                <a:ea typeface="+mn-ea"/>
                <a:cs typeface="+mn-cs"/>
              </a:defRPr>
            </a:lvl1pPr>
            <a:lvl2pPr marL="742950" indent="-285750" algn="l" rtl="0" eaLnBrk="1" latinLnBrk="0" hangingPunct="1">
              <a:spcBef>
                <a:spcPct val="20000"/>
              </a:spcBef>
              <a:buClr>
                <a:schemeClr val="accent2"/>
              </a:buClr>
              <a:buSzPct val="50000"/>
              <a:buFont typeface="Wingdings 2"/>
              <a:buChar char="³"/>
              <a:defRPr kumimoji="0" sz="2800" kern="1200">
                <a:solidFill>
                  <a:schemeClr val="dk1"/>
                </a:solidFill>
                <a:latin typeface="+mn-lt"/>
                <a:ea typeface="+mn-ea"/>
                <a:cs typeface="+mn-cs"/>
              </a:defRPr>
            </a:lvl2pPr>
            <a:lvl3pPr marL="1143000" indent="-228600" algn="l" rtl="0" eaLnBrk="1" latinLnBrk="0" hangingPunct="1">
              <a:spcBef>
                <a:spcPct val="20000"/>
              </a:spcBef>
              <a:buClr>
                <a:schemeClr val="accent3"/>
              </a:buClr>
              <a:buSzPct val="60000"/>
              <a:buFont typeface="Wingdings 2"/>
              <a:buChar char="®"/>
              <a:defRPr kumimoji="0" sz="2400" kern="1200">
                <a:solidFill>
                  <a:schemeClr val="dk1"/>
                </a:solidFill>
                <a:latin typeface="+mn-lt"/>
                <a:ea typeface="+mn-ea"/>
                <a:cs typeface="+mn-cs"/>
              </a:defRPr>
            </a:lvl3pPr>
            <a:lvl4pPr marL="1600200" indent="-228600" algn="l" rtl="0" eaLnBrk="1" latinLnBrk="0" hangingPunct="1">
              <a:spcBef>
                <a:spcPct val="20000"/>
              </a:spcBef>
              <a:buClr>
                <a:schemeClr val="accent5"/>
              </a:buClr>
              <a:buSzPct val="45000"/>
              <a:buFont typeface="Wingdings 2"/>
              <a:buChar char="¯"/>
              <a:defRPr kumimoji="0" sz="2000" kern="1200">
                <a:solidFill>
                  <a:schemeClr val="dk1"/>
                </a:solidFill>
                <a:latin typeface="+mn-lt"/>
                <a:ea typeface="+mn-ea"/>
                <a:cs typeface="+mn-cs"/>
              </a:defRPr>
            </a:lvl4pPr>
            <a:lvl5pPr marL="2057400" indent="-228600" algn="l" rtl="0" eaLnBrk="1" latinLnBrk="0" hangingPunct="1">
              <a:spcBef>
                <a:spcPct val="20000"/>
              </a:spcBef>
              <a:buClr>
                <a:schemeClr val="accent6"/>
              </a:buClr>
              <a:buFont typeface="Wingdings 2"/>
              <a:buChar char=""/>
              <a:defRPr kumimoji="0" sz="2000" kern="1200">
                <a:solidFill>
                  <a:schemeClr val="dk1"/>
                </a:solidFill>
                <a:latin typeface="+mn-lt"/>
                <a:ea typeface="+mn-ea"/>
                <a:cs typeface="+mn-cs"/>
              </a:defRPr>
            </a:lvl5pPr>
            <a:lvl6pPr marL="2514600" indent="-228600" algn="l" rtl="0" eaLnBrk="1" latinLnBrk="0" hangingPunct="1">
              <a:spcBef>
                <a:spcPct val="20000"/>
              </a:spcBef>
              <a:buFont typeface="Arial"/>
              <a:buChar char="•"/>
              <a:defRPr kumimoji="0" sz="2000" kern="1200">
                <a:solidFill>
                  <a:schemeClr val="dk1"/>
                </a:solidFill>
                <a:latin typeface="+mn-lt"/>
                <a:ea typeface="+mn-ea"/>
                <a:cs typeface="+mn-cs"/>
              </a:defRPr>
            </a:lvl6pPr>
            <a:lvl7pPr marL="2971800" indent="-228600" algn="l" rtl="0" eaLnBrk="1" latinLnBrk="0" hangingPunct="1">
              <a:spcBef>
                <a:spcPct val="20000"/>
              </a:spcBef>
              <a:buFont typeface="Arial"/>
              <a:buChar char="•"/>
              <a:defRPr kumimoji="0" sz="2000" kern="1200">
                <a:solidFill>
                  <a:schemeClr val="dk1"/>
                </a:solidFill>
                <a:latin typeface="+mn-lt"/>
                <a:ea typeface="+mn-ea"/>
                <a:cs typeface="+mn-cs"/>
              </a:defRPr>
            </a:lvl7pPr>
            <a:lvl8pPr marL="3429000" indent="-228600" algn="l" rtl="0" eaLnBrk="1" latinLnBrk="0" hangingPunct="1">
              <a:spcBef>
                <a:spcPct val="20000"/>
              </a:spcBef>
              <a:buFont typeface="Arial"/>
              <a:buChar char="•"/>
              <a:defRPr kumimoji="0" sz="2000" kern="1200">
                <a:solidFill>
                  <a:schemeClr val="dk1"/>
                </a:solidFill>
                <a:latin typeface="+mn-lt"/>
                <a:ea typeface="+mn-ea"/>
                <a:cs typeface="+mn-cs"/>
              </a:defRPr>
            </a:lvl8pPr>
            <a:lvl9pPr marL="3886200" indent="-228600" algn="l" rtl="0" eaLnBrk="1" latinLnBrk="0" hangingPunct="1">
              <a:spcBef>
                <a:spcPct val="20000"/>
              </a:spcBef>
              <a:buFont typeface="Arial"/>
              <a:buChar char="•"/>
              <a:defRPr kumimoji="0" sz="2000" kern="1200">
                <a:solidFill>
                  <a:schemeClr val="dk1"/>
                </a:solidFill>
                <a:latin typeface="+mn-lt"/>
                <a:ea typeface="+mn-ea"/>
                <a:cs typeface="+mn-cs"/>
              </a:defRPr>
            </a:lvl9pPr>
          </a:lstStyle>
          <a:p>
            <a:endParaRPr lang="zh-TW" altLang="zh-TW" dirty="0">
              <a:latin typeface="標楷體" panose="03000509000000000000" pitchFamily="65" charset="-120"/>
              <a:ea typeface="標楷體" panose="03000509000000000000" pitchFamily="65" charset="-120"/>
            </a:endParaRPr>
          </a:p>
          <a:p>
            <a:pPr marL="0" indent="0">
              <a:lnSpc>
                <a:spcPct val="120000"/>
              </a:lnSpc>
              <a:buFont typeface="Wingdings 2"/>
              <a:buNone/>
            </a:pPr>
            <a:r>
              <a:rPr lang="zh-TW" altLang="en-US" sz="8000" b="1" dirty="0">
                <a:solidFill>
                  <a:schemeClr val="tx1"/>
                </a:solidFill>
                <a:latin typeface="標楷體" panose="03000509000000000000" pitchFamily="65" charset="-120"/>
                <a:ea typeface="標楷體" panose="03000509000000000000" pitchFamily="65" charset="-120"/>
              </a:rPr>
              <a:t>於新法施行前</a:t>
            </a:r>
            <a:r>
              <a:rPr lang="en-US" altLang="zh-TW" sz="8000" b="1" dirty="0">
                <a:solidFill>
                  <a:schemeClr val="tx1"/>
                </a:solidFill>
                <a:latin typeface="標楷體" panose="03000509000000000000" pitchFamily="65" charset="-120"/>
                <a:ea typeface="標楷體" panose="03000509000000000000" pitchFamily="65" charset="-120"/>
              </a:rPr>
              <a:t>(107.6.30</a:t>
            </a:r>
            <a:r>
              <a:rPr lang="zh-TW" altLang="en-US" sz="8000" b="1" dirty="0">
                <a:solidFill>
                  <a:schemeClr val="tx1"/>
                </a:solidFill>
                <a:latin typeface="標楷體" panose="03000509000000000000" pitchFamily="65" charset="-120"/>
                <a:ea typeface="標楷體" panose="03000509000000000000" pitchFamily="65" charset="-120"/>
              </a:rPr>
              <a:t>前</a:t>
            </a:r>
            <a:r>
              <a:rPr lang="en-US" altLang="zh-TW" sz="8000" b="1" dirty="0">
                <a:solidFill>
                  <a:schemeClr val="tx1"/>
                </a:solidFill>
                <a:latin typeface="標楷體" panose="03000509000000000000" pitchFamily="65" charset="-120"/>
                <a:ea typeface="標楷體" panose="03000509000000000000" pitchFamily="65" charset="-120"/>
              </a:rPr>
              <a:t>)</a:t>
            </a:r>
            <a:r>
              <a:rPr lang="zh-TW" altLang="en-US" sz="8000" b="1" dirty="0">
                <a:solidFill>
                  <a:schemeClr val="tx1"/>
                </a:solidFill>
                <a:latin typeface="標楷體" panose="03000509000000000000" pitchFamily="65" charset="-120"/>
                <a:ea typeface="標楷體" panose="03000509000000000000" pitchFamily="65" charset="-120"/>
              </a:rPr>
              <a:t>，已符合法定支領月退條件而於新法施行後退休生效者，其退撫新制實施前、後年資應給之退休金，仍按原規定之退休金計算基準與基數內涵計給</a:t>
            </a:r>
            <a:r>
              <a:rPr lang="en-US" altLang="zh-TW" sz="8000" b="1" dirty="0">
                <a:solidFill>
                  <a:schemeClr val="tx1"/>
                </a:solidFill>
                <a:latin typeface="標楷體" panose="03000509000000000000" pitchFamily="65" charset="-120"/>
                <a:ea typeface="標楷體" panose="03000509000000000000" pitchFamily="65" charset="-120"/>
              </a:rPr>
              <a:t>(</a:t>
            </a:r>
            <a:r>
              <a:rPr lang="zh-TW" altLang="en-US" sz="8000" b="1" dirty="0">
                <a:solidFill>
                  <a:schemeClr val="tx1"/>
                </a:solidFill>
                <a:latin typeface="標楷體" panose="03000509000000000000" pitchFamily="65" charset="-120"/>
                <a:ea typeface="標楷體" panose="03000509000000000000" pitchFamily="65" charset="-120"/>
              </a:rPr>
              <a:t>教</a:t>
            </a:r>
            <a:r>
              <a:rPr lang="en-US" altLang="zh-TW" sz="8000" b="1" dirty="0">
                <a:solidFill>
                  <a:schemeClr val="tx1"/>
                </a:solidFill>
                <a:latin typeface="標楷體" panose="03000509000000000000" pitchFamily="65" charset="-120"/>
                <a:ea typeface="標楷體" panose="03000509000000000000" pitchFamily="65" charset="-120"/>
              </a:rPr>
              <a:t>#28</a:t>
            </a:r>
            <a:r>
              <a:rPr lang="zh-TW" altLang="en-US" sz="8000" b="1" dirty="0">
                <a:solidFill>
                  <a:schemeClr val="tx1"/>
                </a:solidFill>
                <a:latin typeface="標楷體" panose="03000509000000000000" pitchFamily="65" charset="-120"/>
                <a:ea typeface="標楷體" panose="03000509000000000000" pitchFamily="65" charset="-120"/>
              </a:rPr>
              <a:t>、公</a:t>
            </a:r>
            <a:r>
              <a:rPr lang="en-US" altLang="zh-TW" sz="8000" b="1" dirty="0">
                <a:solidFill>
                  <a:schemeClr val="tx1"/>
                </a:solidFill>
                <a:latin typeface="標楷體" panose="03000509000000000000" pitchFamily="65" charset="-120"/>
                <a:ea typeface="標楷體" panose="03000509000000000000" pitchFamily="65" charset="-120"/>
              </a:rPr>
              <a:t>#27</a:t>
            </a:r>
            <a:r>
              <a:rPr lang="zh-TW" altLang="en-US" sz="8000" b="1" dirty="0">
                <a:solidFill>
                  <a:schemeClr val="tx1"/>
                </a:solidFill>
                <a:latin typeface="標楷體" panose="03000509000000000000" pitchFamily="65" charset="-120"/>
                <a:ea typeface="標楷體" panose="03000509000000000000" pitchFamily="65" charset="-120"/>
              </a:rPr>
              <a:t>含原已符合各年法定指標數</a:t>
            </a:r>
            <a:r>
              <a:rPr lang="en-US" altLang="zh-TW" sz="8000" b="1" dirty="0">
                <a:solidFill>
                  <a:schemeClr val="tx1"/>
                </a:solidFill>
                <a:latin typeface="標楷體" panose="03000509000000000000" pitchFamily="65" charset="-120"/>
                <a:ea typeface="標楷體" panose="03000509000000000000" pitchFamily="65" charset="-120"/>
              </a:rPr>
              <a:t>)</a:t>
            </a:r>
            <a:endParaRPr lang="zh-TW" altLang="zh-TW" sz="8000" b="1" dirty="0">
              <a:solidFill>
                <a:schemeClr val="tx1"/>
              </a:solidFill>
              <a:latin typeface="標楷體" panose="03000509000000000000" pitchFamily="65" charset="-120"/>
              <a:ea typeface="標楷體" panose="03000509000000000000" pitchFamily="65" charset="-120"/>
            </a:endParaRPr>
          </a:p>
        </p:txBody>
      </p:sp>
      <p:pic>
        <p:nvPicPr>
          <p:cNvPr id="7" name="圖片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9512" y="188640"/>
            <a:ext cx="792088" cy="792088"/>
          </a:xfrm>
          <a:prstGeom prst="rect">
            <a:avLst/>
          </a:prstGeom>
        </p:spPr>
      </p:pic>
    </p:spTree>
    <p:extLst>
      <p:ext uri="{BB962C8B-B14F-4D97-AF65-F5344CB8AC3E}">
        <p14:creationId xmlns:p14="http://schemas.microsoft.com/office/powerpoint/2010/main" val="239946318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539552" y="517241"/>
            <a:ext cx="8143932" cy="720080"/>
          </a:xfrm>
          <a:noFill/>
          <a:ln>
            <a:noFill/>
          </a:ln>
        </p:spPr>
        <p:style>
          <a:lnRef idx="1">
            <a:schemeClr val="accent3"/>
          </a:lnRef>
          <a:fillRef idx="2">
            <a:schemeClr val="accent3"/>
          </a:fillRef>
          <a:effectRef idx="1">
            <a:schemeClr val="accent3"/>
          </a:effectRef>
          <a:fontRef idx="minor">
            <a:schemeClr val="dk1"/>
          </a:fontRef>
        </p:style>
        <p:txBody>
          <a:bodyPr>
            <a:normAutofit fontScale="90000"/>
          </a:bodyPr>
          <a:lstStyle/>
          <a:p>
            <a:pPr algn="ctr">
              <a:spcBef>
                <a:spcPct val="50000"/>
              </a:spcBef>
            </a:pPr>
            <a:r>
              <a:rPr lang="zh-TW" altLang="en-US" sz="4400" dirty="0">
                <a:solidFill>
                  <a:schemeClr val="tx1"/>
                </a:solidFill>
                <a:latin typeface="標楷體" panose="03000509000000000000" pitchFamily="65" charset="-120"/>
                <a:ea typeface="標楷體" panose="03000509000000000000" pitchFamily="65" charset="-120"/>
              </a:rPr>
              <a:t>新舊制年資補償金</a:t>
            </a:r>
            <a:r>
              <a:rPr lang="zh-TW" altLang="en-US" sz="2200" dirty="0">
                <a:solidFill>
                  <a:srgbClr val="FF0000"/>
                </a:solidFill>
                <a:latin typeface="標楷體" panose="03000509000000000000" pitchFamily="65" charset="-120"/>
                <a:ea typeface="標楷體" panose="03000509000000000000" pitchFamily="65" charset="-120"/>
              </a:rPr>
              <a:t>教</a:t>
            </a:r>
            <a:r>
              <a:rPr lang="en-US" altLang="zh-TW" sz="2200" dirty="0">
                <a:solidFill>
                  <a:srgbClr val="FF0000"/>
                </a:solidFill>
                <a:latin typeface="標楷體" panose="03000509000000000000" pitchFamily="65" charset="-120"/>
                <a:ea typeface="標楷體" panose="03000509000000000000" pitchFamily="65" charset="-120"/>
              </a:rPr>
              <a:t>#34</a:t>
            </a:r>
            <a:endParaRPr lang="zh-TW" altLang="en-US" sz="2200" dirty="0">
              <a:solidFill>
                <a:srgbClr val="FF0000"/>
              </a:solidFill>
              <a:latin typeface="標楷體" panose="03000509000000000000" pitchFamily="65" charset="-120"/>
              <a:ea typeface="標楷體" panose="03000509000000000000" pitchFamily="65" charset="-120"/>
            </a:endParaRPr>
          </a:p>
        </p:txBody>
      </p:sp>
      <p:graphicFrame>
        <p:nvGraphicFramePr>
          <p:cNvPr id="3" name="表格 2"/>
          <p:cNvGraphicFramePr>
            <a:graphicFrameLocks noGrp="1"/>
          </p:cNvGraphicFramePr>
          <p:nvPr>
            <p:extLst/>
          </p:nvPr>
        </p:nvGraphicFramePr>
        <p:xfrm>
          <a:off x="467544" y="1453346"/>
          <a:ext cx="8315337" cy="3977358"/>
        </p:xfrm>
        <a:graphic>
          <a:graphicData uri="http://schemas.openxmlformats.org/drawingml/2006/table">
            <a:tbl>
              <a:tblPr/>
              <a:tblGrid>
                <a:gridCol w="1008112">
                  <a:extLst>
                    <a:ext uri="{9D8B030D-6E8A-4147-A177-3AD203B41FA5}">
                      <a16:colId xmlns:a16="http://schemas.microsoft.com/office/drawing/2014/main" xmlns="" val="20000"/>
                    </a:ext>
                  </a:extLst>
                </a:gridCol>
                <a:gridCol w="2249875">
                  <a:extLst>
                    <a:ext uri="{9D8B030D-6E8A-4147-A177-3AD203B41FA5}">
                      <a16:colId xmlns:a16="http://schemas.microsoft.com/office/drawing/2014/main" xmlns="" val="20001"/>
                    </a:ext>
                  </a:extLst>
                </a:gridCol>
                <a:gridCol w="5057350">
                  <a:extLst>
                    <a:ext uri="{9D8B030D-6E8A-4147-A177-3AD203B41FA5}">
                      <a16:colId xmlns:a16="http://schemas.microsoft.com/office/drawing/2014/main" xmlns="" val="20002"/>
                    </a:ext>
                  </a:extLst>
                </a:gridCol>
              </a:tblGrid>
              <a:tr h="377087">
                <a:tc>
                  <a:txBody>
                    <a:bodyPr/>
                    <a:lstStyle/>
                    <a:p>
                      <a:pPr marL="0" marR="0" lvl="0" indent="0" algn="ctr" defTabSz="914400" rtl="0" eaLnBrk="0" fontAlgn="base" latinLnBrk="0" hangingPunct="0">
                        <a:lnSpc>
                          <a:spcPct val="100000"/>
                        </a:lnSpc>
                        <a:spcBef>
                          <a:spcPct val="20000"/>
                        </a:spcBef>
                        <a:spcAft>
                          <a:spcPct val="0"/>
                        </a:spcAft>
                        <a:buClr>
                          <a:schemeClr val="folHlink"/>
                        </a:buClr>
                        <a:buSzPct val="60000"/>
                        <a:buFont typeface="Wingdings" pitchFamily="2" charset="2"/>
                        <a:buNone/>
                        <a:tabLst/>
                      </a:pPr>
                      <a:r>
                        <a:rPr kumimoji="1" lang="zh-TW" altLang="en-US" sz="2400" b="0" i="0" u="none" strike="noStrike" cap="none" normalizeH="0" baseline="0" dirty="0">
                          <a:ln>
                            <a:noFill/>
                          </a:ln>
                          <a:solidFill>
                            <a:schemeClr val="tx1"/>
                          </a:solidFill>
                          <a:effectLst/>
                          <a:latin typeface="標楷體" panose="03000509000000000000" pitchFamily="65" charset="-120"/>
                          <a:ea typeface="標楷體" panose="03000509000000000000" pitchFamily="65" charset="-120"/>
                        </a:rPr>
                        <a:t>項目</a:t>
                      </a:r>
                    </a:p>
                  </a:txBody>
                  <a:tcPr marL="0" marR="0" marT="0" marB="0" anchor="ctr" horzOverflow="overflow">
                    <a:lnL w="12700" cap="flat" cmpd="sng" algn="ctr">
                      <a:solidFill>
                        <a:srgbClr val="003300"/>
                      </a:solidFill>
                      <a:prstDash val="solid"/>
                      <a:round/>
                      <a:headEnd type="none" w="med" len="med"/>
                      <a:tailEnd type="none" w="med" len="med"/>
                    </a:lnL>
                    <a:lnR w="12700" cap="flat" cmpd="sng" algn="ctr">
                      <a:solidFill>
                        <a:srgbClr val="003300"/>
                      </a:solidFill>
                      <a:prstDash val="solid"/>
                      <a:round/>
                      <a:headEnd type="none" w="med" len="med"/>
                      <a:tailEnd type="none" w="med" len="med"/>
                    </a:lnR>
                    <a:lnT w="12700" cap="flat" cmpd="sng" algn="ctr">
                      <a:solidFill>
                        <a:srgbClr val="003300"/>
                      </a:solidFill>
                      <a:prstDash val="solid"/>
                      <a:round/>
                      <a:headEnd type="none" w="med" len="med"/>
                      <a:tailEnd type="none" w="med" len="med"/>
                    </a:lnT>
                    <a:lnB w="12700" cap="flat" cmpd="sng" algn="ctr">
                      <a:solidFill>
                        <a:srgbClr val="003300"/>
                      </a:solidFill>
                      <a:prstDash val="solid"/>
                      <a:round/>
                      <a:headEnd type="none" w="med" len="med"/>
                      <a:tailEnd type="none" w="med" len="med"/>
                    </a:lnB>
                    <a:lnTlToBr>
                      <a:noFill/>
                    </a:lnTlToBr>
                    <a:lnBlToTr>
                      <a:noFill/>
                    </a:lnBlToTr>
                    <a:solidFill>
                      <a:srgbClr val="FFC000"/>
                    </a:solidFill>
                  </a:tcPr>
                </a:tc>
                <a:tc>
                  <a:txBody>
                    <a:bodyPr/>
                    <a:lstStyle/>
                    <a:p>
                      <a:pPr marL="0" marR="0" lvl="0" indent="0" algn="ctr" defTabSz="914400" rtl="0" eaLnBrk="0" fontAlgn="base" latinLnBrk="0" hangingPunct="0">
                        <a:lnSpc>
                          <a:spcPct val="100000"/>
                        </a:lnSpc>
                        <a:spcBef>
                          <a:spcPct val="20000"/>
                        </a:spcBef>
                        <a:spcAft>
                          <a:spcPct val="0"/>
                        </a:spcAft>
                        <a:buClr>
                          <a:schemeClr val="folHlink"/>
                        </a:buClr>
                        <a:buSzPct val="60000"/>
                        <a:buFont typeface="Wingdings" pitchFamily="2" charset="2"/>
                        <a:buNone/>
                        <a:tabLst/>
                      </a:pPr>
                      <a:r>
                        <a:rPr kumimoji="1" lang="zh-TW" altLang="en-US" sz="2400" b="0" i="0" u="none" strike="noStrike" cap="none" normalizeH="0" baseline="0" dirty="0">
                          <a:ln>
                            <a:noFill/>
                          </a:ln>
                          <a:solidFill>
                            <a:schemeClr val="tx1"/>
                          </a:solidFill>
                          <a:effectLst/>
                          <a:latin typeface="標楷體" panose="03000509000000000000" pitchFamily="65" charset="-120"/>
                          <a:ea typeface="標楷體" panose="03000509000000000000" pitchFamily="65" charset="-120"/>
                        </a:rPr>
                        <a:t>支領條件</a:t>
                      </a:r>
                    </a:p>
                  </a:txBody>
                  <a:tcPr marL="0" marR="0" marT="0" marB="0" anchor="ctr" horzOverflow="overflow">
                    <a:lnL w="12700" cap="flat" cmpd="sng" algn="ctr">
                      <a:solidFill>
                        <a:srgbClr val="003300"/>
                      </a:solidFill>
                      <a:prstDash val="solid"/>
                      <a:round/>
                      <a:headEnd type="none" w="med" len="med"/>
                      <a:tailEnd type="none" w="med" len="med"/>
                    </a:lnL>
                    <a:lnR w="12700" cap="flat" cmpd="sng" algn="ctr">
                      <a:solidFill>
                        <a:srgbClr val="003300"/>
                      </a:solidFill>
                      <a:prstDash val="solid"/>
                      <a:round/>
                      <a:headEnd type="none" w="med" len="med"/>
                      <a:tailEnd type="none" w="med" len="med"/>
                    </a:lnR>
                    <a:lnT w="12700" cap="flat" cmpd="sng" algn="ctr">
                      <a:solidFill>
                        <a:srgbClr val="003300"/>
                      </a:solidFill>
                      <a:prstDash val="solid"/>
                      <a:round/>
                      <a:headEnd type="none" w="med" len="med"/>
                      <a:tailEnd type="none" w="med" len="med"/>
                    </a:lnT>
                    <a:lnB w="12700" cap="flat" cmpd="sng" algn="ctr">
                      <a:solidFill>
                        <a:srgbClr val="003300"/>
                      </a:solidFill>
                      <a:prstDash val="solid"/>
                      <a:round/>
                      <a:headEnd type="none" w="med" len="med"/>
                      <a:tailEnd type="none" w="med" len="med"/>
                    </a:lnB>
                    <a:lnTlToBr>
                      <a:noFill/>
                    </a:lnTlToBr>
                    <a:lnBlToTr>
                      <a:noFill/>
                    </a:lnBlToTr>
                    <a:solidFill>
                      <a:srgbClr val="FFC000"/>
                    </a:solidFill>
                  </a:tcPr>
                </a:tc>
                <a:tc>
                  <a:txBody>
                    <a:bodyPr/>
                    <a:lstStyle/>
                    <a:p>
                      <a:pPr marL="0" marR="0" lvl="0" indent="0" algn="ctr" defTabSz="914400" rtl="0" eaLnBrk="0" fontAlgn="base" latinLnBrk="0" hangingPunct="0">
                        <a:lnSpc>
                          <a:spcPct val="100000"/>
                        </a:lnSpc>
                        <a:spcBef>
                          <a:spcPct val="20000"/>
                        </a:spcBef>
                        <a:spcAft>
                          <a:spcPct val="0"/>
                        </a:spcAft>
                        <a:buClr>
                          <a:schemeClr val="folHlink"/>
                        </a:buClr>
                        <a:buSzPct val="60000"/>
                        <a:buFont typeface="Wingdings" pitchFamily="2" charset="2"/>
                        <a:buNone/>
                        <a:tabLst/>
                      </a:pPr>
                      <a:r>
                        <a:rPr kumimoji="1" lang="zh-TW" altLang="en-US" sz="2400" b="0" i="0" u="none" strike="noStrike" cap="none" normalizeH="0" baseline="0" dirty="0">
                          <a:ln>
                            <a:noFill/>
                          </a:ln>
                          <a:solidFill>
                            <a:schemeClr val="tx1"/>
                          </a:solidFill>
                          <a:effectLst/>
                          <a:latin typeface="標楷體" panose="03000509000000000000" pitchFamily="65" charset="-120"/>
                          <a:ea typeface="標楷體" panose="03000509000000000000" pitchFamily="65" charset="-120"/>
                        </a:rPr>
                        <a:t>計算公式</a:t>
                      </a:r>
                    </a:p>
                  </a:txBody>
                  <a:tcPr marL="0" marR="0" marT="0" marB="0" anchor="ctr" horzOverflow="overflow">
                    <a:lnL w="12700" cap="flat" cmpd="sng" algn="ctr">
                      <a:solidFill>
                        <a:srgbClr val="003300"/>
                      </a:solidFill>
                      <a:prstDash val="solid"/>
                      <a:round/>
                      <a:headEnd type="none" w="med" len="med"/>
                      <a:tailEnd type="none" w="med" len="med"/>
                    </a:lnL>
                    <a:lnR w="12700" cap="flat" cmpd="sng" algn="ctr">
                      <a:solidFill>
                        <a:srgbClr val="003300"/>
                      </a:solidFill>
                      <a:prstDash val="solid"/>
                      <a:round/>
                      <a:headEnd type="none" w="med" len="med"/>
                      <a:tailEnd type="none" w="med" len="med"/>
                    </a:lnR>
                    <a:lnT w="12700" cap="flat" cmpd="sng" algn="ctr">
                      <a:solidFill>
                        <a:srgbClr val="003300"/>
                      </a:solidFill>
                      <a:prstDash val="solid"/>
                      <a:round/>
                      <a:headEnd type="none" w="med" len="med"/>
                      <a:tailEnd type="none" w="med" len="med"/>
                    </a:lnT>
                    <a:lnB w="12700" cap="flat" cmpd="sng" algn="ctr">
                      <a:solidFill>
                        <a:srgbClr val="003300"/>
                      </a:solidFill>
                      <a:prstDash val="solid"/>
                      <a:round/>
                      <a:headEnd type="none" w="med" len="med"/>
                      <a:tailEnd type="none" w="med" len="med"/>
                    </a:lnB>
                    <a:lnTlToBr>
                      <a:noFill/>
                    </a:lnTlToBr>
                    <a:lnBlToTr>
                      <a:noFill/>
                    </a:lnBlToTr>
                    <a:solidFill>
                      <a:srgbClr val="FFC000"/>
                    </a:solidFill>
                  </a:tcPr>
                </a:tc>
                <a:extLst>
                  <a:ext uri="{0D108BD9-81ED-4DB2-BD59-A6C34878D82A}">
                    <a16:rowId xmlns:a16="http://schemas.microsoft.com/office/drawing/2014/main" xmlns="" val="10000"/>
                  </a:ext>
                </a:extLst>
              </a:tr>
              <a:tr h="1478863">
                <a:tc>
                  <a:txBody>
                    <a:bodyPr/>
                    <a:lstStyle/>
                    <a:p>
                      <a:pPr marL="0" marR="0" lvl="0" indent="0" algn="dist" defTabSz="914400" rtl="0" eaLnBrk="0" fontAlgn="base" latinLnBrk="0" hangingPunct="0">
                        <a:lnSpc>
                          <a:spcPct val="100000"/>
                        </a:lnSpc>
                        <a:spcBef>
                          <a:spcPct val="20000"/>
                        </a:spcBef>
                        <a:spcAft>
                          <a:spcPct val="0"/>
                        </a:spcAft>
                        <a:buClr>
                          <a:schemeClr val="folHlink"/>
                        </a:buClr>
                        <a:buSzPct val="60000"/>
                        <a:buFont typeface="Wingdings" pitchFamily="2" charset="2"/>
                        <a:buNone/>
                        <a:tabLst/>
                      </a:pPr>
                      <a:r>
                        <a:rPr kumimoji="1" lang="zh-TW" altLang="en-US" sz="2400" b="0" i="0" u="none" strike="noStrike" cap="none" normalizeH="0" baseline="0" dirty="0">
                          <a:ln>
                            <a:noFill/>
                          </a:ln>
                          <a:solidFill>
                            <a:schemeClr val="tx1"/>
                          </a:solidFill>
                          <a:effectLst/>
                          <a:latin typeface="標楷體" panose="03000509000000000000" pitchFamily="65" charset="-120"/>
                          <a:ea typeface="標楷體" panose="03000509000000000000" pitchFamily="65" charset="-120"/>
                        </a:rPr>
                        <a:t>增發</a:t>
                      </a:r>
                      <a:endParaRPr kumimoji="1" lang="en-US" altLang="zh-TW" sz="2400" b="0" i="0" u="none" strike="noStrike" cap="none" normalizeH="0" baseline="0" dirty="0">
                        <a:ln>
                          <a:noFill/>
                        </a:ln>
                        <a:solidFill>
                          <a:schemeClr val="tx1"/>
                        </a:solidFill>
                        <a:effectLst/>
                        <a:latin typeface="標楷體" panose="03000509000000000000" pitchFamily="65" charset="-120"/>
                        <a:ea typeface="標楷體" panose="03000509000000000000" pitchFamily="65" charset="-120"/>
                      </a:endParaRPr>
                    </a:p>
                    <a:p>
                      <a:pPr marL="0" marR="0" lvl="0" indent="0" algn="dist" defTabSz="914400" rtl="0" eaLnBrk="0" fontAlgn="base" latinLnBrk="0" hangingPunct="0">
                        <a:lnSpc>
                          <a:spcPct val="100000"/>
                        </a:lnSpc>
                        <a:spcBef>
                          <a:spcPct val="20000"/>
                        </a:spcBef>
                        <a:spcAft>
                          <a:spcPct val="0"/>
                        </a:spcAft>
                        <a:buClr>
                          <a:schemeClr val="folHlink"/>
                        </a:buClr>
                        <a:buSzPct val="60000"/>
                        <a:buFont typeface="Wingdings" pitchFamily="2" charset="2"/>
                        <a:buNone/>
                        <a:tabLst/>
                      </a:pPr>
                      <a:r>
                        <a:rPr kumimoji="1" lang="zh-TW" altLang="en-US" sz="2400" b="0" i="0" u="none" strike="noStrike" cap="none" normalizeH="0" baseline="0" dirty="0">
                          <a:ln>
                            <a:noFill/>
                          </a:ln>
                          <a:solidFill>
                            <a:schemeClr val="tx1"/>
                          </a:solidFill>
                          <a:effectLst/>
                          <a:latin typeface="標楷體" panose="03000509000000000000" pitchFamily="65" charset="-120"/>
                          <a:ea typeface="標楷體" panose="03000509000000000000" pitchFamily="65" charset="-120"/>
                        </a:rPr>
                        <a:t>補償金 </a:t>
                      </a:r>
                    </a:p>
                  </a:txBody>
                  <a:tcPr marL="0" marR="0" marT="0" marB="0" anchor="ctr" horzOverflow="overflow">
                    <a:lnL w="12700" cap="flat" cmpd="sng" algn="ctr">
                      <a:solidFill>
                        <a:srgbClr val="003300"/>
                      </a:solidFill>
                      <a:prstDash val="solid"/>
                      <a:round/>
                      <a:headEnd type="none" w="med" len="med"/>
                      <a:tailEnd type="none" w="med" len="med"/>
                    </a:lnL>
                    <a:lnR w="12700" cap="flat" cmpd="sng" algn="ctr">
                      <a:solidFill>
                        <a:srgbClr val="003300"/>
                      </a:solidFill>
                      <a:prstDash val="solid"/>
                      <a:round/>
                      <a:headEnd type="none" w="med" len="med"/>
                      <a:tailEnd type="none" w="med" len="med"/>
                    </a:lnR>
                    <a:lnT w="12700" cap="flat" cmpd="sng" algn="ctr">
                      <a:solidFill>
                        <a:srgbClr val="003300"/>
                      </a:solidFill>
                      <a:prstDash val="solid"/>
                      <a:round/>
                      <a:headEnd type="none" w="med" len="med"/>
                      <a:tailEnd type="none" w="med" len="med"/>
                    </a:lnT>
                    <a:lnB w="12700" cap="flat" cmpd="sng" algn="ctr">
                      <a:solidFill>
                        <a:srgbClr val="003300"/>
                      </a:solidFill>
                      <a:prstDash val="solid"/>
                      <a:round/>
                      <a:headEnd type="none" w="med" len="med"/>
                      <a:tailEnd type="none" w="med" len="med"/>
                    </a:lnB>
                    <a:lnTlToBr>
                      <a:noFill/>
                    </a:lnTlToBr>
                    <a:lnBlToTr>
                      <a:noFill/>
                    </a:lnBlToTr>
                    <a:solidFill>
                      <a:srgbClr val="FFC000"/>
                    </a:solidFill>
                  </a:tcPr>
                </a:tc>
                <a:tc>
                  <a:txBody>
                    <a:bodyPr/>
                    <a:lstStyle/>
                    <a:p>
                      <a:pPr marL="0" marR="0" lvl="0" indent="0" algn="l" defTabSz="914400" rtl="0" eaLnBrk="0" fontAlgn="base" latinLnBrk="0" hangingPunct="0">
                        <a:lnSpc>
                          <a:spcPct val="100000"/>
                        </a:lnSpc>
                        <a:spcBef>
                          <a:spcPct val="20000"/>
                        </a:spcBef>
                        <a:spcAft>
                          <a:spcPct val="0"/>
                        </a:spcAft>
                        <a:buClr>
                          <a:schemeClr val="folHlink"/>
                        </a:buClr>
                        <a:buSzPct val="60000"/>
                        <a:buFont typeface="Wingdings" pitchFamily="2" charset="2"/>
                        <a:buNone/>
                        <a:tabLst/>
                      </a:pPr>
                      <a:r>
                        <a:rPr kumimoji="1" lang="en-US" altLang="zh-TW" sz="2400" b="0" i="0" u="none" strike="noStrike" cap="none" normalizeH="0" baseline="0" dirty="0">
                          <a:ln>
                            <a:noFill/>
                          </a:ln>
                          <a:solidFill>
                            <a:schemeClr val="tx1"/>
                          </a:solidFill>
                          <a:effectLst/>
                          <a:latin typeface="標楷體" panose="03000509000000000000" pitchFamily="65" charset="-120"/>
                          <a:ea typeface="標楷體" panose="03000509000000000000" pitchFamily="65" charset="-120"/>
                        </a:rPr>
                        <a:t>1.</a:t>
                      </a:r>
                      <a:r>
                        <a:rPr kumimoji="1" lang="zh-TW" altLang="en-US" sz="2400" b="0" i="0" u="none" strike="noStrike" cap="none" normalizeH="0" baseline="0" dirty="0">
                          <a:ln>
                            <a:noFill/>
                          </a:ln>
                          <a:solidFill>
                            <a:schemeClr val="tx1"/>
                          </a:solidFill>
                          <a:effectLst/>
                          <a:latin typeface="標楷體" panose="03000509000000000000" pitchFamily="65" charset="-120"/>
                          <a:ea typeface="標楷體" panose="03000509000000000000" pitchFamily="65" charset="-120"/>
                        </a:rPr>
                        <a:t>支領月退休金</a:t>
                      </a:r>
                    </a:p>
                    <a:p>
                      <a:pPr marL="0" marR="0" lvl="0" indent="0" algn="l" defTabSz="914400" rtl="0" eaLnBrk="0" fontAlgn="base" latinLnBrk="0" hangingPunct="0">
                        <a:lnSpc>
                          <a:spcPct val="100000"/>
                        </a:lnSpc>
                        <a:spcBef>
                          <a:spcPct val="20000"/>
                        </a:spcBef>
                        <a:spcAft>
                          <a:spcPct val="0"/>
                        </a:spcAft>
                        <a:buClr>
                          <a:schemeClr val="folHlink"/>
                        </a:buClr>
                        <a:buSzPct val="60000"/>
                        <a:buFont typeface="Wingdings" pitchFamily="2" charset="2"/>
                        <a:buNone/>
                        <a:tabLst/>
                      </a:pPr>
                      <a:r>
                        <a:rPr kumimoji="1" lang="en-US" altLang="zh-TW" sz="2400" b="0" i="0" u="none" strike="noStrike" cap="none" normalizeH="0" baseline="0" dirty="0">
                          <a:ln>
                            <a:noFill/>
                          </a:ln>
                          <a:solidFill>
                            <a:schemeClr val="tx1"/>
                          </a:solidFill>
                          <a:effectLst/>
                          <a:latin typeface="標楷體" panose="03000509000000000000" pitchFamily="65" charset="-120"/>
                          <a:ea typeface="標楷體" panose="03000509000000000000" pitchFamily="65" charset="-120"/>
                        </a:rPr>
                        <a:t>2.</a:t>
                      </a:r>
                      <a:r>
                        <a:rPr kumimoji="1" lang="zh-TW" altLang="en-US" sz="2400" b="0" i="0" u="none" strike="noStrike" cap="none" normalizeH="0" baseline="0" dirty="0">
                          <a:ln>
                            <a:noFill/>
                          </a:ln>
                          <a:solidFill>
                            <a:srgbClr val="FF00FF"/>
                          </a:solidFill>
                          <a:effectLst/>
                          <a:latin typeface="標楷體" panose="03000509000000000000" pitchFamily="65" charset="-120"/>
                          <a:ea typeface="標楷體" panose="03000509000000000000" pitchFamily="65" charset="-120"/>
                        </a:rPr>
                        <a:t>舊制年資未滿 </a:t>
                      </a:r>
                      <a:endParaRPr kumimoji="1" lang="en-US" altLang="zh-TW" sz="2400" b="0" i="0" u="none" strike="noStrike" cap="none" normalizeH="0" baseline="0" dirty="0">
                        <a:ln>
                          <a:noFill/>
                        </a:ln>
                        <a:solidFill>
                          <a:srgbClr val="FF00FF"/>
                        </a:solidFill>
                        <a:effectLst/>
                        <a:latin typeface="標楷體" panose="03000509000000000000" pitchFamily="65" charset="-120"/>
                        <a:ea typeface="標楷體" panose="03000509000000000000" pitchFamily="65" charset="-120"/>
                      </a:endParaRPr>
                    </a:p>
                    <a:p>
                      <a:pPr marL="0" marR="0" lvl="0" indent="0" algn="l" defTabSz="914400" rtl="0" eaLnBrk="0" fontAlgn="base" latinLnBrk="0" hangingPunct="0">
                        <a:lnSpc>
                          <a:spcPct val="100000"/>
                        </a:lnSpc>
                        <a:spcBef>
                          <a:spcPct val="20000"/>
                        </a:spcBef>
                        <a:spcAft>
                          <a:spcPct val="0"/>
                        </a:spcAft>
                        <a:buClr>
                          <a:schemeClr val="folHlink"/>
                        </a:buClr>
                        <a:buSzPct val="60000"/>
                        <a:buFont typeface="Wingdings" pitchFamily="2" charset="2"/>
                        <a:buNone/>
                        <a:tabLst/>
                      </a:pPr>
                      <a:r>
                        <a:rPr kumimoji="1" lang="zh-TW" altLang="en-US" sz="2400" b="0" i="0" u="none" strike="noStrike" cap="none" normalizeH="0" baseline="0" dirty="0">
                          <a:ln>
                            <a:noFill/>
                          </a:ln>
                          <a:solidFill>
                            <a:srgbClr val="FF00FF"/>
                          </a:solidFill>
                          <a:effectLst/>
                          <a:latin typeface="標楷體" panose="03000509000000000000" pitchFamily="65" charset="-120"/>
                          <a:ea typeface="標楷體" panose="03000509000000000000" pitchFamily="65" charset="-120"/>
                        </a:rPr>
                        <a:t>  </a:t>
                      </a:r>
                      <a:r>
                        <a:rPr kumimoji="1" lang="en-US" altLang="zh-TW" sz="2400" b="0" i="0" u="none" strike="noStrike" cap="none" normalizeH="0" baseline="0" dirty="0">
                          <a:ln>
                            <a:noFill/>
                          </a:ln>
                          <a:solidFill>
                            <a:srgbClr val="FF00FF"/>
                          </a:solidFill>
                          <a:effectLst/>
                          <a:latin typeface="標楷體" panose="03000509000000000000" pitchFamily="65" charset="-120"/>
                          <a:ea typeface="標楷體" panose="03000509000000000000" pitchFamily="65" charset="-120"/>
                        </a:rPr>
                        <a:t>15</a:t>
                      </a:r>
                      <a:r>
                        <a:rPr kumimoji="1" lang="zh-TW" altLang="en-US" sz="2400" b="0" i="0" u="none" strike="noStrike" cap="none" normalizeH="0" baseline="0" dirty="0">
                          <a:ln>
                            <a:noFill/>
                          </a:ln>
                          <a:solidFill>
                            <a:srgbClr val="FF00FF"/>
                          </a:solidFill>
                          <a:effectLst/>
                          <a:latin typeface="標楷體" panose="03000509000000000000" pitchFamily="65" charset="-120"/>
                          <a:ea typeface="標楷體" panose="03000509000000000000" pitchFamily="65" charset="-120"/>
                        </a:rPr>
                        <a:t>年</a:t>
                      </a:r>
                      <a:endParaRPr kumimoji="1" lang="zh-TW" altLang="en-US" sz="2400" b="0" i="0" u="none" strike="noStrike" cap="none" normalizeH="0" baseline="0" dirty="0">
                        <a:ln>
                          <a:noFill/>
                        </a:ln>
                        <a:solidFill>
                          <a:schemeClr val="tx1"/>
                        </a:solidFill>
                        <a:effectLst/>
                        <a:latin typeface="標楷體" panose="03000509000000000000" pitchFamily="65" charset="-120"/>
                        <a:ea typeface="標楷體" panose="03000509000000000000" pitchFamily="65" charset="-120"/>
                      </a:endParaRPr>
                    </a:p>
                  </a:txBody>
                  <a:tcPr marL="0" marR="0" marT="0" marB="0" anchor="ctr" horzOverflow="overflow">
                    <a:lnL w="12700" cap="flat" cmpd="sng" algn="ctr">
                      <a:solidFill>
                        <a:srgbClr val="003300"/>
                      </a:solidFill>
                      <a:prstDash val="solid"/>
                      <a:round/>
                      <a:headEnd type="none" w="med" len="med"/>
                      <a:tailEnd type="none" w="med" len="med"/>
                    </a:lnL>
                    <a:lnR w="12700" cap="flat" cmpd="sng" algn="ctr">
                      <a:solidFill>
                        <a:srgbClr val="003300"/>
                      </a:solidFill>
                      <a:prstDash val="solid"/>
                      <a:round/>
                      <a:headEnd type="none" w="med" len="med"/>
                      <a:tailEnd type="none" w="med" len="med"/>
                    </a:lnR>
                    <a:lnT w="12700" cap="flat" cmpd="sng" algn="ctr">
                      <a:solidFill>
                        <a:srgbClr val="003300"/>
                      </a:solidFill>
                      <a:prstDash val="solid"/>
                      <a:round/>
                      <a:headEnd type="none" w="med" len="med"/>
                      <a:tailEnd type="none" w="med" len="med"/>
                    </a:lnT>
                    <a:lnB w="12700" cap="flat" cmpd="sng" algn="ctr">
                      <a:solidFill>
                        <a:srgbClr val="003300"/>
                      </a:solidFill>
                      <a:prstDash val="solid"/>
                      <a:round/>
                      <a:headEnd type="none" w="med" len="med"/>
                      <a:tailEnd type="none" w="med" len="med"/>
                    </a:lnB>
                    <a:lnTlToBr>
                      <a:noFill/>
                    </a:lnTlToBr>
                    <a:lnBlToTr>
                      <a:noFill/>
                    </a:lnBlToTr>
                    <a:solidFill>
                      <a:schemeClr val="accent6">
                        <a:lumMod val="60000"/>
                        <a:lumOff val="40000"/>
                      </a:schemeClr>
                    </a:solidFill>
                  </a:tcPr>
                </a:tc>
                <a:tc>
                  <a:txBody>
                    <a:bodyPr/>
                    <a:lstStyle/>
                    <a:p>
                      <a:pPr marL="0" marR="0" lvl="0" indent="0" algn="l" defTabSz="914400" rtl="0" eaLnBrk="0" fontAlgn="base" latinLnBrk="0" hangingPunct="0">
                        <a:lnSpc>
                          <a:spcPct val="100000"/>
                        </a:lnSpc>
                        <a:spcBef>
                          <a:spcPct val="20000"/>
                        </a:spcBef>
                        <a:spcAft>
                          <a:spcPct val="0"/>
                        </a:spcAft>
                        <a:buClr>
                          <a:schemeClr val="folHlink"/>
                        </a:buClr>
                        <a:buSzPct val="60000"/>
                        <a:buFont typeface="Wingdings" pitchFamily="2" charset="2"/>
                        <a:buNone/>
                        <a:tabLst/>
                      </a:pPr>
                      <a:r>
                        <a:rPr kumimoji="1" lang="zh-TW" altLang="en-US" sz="2400" b="0" i="0" u="none" strike="noStrike" cap="none" normalizeH="0" baseline="0" dirty="0">
                          <a:ln>
                            <a:noFill/>
                          </a:ln>
                          <a:solidFill>
                            <a:srgbClr val="FF00FF"/>
                          </a:solidFill>
                          <a:effectLst/>
                          <a:latin typeface="標楷體" panose="03000509000000000000" pitchFamily="65" charset="-120"/>
                          <a:ea typeface="標楷體" panose="03000509000000000000" pitchFamily="65" charset="-120"/>
                        </a:rPr>
                        <a:t>月支薪額</a:t>
                      </a:r>
                      <a:r>
                        <a:rPr kumimoji="1" lang="en-US" altLang="zh-TW" sz="2400" b="0" i="0" u="none" strike="noStrike" cap="none" normalizeH="0" baseline="0" dirty="0">
                          <a:ln>
                            <a:noFill/>
                          </a:ln>
                          <a:solidFill>
                            <a:srgbClr val="FF00FF"/>
                          </a:solidFill>
                          <a:effectLst/>
                          <a:latin typeface="標楷體" panose="03000509000000000000" pitchFamily="65" charset="-120"/>
                          <a:ea typeface="標楷體" panose="03000509000000000000" pitchFamily="65" charset="-120"/>
                        </a:rPr>
                        <a:t>/</a:t>
                      </a:r>
                      <a:r>
                        <a:rPr kumimoji="1" lang="zh-TW" altLang="en-US" sz="2400" b="0" i="0" u="none" strike="noStrike" cap="none" normalizeH="0" baseline="0" dirty="0">
                          <a:ln>
                            <a:noFill/>
                          </a:ln>
                          <a:solidFill>
                            <a:srgbClr val="FF00FF"/>
                          </a:solidFill>
                          <a:effectLst/>
                          <a:latin typeface="標楷體" panose="03000509000000000000" pitchFamily="65" charset="-120"/>
                          <a:ea typeface="標楷體" panose="03000509000000000000" pitchFamily="65" charset="-120"/>
                        </a:rPr>
                        <a:t>平均俸額</a:t>
                      </a:r>
                      <a:r>
                        <a:rPr lang="en-US" altLang="zh-TW" sz="2400" b="0" u="none" dirty="0">
                          <a:solidFill>
                            <a:srgbClr val="FF00FF"/>
                          </a:solidFill>
                          <a:latin typeface="標楷體" panose="03000509000000000000" pitchFamily="65" charset="-120"/>
                          <a:ea typeface="標楷體" panose="03000509000000000000" pitchFamily="65" charset="-120"/>
                        </a:rPr>
                        <a:t>×</a:t>
                      </a:r>
                      <a:r>
                        <a:rPr kumimoji="1" lang="en-US" altLang="zh-TW" sz="2400" b="0" i="0" u="none" strike="noStrike" cap="none" normalizeH="0" baseline="0" dirty="0">
                          <a:ln>
                            <a:noFill/>
                          </a:ln>
                          <a:solidFill>
                            <a:srgbClr val="FF00FF"/>
                          </a:solidFill>
                          <a:effectLst/>
                          <a:latin typeface="標楷體" panose="03000509000000000000" pitchFamily="65" charset="-120"/>
                          <a:ea typeface="標楷體" panose="03000509000000000000" pitchFamily="65" charset="-120"/>
                        </a:rPr>
                        <a:t>2</a:t>
                      </a:r>
                      <a:r>
                        <a:rPr lang="en-US" altLang="zh-TW" sz="2400" b="0" u="none" dirty="0">
                          <a:solidFill>
                            <a:srgbClr val="FF00FF"/>
                          </a:solidFill>
                          <a:latin typeface="標楷體" panose="03000509000000000000" pitchFamily="65" charset="-120"/>
                          <a:ea typeface="標楷體" panose="03000509000000000000" pitchFamily="65" charset="-120"/>
                        </a:rPr>
                        <a:t>×</a:t>
                      </a:r>
                      <a:r>
                        <a:rPr lang="zh-TW" altLang="en-US" sz="2400" b="0" dirty="0">
                          <a:solidFill>
                            <a:srgbClr val="FF00FF"/>
                          </a:solidFill>
                          <a:latin typeface="標楷體" panose="03000509000000000000" pitchFamily="65" charset="-120"/>
                          <a:ea typeface="標楷體" panose="03000509000000000000" pitchFamily="65" charset="-120"/>
                        </a:rPr>
                        <a:t>（</a:t>
                      </a:r>
                      <a:r>
                        <a:rPr lang="en-US" altLang="zh-TW" sz="2400" b="0" dirty="0">
                          <a:solidFill>
                            <a:srgbClr val="FF00FF"/>
                          </a:solidFill>
                          <a:latin typeface="標楷體" panose="03000509000000000000" pitchFamily="65" charset="-120"/>
                          <a:ea typeface="標楷體" panose="03000509000000000000" pitchFamily="65" charset="-120"/>
                        </a:rPr>
                        <a:t>15-</a:t>
                      </a:r>
                      <a:r>
                        <a:rPr lang="zh-TW" altLang="en-US" sz="2400" b="0" dirty="0">
                          <a:solidFill>
                            <a:srgbClr val="FF00FF"/>
                          </a:solidFill>
                          <a:latin typeface="標楷體" panose="03000509000000000000" pitchFamily="65" charset="-120"/>
                          <a:ea typeface="標楷體" panose="03000509000000000000" pitchFamily="65" charset="-120"/>
                        </a:rPr>
                        <a:t>舊制年資）</a:t>
                      </a:r>
                      <a:r>
                        <a:rPr lang="en-US" altLang="zh-TW" sz="2400" b="0" u="none" dirty="0">
                          <a:solidFill>
                            <a:srgbClr val="FF00FF"/>
                          </a:solidFill>
                          <a:latin typeface="標楷體" panose="03000509000000000000" pitchFamily="65" charset="-120"/>
                          <a:ea typeface="標楷體" panose="03000509000000000000" pitchFamily="65" charset="-120"/>
                        </a:rPr>
                        <a:t>×0.5%(0.5)</a:t>
                      </a:r>
                    </a:p>
                    <a:p>
                      <a:pPr marL="0" marR="0" lvl="0" indent="0" algn="l" defTabSz="914400" rtl="0" eaLnBrk="0" fontAlgn="base" latinLnBrk="0" hangingPunct="0">
                        <a:lnSpc>
                          <a:spcPct val="100000"/>
                        </a:lnSpc>
                        <a:spcBef>
                          <a:spcPct val="20000"/>
                        </a:spcBef>
                        <a:spcAft>
                          <a:spcPct val="0"/>
                        </a:spcAft>
                        <a:buClr>
                          <a:schemeClr val="folHlink"/>
                        </a:buClr>
                        <a:buSzPct val="60000"/>
                        <a:buFont typeface="Wingdings" pitchFamily="2" charset="2"/>
                        <a:buNone/>
                        <a:tabLst/>
                      </a:pPr>
                      <a:r>
                        <a:rPr kumimoji="1" lang="en-US" altLang="zh-TW" sz="2000" b="0" i="0" u="none" strike="noStrike" cap="none" normalizeH="0" baseline="0" dirty="0">
                          <a:ln>
                            <a:noFill/>
                          </a:ln>
                          <a:solidFill>
                            <a:schemeClr val="tx1"/>
                          </a:solidFill>
                          <a:effectLst/>
                          <a:latin typeface="標楷體" panose="03000509000000000000" pitchFamily="65" charset="-120"/>
                          <a:ea typeface="標楷體" panose="03000509000000000000" pitchFamily="65" charset="-120"/>
                          <a:sym typeface="Wingdings 2"/>
                        </a:rPr>
                        <a:t></a:t>
                      </a:r>
                      <a:r>
                        <a:rPr kumimoji="1" lang="zh-TW" altLang="en-US" sz="2400" b="0" i="0" u="none" strike="noStrike" cap="none" normalizeH="0" baseline="0" dirty="0">
                          <a:ln>
                            <a:noFill/>
                          </a:ln>
                          <a:solidFill>
                            <a:schemeClr val="tx1"/>
                          </a:solidFill>
                          <a:effectLst/>
                          <a:latin typeface="標楷體" panose="03000509000000000000" pitchFamily="65" charset="-120"/>
                          <a:ea typeface="標楷體" panose="03000509000000000000" pitchFamily="65" charset="-120"/>
                          <a:sym typeface="Wingdings 2"/>
                        </a:rPr>
                        <a:t>月補償金</a:t>
                      </a:r>
                      <a:r>
                        <a:rPr kumimoji="1" lang="en-US" altLang="zh-TW" sz="2400" b="0" i="0" u="none" strike="noStrike" cap="none" normalizeH="0" baseline="0" dirty="0">
                          <a:ln>
                            <a:noFill/>
                          </a:ln>
                          <a:solidFill>
                            <a:schemeClr val="tx1"/>
                          </a:solidFill>
                          <a:effectLst/>
                          <a:latin typeface="標楷體" panose="03000509000000000000" pitchFamily="65" charset="-120"/>
                          <a:ea typeface="標楷體" panose="03000509000000000000" pitchFamily="65" charset="-120"/>
                          <a:sym typeface="Wingdings 2"/>
                        </a:rPr>
                        <a:t>/</a:t>
                      </a:r>
                      <a:r>
                        <a:rPr kumimoji="1" lang="zh-TW" altLang="en-US" sz="2400" b="0" i="0" u="none" strike="noStrike" cap="none" normalizeH="0" baseline="0" dirty="0">
                          <a:ln>
                            <a:noFill/>
                          </a:ln>
                          <a:solidFill>
                            <a:schemeClr val="tx1"/>
                          </a:solidFill>
                          <a:effectLst/>
                          <a:latin typeface="標楷體" panose="03000509000000000000" pitchFamily="65" charset="-120"/>
                          <a:ea typeface="標楷體" panose="03000509000000000000" pitchFamily="65" charset="-120"/>
                          <a:sym typeface="Wingdings 2"/>
                        </a:rPr>
                        <a:t>一次補償金</a:t>
                      </a:r>
                      <a:endParaRPr kumimoji="1" lang="en-US" altLang="zh-TW" sz="2400" b="0" i="0" u="none" strike="noStrike" cap="none" normalizeH="0" baseline="0" dirty="0">
                        <a:ln>
                          <a:noFill/>
                        </a:ln>
                        <a:solidFill>
                          <a:schemeClr val="tx1"/>
                        </a:solidFill>
                        <a:effectLst/>
                        <a:latin typeface="標楷體" panose="03000509000000000000" pitchFamily="65" charset="-120"/>
                        <a:ea typeface="標楷體" panose="03000509000000000000" pitchFamily="65" charset="-120"/>
                      </a:endParaRPr>
                    </a:p>
                  </a:txBody>
                  <a:tcPr marL="0" marR="0" marT="0" marB="0" anchor="ctr" horzOverflow="overflow">
                    <a:lnL w="12700" cap="flat" cmpd="sng" algn="ctr">
                      <a:solidFill>
                        <a:srgbClr val="003300"/>
                      </a:solidFill>
                      <a:prstDash val="solid"/>
                      <a:round/>
                      <a:headEnd type="none" w="med" len="med"/>
                      <a:tailEnd type="none" w="med" len="med"/>
                    </a:lnL>
                    <a:lnR w="12700" cap="flat" cmpd="sng" algn="ctr">
                      <a:solidFill>
                        <a:srgbClr val="003300"/>
                      </a:solidFill>
                      <a:prstDash val="solid"/>
                      <a:round/>
                      <a:headEnd type="none" w="med" len="med"/>
                      <a:tailEnd type="none" w="med" len="med"/>
                    </a:lnR>
                    <a:lnT w="12700" cap="flat" cmpd="sng" algn="ctr">
                      <a:solidFill>
                        <a:srgbClr val="003300"/>
                      </a:solidFill>
                      <a:prstDash val="solid"/>
                      <a:round/>
                      <a:headEnd type="none" w="med" len="med"/>
                      <a:tailEnd type="none" w="med" len="med"/>
                    </a:lnT>
                    <a:lnB w="12700" cap="flat" cmpd="sng" algn="ctr">
                      <a:solidFill>
                        <a:srgbClr val="003300"/>
                      </a:solidFill>
                      <a:prstDash val="solid"/>
                      <a:round/>
                      <a:headEnd type="none" w="med" len="med"/>
                      <a:tailEnd type="none" w="med" len="med"/>
                    </a:lnB>
                    <a:lnTlToBr>
                      <a:noFill/>
                    </a:lnTlToBr>
                    <a:lnBlToTr>
                      <a:noFill/>
                    </a:lnBlToTr>
                    <a:solidFill>
                      <a:schemeClr val="accent6">
                        <a:lumMod val="60000"/>
                        <a:lumOff val="40000"/>
                      </a:schemeClr>
                    </a:solidFill>
                  </a:tcPr>
                </a:tc>
                <a:extLst>
                  <a:ext uri="{0D108BD9-81ED-4DB2-BD59-A6C34878D82A}">
                    <a16:rowId xmlns:a16="http://schemas.microsoft.com/office/drawing/2014/main" xmlns="" val="10001"/>
                  </a:ext>
                </a:extLst>
              </a:tr>
              <a:tr h="2104488">
                <a:tc>
                  <a:txBody>
                    <a:bodyPr/>
                    <a:lstStyle/>
                    <a:p>
                      <a:pPr marL="0" marR="0" lvl="0" indent="0" algn="dist" defTabSz="914400" rtl="0" eaLnBrk="0" fontAlgn="base" latinLnBrk="0" hangingPunct="0">
                        <a:lnSpc>
                          <a:spcPct val="100000"/>
                        </a:lnSpc>
                        <a:spcBef>
                          <a:spcPct val="20000"/>
                        </a:spcBef>
                        <a:spcAft>
                          <a:spcPct val="0"/>
                        </a:spcAft>
                        <a:buClr>
                          <a:schemeClr val="folHlink"/>
                        </a:buClr>
                        <a:buSzPct val="60000"/>
                        <a:buFont typeface="Wingdings" pitchFamily="2" charset="2"/>
                        <a:buNone/>
                        <a:tabLst/>
                      </a:pPr>
                      <a:r>
                        <a:rPr kumimoji="1" lang="zh-TW" altLang="en-US" sz="2400" b="0" i="0" u="none" strike="noStrike" cap="none" normalizeH="0" baseline="0" dirty="0">
                          <a:ln>
                            <a:noFill/>
                          </a:ln>
                          <a:solidFill>
                            <a:schemeClr val="tx1"/>
                          </a:solidFill>
                          <a:effectLst/>
                          <a:latin typeface="標楷體" panose="03000509000000000000" pitchFamily="65" charset="-120"/>
                          <a:ea typeface="標楷體" panose="03000509000000000000" pitchFamily="65" charset="-120"/>
                        </a:rPr>
                        <a:t>再一次補償金 </a:t>
                      </a:r>
                    </a:p>
                  </a:txBody>
                  <a:tcPr marL="0" marR="0" marT="0" marB="0" anchor="ctr" horzOverflow="overflow">
                    <a:lnL w="12700" cap="flat" cmpd="sng" algn="ctr">
                      <a:solidFill>
                        <a:srgbClr val="003300"/>
                      </a:solidFill>
                      <a:prstDash val="solid"/>
                      <a:round/>
                      <a:headEnd type="none" w="med" len="med"/>
                      <a:tailEnd type="none" w="med" len="med"/>
                    </a:lnL>
                    <a:lnR w="12700" cap="flat" cmpd="sng" algn="ctr">
                      <a:solidFill>
                        <a:srgbClr val="003300"/>
                      </a:solidFill>
                      <a:prstDash val="solid"/>
                      <a:round/>
                      <a:headEnd type="none" w="med" len="med"/>
                      <a:tailEnd type="none" w="med" len="med"/>
                    </a:lnR>
                    <a:lnT w="12700" cap="flat" cmpd="sng" algn="ctr">
                      <a:solidFill>
                        <a:srgbClr val="003300"/>
                      </a:solidFill>
                      <a:prstDash val="solid"/>
                      <a:round/>
                      <a:headEnd type="none" w="med" len="med"/>
                      <a:tailEnd type="none" w="med" len="med"/>
                    </a:lnT>
                    <a:lnB w="12700" cap="flat" cmpd="sng" algn="ctr">
                      <a:solidFill>
                        <a:srgbClr val="003300"/>
                      </a:solidFill>
                      <a:prstDash val="solid"/>
                      <a:round/>
                      <a:headEnd type="none" w="med" len="med"/>
                      <a:tailEnd type="none" w="med" len="med"/>
                    </a:lnB>
                    <a:lnTlToBr>
                      <a:noFill/>
                    </a:lnTlToBr>
                    <a:lnBlToTr>
                      <a:noFill/>
                    </a:lnBlToTr>
                    <a:solidFill>
                      <a:srgbClr val="FFC000"/>
                    </a:solidFill>
                  </a:tcPr>
                </a:tc>
                <a:tc>
                  <a:txBody>
                    <a:bodyPr/>
                    <a:lstStyle/>
                    <a:p>
                      <a:pPr marL="0" marR="0" lvl="0" indent="0" algn="just" defTabSz="914400" rtl="0" eaLnBrk="0" fontAlgn="base" latinLnBrk="0" hangingPunct="0">
                        <a:lnSpc>
                          <a:spcPct val="100000"/>
                        </a:lnSpc>
                        <a:spcBef>
                          <a:spcPct val="20000"/>
                        </a:spcBef>
                        <a:spcAft>
                          <a:spcPct val="0"/>
                        </a:spcAft>
                        <a:buClr>
                          <a:schemeClr val="folHlink"/>
                        </a:buClr>
                        <a:buSzPct val="60000"/>
                        <a:buFont typeface="Wingdings" pitchFamily="2" charset="2"/>
                        <a:buNone/>
                        <a:tabLst/>
                      </a:pPr>
                      <a:r>
                        <a:rPr kumimoji="1" lang="en-US" altLang="zh-TW" sz="2400" b="0" i="0" u="none" strike="noStrike" cap="none" normalizeH="0" baseline="0" dirty="0">
                          <a:ln>
                            <a:noFill/>
                          </a:ln>
                          <a:solidFill>
                            <a:schemeClr val="tx1"/>
                          </a:solidFill>
                          <a:effectLst/>
                          <a:latin typeface="標楷體" panose="03000509000000000000" pitchFamily="65" charset="-120"/>
                          <a:ea typeface="標楷體" panose="03000509000000000000" pitchFamily="65" charset="-120"/>
                        </a:rPr>
                        <a:t>1.</a:t>
                      </a:r>
                      <a:r>
                        <a:rPr kumimoji="1" lang="zh-TW" altLang="en-US" sz="2400" b="0" i="0" u="none" strike="noStrike" cap="none" normalizeH="0" baseline="0" dirty="0">
                          <a:ln>
                            <a:noFill/>
                          </a:ln>
                          <a:solidFill>
                            <a:schemeClr val="tx1"/>
                          </a:solidFill>
                          <a:effectLst/>
                          <a:latin typeface="標楷體" panose="03000509000000000000" pitchFamily="65" charset="-120"/>
                          <a:ea typeface="標楷體" panose="03000509000000000000" pitchFamily="65" charset="-120"/>
                        </a:rPr>
                        <a:t>支領月退休金</a:t>
                      </a:r>
                    </a:p>
                    <a:p>
                      <a:pPr marL="0" marR="0" lvl="0" indent="0" algn="just" defTabSz="914400" rtl="0" eaLnBrk="0" fontAlgn="base" latinLnBrk="0" hangingPunct="0">
                        <a:lnSpc>
                          <a:spcPct val="100000"/>
                        </a:lnSpc>
                        <a:spcBef>
                          <a:spcPct val="20000"/>
                        </a:spcBef>
                        <a:spcAft>
                          <a:spcPct val="0"/>
                        </a:spcAft>
                        <a:buClr>
                          <a:schemeClr val="folHlink"/>
                        </a:buClr>
                        <a:buSzPct val="60000"/>
                        <a:buFont typeface="Wingdings" pitchFamily="2" charset="2"/>
                        <a:buNone/>
                        <a:tabLst/>
                      </a:pPr>
                      <a:r>
                        <a:rPr kumimoji="1" lang="en-US" altLang="zh-TW" sz="2400" b="0" i="0" u="none" strike="noStrike" cap="none" normalizeH="0" baseline="0" dirty="0">
                          <a:ln>
                            <a:noFill/>
                          </a:ln>
                          <a:solidFill>
                            <a:schemeClr val="tx1"/>
                          </a:solidFill>
                          <a:effectLst/>
                          <a:latin typeface="標楷體" panose="03000509000000000000" pitchFamily="65" charset="-120"/>
                          <a:ea typeface="標楷體" panose="03000509000000000000" pitchFamily="65" charset="-120"/>
                        </a:rPr>
                        <a:t>2.</a:t>
                      </a:r>
                      <a:r>
                        <a:rPr kumimoji="1" lang="zh-TW" altLang="en-US" sz="2400" b="0" i="0" u="none" strike="noStrike" cap="none" normalizeH="0" baseline="0" dirty="0">
                          <a:ln>
                            <a:noFill/>
                          </a:ln>
                          <a:solidFill>
                            <a:srgbClr val="FF00FF"/>
                          </a:solidFill>
                          <a:effectLst/>
                          <a:latin typeface="標楷體" panose="03000509000000000000" pitchFamily="65" charset="-120"/>
                          <a:ea typeface="標楷體" panose="03000509000000000000" pitchFamily="65" charset="-120"/>
                        </a:rPr>
                        <a:t>舊制年資未滿</a:t>
                      </a:r>
                      <a:endParaRPr kumimoji="1" lang="en-US" altLang="zh-TW" sz="2400" b="0" i="0" u="none" strike="noStrike" cap="none" normalizeH="0" baseline="0" dirty="0">
                        <a:ln>
                          <a:noFill/>
                        </a:ln>
                        <a:solidFill>
                          <a:srgbClr val="FF00FF"/>
                        </a:solidFill>
                        <a:effectLst/>
                        <a:latin typeface="標楷體" panose="03000509000000000000" pitchFamily="65" charset="-120"/>
                        <a:ea typeface="標楷體" panose="03000509000000000000" pitchFamily="65" charset="-120"/>
                      </a:endParaRPr>
                    </a:p>
                    <a:p>
                      <a:pPr marL="0" marR="0" lvl="0" indent="0" algn="just" defTabSz="914400" rtl="0" eaLnBrk="0" fontAlgn="base" latinLnBrk="0" hangingPunct="0">
                        <a:lnSpc>
                          <a:spcPct val="100000"/>
                        </a:lnSpc>
                        <a:spcBef>
                          <a:spcPct val="20000"/>
                        </a:spcBef>
                        <a:spcAft>
                          <a:spcPct val="0"/>
                        </a:spcAft>
                        <a:buClr>
                          <a:schemeClr val="folHlink"/>
                        </a:buClr>
                        <a:buSzPct val="60000"/>
                        <a:buFont typeface="Wingdings" pitchFamily="2" charset="2"/>
                        <a:buNone/>
                        <a:tabLst/>
                      </a:pPr>
                      <a:r>
                        <a:rPr kumimoji="1" lang="zh-TW" altLang="en-US" sz="2400" b="0" i="0" u="none" strike="noStrike" cap="none" normalizeH="0" baseline="0" dirty="0">
                          <a:ln>
                            <a:noFill/>
                          </a:ln>
                          <a:solidFill>
                            <a:srgbClr val="FF00FF"/>
                          </a:solidFill>
                          <a:effectLst/>
                          <a:latin typeface="標楷體" panose="03000509000000000000" pitchFamily="65" charset="-120"/>
                          <a:ea typeface="標楷體" panose="03000509000000000000" pitchFamily="65" charset="-120"/>
                        </a:rPr>
                        <a:t>  </a:t>
                      </a:r>
                      <a:r>
                        <a:rPr kumimoji="1" lang="en-US" altLang="zh-TW" sz="2400" b="0" i="0" u="none" strike="noStrike" cap="none" normalizeH="0" baseline="0" dirty="0">
                          <a:ln>
                            <a:noFill/>
                          </a:ln>
                          <a:solidFill>
                            <a:srgbClr val="FF00FF"/>
                          </a:solidFill>
                          <a:effectLst/>
                          <a:latin typeface="標楷體" panose="03000509000000000000" pitchFamily="65" charset="-120"/>
                          <a:ea typeface="標楷體" panose="03000509000000000000" pitchFamily="65" charset="-120"/>
                        </a:rPr>
                        <a:t>20</a:t>
                      </a:r>
                      <a:r>
                        <a:rPr kumimoji="1" lang="zh-TW" altLang="en-US" sz="2400" b="0" i="0" u="none" strike="noStrike" cap="none" normalizeH="0" baseline="0" dirty="0">
                          <a:ln>
                            <a:noFill/>
                          </a:ln>
                          <a:solidFill>
                            <a:srgbClr val="FF00FF"/>
                          </a:solidFill>
                          <a:effectLst/>
                          <a:latin typeface="標楷體" panose="03000509000000000000" pitchFamily="65" charset="-120"/>
                          <a:ea typeface="標楷體" panose="03000509000000000000" pitchFamily="65" charset="-120"/>
                        </a:rPr>
                        <a:t>年，且新、</a:t>
                      </a:r>
                      <a:endParaRPr kumimoji="1" lang="en-US" altLang="zh-TW" sz="2400" b="0" i="0" u="none" strike="noStrike" cap="none" normalizeH="0" baseline="0" dirty="0">
                        <a:ln>
                          <a:noFill/>
                        </a:ln>
                        <a:solidFill>
                          <a:srgbClr val="FF00FF"/>
                        </a:solidFill>
                        <a:effectLst/>
                        <a:latin typeface="標楷體" panose="03000509000000000000" pitchFamily="65" charset="-120"/>
                        <a:ea typeface="標楷體" panose="03000509000000000000" pitchFamily="65" charset="-120"/>
                      </a:endParaRPr>
                    </a:p>
                    <a:p>
                      <a:pPr marL="0" marR="0" lvl="0" indent="0" algn="just" defTabSz="914400" rtl="0" eaLnBrk="0" fontAlgn="base" latinLnBrk="0" hangingPunct="0">
                        <a:lnSpc>
                          <a:spcPct val="100000"/>
                        </a:lnSpc>
                        <a:spcBef>
                          <a:spcPct val="20000"/>
                        </a:spcBef>
                        <a:spcAft>
                          <a:spcPct val="0"/>
                        </a:spcAft>
                        <a:buClr>
                          <a:schemeClr val="folHlink"/>
                        </a:buClr>
                        <a:buSzPct val="60000"/>
                        <a:buFont typeface="Wingdings" pitchFamily="2" charset="2"/>
                        <a:buNone/>
                        <a:tabLst/>
                      </a:pPr>
                      <a:r>
                        <a:rPr kumimoji="1" lang="zh-TW" altLang="en-US" sz="2400" b="0" i="0" u="none" strike="noStrike" cap="none" normalizeH="0" baseline="0" dirty="0">
                          <a:ln>
                            <a:noFill/>
                          </a:ln>
                          <a:solidFill>
                            <a:srgbClr val="FF00FF"/>
                          </a:solidFill>
                          <a:effectLst/>
                          <a:latin typeface="標楷體" panose="03000509000000000000" pitchFamily="65" charset="-120"/>
                          <a:ea typeface="標楷體" panose="03000509000000000000" pitchFamily="65" charset="-120"/>
                        </a:rPr>
                        <a:t>  舊制年資合計</a:t>
                      </a:r>
                      <a:endParaRPr kumimoji="1" lang="en-US" altLang="zh-TW" sz="2400" b="0" i="0" u="none" strike="noStrike" cap="none" normalizeH="0" baseline="0" dirty="0">
                        <a:ln>
                          <a:noFill/>
                        </a:ln>
                        <a:solidFill>
                          <a:srgbClr val="FF00FF"/>
                        </a:solidFill>
                        <a:effectLst/>
                        <a:latin typeface="標楷體" panose="03000509000000000000" pitchFamily="65" charset="-120"/>
                        <a:ea typeface="標楷體" panose="03000509000000000000" pitchFamily="65" charset="-120"/>
                      </a:endParaRPr>
                    </a:p>
                    <a:p>
                      <a:pPr marL="0" marR="0" lvl="0" indent="0" algn="just" defTabSz="914400" rtl="0" eaLnBrk="0" fontAlgn="base" latinLnBrk="0" hangingPunct="0">
                        <a:lnSpc>
                          <a:spcPct val="100000"/>
                        </a:lnSpc>
                        <a:spcBef>
                          <a:spcPct val="20000"/>
                        </a:spcBef>
                        <a:spcAft>
                          <a:spcPct val="0"/>
                        </a:spcAft>
                        <a:buClr>
                          <a:schemeClr val="folHlink"/>
                        </a:buClr>
                        <a:buSzPct val="60000"/>
                        <a:buFont typeface="Wingdings" pitchFamily="2" charset="2"/>
                        <a:buNone/>
                        <a:tabLst/>
                      </a:pPr>
                      <a:r>
                        <a:rPr kumimoji="1" lang="zh-TW" altLang="en-US" sz="2400" b="0" i="0" u="none" strike="noStrike" cap="none" normalizeH="0" baseline="0" dirty="0">
                          <a:ln>
                            <a:noFill/>
                          </a:ln>
                          <a:solidFill>
                            <a:srgbClr val="FF00FF"/>
                          </a:solidFill>
                          <a:effectLst/>
                          <a:latin typeface="標楷體" panose="03000509000000000000" pitchFamily="65" charset="-120"/>
                          <a:ea typeface="標楷體" panose="03000509000000000000" pitchFamily="65" charset="-120"/>
                        </a:rPr>
                        <a:t>  未滿</a:t>
                      </a:r>
                      <a:r>
                        <a:rPr kumimoji="1" lang="en-US" altLang="zh-TW" sz="2400" b="0" i="0" u="none" strike="noStrike" cap="none" normalizeH="0" baseline="0" dirty="0">
                          <a:ln>
                            <a:noFill/>
                          </a:ln>
                          <a:solidFill>
                            <a:srgbClr val="FF00FF"/>
                          </a:solidFill>
                          <a:effectLst/>
                          <a:latin typeface="標楷體" panose="03000509000000000000" pitchFamily="65" charset="-120"/>
                          <a:ea typeface="標楷體" panose="03000509000000000000" pitchFamily="65" charset="-120"/>
                        </a:rPr>
                        <a:t>26</a:t>
                      </a:r>
                      <a:r>
                        <a:rPr kumimoji="1" lang="zh-TW" altLang="en-US" sz="2400" b="0" i="0" u="none" strike="noStrike" cap="none" normalizeH="0" baseline="0" dirty="0">
                          <a:ln>
                            <a:noFill/>
                          </a:ln>
                          <a:solidFill>
                            <a:srgbClr val="FF00FF"/>
                          </a:solidFill>
                          <a:effectLst/>
                          <a:latin typeface="標楷體" panose="03000509000000000000" pitchFamily="65" charset="-120"/>
                          <a:ea typeface="標楷體" panose="03000509000000000000" pitchFamily="65" charset="-120"/>
                        </a:rPr>
                        <a:t>年</a:t>
                      </a:r>
                      <a:r>
                        <a:rPr kumimoji="1" lang="zh-TW" altLang="en-US" sz="2400" b="0" i="0" u="none" strike="noStrike" cap="none" normalizeH="0" baseline="0" dirty="0">
                          <a:ln>
                            <a:noFill/>
                          </a:ln>
                          <a:solidFill>
                            <a:schemeClr val="tx1"/>
                          </a:solidFill>
                          <a:effectLst/>
                          <a:latin typeface="標楷體" panose="03000509000000000000" pitchFamily="65" charset="-120"/>
                          <a:ea typeface="標楷體" panose="03000509000000000000" pitchFamily="65" charset="-120"/>
                        </a:rPr>
                        <a:t> </a:t>
                      </a:r>
                    </a:p>
                  </a:txBody>
                  <a:tcPr marL="0" marR="0" marT="0" marB="0" anchor="ctr" horzOverflow="overflow">
                    <a:lnL w="12700" cap="flat" cmpd="sng" algn="ctr">
                      <a:solidFill>
                        <a:srgbClr val="003300"/>
                      </a:solidFill>
                      <a:prstDash val="solid"/>
                      <a:round/>
                      <a:headEnd type="none" w="med" len="med"/>
                      <a:tailEnd type="none" w="med" len="med"/>
                    </a:lnL>
                    <a:lnR w="12700" cap="flat" cmpd="sng" algn="ctr">
                      <a:solidFill>
                        <a:srgbClr val="003300"/>
                      </a:solidFill>
                      <a:prstDash val="solid"/>
                      <a:round/>
                      <a:headEnd type="none" w="med" len="med"/>
                      <a:tailEnd type="none" w="med" len="med"/>
                    </a:lnR>
                    <a:lnT w="12700" cap="flat" cmpd="sng" algn="ctr">
                      <a:solidFill>
                        <a:srgbClr val="003300"/>
                      </a:solidFill>
                      <a:prstDash val="solid"/>
                      <a:round/>
                      <a:headEnd type="none" w="med" len="med"/>
                      <a:tailEnd type="none" w="med" len="med"/>
                    </a:lnT>
                    <a:lnB w="12700" cap="flat" cmpd="sng" algn="ctr">
                      <a:solidFill>
                        <a:srgbClr val="003300"/>
                      </a:solidFill>
                      <a:prstDash val="solid"/>
                      <a:round/>
                      <a:headEnd type="none" w="med" len="med"/>
                      <a:tailEnd type="none" w="med" len="med"/>
                    </a:lnB>
                    <a:lnTlToBr>
                      <a:noFill/>
                    </a:lnTlToBr>
                    <a:lnBlToTr>
                      <a:noFill/>
                    </a:lnBlToTr>
                    <a:solidFill>
                      <a:schemeClr val="accent6">
                        <a:lumMod val="60000"/>
                        <a:lumOff val="40000"/>
                      </a:schemeClr>
                    </a:solidFill>
                  </a:tcPr>
                </a:tc>
                <a:tc>
                  <a:txBody>
                    <a:bodyPr/>
                    <a:lstStyle/>
                    <a:p>
                      <a:pPr marL="0" marR="0" lvl="0" indent="0" algn="just" defTabSz="914400" rtl="0" eaLnBrk="0" fontAlgn="base" latinLnBrk="0" hangingPunct="0">
                        <a:lnSpc>
                          <a:spcPct val="100000"/>
                        </a:lnSpc>
                        <a:spcBef>
                          <a:spcPct val="20000"/>
                        </a:spcBef>
                        <a:spcAft>
                          <a:spcPct val="0"/>
                        </a:spcAft>
                        <a:buClr>
                          <a:schemeClr val="folHlink"/>
                        </a:buClr>
                        <a:buSzPct val="60000"/>
                        <a:buFont typeface="Wingdings" pitchFamily="2" charset="2"/>
                        <a:buNone/>
                        <a:tabLst/>
                        <a:defRPr/>
                      </a:pPr>
                      <a:r>
                        <a:rPr kumimoji="1" lang="zh-TW" altLang="en-US" sz="2400" b="0" i="0" u="none" strike="noStrike" cap="none" normalizeH="0" baseline="0" dirty="0">
                          <a:ln>
                            <a:noFill/>
                          </a:ln>
                          <a:solidFill>
                            <a:srgbClr val="FF00FF"/>
                          </a:solidFill>
                          <a:effectLst/>
                          <a:latin typeface="標楷體" panose="03000509000000000000" pitchFamily="65" charset="-120"/>
                          <a:ea typeface="標楷體" panose="03000509000000000000" pitchFamily="65" charset="-120"/>
                        </a:rPr>
                        <a:t>月支薪額</a:t>
                      </a:r>
                      <a:r>
                        <a:rPr kumimoji="1" lang="en-US" altLang="zh-TW" sz="2400" b="0" i="0" u="none" strike="noStrike" cap="none" normalizeH="0" baseline="0" dirty="0">
                          <a:ln>
                            <a:noFill/>
                          </a:ln>
                          <a:solidFill>
                            <a:srgbClr val="FF00FF"/>
                          </a:solidFill>
                          <a:effectLst/>
                          <a:latin typeface="標楷體" panose="03000509000000000000" pitchFamily="65" charset="-120"/>
                          <a:ea typeface="標楷體" panose="03000509000000000000" pitchFamily="65" charset="-120"/>
                        </a:rPr>
                        <a:t>/</a:t>
                      </a:r>
                      <a:r>
                        <a:rPr kumimoji="1" lang="zh-TW" altLang="en-US" sz="2400" b="0" i="0" u="none" strike="noStrike" cap="none" normalizeH="0" baseline="0" dirty="0">
                          <a:ln>
                            <a:noFill/>
                          </a:ln>
                          <a:solidFill>
                            <a:srgbClr val="FF00FF"/>
                          </a:solidFill>
                          <a:effectLst/>
                          <a:latin typeface="標楷體" panose="03000509000000000000" pitchFamily="65" charset="-120"/>
                          <a:ea typeface="標楷體" panose="03000509000000000000" pitchFamily="65" charset="-120"/>
                        </a:rPr>
                        <a:t>平均俸額</a:t>
                      </a:r>
                      <a:r>
                        <a:rPr lang="en-US" altLang="zh-TW" sz="2400" b="0" u="none" dirty="0">
                          <a:solidFill>
                            <a:srgbClr val="FF00FF"/>
                          </a:solidFill>
                          <a:latin typeface="標楷體" panose="03000509000000000000" pitchFamily="65" charset="-120"/>
                          <a:ea typeface="標楷體" panose="03000509000000000000" pitchFamily="65" charset="-120"/>
                        </a:rPr>
                        <a:t>×</a:t>
                      </a:r>
                      <a:r>
                        <a:rPr kumimoji="1" lang="en-US" altLang="zh-TW" sz="2400" b="0" i="0" u="none" strike="noStrike" cap="none" normalizeH="0" baseline="0" dirty="0">
                          <a:ln>
                            <a:noFill/>
                          </a:ln>
                          <a:solidFill>
                            <a:srgbClr val="FF00FF"/>
                          </a:solidFill>
                          <a:effectLst/>
                          <a:latin typeface="標楷體" panose="03000509000000000000" pitchFamily="65" charset="-120"/>
                          <a:ea typeface="標楷體" panose="03000509000000000000" pitchFamily="65" charset="-120"/>
                        </a:rPr>
                        <a:t>2</a:t>
                      </a:r>
                      <a:r>
                        <a:rPr lang="en-US" altLang="zh-TW" sz="2400" b="0" u="none" dirty="0">
                          <a:solidFill>
                            <a:srgbClr val="FF00FF"/>
                          </a:solidFill>
                          <a:latin typeface="標楷體" panose="03000509000000000000" pitchFamily="65" charset="-120"/>
                          <a:ea typeface="標楷體" panose="03000509000000000000" pitchFamily="65" charset="-120"/>
                        </a:rPr>
                        <a:t>×</a:t>
                      </a:r>
                      <a:r>
                        <a:rPr kumimoji="1" lang="zh-TW" altLang="en-US" sz="2400" b="0" i="0" u="none" strike="noStrike" cap="none" normalizeH="0" baseline="0" dirty="0">
                          <a:ln>
                            <a:noFill/>
                          </a:ln>
                          <a:solidFill>
                            <a:srgbClr val="FF00FF"/>
                          </a:solidFill>
                          <a:effectLst/>
                          <a:latin typeface="標楷體" panose="03000509000000000000" pitchFamily="65" charset="-120"/>
                          <a:ea typeface="標楷體" panose="03000509000000000000" pitchFamily="65" charset="-120"/>
                        </a:rPr>
                        <a:t>基數</a:t>
                      </a:r>
                    </a:p>
                    <a:p>
                      <a:pPr marL="0" marR="0" lvl="0" indent="0" algn="just" defTabSz="914400" rtl="0" eaLnBrk="0" fontAlgn="base" latinLnBrk="0" hangingPunct="0">
                        <a:lnSpc>
                          <a:spcPct val="100000"/>
                        </a:lnSpc>
                        <a:spcBef>
                          <a:spcPct val="20000"/>
                        </a:spcBef>
                        <a:spcAft>
                          <a:spcPct val="0"/>
                        </a:spcAft>
                        <a:buClr>
                          <a:schemeClr val="folHlink"/>
                        </a:buClr>
                        <a:buSzPct val="60000"/>
                        <a:buFont typeface="Wingdings" pitchFamily="2" charset="2"/>
                        <a:buNone/>
                        <a:tabLst/>
                      </a:pPr>
                      <a:r>
                        <a:rPr kumimoji="1" lang="en-US" altLang="zh-TW" sz="2000" b="0" i="0" u="sng" strike="noStrike" cap="none" normalizeH="0" baseline="0" dirty="0">
                          <a:ln>
                            <a:noFill/>
                          </a:ln>
                          <a:solidFill>
                            <a:schemeClr val="tx1"/>
                          </a:solidFill>
                          <a:effectLst/>
                          <a:latin typeface="標楷體" panose="03000509000000000000" pitchFamily="65" charset="-120"/>
                          <a:ea typeface="標楷體" panose="03000509000000000000" pitchFamily="65" charset="-120"/>
                        </a:rPr>
                        <a:t>1.</a:t>
                      </a:r>
                      <a:r>
                        <a:rPr kumimoji="1" lang="zh-TW" altLang="en-US" sz="2000" b="0" i="0" u="sng" strike="noStrike" cap="none" normalizeH="0" baseline="0" dirty="0">
                          <a:ln>
                            <a:noFill/>
                          </a:ln>
                          <a:solidFill>
                            <a:schemeClr val="tx1"/>
                          </a:solidFill>
                          <a:effectLst/>
                          <a:latin typeface="標楷體" panose="03000509000000000000" pitchFamily="65" charset="-120"/>
                          <a:ea typeface="標楷體" panose="03000509000000000000" pitchFamily="65" charset="-120"/>
                        </a:rPr>
                        <a:t>前段增發：</a:t>
                      </a:r>
                      <a:r>
                        <a:rPr kumimoji="1" lang="zh-TW" altLang="en-US" sz="2000" b="0" i="0" u="none" strike="noStrike" cap="none" normalizeH="0" baseline="0" dirty="0">
                          <a:ln>
                            <a:noFill/>
                          </a:ln>
                          <a:solidFill>
                            <a:schemeClr val="tx1"/>
                          </a:solidFill>
                          <a:effectLst/>
                          <a:latin typeface="標楷體" panose="03000509000000000000" pitchFamily="65" charset="-120"/>
                          <a:ea typeface="標楷體" panose="03000509000000000000" pitchFamily="65" charset="-120"/>
                        </a:rPr>
                        <a:t>按核定新舊制年資合併計算至</a:t>
                      </a:r>
                      <a:r>
                        <a:rPr kumimoji="1" lang="en-US" altLang="zh-TW" sz="2000" b="0" i="0" u="none" strike="noStrike" cap="none" normalizeH="0" baseline="0" dirty="0">
                          <a:ln>
                            <a:noFill/>
                          </a:ln>
                          <a:solidFill>
                            <a:schemeClr val="tx1"/>
                          </a:solidFill>
                          <a:effectLst/>
                          <a:latin typeface="標楷體" panose="03000509000000000000" pitchFamily="65" charset="-120"/>
                          <a:ea typeface="標楷體" panose="03000509000000000000" pitchFamily="65" charset="-120"/>
                        </a:rPr>
                        <a:t>20</a:t>
                      </a:r>
                      <a:r>
                        <a:rPr kumimoji="1" lang="zh-TW" altLang="en-US" sz="2000" b="0" i="0" u="none" strike="noStrike" cap="none" normalizeH="0" baseline="0" dirty="0">
                          <a:ln>
                            <a:noFill/>
                          </a:ln>
                          <a:solidFill>
                            <a:schemeClr val="tx1"/>
                          </a:solidFill>
                          <a:effectLst/>
                          <a:latin typeface="標楷體" panose="03000509000000000000" pitchFamily="65" charset="-120"/>
                          <a:ea typeface="標楷體" panose="03000509000000000000" pitchFamily="65" charset="-120"/>
                        </a:rPr>
                        <a:t>年止之新制繳費年資，滿半年增發</a:t>
                      </a:r>
                      <a:r>
                        <a:rPr kumimoji="1" lang="en-US" altLang="zh-TW" sz="2000" b="0" i="0" u="none" strike="noStrike" cap="none" normalizeH="0" baseline="0" dirty="0">
                          <a:ln>
                            <a:noFill/>
                          </a:ln>
                          <a:solidFill>
                            <a:schemeClr val="tx1"/>
                          </a:solidFill>
                          <a:effectLst/>
                          <a:latin typeface="標楷體" panose="03000509000000000000" pitchFamily="65" charset="-120"/>
                          <a:ea typeface="標楷體" panose="03000509000000000000" pitchFamily="65" charset="-120"/>
                        </a:rPr>
                        <a:t>1/2 </a:t>
                      </a:r>
                      <a:r>
                        <a:rPr kumimoji="1" lang="zh-TW" altLang="en-US" sz="2000" b="0" i="0" u="none" strike="noStrike" cap="none" normalizeH="0" baseline="0" dirty="0">
                          <a:ln>
                            <a:noFill/>
                          </a:ln>
                          <a:solidFill>
                            <a:schemeClr val="tx1"/>
                          </a:solidFill>
                          <a:effectLst/>
                          <a:latin typeface="標楷體" panose="03000509000000000000" pitchFamily="65" charset="-120"/>
                          <a:ea typeface="標楷體" panose="03000509000000000000" pitchFamily="65" charset="-120"/>
                        </a:rPr>
                        <a:t>個基數，最高增給</a:t>
                      </a:r>
                      <a:r>
                        <a:rPr kumimoji="1" lang="en-US" altLang="zh-TW" sz="2000" b="0" i="0" u="none" strike="noStrike" cap="none" normalizeH="0" baseline="0" dirty="0">
                          <a:ln>
                            <a:noFill/>
                          </a:ln>
                          <a:solidFill>
                            <a:schemeClr val="tx1"/>
                          </a:solidFill>
                          <a:effectLst/>
                          <a:latin typeface="標楷體" panose="03000509000000000000" pitchFamily="65" charset="-120"/>
                          <a:ea typeface="標楷體" panose="03000509000000000000" pitchFamily="65" charset="-120"/>
                        </a:rPr>
                        <a:t>3</a:t>
                      </a:r>
                      <a:r>
                        <a:rPr kumimoji="1" lang="zh-TW" altLang="en-US" sz="2000" b="0" i="0" u="none" strike="noStrike" cap="none" normalizeH="0" baseline="0" dirty="0">
                          <a:ln>
                            <a:noFill/>
                          </a:ln>
                          <a:solidFill>
                            <a:schemeClr val="tx1"/>
                          </a:solidFill>
                          <a:effectLst/>
                          <a:latin typeface="標楷體" panose="03000509000000000000" pitchFamily="65" charset="-120"/>
                          <a:ea typeface="標楷體" panose="03000509000000000000" pitchFamily="65" charset="-120"/>
                        </a:rPr>
                        <a:t>個基數</a:t>
                      </a:r>
                    </a:p>
                    <a:p>
                      <a:pPr marL="0" marR="0" lvl="0" indent="0" algn="just" defTabSz="914400" rtl="0" eaLnBrk="0" fontAlgn="base" latinLnBrk="0" hangingPunct="0">
                        <a:lnSpc>
                          <a:spcPct val="100000"/>
                        </a:lnSpc>
                        <a:spcBef>
                          <a:spcPct val="20000"/>
                        </a:spcBef>
                        <a:spcAft>
                          <a:spcPct val="0"/>
                        </a:spcAft>
                        <a:buClr>
                          <a:schemeClr val="folHlink"/>
                        </a:buClr>
                        <a:buSzPct val="60000"/>
                        <a:buFont typeface="Wingdings" pitchFamily="2" charset="2"/>
                        <a:buNone/>
                        <a:tabLst/>
                      </a:pPr>
                      <a:r>
                        <a:rPr kumimoji="1" lang="en-US" altLang="zh-TW" sz="2000" b="0" i="0" u="sng" strike="noStrike" cap="none" normalizeH="0" baseline="0" dirty="0">
                          <a:ln>
                            <a:noFill/>
                          </a:ln>
                          <a:solidFill>
                            <a:schemeClr val="tx1"/>
                          </a:solidFill>
                          <a:effectLst/>
                          <a:latin typeface="標楷體" panose="03000509000000000000" pitchFamily="65" charset="-120"/>
                          <a:ea typeface="標楷體" panose="03000509000000000000" pitchFamily="65" charset="-120"/>
                        </a:rPr>
                        <a:t>2.</a:t>
                      </a:r>
                      <a:r>
                        <a:rPr kumimoji="1" lang="zh-TW" altLang="en-US" sz="2000" b="0" i="0" u="sng" strike="noStrike" cap="none" normalizeH="0" baseline="0" dirty="0">
                          <a:ln>
                            <a:noFill/>
                          </a:ln>
                          <a:solidFill>
                            <a:schemeClr val="tx1"/>
                          </a:solidFill>
                          <a:effectLst/>
                          <a:latin typeface="標楷體" panose="03000509000000000000" pitchFamily="65" charset="-120"/>
                          <a:ea typeface="標楷體" panose="03000509000000000000" pitchFamily="65" charset="-120"/>
                        </a:rPr>
                        <a:t>後段減發：</a:t>
                      </a:r>
                      <a:r>
                        <a:rPr kumimoji="1" lang="zh-TW" altLang="en-US" sz="2000" b="0" i="0" u="none" strike="noStrike" cap="none" normalizeH="0" baseline="0" dirty="0">
                          <a:ln>
                            <a:noFill/>
                          </a:ln>
                          <a:solidFill>
                            <a:schemeClr val="tx1"/>
                          </a:solidFill>
                          <a:effectLst/>
                          <a:latin typeface="標楷體" panose="03000509000000000000" pitchFamily="65" charset="-120"/>
                          <a:ea typeface="標楷體" panose="03000509000000000000" pitchFamily="65" charset="-120"/>
                        </a:rPr>
                        <a:t>前後年資超過</a:t>
                      </a:r>
                      <a:r>
                        <a:rPr kumimoji="1" lang="en-US" altLang="zh-TW" sz="2000" b="0" i="0" u="none" strike="noStrike" cap="none" normalizeH="0" baseline="0" dirty="0">
                          <a:ln>
                            <a:noFill/>
                          </a:ln>
                          <a:solidFill>
                            <a:schemeClr val="tx1"/>
                          </a:solidFill>
                          <a:effectLst/>
                          <a:latin typeface="標楷體" panose="03000509000000000000" pitchFamily="65" charset="-120"/>
                          <a:ea typeface="標楷體" panose="03000509000000000000" pitchFamily="65" charset="-120"/>
                        </a:rPr>
                        <a:t>20</a:t>
                      </a:r>
                      <a:r>
                        <a:rPr kumimoji="1" lang="zh-TW" altLang="en-US" sz="2000" b="0" i="0" u="none" strike="noStrike" cap="none" normalizeH="0" baseline="0" dirty="0">
                          <a:ln>
                            <a:noFill/>
                          </a:ln>
                          <a:solidFill>
                            <a:schemeClr val="tx1"/>
                          </a:solidFill>
                          <a:effectLst/>
                          <a:latin typeface="標楷體" panose="03000509000000000000" pitchFamily="65" charset="-120"/>
                          <a:ea typeface="標楷體" panose="03000509000000000000" pitchFamily="65" charset="-120"/>
                        </a:rPr>
                        <a:t>年者，每滿</a:t>
                      </a:r>
                      <a:r>
                        <a:rPr kumimoji="1" lang="en-US" altLang="zh-TW" sz="2000" b="0" i="0" u="none" strike="noStrike" cap="none" normalizeH="0" baseline="0" dirty="0">
                          <a:ln>
                            <a:noFill/>
                          </a:ln>
                          <a:solidFill>
                            <a:schemeClr val="tx1"/>
                          </a:solidFill>
                          <a:effectLst/>
                          <a:latin typeface="標楷體" panose="03000509000000000000" pitchFamily="65" charset="-120"/>
                          <a:ea typeface="標楷體" panose="03000509000000000000" pitchFamily="65" charset="-120"/>
                        </a:rPr>
                        <a:t>1</a:t>
                      </a:r>
                      <a:r>
                        <a:rPr kumimoji="1" lang="zh-TW" altLang="en-US" sz="2000" b="0" i="0" u="none" strike="noStrike" cap="none" normalizeH="0" baseline="0" dirty="0">
                          <a:ln>
                            <a:noFill/>
                          </a:ln>
                          <a:solidFill>
                            <a:schemeClr val="tx1"/>
                          </a:solidFill>
                          <a:effectLst/>
                          <a:latin typeface="標楷體" panose="03000509000000000000" pitchFamily="65" charset="-120"/>
                          <a:ea typeface="標楷體" panose="03000509000000000000" pitchFamily="65" charset="-120"/>
                        </a:rPr>
                        <a:t>年減發</a:t>
                      </a:r>
                      <a:r>
                        <a:rPr kumimoji="1" lang="en-US" altLang="zh-TW" sz="2000" b="0" i="0" u="none" strike="noStrike" cap="none" normalizeH="0" baseline="0" dirty="0">
                          <a:ln>
                            <a:noFill/>
                          </a:ln>
                          <a:solidFill>
                            <a:schemeClr val="tx1"/>
                          </a:solidFill>
                          <a:effectLst/>
                          <a:latin typeface="標楷體" panose="03000509000000000000" pitchFamily="65" charset="-120"/>
                          <a:ea typeface="標楷體" panose="03000509000000000000" pitchFamily="65" charset="-120"/>
                        </a:rPr>
                        <a:t>1/2</a:t>
                      </a:r>
                      <a:r>
                        <a:rPr kumimoji="1" lang="zh-TW" altLang="en-US" sz="2000" b="0" i="0" u="none" strike="noStrike" cap="none" normalizeH="0" baseline="0" dirty="0">
                          <a:ln>
                            <a:noFill/>
                          </a:ln>
                          <a:solidFill>
                            <a:schemeClr val="tx1"/>
                          </a:solidFill>
                          <a:effectLst/>
                          <a:latin typeface="標楷體" panose="03000509000000000000" pitchFamily="65" charset="-120"/>
                          <a:ea typeface="標楷體" panose="03000509000000000000" pitchFamily="65" charset="-120"/>
                        </a:rPr>
                        <a:t>個基數，至滿</a:t>
                      </a:r>
                      <a:r>
                        <a:rPr kumimoji="1" lang="en-US" altLang="zh-TW" sz="2000" b="0" i="0" u="none" strike="noStrike" cap="none" normalizeH="0" baseline="0" dirty="0">
                          <a:ln>
                            <a:noFill/>
                          </a:ln>
                          <a:solidFill>
                            <a:schemeClr val="tx1"/>
                          </a:solidFill>
                          <a:effectLst/>
                          <a:latin typeface="標楷體" panose="03000509000000000000" pitchFamily="65" charset="-120"/>
                          <a:ea typeface="標楷體" panose="03000509000000000000" pitchFamily="65" charset="-120"/>
                        </a:rPr>
                        <a:t>26</a:t>
                      </a:r>
                      <a:r>
                        <a:rPr kumimoji="1" lang="zh-TW" altLang="en-US" sz="2000" b="0" i="0" u="none" strike="noStrike" cap="none" normalizeH="0" baseline="0" dirty="0">
                          <a:ln>
                            <a:noFill/>
                          </a:ln>
                          <a:solidFill>
                            <a:schemeClr val="tx1"/>
                          </a:solidFill>
                          <a:effectLst/>
                          <a:latin typeface="標楷體" panose="03000509000000000000" pitchFamily="65" charset="-120"/>
                          <a:ea typeface="標楷體" panose="03000509000000000000" pitchFamily="65" charset="-120"/>
                        </a:rPr>
                        <a:t>年不再增減</a:t>
                      </a:r>
                    </a:p>
                  </a:txBody>
                  <a:tcPr marL="0" marR="0" marT="0" marB="0" anchor="ctr" horzOverflow="overflow">
                    <a:lnL w="12700" cap="flat" cmpd="sng" algn="ctr">
                      <a:solidFill>
                        <a:srgbClr val="003300"/>
                      </a:solidFill>
                      <a:prstDash val="solid"/>
                      <a:round/>
                      <a:headEnd type="none" w="med" len="med"/>
                      <a:tailEnd type="none" w="med" len="med"/>
                    </a:lnL>
                    <a:lnR w="12700" cap="flat" cmpd="sng" algn="ctr">
                      <a:solidFill>
                        <a:srgbClr val="003300"/>
                      </a:solidFill>
                      <a:prstDash val="solid"/>
                      <a:round/>
                      <a:headEnd type="none" w="med" len="med"/>
                      <a:tailEnd type="none" w="med" len="med"/>
                    </a:lnR>
                    <a:lnT w="12700" cap="flat" cmpd="sng" algn="ctr">
                      <a:solidFill>
                        <a:srgbClr val="003300"/>
                      </a:solidFill>
                      <a:prstDash val="solid"/>
                      <a:round/>
                      <a:headEnd type="none" w="med" len="med"/>
                      <a:tailEnd type="none" w="med" len="med"/>
                    </a:lnT>
                    <a:lnB w="12700" cap="flat" cmpd="sng" algn="ctr">
                      <a:solidFill>
                        <a:srgbClr val="003300"/>
                      </a:solidFill>
                      <a:prstDash val="solid"/>
                      <a:round/>
                      <a:headEnd type="none" w="med" len="med"/>
                      <a:tailEnd type="none" w="med" len="med"/>
                    </a:lnB>
                    <a:lnTlToBr>
                      <a:noFill/>
                    </a:lnTlToBr>
                    <a:lnBlToTr>
                      <a:noFill/>
                    </a:lnBlToTr>
                    <a:solidFill>
                      <a:schemeClr val="accent6">
                        <a:lumMod val="60000"/>
                        <a:lumOff val="40000"/>
                      </a:schemeClr>
                    </a:solidFill>
                  </a:tcPr>
                </a:tc>
                <a:extLst>
                  <a:ext uri="{0D108BD9-81ED-4DB2-BD59-A6C34878D82A}">
                    <a16:rowId xmlns:a16="http://schemas.microsoft.com/office/drawing/2014/main" xmlns="" val="10002"/>
                  </a:ext>
                </a:extLst>
              </a:tr>
            </a:tbl>
          </a:graphicData>
        </a:graphic>
      </p:graphicFrame>
      <p:graphicFrame>
        <p:nvGraphicFramePr>
          <p:cNvPr id="4" name="表格 3"/>
          <p:cNvGraphicFramePr>
            <a:graphicFrameLocks noGrp="1"/>
          </p:cNvGraphicFramePr>
          <p:nvPr>
            <p:extLst/>
          </p:nvPr>
        </p:nvGraphicFramePr>
        <p:xfrm>
          <a:off x="467544" y="5517232"/>
          <a:ext cx="8280920" cy="1188720"/>
        </p:xfrm>
        <a:graphic>
          <a:graphicData uri="http://schemas.openxmlformats.org/drawingml/2006/table">
            <a:tbl>
              <a:tblPr firstRow="1" bandRow="1">
                <a:tableStyleId>{5C22544A-7EE6-4342-B048-85BDC9FD1C3A}</a:tableStyleId>
              </a:tblPr>
              <a:tblGrid>
                <a:gridCol w="2487139">
                  <a:extLst>
                    <a:ext uri="{9D8B030D-6E8A-4147-A177-3AD203B41FA5}">
                      <a16:colId xmlns:a16="http://schemas.microsoft.com/office/drawing/2014/main" xmlns="" val="20000"/>
                    </a:ext>
                  </a:extLst>
                </a:gridCol>
                <a:gridCol w="5793781">
                  <a:extLst>
                    <a:ext uri="{9D8B030D-6E8A-4147-A177-3AD203B41FA5}">
                      <a16:colId xmlns:a16="http://schemas.microsoft.com/office/drawing/2014/main" xmlns="" val="20001"/>
                    </a:ext>
                  </a:extLst>
                </a:gridCol>
              </a:tblGrid>
              <a:tr h="1188720">
                <a:tc>
                  <a:txBody>
                    <a:bodyPr/>
                    <a:lstStyle/>
                    <a:p>
                      <a:pPr marL="342900" indent="-342900">
                        <a:buNone/>
                      </a:pPr>
                      <a:r>
                        <a:rPr lang="en-US" altLang="zh-TW" sz="2400" b="1" dirty="0">
                          <a:solidFill>
                            <a:schemeClr val="tx1"/>
                          </a:solidFill>
                          <a:latin typeface="華康隸書體W7" pitchFamily="65" charset="-120"/>
                          <a:ea typeface="華康隸書體W7" pitchFamily="65" charset="-120"/>
                        </a:rPr>
                        <a:t>108.7.1</a:t>
                      </a:r>
                      <a:r>
                        <a:rPr lang="zh-TW" altLang="en-US" sz="2400" b="1" dirty="0">
                          <a:solidFill>
                            <a:schemeClr val="tx1"/>
                          </a:solidFill>
                          <a:latin typeface="華康隸書體W7" pitchFamily="65" charset="-120"/>
                          <a:ea typeface="華康隸書體W7" pitchFamily="65" charset="-120"/>
                        </a:rPr>
                        <a:t>以後退休</a:t>
                      </a:r>
                      <a:endParaRPr lang="en-US" altLang="zh-TW" sz="2400" b="1" dirty="0">
                        <a:solidFill>
                          <a:schemeClr val="tx1"/>
                        </a:solidFill>
                        <a:latin typeface="華康隸書體W7" pitchFamily="65" charset="-120"/>
                        <a:ea typeface="華康隸書體W7" pitchFamily="65" charset="-120"/>
                      </a:endParaRPr>
                    </a:p>
                    <a:p>
                      <a:pPr marL="342900" indent="-342900">
                        <a:buNone/>
                      </a:pPr>
                      <a:r>
                        <a:rPr lang="zh-TW" altLang="en-US" sz="2400" b="1" dirty="0">
                          <a:solidFill>
                            <a:schemeClr val="tx1"/>
                          </a:solidFill>
                          <a:latin typeface="華康隸書體W7" pitchFamily="65" charset="-120"/>
                          <a:ea typeface="華康隸書體W7" pitchFamily="65" charset="-120"/>
                        </a:rPr>
                        <a:t>者取消年資補償</a:t>
                      </a:r>
                      <a:endParaRPr lang="en-US" altLang="zh-TW" sz="2400" b="1" dirty="0">
                        <a:solidFill>
                          <a:schemeClr val="tx1"/>
                        </a:solidFill>
                        <a:latin typeface="華康隸書體W7" pitchFamily="65" charset="-120"/>
                        <a:ea typeface="華康隸書體W7" pitchFamily="65" charset="-120"/>
                      </a:endParaRPr>
                    </a:p>
                    <a:p>
                      <a:pPr marL="342900" indent="-342900">
                        <a:buNone/>
                      </a:pPr>
                      <a:r>
                        <a:rPr lang="zh-TW" altLang="en-US" sz="2400" b="1" dirty="0">
                          <a:solidFill>
                            <a:schemeClr val="tx1"/>
                          </a:solidFill>
                          <a:latin typeface="華康隸書體W7" pitchFamily="65" charset="-120"/>
                          <a:ea typeface="華康隸書體W7" pitchFamily="65" charset="-120"/>
                        </a:rPr>
                        <a:t>金</a:t>
                      </a:r>
                      <a:r>
                        <a:rPr lang="en-US" altLang="zh-TW" sz="2400" b="1" dirty="0">
                          <a:solidFill>
                            <a:schemeClr val="tx1"/>
                          </a:solidFill>
                          <a:latin typeface="華康隸書體W7" pitchFamily="65" charset="-120"/>
                          <a:ea typeface="華康隸書體W7" pitchFamily="65" charset="-120"/>
                        </a:rPr>
                        <a:t>(#34)</a:t>
                      </a:r>
                      <a:endParaRPr lang="zh-TW" altLang="en-US" sz="2400" b="1" dirty="0">
                        <a:solidFill>
                          <a:schemeClr val="tx1"/>
                        </a:solidFill>
                        <a:latin typeface="華康隸書體W7" pitchFamily="65" charset="-120"/>
                        <a:ea typeface="華康隸書體W7" pitchFamily="65" charset="-120"/>
                      </a:endParaRPr>
                    </a:p>
                  </a:txBody>
                  <a:tcPr>
                    <a:solidFill>
                      <a:srgbClr val="FFC000"/>
                    </a:solidFill>
                  </a:tcPr>
                </a:tc>
                <a:tc>
                  <a:txBody>
                    <a:bodyPr/>
                    <a:lstStyle/>
                    <a:p>
                      <a:r>
                        <a:rPr lang="en-US" altLang="zh-TW" sz="2400" b="0" dirty="0">
                          <a:solidFill>
                            <a:schemeClr val="tx1"/>
                          </a:solidFill>
                          <a:latin typeface="華康隸書體W7" pitchFamily="65" charset="-120"/>
                          <a:ea typeface="華康隸書體W7" pitchFamily="65" charset="-120"/>
                        </a:rPr>
                        <a:t>1.</a:t>
                      </a:r>
                      <a:r>
                        <a:rPr lang="zh-TW" altLang="en-US" sz="2400" b="0" dirty="0">
                          <a:solidFill>
                            <a:schemeClr val="tx1"/>
                          </a:solidFill>
                          <a:latin typeface="華康隸書體W7" pitchFamily="65" charset="-120"/>
                          <a:ea typeface="華康隸書體W7" pitchFamily="65" charset="-120"/>
                        </a:rPr>
                        <a:t>緩衝期</a:t>
                      </a:r>
                      <a:r>
                        <a:rPr lang="en-US" altLang="zh-TW" sz="2400" b="0" dirty="0">
                          <a:solidFill>
                            <a:schemeClr val="tx1"/>
                          </a:solidFill>
                          <a:latin typeface="華康隸書體W7" pitchFamily="65" charset="-120"/>
                          <a:ea typeface="華康隸書體W7" pitchFamily="65" charset="-120"/>
                        </a:rPr>
                        <a:t>1</a:t>
                      </a:r>
                      <a:r>
                        <a:rPr lang="zh-TW" altLang="en-US" sz="2400" b="0" dirty="0">
                          <a:solidFill>
                            <a:schemeClr val="tx1"/>
                          </a:solidFill>
                          <a:latin typeface="華康隸書體W7" pitchFamily="65" charset="-120"/>
                          <a:ea typeface="華康隸書體W7" pitchFamily="65" charset="-120"/>
                        </a:rPr>
                        <a:t>年</a:t>
                      </a:r>
                      <a:r>
                        <a:rPr lang="en-US" altLang="zh-TW" sz="2400" b="0" dirty="0">
                          <a:solidFill>
                            <a:schemeClr val="tx1"/>
                          </a:solidFill>
                          <a:latin typeface="華康隸書體W7" pitchFamily="65" charset="-120"/>
                          <a:ea typeface="華康隸書體W7" pitchFamily="65" charset="-120"/>
                        </a:rPr>
                        <a:t>(</a:t>
                      </a:r>
                      <a:r>
                        <a:rPr lang="en-US" altLang="zh-TW" sz="2400" b="0" dirty="0">
                          <a:solidFill>
                            <a:srgbClr val="C00000"/>
                          </a:solidFill>
                          <a:latin typeface="華康隸書體W7" pitchFamily="65" charset="-120"/>
                          <a:ea typeface="華康隸書體W7" pitchFamily="65" charset="-120"/>
                        </a:rPr>
                        <a:t>108.6.30</a:t>
                      </a:r>
                      <a:r>
                        <a:rPr lang="zh-TW" altLang="en-US" sz="2400" b="0" dirty="0">
                          <a:solidFill>
                            <a:srgbClr val="C00000"/>
                          </a:solidFill>
                          <a:latin typeface="華康隸書體W7" pitchFamily="65" charset="-120"/>
                          <a:ea typeface="華康隸書體W7" pitchFamily="65" charset="-120"/>
                        </a:rPr>
                        <a:t>前依原規定核發</a:t>
                      </a:r>
                      <a:r>
                        <a:rPr lang="en-US" altLang="zh-TW" sz="2400" b="0" dirty="0">
                          <a:solidFill>
                            <a:schemeClr val="tx1"/>
                          </a:solidFill>
                          <a:latin typeface="華康隸書體W7" pitchFamily="65" charset="-120"/>
                          <a:ea typeface="華康隸書體W7" pitchFamily="65" charset="-120"/>
                        </a:rPr>
                        <a:t>)</a:t>
                      </a:r>
                    </a:p>
                    <a:p>
                      <a:r>
                        <a:rPr lang="en-US" altLang="zh-TW" sz="2400" b="0" dirty="0">
                          <a:solidFill>
                            <a:schemeClr val="tx1"/>
                          </a:solidFill>
                          <a:latin typeface="華康隸書體W7" pitchFamily="65" charset="-120"/>
                          <a:ea typeface="華康隸書體W7" pitchFamily="65" charset="-120"/>
                        </a:rPr>
                        <a:t>2.</a:t>
                      </a:r>
                      <a:r>
                        <a:rPr lang="zh-TW" altLang="en-US" sz="2400" b="0" dirty="0">
                          <a:solidFill>
                            <a:schemeClr val="tx1"/>
                          </a:solidFill>
                          <a:latin typeface="華康隸書體W7" pitchFamily="65" charset="-120"/>
                          <a:ea typeface="華康隸書體W7" pitchFamily="65" charset="-120"/>
                        </a:rPr>
                        <a:t>原審定支月補償金但所領未達原領一次</a:t>
                      </a:r>
                      <a:endParaRPr lang="en-US" altLang="zh-TW" sz="2400" b="0" dirty="0">
                        <a:solidFill>
                          <a:schemeClr val="tx1"/>
                        </a:solidFill>
                        <a:latin typeface="華康隸書體W7" pitchFamily="65" charset="-120"/>
                        <a:ea typeface="華康隸書體W7" pitchFamily="65" charset="-120"/>
                      </a:endParaRPr>
                    </a:p>
                    <a:p>
                      <a:r>
                        <a:rPr lang="en-US" altLang="zh-TW" sz="2400" b="0" dirty="0">
                          <a:solidFill>
                            <a:schemeClr val="tx1"/>
                          </a:solidFill>
                          <a:latin typeface="華康隸書體W7" pitchFamily="65" charset="-120"/>
                          <a:ea typeface="華康隸書體W7" pitchFamily="65" charset="-120"/>
                        </a:rPr>
                        <a:t>  </a:t>
                      </a:r>
                      <a:r>
                        <a:rPr lang="zh-TW" altLang="en-US" sz="2400" b="0" dirty="0">
                          <a:solidFill>
                            <a:schemeClr val="tx1"/>
                          </a:solidFill>
                          <a:latin typeface="華康隸書體W7" pitchFamily="65" charset="-120"/>
                          <a:ea typeface="華康隸書體W7" pitchFamily="65" charset="-120"/>
                        </a:rPr>
                        <a:t>補償金者，補發其餘額</a:t>
                      </a:r>
                      <a:r>
                        <a:rPr lang="en-US" altLang="zh-TW" sz="2400" b="0" dirty="0">
                          <a:solidFill>
                            <a:schemeClr val="tx1"/>
                          </a:solidFill>
                          <a:latin typeface="華康隸書體W7" pitchFamily="65" charset="-120"/>
                          <a:ea typeface="華康隸書體W7" pitchFamily="65" charset="-120"/>
                        </a:rPr>
                        <a:t>(</a:t>
                      </a:r>
                      <a:r>
                        <a:rPr lang="zh-TW" altLang="en-US" sz="2400" b="0" dirty="0">
                          <a:solidFill>
                            <a:srgbClr val="C00000"/>
                          </a:solidFill>
                          <a:latin typeface="華康隸書體W7" pitchFamily="65" charset="-120"/>
                          <a:ea typeface="華康隸書體W7" pitchFamily="65" charset="-120"/>
                        </a:rPr>
                        <a:t>已退休者</a:t>
                      </a:r>
                      <a:r>
                        <a:rPr lang="en-US" altLang="zh-TW" sz="2400" b="0" dirty="0">
                          <a:solidFill>
                            <a:schemeClr val="tx1"/>
                          </a:solidFill>
                          <a:latin typeface="華康隸書體W7" pitchFamily="65" charset="-120"/>
                          <a:ea typeface="華康隸書體W7" pitchFamily="65" charset="-120"/>
                        </a:rPr>
                        <a:t>)</a:t>
                      </a:r>
                      <a:endParaRPr lang="zh-TW" altLang="en-US" sz="2400" b="0" dirty="0">
                        <a:solidFill>
                          <a:schemeClr val="tx1"/>
                        </a:solidFill>
                        <a:latin typeface="華康隸書體W7" pitchFamily="65" charset="-120"/>
                        <a:ea typeface="華康隸書體W7" pitchFamily="65" charset="-120"/>
                      </a:endParaRPr>
                    </a:p>
                  </a:txBody>
                  <a:tcPr>
                    <a:solidFill>
                      <a:schemeClr val="accent3">
                        <a:lumMod val="60000"/>
                        <a:lumOff val="40000"/>
                      </a:schemeClr>
                    </a:solidFill>
                  </a:tcPr>
                </a:tc>
                <a:extLst>
                  <a:ext uri="{0D108BD9-81ED-4DB2-BD59-A6C34878D82A}">
                    <a16:rowId xmlns:a16="http://schemas.microsoft.com/office/drawing/2014/main" xmlns="" val="10000"/>
                  </a:ext>
                </a:extLst>
              </a:tr>
            </a:tbl>
          </a:graphicData>
        </a:graphic>
      </p:graphicFrame>
      <p:pic>
        <p:nvPicPr>
          <p:cNvPr id="5" name="圖片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9512" y="188640"/>
            <a:ext cx="792088" cy="792088"/>
          </a:xfrm>
          <a:prstGeom prst="rect">
            <a:avLst/>
          </a:prstGeom>
        </p:spPr>
      </p:pic>
    </p:spTree>
    <p:extLst>
      <p:ext uri="{BB962C8B-B14F-4D97-AF65-F5344CB8AC3E}">
        <p14:creationId xmlns:p14="http://schemas.microsoft.com/office/powerpoint/2010/main" val="411567647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539552" y="363153"/>
            <a:ext cx="8143932" cy="720080"/>
          </a:xfrm>
          <a:noFill/>
          <a:ln>
            <a:noFill/>
          </a:ln>
        </p:spPr>
        <p:style>
          <a:lnRef idx="1">
            <a:schemeClr val="accent3"/>
          </a:lnRef>
          <a:fillRef idx="2">
            <a:schemeClr val="accent3"/>
          </a:fillRef>
          <a:effectRef idx="1">
            <a:schemeClr val="accent3"/>
          </a:effectRef>
          <a:fontRef idx="minor">
            <a:schemeClr val="dk1"/>
          </a:fontRef>
        </p:style>
        <p:txBody>
          <a:bodyPr>
            <a:normAutofit/>
          </a:bodyPr>
          <a:lstStyle/>
          <a:p>
            <a:pPr lvl="0" eaLnBrk="0" fontAlgn="base" hangingPunct="0">
              <a:lnSpc>
                <a:spcPct val="100000"/>
              </a:lnSpc>
              <a:spcBef>
                <a:spcPct val="20000"/>
              </a:spcBef>
              <a:spcAft>
                <a:spcPct val="0"/>
              </a:spcAft>
              <a:buClr>
                <a:schemeClr val="folHlink"/>
              </a:buClr>
              <a:buSzPct val="60000"/>
            </a:pPr>
            <a:r>
              <a:rPr kumimoji="1" lang="zh-TW" altLang="en-US" sz="4000" cap="none" dirty="0">
                <a:solidFill>
                  <a:schemeClr val="tx1"/>
                </a:solidFill>
                <a:latin typeface="標楷體" panose="03000509000000000000" pitchFamily="65" charset="-120"/>
                <a:ea typeface="標楷體" panose="03000509000000000000" pitchFamily="65" charset="-120"/>
              </a:rPr>
              <a:t>增發補償金</a:t>
            </a:r>
            <a:r>
              <a:rPr lang="zh-TW" altLang="en-US" sz="4000" dirty="0">
                <a:solidFill>
                  <a:schemeClr val="tx1"/>
                </a:solidFill>
                <a:latin typeface="標楷體" panose="03000509000000000000" pitchFamily="65" charset="-120"/>
                <a:ea typeface="標楷體" panose="03000509000000000000" pitchFamily="65" charset="-120"/>
              </a:rPr>
              <a:t>計算說明</a:t>
            </a:r>
          </a:p>
        </p:txBody>
      </p:sp>
      <p:graphicFrame>
        <p:nvGraphicFramePr>
          <p:cNvPr id="5" name="表格 4"/>
          <p:cNvGraphicFramePr>
            <a:graphicFrameLocks noGrp="1"/>
          </p:cNvGraphicFramePr>
          <p:nvPr>
            <p:extLst>
              <p:ext uri="{D42A27DB-BD31-4B8C-83A1-F6EECF244321}">
                <p14:modId xmlns:p14="http://schemas.microsoft.com/office/powerpoint/2010/main" val="2263367208"/>
              </p:ext>
            </p:extLst>
          </p:nvPr>
        </p:nvGraphicFramePr>
        <p:xfrm>
          <a:off x="469561" y="1191517"/>
          <a:ext cx="8208912" cy="5578350"/>
        </p:xfrm>
        <a:graphic>
          <a:graphicData uri="http://schemas.openxmlformats.org/drawingml/2006/table">
            <a:tbl>
              <a:tblPr>
                <a:tableStyleId>{5C22544A-7EE6-4342-B048-85BDC9FD1C3A}</a:tableStyleId>
              </a:tblPr>
              <a:tblGrid>
                <a:gridCol w="1585106">
                  <a:extLst>
                    <a:ext uri="{9D8B030D-6E8A-4147-A177-3AD203B41FA5}">
                      <a16:colId xmlns:a16="http://schemas.microsoft.com/office/drawing/2014/main" xmlns="" val="20000"/>
                    </a:ext>
                  </a:extLst>
                </a:gridCol>
                <a:gridCol w="2807382">
                  <a:extLst>
                    <a:ext uri="{9D8B030D-6E8A-4147-A177-3AD203B41FA5}">
                      <a16:colId xmlns:a16="http://schemas.microsoft.com/office/drawing/2014/main" xmlns="" val="20001"/>
                    </a:ext>
                  </a:extLst>
                </a:gridCol>
                <a:gridCol w="2503878">
                  <a:extLst>
                    <a:ext uri="{9D8B030D-6E8A-4147-A177-3AD203B41FA5}">
                      <a16:colId xmlns:a16="http://schemas.microsoft.com/office/drawing/2014/main" xmlns="" val="20002"/>
                    </a:ext>
                  </a:extLst>
                </a:gridCol>
                <a:gridCol w="1312546">
                  <a:extLst>
                    <a:ext uri="{9D8B030D-6E8A-4147-A177-3AD203B41FA5}">
                      <a16:colId xmlns:a16="http://schemas.microsoft.com/office/drawing/2014/main" xmlns="" val="20003"/>
                    </a:ext>
                  </a:extLst>
                </a:gridCol>
              </a:tblGrid>
              <a:tr h="745575">
                <a:tc>
                  <a:txBody>
                    <a:bodyPr/>
                    <a:lstStyle/>
                    <a:p>
                      <a:pPr algn="ctr" fontAlgn="ctr"/>
                      <a:r>
                        <a:rPr lang="zh-TW" altLang="en-US" sz="2400" u="none" strike="noStrike" dirty="0">
                          <a:effectLst/>
                        </a:rPr>
                        <a:t>項目</a:t>
                      </a:r>
                      <a:endParaRPr lang="zh-TW" altLang="en-US" sz="2400" b="0" i="0" u="none" strike="noStrike" dirty="0">
                        <a:solidFill>
                          <a:srgbClr val="000000"/>
                        </a:solidFill>
                        <a:effectLst/>
                        <a:latin typeface="新細明體" panose="02020500000000000000" pitchFamily="18" charset="-120"/>
                        <a:ea typeface="新細明體" panose="02020500000000000000" pitchFamily="18" charset="-120"/>
                      </a:endParaRPr>
                    </a:p>
                  </a:txBody>
                  <a:tcPr marL="7620" marR="7620" marT="7620" marB="0" anchor="ctr">
                    <a:solidFill>
                      <a:srgbClr val="FFC000"/>
                    </a:solidFill>
                  </a:tcPr>
                </a:tc>
                <a:tc>
                  <a:txBody>
                    <a:bodyPr/>
                    <a:lstStyle/>
                    <a:p>
                      <a:pPr algn="ctr" fontAlgn="ctr"/>
                      <a:r>
                        <a:rPr lang="zh-TW" altLang="en-US" sz="2400" u="none" strike="noStrike" dirty="0">
                          <a:effectLst/>
                        </a:rPr>
                        <a:t>舊制年資</a:t>
                      </a:r>
                      <a:endParaRPr lang="zh-TW" altLang="en-US" sz="2400" b="0" i="0" u="none" strike="noStrike" dirty="0">
                        <a:solidFill>
                          <a:srgbClr val="000000"/>
                        </a:solidFill>
                        <a:effectLst/>
                        <a:latin typeface="新細明體" panose="02020500000000000000" pitchFamily="18" charset="-120"/>
                        <a:ea typeface="新細明體" panose="02020500000000000000" pitchFamily="18" charset="-120"/>
                      </a:endParaRPr>
                    </a:p>
                  </a:txBody>
                  <a:tcPr marL="7620" marR="7620" marT="7620" marB="0" anchor="ctr">
                    <a:solidFill>
                      <a:srgbClr val="FFC000"/>
                    </a:solidFill>
                  </a:tcPr>
                </a:tc>
                <a:tc>
                  <a:txBody>
                    <a:bodyPr/>
                    <a:lstStyle/>
                    <a:p>
                      <a:pPr algn="ctr" fontAlgn="ctr"/>
                      <a:r>
                        <a:rPr lang="zh-TW" altLang="en-US" sz="2400" u="none" strike="noStrike" dirty="0">
                          <a:effectLst/>
                        </a:rPr>
                        <a:t>新制年資</a:t>
                      </a:r>
                      <a:endParaRPr lang="zh-TW" altLang="en-US" sz="2400" b="0" i="0" u="none" strike="noStrike" dirty="0">
                        <a:solidFill>
                          <a:srgbClr val="000000"/>
                        </a:solidFill>
                        <a:effectLst/>
                        <a:latin typeface="新細明體" panose="02020500000000000000" pitchFamily="18" charset="-120"/>
                        <a:ea typeface="新細明體" panose="02020500000000000000" pitchFamily="18" charset="-120"/>
                      </a:endParaRPr>
                    </a:p>
                  </a:txBody>
                  <a:tcPr marL="7620" marR="7620" marT="7620" marB="0" anchor="ctr">
                    <a:solidFill>
                      <a:srgbClr val="FFC000"/>
                    </a:solidFill>
                  </a:tcPr>
                </a:tc>
                <a:tc>
                  <a:txBody>
                    <a:bodyPr/>
                    <a:lstStyle/>
                    <a:p>
                      <a:pPr algn="ctr" fontAlgn="ctr"/>
                      <a:r>
                        <a:rPr lang="zh-TW" altLang="en-US" sz="2400" u="none" strike="noStrike" dirty="0">
                          <a:effectLst/>
                        </a:rPr>
                        <a:t>補償金</a:t>
                      </a:r>
                      <a:endParaRPr lang="zh-TW" altLang="en-US" sz="2400" b="0" i="0" u="none" strike="noStrike" dirty="0">
                        <a:solidFill>
                          <a:srgbClr val="000000"/>
                        </a:solidFill>
                        <a:effectLst/>
                        <a:latin typeface="新細明體" panose="02020500000000000000" pitchFamily="18" charset="-120"/>
                        <a:ea typeface="新細明體" panose="02020500000000000000" pitchFamily="18" charset="-120"/>
                      </a:endParaRPr>
                    </a:p>
                  </a:txBody>
                  <a:tcPr marL="7620" marR="7620" marT="7620" marB="0" anchor="ctr">
                    <a:solidFill>
                      <a:srgbClr val="FFC000"/>
                    </a:solidFill>
                  </a:tcPr>
                </a:tc>
                <a:extLst>
                  <a:ext uri="{0D108BD9-81ED-4DB2-BD59-A6C34878D82A}">
                    <a16:rowId xmlns:a16="http://schemas.microsoft.com/office/drawing/2014/main" xmlns="" val="10000"/>
                  </a:ext>
                </a:extLst>
              </a:tr>
              <a:tr h="1082181">
                <a:tc>
                  <a:txBody>
                    <a:bodyPr/>
                    <a:lstStyle/>
                    <a:p>
                      <a:pPr algn="ctr" fontAlgn="ctr"/>
                      <a:r>
                        <a:rPr lang="zh-TW" altLang="en-US" sz="2400" u="none" strike="noStrike" dirty="0">
                          <a:effectLst/>
                          <a:latin typeface="標楷體" panose="03000509000000000000" pitchFamily="65" charset="-120"/>
                          <a:ea typeface="標楷體" panose="03000509000000000000" pitchFamily="65" charset="-120"/>
                        </a:rPr>
                        <a:t>月退給與</a:t>
                      </a:r>
                      <a:endParaRPr lang="en-US" altLang="zh-TW" sz="2400" u="none" strike="noStrike" dirty="0">
                        <a:effectLst/>
                        <a:latin typeface="標楷體" panose="03000509000000000000" pitchFamily="65" charset="-120"/>
                        <a:ea typeface="標楷體" panose="03000509000000000000" pitchFamily="65" charset="-120"/>
                      </a:endParaRPr>
                    </a:p>
                    <a:p>
                      <a:pPr algn="ctr" fontAlgn="ctr"/>
                      <a:r>
                        <a:rPr lang="zh-TW" altLang="en-US" sz="2400" u="none" strike="noStrike" dirty="0">
                          <a:effectLst/>
                          <a:latin typeface="標楷體" panose="03000509000000000000" pitchFamily="65" charset="-120"/>
                          <a:ea typeface="標楷體" panose="03000509000000000000" pitchFamily="65" charset="-120"/>
                        </a:rPr>
                        <a:t>公式</a:t>
                      </a:r>
                      <a:endParaRPr lang="zh-TW" altLang="en-US" sz="2400" b="0" i="0" u="none" strike="noStrike" dirty="0">
                        <a:solidFill>
                          <a:srgbClr val="000000"/>
                        </a:solidFill>
                        <a:effectLst/>
                        <a:latin typeface="標楷體" panose="03000509000000000000" pitchFamily="65" charset="-120"/>
                        <a:ea typeface="標楷體" panose="03000509000000000000" pitchFamily="65" charset="-120"/>
                      </a:endParaRPr>
                    </a:p>
                  </a:txBody>
                  <a:tcPr marL="7620" marR="7620" marT="7620" marB="0" anchor="ctr">
                    <a:solidFill>
                      <a:schemeClr val="accent6">
                        <a:lumMod val="60000"/>
                        <a:lumOff val="40000"/>
                      </a:schemeClr>
                    </a:solidFill>
                  </a:tcPr>
                </a:tc>
                <a:tc>
                  <a:txBody>
                    <a:bodyPr/>
                    <a:lstStyle/>
                    <a:p>
                      <a:pPr algn="l" fontAlgn="ctr"/>
                      <a:r>
                        <a:rPr lang="zh-TW" altLang="en-US" sz="2400" u="sng" strike="noStrike" dirty="0">
                          <a:effectLst/>
                          <a:latin typeface="標楷體" panose="03000509000000000000" pitchFamily="65" charset="-120"/>
                          <a:ea typeface="標楷體" panose="03000509000000000000" pitchFamily="65" charset="-120"/>
                        </a:rPr>
                        <a:t>本（年功）俸（薪）</a:t>
                      </a:r>
                      <a:r>
                        <a:rPr lang="en-US" altLang="zh-TW" sz="2400" u="sng" strike="noStrike" dirty="0">
                          <a:effectLst/>
                          <a:latin typeface="標楷體" panose="03000509000000000000" pitchFamily="65" charset="-120"/>
                          <a:ea typeface="標楷體" panose="03000509000000000000" pitchFamily="65" charset="-120"/>
                        </a:rPr>
                        <a:t>×</a:t>
                      </a:r>
                      <a:r>
                        <a:rPr lang="zh-TW" altLang="en-US" sz="2400" u="sng" strike="noStrike" dirty="0">
                          <a:effectLst/>
                          <a:latin typeface="標楷體" panose="03000509000000000000" pitchFamily="65" charset="-120"/>
                          <a:ea typeface="標楷體" panose="03000509000000000000" pitchFamily="65" charset="-120"/>
                        </a:rPr>
                        <a:t>百分比</a:t>
                      </a:r>
                      <a:r>
                        <a:rPr lang="en-US" altLang="zh-TW" sz="2400" u="sng" strike="noStrike" dirty="0">
                          <a:effectLst/>
                          <a:latin typeface="標楷體" panose="03000509000000000000" pitchFamily="65" charset="-120"/>
                          <a:ea typeface="標楷體" panose="03000509000000000000" pitchFamily="65" charset="-120"/>
                        </a:rPr>
                        <a:t>+930</a:t>
                      </a:r>
                      <a:endParaRPr lang="zh-TW" altLang="en-US" sz="2400" b="0" i="0" u="sng" strike="noStrike" dirty="0">
                        <a:solidFill>
                          <a:srgbClr val="FF00FF"/>
                        </a:solidFill>
                        <a:effectLst/>
                        <a:latin typeface="標楷體" panose="03000509000000000000" pitchFamily="65" charset="-120"/>
                        <a:ea typeface="標楷體" panose="03000509000000000000" pitchFamily="65" charset="-120"/>
                      </a:endParaRPr>
                    </a:p>
                  </a:txBody>
                  <a:tcPr marL="7620" marR="7620" marT="7620" marB="0" anchor="ctr">
                    <a:solidFill>
                      <a:schemeClr val="accent6">
                        <a:lumMod val="60000"/>
                        <a:lumOff val="40000"/>
                      </a:schemeClr>
                    </a:solidFill>
                  </a:tcPr>
                </a:tc>
                <a:tc>
                  <a:txBody>
                    <a:bodyPr/>
                    <a:lstStyle/>
                    <a:p>
                      <a:pPr algn="l" fontAlgn="ctr"/>
                      <a:r>
                        <a:rPr lang="en-US" altLang="zh-TW" sz="2400" u="none" strike="noStrike" dirty="0">
                          <a:effectLst/>
                          <a:latin typeface="標楷體" panose="03000509000000000000" pitchFamily="65" charset="-120"/>
                          <a:ea typeface="標楷體" panose="03000509000000000000" pitchFamily="65" charset="-120"/>
                        </a:rPr>
                        <a:t>[</a:t>
                      </a:r>
                      <a:r>
                        <a:rPr lang="zh-TW" altLang="en-US" sz="2400" u="none" strike="noStrike" dirty="0">
                          <a:effectLst/>
                          <a:latin typeface="標楷體" panose="03000509000000000000" pitchFamily="65" charset="-120"/>
                          <a:ea typeface="標楷體" panose="03000509000000000000" pitchFamily="65" charset="-120"/>
                        </a:rPr>
                        <a:t>本（年功）俸（薪）</a:t>
                      </a:r>
                      <a:r>
                        <a:rPr lang="en-US" altLang="zh-TW" sz="2400" u="none" strike="noStrike" dirty="0">
                          <a:effectLst/>
                          <a:latin typeface="標楷體" panose="03000509000000000000" pitchFamily="65" charset="-120"/>
                          <a:ea typeface="標楷體" panose="03000509000000000000" pitchFamily="65" charset="-120"/>
                        </a:rPr>
                        <a:t>×2] ×</a:t>
                      </a:r>
                      <a:r>
                        <a:rPr lang="zh-TW" altLang="en-US" sz="2400" u="none" strike="noStrike" dirty="0">
                          <a:effectLst/>
                          <a:latin typeface="標楷體" panose="03000509000000000000" pitchFamily="65" charset="-120"/>
                          <a:ea typeface="標楷體" panose="03000509000000000000" pitchFamily="65" charset="-120"/>
                        </a:rPr>
                        <a:t>百分比 </a:t>
                      </a:r>
                      <a:endParaRPr lang="zh-TW" altLang="en-US" sz="2400" b="0" i="0" u="none" strike="noStrike" dirty="0">
                        <a:solidFill>
                          <a:srgbClr val="000000"/>
                        </a:solidFill>
                        <a:effectLst/>
                        <a:latin typeface="標楷體" panose="03000509000000000000" pitchFamily="65" charset="-120"/>
                        <a:ea typeface="標楷體" panose="03000509000000000000" pitchFamily="65" charset="-120"/>
                      </a:endParaRPr>
                    </a:p>
                  </a:txBody>
                  <a:tcPr marL="7620" marR="7620" marT="7620" marB="0" anchor="ctr">
                    <a:solidFill>
                      <a:schemeClr val="accent6">
                        <a:lumMod val="60000"/>
                        <a:lumOff val="40000"/>
                      </a:schemeClr>
                    </a:solidFill>
                  </a:tcPr>
                </a:tc>
                <a:tc>
                  <a:txBody>
                    <a:bodyPr/>
                    <a:lstStyle/>
                    <a:p>
                      <a:pPr algn="l" fontAlgn="ctr"/>
                      <a:r>
                        <a:rPr lang="zh-TW" altLang="en-US" sz="2400" u="none" strike="noStrike" dirty="0">
                          <a:effectLst/>
                          <a:latin typeface="標楷體" panose="03000509000000000000" pitchFamily="65" charset="-120"/>
                          <a:ea typeface="標楷體" panose="03000509000000000000" pitchFamily="65" charset="-120"/>
                        </a:rPr>
                        <a:t>　</a:t>
                      </a:r>
                      <a:endParaRPr lang="zh-TW" altLang="en-US" sz="2400" b="0" i="0" u="none" strike="noStrike" dirty="0">
                        <a:solidFill>
                          <a:srgbClr val="000000"/>
                        </a:solidFill>
                        <a:effectLst/>
                        <a:latin typeface="標楷體" panose="03000509000000000000" pitchFamily="65" charset="-120"/>
                        <a:ea typeface="標楷體" panose="03000509000000000000" pitchFamily="65" charset="-120"/>
                      </a:endParaRPr>
                    </a:p>
                  </a:txBody>
                  <a:tcPr marL="7620" marR="7620" marT="7620" marB="0" anchor="ctr">
                    <a:solidFill>
                      <a:schemeClr val="accent6">
                        <a:lumMod val="60000"/>
                        <a:lumOff val="40000"/>
                      </a:schemeClr>
                    </a:solidFill>
                  </a:tcPr>
                </a:tc>
                <a:extLst>
                  <a:ext uri="{0D108BD9-81ED-4DB2-BD59-A6C34878D82A}">
                    <a16:rowId xmlns:a16="http://schemas.microsoft.com/office/drawing/2014/main" xmlns="" val="10001"/>
                  </a:ext>
                </a:extLst>
              </a:tr>
              <a:tr h="745575">
                <a:tc>
                  <a:txBody>
                    <a:bodyPr/>
                    <a:lstStyle/>
                    <a:p>
                      <a:pPr algn="ctr" fontAlgn="ctr"/>
                      <a:r>
                        <a:rPr lang="zh-TW" altLang="en-US" sz="2400" u="none" strike="noStrike" dirty="0">
                          <a:effectLst/>
                          <a:latin typeface="標楷體" panose="03000509000000000000" pitchFamily="65" charset="-120"/>
                          <a:ea typeface="標楷體" panose="03000509000000000000" pitchFamily="65" charset="-120"/>
                        </a:rPr>
                        <a:t>前</a:t>
                      </a:r>
                      <a:r>
                        <a:rPr lang="en-US" altLang="zh-TW" sz="2400" u="none" strike="noStrike" dirty="0">
                          <a:effectLst/>
                          <a:latin typeface="標楷體" panose="03000509000000000000" pitchFamily="65" charset="-120"/>
                          <a:ea typeface="標楷體" panose="03000509000000000000" pitchFamily="65" charset="-120"/>
                        </a:rPr>
                        <a:t>15</a:t>
                      </a:r>
                      <a:r>
                        <a:rPr lang="zh-TW" altLang="en-US" sz="2400" u="none" strike="noStrike" dirty="0">
                          <a:effectLst/>
                          <a:latin typeface="標楷體" panose="03000509000000000000" pitchFamily="65" charset="-120"/>
                          <a:ea typeface="標楷體" panose="03000509000000000000" pitchFamily="65" charset="-120"/>
                        </a:rPr>
                        <a:t>年</a:t>
                      </a:r>
                      <a:endParaRPr lang="en-US" altLang="zh-TW" sz="2400" u="none" strike="noStrike" dirty="0">
                        <a:effectLst/>
                        <a:latin typeface="標楷體" panose="03000509000000000000" pitchFamily="65" charset="-120"/>
                        <a:ea typeface="標楷體" panose="03000509000000000000" pitchFamily="65" charset="-120"/>
                      </a:endParaRPr>
                    </a:p>
                    <a:p>
                      <a:pPr algn="l" fontAlgn="ctr"/>
                      <a:r>
                        <a:rPr lang="zh-TW" altLang="en-US" sz="2400" u="none" strike="noStrike" dirty="0">
                          <a:effectLst/>
                          <a:latin typeface="標楷體" panose="03000509000000000000" pitchFamily="65" charset="-120"/>
                          <a:ea typeface="標楷體" panose="03000509000000000000" pitchFamily="65" charset="-120"/>
                        </a:rPr>
                        <a:t>支給百分比</a:t>
                      </a:r>
                      <a:endParaRPr lang="zh-TW" altLang="en-US" sz="2400" b="0" i="0" u="none" strike="noStrike" dirty="0">
                        <a:solidFill>
                          <a:srgbClr val="000000"/>
                        </a:solidFill>
                        <a:effectLst/>
                        <a:latin typeface="標楷體" panose="03000509000000000000" pitchFamily="65" charset="-120"/>
                        <a:ea typeface="標楷體" panose="03000509000000000000" pitchFamily="65" charset="-120"/>
                      </a:endParaRPr>
                    </a:p>
                  </a:txBody>
                  <a:tcPr marL="7620" marR="7620" marT="7620" marB="0" anchor="ctr">
                    <a:solidFill>
                      <a:srgbClr val="92D050"/>
                    </a:solidFill>
                  </a:tcPr>
                </a:tc>
                <a:tc>
                  <a:txBody>
                    <a:bodyPr/>
                    <a:lstStyle/>
                    <a:p>
                      <a:pPr algn="ctr" fontAlgn="ctr"/>
                      <a:r>
                        <a:rPr lang="en-US" altLang="zh-TW" sz="2400" u="none" strike="noStrike" dirty="0">
                          <a:solidFill>
                            <a:srgbClr val="C00000"/>
                          </a:solidFill>
                          <a:effectLst/>
                          <a:latin typeface="標楷體" panose="03000509000000000000" pitchFamily="65" charset="-120"/>
                          <a:ea typeface="標楷體" panose="03000509000000000000" pitchFamily="65" charset="-120"/>
                        </a:rPr>
                        <a:t>15*5%=75%</a:t>
                      </a:r>
                      <a:endParaRPr lang="en-US" altLang="zh-TW" sz="2400" b="0" i="0" u="none" strike="noStrike" dirty="0">
                        <a:solidFill>
                          <a:srgbClr val="C00000"/>
                        </a:solidFill>
                        <a:effectLst/>
                        <a:latin typeface="標楷體" panose="03000509000000000000" pitchFamily="65" charset="-120"/>
                        <a:ea typeface="標楷體" panose="03000509000000000000" pitchFamily="65" charset="-120"/>
                      </a:endParaRPr>
                    </a:p>
                  </a:txBody>
                  <a:tcPr marL="7620" marR="7620" marT="7620" marB="0" anchor="ctr">
                    <a:solidFill>
                      <a:srgbClr val="92D050"/>
                    </a:solidFill>
                  </a:tcPr>
                </a:tc>
                <a:tc>
                  <a:txBody>
                    <a:bodyPr/>
                    <a:lstStyle/>
                    <a:p>
                      <a:pPr algn="ctr" fontAlgn="ctr"/>
                      <a:r>
                        <a:rPr lang="en-US" altLang="zh-TW" sz="2400" u="none" strike="noStrike" dirty="0">
                          <a:solidFill>
                            <a:srgbClr val="FF0000"/>
                          </a:solidFill>
                          <a:effectLst/>
                          <a:latin typeface="標楷體" panose="03000509000000000000" pitchFamily="65" charset="-120"/>
                          <a:ea typeface="標楷體" panose="03000509000000000000" pitchFamily="65" charset="-120"/>
                        </a:rPr>
                        <a:t>15*2*2%=60%</a:t>
                      </a:r>
                      <a:endParaRPr lang="en-US" altLang="zh-TW" sz="2400" b="0" i="0" u="none" strike="noStrike" dirty="0">
                        <a:solidFill>
                          <a:srgbClr val="FF0000"/>
                        </a:solidFill>
                        <a:effectLst/>
                        <a:latin typeface="標楷體" panose="03000509000000000000" pitchFamily="65" charset="-120"/>
                        <a:ea typeface="標楷體" panose="03000509000000000000" pitchFamily="65" charset="-120"/>
                      </a:endParaRPr>
                    </a:p>
                  </a:txBody>
                  <a:tcPr marL="7620" marR="7620" marT="7620" marB="0" anchor="ctr">
                    <a:solidFill>
                      <a:srgbClr val="92D050"/>
                    </a:solidFill>
                  </a:tcPr>
                </a:tc>
                <a:tc>
                  <a:txBody>
                    <a:bodyPr/>
                    <a:lstStyle/>
                    <a:p>
                      <a:pPr algn="l" fontAlgn="ctr"/>
                      <a:r>
                        <a:rPr lang="zh-TW" altLang="en-US" sz="2400" u="none" strike="noStrike" dirty="0">
                          <a:effectLst/>
                          <a:latin typeface="標楷體" panose="03000509000000000000" pitchFamily="65" charset="-120"/>
                          <a:ea typeface="標楷體" panose="03000509000000000000" pitchFamily="65" charset="-120"/>
                        </a:rPr>
                        <a:t>　</a:t>
                      </a:r>
                      <a:endParaRPr lang="zh-TW" altLang="en-US" sz="2400" b="0" i="0" u="none" strike="noStrike" dirty="0">
                        <a:solidFill>
                          <a:srgbClr val="000000"/>
                        </a:solidFill>
                        <a:effectLst/>
                        <a:latin typeface="標楷體" panose="03000509000000000000" pitchFamily="65" charset="-120"/>
                        <a:ea typeface="標楷體" panose="03000509000000000000" pitchFamily="65" charset="-120"/>
                      </a:endParaRPr>
                    </a:p>
                  </a:txBody>
                  <a:tcPr marL="7620" marR="7620" marT="7620" marB="0" anchor="ctr">
                    <a:solidFill>
                      <a:srgbClr val="92D050"/>
                    </a:solidFill>
                  </a:tcPr>
                </a:tc>
                <a:extLst>
                  <a:ext uri="{0D108BD9-81ED-4DB2-BD59-A6C34878D82A}">
                    <a16:rowId xmlns:a16="http://schemas.microsoft.com/office/drawing/2014/main" xmlns="" val="10002"/>
                  </a:ext>
                </a:extLst>
              </a:tr>
              <a:tr h="745575">
                <a:tc>
                  <a:txBody>
                    <a:bodyPr/>
                    <a:lstStyle/>
                    <a:p>
                      <a:pPr algn="l" fontAlgn="ctr"/>
                      <a:r>
                        <a:rPr lang="zh-TW" altLang="en-US" sz="2400" u="none" strike="noStrike" dirty="0">
                          <a:effectLst/>
                          <a:latin typeface="標楷體" panose="03000509000000000000" pitchFamily="65" charset="-120"/>
                          <a:ea typeface="標楷體" panose="03000509000000000000" pitchFamily="65" charset="-120"/>
                        </a:rPr>
                        <a:t>舊制</a:t>
                      </a:r>
                      <a:r>
                        <a:rPr lang="en-US" altLang="zh-TW" sz="2400" u="none" strike="noStrike" dirty="0">
                          <a:effectLst/>
                          <a:latin typeface="標楷體" panose="03000509000000000000" pitchFamily="65" charset="-120"/>
                          <a:ea typeface="標楷體" panose="03000509000000000000" pitchFamily="65" charset="-120"/>
                        </a:rPr>
                        <a:t>1</a:t>
                      </a:r>
                      <a:r>
                        <a:rPr lang="zh-TW" altLang="en-US" sz="2400" u="none" strike="noStrike" dirty="0">
                          <a:effectLst/>
                          <a:latin typeface="標楷體" panose="03000509000000000000" pitchFamily="65" charset="-120"/>
                          <a:ea typeface="標楷體" panose="03000509000000000000" pitchFamily="65" charset="-120"/>
                        </a:rPr>
                        <a:t>年</a:t>
                      </a:r>
                      <a:endParaRPr lang="en-US" altLang="zh-TW" sz="2000" u="none" strike="noStrike" dirty="0">
                        <a:solidFill>
                          <a:srgbClr val="C00000"/>
                        </a:solidFill>
                        <a:effectLst/>
                        <a:latin typeface="標楷體" panose="03000509000000000000" pitchFamily="65" charset="-120"/>
                        <a:ea typeface="標楷體" panose="03000509000000000000" pitchFamily="65" charset="-120"/>
                      </a:endParaRPr>
                    </a:p>
                    <a:p>
                      <a:pPr algn="l" fontAlgn="ctr"/>
                      <a:r>
                        <a:rPr lang="zh-TW" altLang="en-US" sz="2400" u="none" strike="noStrike" dirty="0">
                          <a:effectLst/>
                          <a:latin typeface="標楷體" panose="03000509000000000000" pitchFamily="65" charset="-120"/>
                          <a:ea typeface="標楷體" panose="03000509000000000000" pitchFamily="65" charset="-120"/>
                        </a:rPr>
                        <a:t>新制</a:t>
                      </a:r>
                      <a:r>
                        <a:rPr lang="en-US" altLang="zh-TW" sz="2400" u="none" strike="noStrike" dirty="0">
                          <a:effectLst/>
                          <a:latin typeface="標楷體" panose="03000509000000000000" pitchFamily="65" charset="-120"/>
                          <a:ea typeface="標楷體" panose="03000509000000000000" pitchFamily="65" charset="-120"/>
                        </a:rPr>
                        <a:t>14</a:t>
                      </a:r>
                      <a:r>
                        <a:rPr lang="zh-TW" altLang="en-US" sz="2400" u="none" strike="noStrike" dirty="0">
                          <a:effectLst/>
                          <a:latin typeface="標楷體" panose="03000509000000000000" pitchFamily="65" charset="-120"/>
                          <a:ea typeface="標楷體" panose="03000509000000000000" pitchFamily="65" charset="-120"/>
                        </a:rPr>
                        <a:t>年</a:t>
                      </a:r>
                      <a:endParaRPr lang="zh-TW" altLang="en-US" sz="2400" b="0" i="0" u="none" strike="noStrike" dirty="0">
                        <a:solidFill>
                          <a:srgbClr val="000000"/>
                        </a:solidFill>
                        <a:effectLst/>
                        <a:latin typeface="標楷體" panose="03000509000000000000" pitchFamily="65" charset="-120"/>
                        <a:ea typeface="標楷體" panose="03000509000000000000" pitchFamily="65" charset="-120"/>
                      </a:endParaRPr>
                    </a:p>
                  </a:txBody>
                  <a:tcPr marL="7620" marR="7620" marT="7620" marB="0" anchor="ctr">
                    <a:solidFill>
                      <a:srgbClr val="92D050"/>
                    </a:solidFill>
                  </a:tcPr>
                </a:tc>
                <a:tc>
                  <a:txBody>
                    <a:bodyPr/>
                    <a:lstStyle/>
                    <a:p>
                      <a:pPr algn="ctr" fontAlgn="ctr"/>
                      <a:r>
                        <a:rPr lang="en-US" altLang="zh-TW" sz="2400" u="none" strike="noStrike" dirty="0">
                          <a:effectLst/>
                          <a:latin typeface="標楷體" panose="03000509000000000000" pitchFamily="65" charset="-120"/>
                          <a:ea typeface="標楷體" panose="03000509000000000000" pitchFamily="65" charset="-120"/>
                        </a:rPr>
                        <a:t>1*5%=5%</a:t>
                      </a:r>
                      <a:endParaRPr lang="en-US" altLang="zh-TW" sz="2400" b="0" i="0" u="none" strike="noStrike" dirty="0">
                        <a:solidFill>
                          <a:srgbClr val="000000"/>
                        </a:solidFill>
                        <a:effectLst/>
                        <a:latin typeface="標楷體" panose="03000509000000000000" pitchFamily="65" charset="-120"/>
                        <a:ea typeface="標楷體" panose="03000509000000000000" pitchFamily="65" charset="-120"/>
                      </a:endParaRPr>
                    </a:p>
                  </a:txBody>
                  <a:tcPr marL="7620" marR="7620" marT="7620" marB="0" anchor="ctr">
                    <a:solidFill>
                      <a:schemeClr val="tx2">
                        <a:lumMod val="40000"/>
                        <a:lumOff val="60000"/>
                      </a:schemeClr>
                    </a:solidFill>
                  </a:tcPr>
                </a:tc>
                <a:tc>
                  <a:txBody>
                    <a:bodyPr/>
                    <a:lstStyle/>
                    <a:p>
                      <a:pPr algn="ctr" fontAlgn="ctr"/>
                      <a:r>
                        <a:rPr lang="en-US" altLang="zh-TW" sz="2400" u="none" strike="noStrike" dirty="0">
                          <a:effectLst/>
                          <a:latin typeface="標楷體" panose="03000509000000000000" pitchFamily="65" charset="-120"/>
                          <a:ea typeface="標楷體" panose="03000509000000000000" pitchFamily="65" charset="-120"/>
                        </a:rPr>
                        <a:t>14*2*2%=56%</a:t>
                      </a:r>
                      <a:endParaRPr lang="en-US" altLang="zh-TW" sz="2400" b="0" i="0" u="none" strike="noStrike" dirty="0">
                        <a:solidFill>
                          <a:srgbClr val="000000"/>
                        </a:solidFill>
                        <a:effectLst/>
                        <a:latin typeface="標楷體" panose="03000509000000000000" pitchFamily="65" charset="-120"/>
                        <a:ea typeface="標楷體" panose="03000509000000000000" pitchFamily="65" charset="-120"/>
                      </a:endParaRPr>
                    </a:p>
                  </a:txBody>
                  <a:tcPr marL="7620" marR="7620" marT="7620" marB="0" anchor="ctr">
                    <a:solidFill>
                      <a:schemeClr val="tx2">
                        <a:lumMod val="40000"/>
                        <a:lumOff val="60000"/>
                      </a:schemeClr>
                    </a:solidFill>
                  </a:tcPr>
                </a:tc>
                <a:tc>
                  <a:txBody>
                    <a:bodyPr/>
                    <a:lstStyle/>
                    <a:p>
                      <a:pPr algn="l" fontAlgn="ctr"/>
                      <a:r>
                        <a:rPr lang="en-US" altLang="zh-TW" sz="2400" u="none" strike="noStrike" dirty="0">
                          <a:effectLst/>
                          <a:latin typeface="標楷體" panose="03000509000000000000" pitchFamily="65" charset="-120"/>
                          <a:ea typeface="標楷體" panose="03000509000000000000" pitchFamily="65" charset="-120"/>
                        </a:rPr>
                        <a:t>14%</a:t>
                      </a:r>
                    </a:p>
                    <a:p>
                      <a:pPr algn="l" fontAlgn="ctr"/>
                      <a:r>
                        <a:rPr lang="en-US" altLang="zh-TW" sz="2400" u="none" strike="noStrike" dirty="0">
                          <a:effectLst/>
                          <a:latin typeface="標楷體" panose="03000509000000000000" pitchFamily="65" charset="-120"/>
                          <a:ea typeface="標楷體" panose="03000509000000000000" pitchFamily="65" charset="-120"/>
                        </a:rPr>
                        <a:t>(2*</a:t>
                      </a:r>
                      <a:r>
                        <a:rPr lang="en-US" altLang="zh-TW" sz="2400" u="none" strike="noStrike" dirty="0">
                          <a:solidFill>
                            <a:srgbClr val="FF00FF"/>
                          </a:solidFill>
                          <a:effectLst/>
                          <a:latin typeface="標楷體" panose="03000509000000000000" pitchFamily="65" charset="-120"/>
                          <a:ea typeface="標楷體" panose="03000509000000000000" pitchFamily="65" charset="-120"/>
                        </a:rPr>
                        <a:t>7</a:t>
                      </a:r>
                      <a:r>
                        <a:rPr lang="en-US" altLang="zh-TW" sz="2400" u="none" strike="noStrike" dirty="0">
                          <a:effectLst/>
                          <a:latin typeface="標楷體" panose="03000509000000000000" pitchFamily="65" charset="-120"/>
                          <a:ea typeface="標楷體" panose="03000509000000000000" pitchFamily="65" charset="-120"/>
                        </a:rPr>
                        <a:t>%)</a:t>
                      </a:r>
                      <a:endParaRPr lang="en-US" altLang="zh-TW" sz="2400" b="0" i="0" u="none" strike="noStrike" dirty="0">
                        <a:solidFill>
                          <a:srgbClr val="000000"/>
                        </a:solidFill>
                        <a:effectLst/>
                        <a:latin typeface="標楷體" panose="03000509000000000000" pitchFamily="65" charset="-120"/>
                        <a:ea typeface="標楷體" panose="03000509000000000000" pitchFamily="65" charset="-120"/>
                      </a:endParaRPr>
                    </a:p>
                  </a:txBody>
                  <a:tcPr marL="7620" marR="7620" marT="7620" marB="0" anchor="ctr">
                    <a:solidFill>
                      <a:schemeClr val="tx2">
                        <a:lumMod val="40000"/>
                        <a:lumOff val="60000"/>
                      </a:schemeClr>
                    </a:solidFill>
                  </a:tcPr>
                </a:tc>
                <a:extLst>
                  <a:ext uri="{0D108BD9-81ED-4DB2-BD59-A6C34878D82A}">
                    <a16:rowId xmlns:a16="http://schemas.microsoft.com/office/drawing/2014/main" xmlns="" val="10003"/>
                  </a:ext>
                </a:extLst>
              </a:tr>
              <a:tr h="745575">
                <a:tc>
                  <a:txBody>
                    <a:bodyPr/>
                    <a:lstStyle/>
                    <a:p>
                      <a:pPr algn="l" fontAlgn="ctr"/>
                      <a:r>
                        <a:rPr lang="zh-TW" altLang="en-US" sz="2400" u="none" strike="noStrike" dirty="0">
                          <a:effectLst/>
                          <a:latin typeface="標楷體" panose="03000509000000000000" pitchFamily="65" charset="-120"/>
                          <a:ea typeface="標楷體" panose="03000509000000000000" pitchFamily="65" charset="-120"/>
                        </a:rPr>
                        <a:t>舊制</a:t>
                      </a:r>
                      <a:r>
                        <a:rPr lang="en-US" altLang="zh-TW" sz="2400" u="none" strike="noStrike" dirty="0">
                          <a:effectLst/>
                          <a:latin typeface="標楷體" panose="03000509000000000000" pitchFamily="65" charset="-120"/>
                          <a:ea typeface="標楷體" panose="03000509000000000000" pitchFamily="65" charset="-120"/>
                        </a:rPr>
                        <a:t>2</a:t>
                      </a:r>
                      <a:r>
                        <a:rPr lang="zh-TW" altLang="en-US" sz="2400" u="none" strike="noStrike" dirty="0">
                          <a:effectLst/>
                          <a:latin typeface="標楷體" panose="03000509000000000000" pitchFamily="65" charset="-120"/>
                          <a:ea typeface="標楷體" panose="03000509000000000000" pitchFamily="65" charset="-120"/>
                        </a:rPr>
                        <a:t>年</a:t>
                      </a:r>
                      <a:endParaRPr lang="en-US" altLang="zh-TW" sz="2400" u="none" strike="noStrike" dirty="0">
                        <a:effectLst/>
                        <a:latin typeface="標楷體" panose="03000509000000000000" pitchFamily="65" charset="-120"/>
                        <a:ea typeface="標楷體" panose="03000509000000000000" pitchFamily="65" charset="-120"/>
                      </a:endParaRPr>
                    </a:p>
                    <a:p>
                      <a:pPr algn="l" fontAlgn="ctr"/>
                      <a:r>
                        <a:rPr lang="zh-TW" altLang="en-US" sz="2400" u="none" strike="noStrike" dirty="0">
                          <a:effectLst/>
                          <a:latin typeface="標楷體" panose="03000509000000000000" pitchFamily="65" charset="-120"/>
                          <a:ea typeface="標楷體" panose="03000509000000000000" pitchFamily="65" charset="-120"/>
                        </a:rPr>
                        <a:t>新制</a:t>
                      </a:r>
                      <a:r>
                        <a:rPr lang="en-US" altLang="zh-TW" sz="2400" u="none" strike="noStrike" dirty="0">
                          <a:effectLst/>
                          <a:latin typeface="標楷體" panose="03000509000000000000" pitchFamily="65" charset="-120"/>
                          <a:ea typeface="標楷體" panose="03000509000000000000" pitchFamily="65" charset="-120"/>
                        </a:rPr>
                        <a:t>13</a:t>
                      </a:r>
                      <a:r>
                        <a:rPr lang="zh-TW" altLang="en-US" sz="2400" u="none" strike="noStrike" dirty="0">
                          <a:effectLst/>
                          <a:latin typeface="標楷體" panose="03000509000000000000" pitchFamily="65" charset="-120"/>
                          <a:ea typeface="標楷體" panose="03000509000000000000" pitchFamily="65" charset="-120"/>
                        </a:rPr>
                        <a:t>年</a:t>
                      </a:r>
                      <a:endParaRPr lang="zh-TW" altLang="en-US" sz="2400" b="0" i="0" u="none" strike="noStrike" dirty="0">
                        <a:solidFill>
                          <a:srgbClr val="000000"/>
                        </a:solidFill>
                        <a:effectLst/>
                        <a:latin typeface="標楷體" panose="03000509000000000000" pitchFamily="65" charset="-120"/>
                        <a:ea typeface="標楷體" panose="03000509000000000000" pitchFamily="65" charset="-120"/>
                      </a:endParaRPr>
                    </a:p>
                  </a:txBody>
                  <a:tcPr marL="7620" marR="7620" marT="7620" marB="0" anchor="ctr">
                    <a:solidFill>
                      <a:srgbClr val="92D050"/>
                    </a:solidFill>
                  </a:tcPr>
                </a:tc>
                <a:tc>
                  <a:txBody>
                    <a:bodyPr/>
                    <a:lstStyle/>
                    <a:p>
                      <a:pPr algn="ctr" fontAlgn="ctr"/>
                      <a:r>
                        <a:rPr lang="en-US" altLang="zh-TW" sz="2400" u="none" strike="noStrike" dirty="0">
                          <a:effectLst/>
                          <a:latin typeface="標楷體" panose="03000509000000000000" pitchFamily="65" charset="-120"/>
                          <a:ea typeface="標楷體" panose="03000509000000000000" pitchFamily="65" charset="-120"/>
                        </a:rPr>
                        <a:t>2*5%=10%</a:t>
                      </a:r>
                      <a:endParaRPr lang="en-US" altLang="zh-TW" sz="2400" b="0" i="0" u="none" strike="noStrike" dirty="0">
                        <a:solidFill>
                          <a:srgbClr val="000000"/>
                        </a:solidFill>
                        <a:effectLst/>
                        <a:latin typeface="標楷體" panose="03000509000000000000" pitchFamily="65" charset="-120"/>
                        <a:ea typeface="標楷體" panose="03000509000000000000" pitchFamily="65" charset="-120"/>
                      </a:endParaRPr>
                    </a:p>
                  </a:txBody>
                  <a:tcPr marL="7620" marR="7620" marT="7620" marB="0" anchor="ctr">
                    <a:solidFill>
                      <a:schemeClr val="tx2">
                        <a:lumMod val="40000"/>
                        <a:lumOff val="60000"/>
                      </a:schemeClr>
                    </a:solidFill>
                  </a:tcPr>
                </a:tc>
                <a:tc>
                  <a:txBody>
                    <a:bodyPr/>
                    <a:lstStyle/>
                    <a:p>
                      <a:pPr algn="ctr" fontAlgn="ctr"/>
                      <a:r>
                        <a:rPr lang="en-US" altLang="zh-TW" sz="2400" u="none" strike="noStrike" dirty="0">
                          <a:effectLst/>
                          <a:latin typeface="標楷體" panose="03000509000000000000" pitchFamily="65" charset="-120"/>
                          <a:ea typeface="標楷體" panose="03000509000000000000" pitchFamily="65" charset="-120"/>
                        </a:rPr>
                        <a:t>13*2*2%=52%</a:t>
                      </a:r>
                      <a:endParaRPr lang="en-US" altLang="zh-TW" sz="2400" b="0" i="0" u="none" strike="noStrike" dirty="0">
                        <a:solidFill>
                          <a:srgbClr val="000000"/>
                        </a:solidFill>
                        <a:effectLst/>
                        <a:latin typeface="標楷體" panose="03000509000000000000" pitchFamily="65" charset="-120"/>
                        <a:ea typeface="標楷體" panose="03000509000000000000" pitchFamily="65" charset="-120"/>
                      </a:endParaRPr>
                    </a:p>
                  </a:txBody>
                  <a:tcPr marL="7620" marR="7620" marT="7620" marB="0" anchor="ctr">
                    <a:solidFill>
                      <a:schemeClr val="tx2">
                        <a:lumMod val="40000"/>
                        <a:lumOff val="60000"/>
                      </a:schemeClr>
                    </a:solidFill>
                  </a:tcPr>
                </a:tc>
                <a:tc>
                  <a:txBody>
                    <a:bodyPr/>
                    <a:lstStyle/>
                    <a:p>
                      <a:pPr algn="l" fontAlgn="ctr"/>
                      <a:r>
                        <a:rPr lang="en-US" altLang="zh-TW" sz="2400" u="none" strike="noStrike" dirty="0">
                          <a:effectLst/>
                          <a:latin typeface="標楷體" panose="03000509000000000000" pitchFamily="65" charset="-120"/>
                          <a:ea typeface="標楷體" panose="03000509000000000000" pitchFamily="65" charset="-120"/>
                        </a:rPr>
                        <a:t>13%</a:t>
                      </a:r>
                    </a:p>
                    <a:p>
                      <a:pPr algn="l" fontAlgn="ctr"/>
                      <a:r>
                        <a:rPr lang="en-US" altLang="zh-TW" sz="2400" u="none" strike="noStrike" dirty="0">
                          <a:effectLst/>
                          <a:latin typeface="標楷體" panose="03000509000000000000" pitchFamily="65" charset="-120"/>
                          <a:ea typeface="標楷體" panose="03000509000000000000" pitchFamily="65" charset="-120"/>
                        </a:rPr>
                        <a:t>(2*</a:t>
                      </a:r>
                      <a:r>
                        <a:rPr lang="en-US" altLang="zh-TW" sz="2400" u="none" strike="noStrike" dirty="0">
                          <a:solidFill>
                            <a:srgbClr val="FF00FF"/>
                          </a:solidFill>
                          <a:effectLst/>
                          <a:latin typeface="標楷體" panose="03000509000000000000" pitchFamily="65" charset="-120"/>
                          <a:ea typeface="標楷體" panose="03000509000000000000" pitchFamily="65" charset="-120"/>
                        </a:rPr>
                        <a:t>6.5</a:t>
                      </a:r>
                      <a:r>
                        <a:rPr lang="en-US" altLang="zh-TW" sz="2400" u="none" strike="noStrike" dirty="0">
                          <a:effectLst/>
                          <a:latin typeface="標楷體" panose="03000509000000000000" pitchFamily="65" charset="-120"/>
                          <a:ea typeface="標楷體" panose="03000509000000000000" pitchFamily="65" charset="-120"/>
                        </a:rPr>
                        <a:t>%)</a:t>
                      </a:r>
                      <a:endParaRPr lang="en-US" altLang="zh-TW" sz="2400" b="0" i="0" u="none" strike="noStrike" dirty="0">
                        <a:solidFill>
                          <a:srgbClr val="000000"/>
                        </a:solidFill>
                        <a:effectLst/>
                        <a:latin typeface="標楷體" panose="03000509000000000000" pitchFamily="65" charset="-120"/>
                        <a:ea typeface="標楷體" panose="03000509000000000000" pitchFamily="65" charset="-120"/>
                      </a:endParaRPr>
                    </a:p>
                  </a:txBody>
                  <a:tcPr marL="7620" marR="7620" marT="7620" marB="0" anchor="ctr">
                    <a:solidFill>
                      <a:schemeClr val="tx2">
                        <a:lumMod val="40000"/>
                        <a:lumOff val="60000"/>
                      </a:schemeClr>
                    </a:solidFill>
                  </a:tcPr>
                </a:tc>
                <a:extLst>
                  <a:ext uri="{0D108BD9-81ED-4DB2-BD59-A6C34878D82A}">
                    <a16:rowId xmlns:a16="http://schemas.microsoft.com/office/drawing/2014/main" xmlns="" val="10004"/>
                  </a:ext>
                </a:extLst>
              </a:tr>
              <a:tr h="745575">
                <a:tc>
                  <a:txBody>
                    <a:bodyPr/>
                    <a:lstStyle/>
                    <a:p>
                      <a:pPr algn="l" fontAlgn="ctr"/>
                      <a:r>
                        <a:rPr lang="zh-TW" altLang="en-US" sz="2400" u="none" strike="noStrike" dirty="0">
                          <a:effectLst/>
                          <a:latin typeface="標楷體" panose="03000509000000000000" pitchFamily="65" charset="-120"/>
                          <a:ea typeface="標楷體" panose="03000509000000000000" pitchFamily="65" charset="-120"/>
                        </a:rPr>
                        <a:t>舊制</a:t>
                      </a:r>
                      <a:r>
                        <a:rPr lang="en-US" altLang="zh-TW" sz="2400" u="none" strike="noStrike" dirty="0">
                          <a:effectLst/>
                          <a:latin typeface="標楷體" panose="03000509000000000000" pitchFamily="65" charset="-120"/>
                          <a:ea typeface="標楷體" panose="03000509000000000000" pitchFamily="65" charset="-120"/>
                        </a:rPr>
                        <a:t>13</a:t>
                      </a:r>
                      <a:r>
                        <a:rPr lang="zh-TW" altLang="en-US" sz="2400" u="none" strike="noStrike" dirty="0">
                          <a:effectLst/>
                          <a:latin typeface="標楷體" panose="03000509000000000000" pitchFamily="65" charset="-120"/>
                          <a:ea typeface="標楷體" panose="03000509000000000000" pitchFamily="65" charset="-120"/>
                        </a:rPr>
                        <a:t>年</a:t>
                      </a:r>
                      <a:endParaRPr lang="en-US" altLang="zh-TW" sz="2400" u="none" strike="noStrike" dirty="0">
                        <a:effectLst/>
                        <a:latin typeface="標楷體" panose="03000509000000000000" pitchFamily="65" charset="-120"/>
                        <a:ea typeface="標楷體" panose="03000509000000000000" pitchFamily="65" charset="-120"/>
                      </a:endParaRPr>
                    </a:p>
                    <a:p>
                      <a:pPr algn="l" fontAlgn="ctr"/>
                      <a:r>
                        <a:rPr lang="zh-TW" altLang="en-US" sz="2400" u="none" strike="noStrike" dirty="0">
                          <a:effectLst/>
                          <a:latin typeface="標楷體" panose="03000509000000000000" pitchFamily="65" charset="-120"/>
                          <a:ea typeface="標楷體" panose="03000509000000000000" pitchFamily="65" charset="-120"/>
                        </a:rPr>
                        <a:t>新制</a:t>
                      </a:r>
                      <a:r>
                        <a:rPr lang="en-US" altLang="zh-TW" sz="2400" u="none" strike="noStrike" dirty="0">
                          <a:effectLst/>
                          <a:latin typeface="標楷體" panose="03000509000000000000" pitchFamily="65" charset="-120"/>
                          <a:ea typeface="標楷體" panose="03000509000000000000" pitchFamily="65" charset="-120"/>
                        </a:rPr>
                        <a:t>2</a:t>
                      </a:r>
                      <a:r>
                        <a:rPr lang="zh-TW" altLang="en-US" sz="2400" u="none" strike="noStrike" dirty="0">
                          <a:effectLst/>
                          <a:latin typeface="標楷體" panose="03000509000000000000" pitchFamily="65" charset="-120"/>
                          <a:ea typeface="標楷體" panose="03000509000000000000" pitchFamily="65" charset="-120"/>
                        </a:rPr>
                        <a:t>年</a:t>
                      </a:r>
                      <a:endParaRPr lang="zh-TW" altLang="en-US" sz="2400" b="0" i="0" u="none" strike="noStrike" dirty="0">
                        <a:solidFill>
                          <a:srgbClr val="000000"/>
                        </a:solidFill>
                        <a:effectLst/>
                        <a:latin typeface="標楷體" panose="03000509000000000000" pitchFamily="65" charset="-120"/>
                        <a:ea typeface="標楷體" panose="03000509000000000000" pitchFamily="65" charset="-120"/>
                      </a:endParaRPr>
                    </a:p>
                  </a:txBody>
                  <a:tcPr marL="7620" marR="7620" marT="7620" marB="0" anchor="ctr">
                    <a:solidFill>
                      <a:srgbClr val="92D050"/>
                    </a:solidFill>
                  </a:tcPr>
                </a:tc>
                <a:tc>
                  <a:txBody>
                    <a:bodyPr/>
                    <a:lstStyle/>
                    <a:p>
                      <a:pPr algn="ctr" fontAlgn="ctr"/>
                      <a:r>
                        <a:rPr lang="en-US" altLang="zh-TW" sz="2400" u="none" strike="noStrike">
                          <a:effectLst/>
                          <a:latin typeface="標楷體" panose="03000509000000000000" pitchFamily="65" charset="-120"/>
                          <a:ea typeface="標楷體" panose="03000509000000000000" pitchFamily="65" charset="-120"/>
                        </a:rPr>
                        <a:t>13*5%=65%</a:t>
                      </a:r>
                      <a:endParaRPr lang="en-US" altLang="zh-TW" sz="2400" b="0" i="0" u="none" strike="noStrike">
                        <a:solidFill>
                          <a:srgbClr val="000000"/>
                        </a:solidFill>
                        <a:effectLst/>
                        <a:latin typeface="標楷體" panose="03000509000000000000" pitchFamily="65" charset="-120"/>
                        <a:ea typeface="標楷體" panose="03000509000000000000" pitchFamily="65" charset="-120"/>
                      </a:endParaRPr>
                    </a:p>
                  </a:txBody>
                  <a:tcPr marL="7620" marR="7620" marT="7620" marB="0" anchor="ctr">
                    <a:solidFill>
                      <a:schemeClr val="tx2">
                        <a:lumMod val="40000"/>
                        <a:lumOff val="60000"/>
                      </a:schemeClr>
                    </a:solidFill>
                  </a:tcPr>
                </a:tc>
                <a:tc>
                  <a:txBody>
                    <a:bodyPr/>
                    <a:lstStyle/>
                    <a:p>
                      <a:pPr algn="ctr" fontAlgn="ctr"/>
                      <a:r>
                        <a:rPr lang="en-US" altLang="zh-TW" sz="2400" u="none" strike="noStrike" dirty="0">
                          <a:effectLst/>
                          <a:latin typeface="標楷體" panose="03000509000000000000" pitchFamily="65" charset="-120"/>
                          <a:ea typeface="標楷體" panose="03000509000000000000" pitchFamily="65" charset="-120"/>
                        </a:rPr>
                        <a:t>2*2*2%=8%</a:t>
                      </a:r>
                      <a:endParaRPr lang="en-US" altLang="zh-TW" sz="2400" b="0" i="0" u="none" strike="noStrike" dirty="0">
                        <a:solidFill>
                          <a:srgbClr val="000000"/>
                        </a:solidFill>
                        <a:effectLst/>
                        <a:latin typeface="標楷體" panose="03000509000000000000" pitchFamily="65" charset="-120"/>
                        <a:ea typeface="標楷體" panose="03000509000000000000" pitchFamily="65" charset="-120"/>
                      </a:endParaRPr>
                    </a:p>
                  </a:txBody>
                  <a:tcPr marL="7620" marR="7620" marT="7620" marB="0" anchor="ctr">
                    <a:solidFill>
                      <a:schemeClr val="tx2">
                        <a:lumMod val="40000"/>
                        <a:lumOff val="60000"/>
                      </a:schemeClr>
                    </a:solidFill>
                  </a:tcPr>
                </a:tc>
                <a:tc>
                  <a:txBody>
                    <a:bodyPr/>
                    <a:lstStyle/>
                    <a:p>
                      <a:pPr algn="l" fontAlgn="ctr"/>
                      <a:r>
                        <a:rPr lang="en-US" altLang="zh-TW" sz="2400" u="none" strike="noStrike" dirty="0">
                          <a:effectLst/>
                          <a:latin typeface="標楷體" panose="03000509000000000000" pitchFamily="65" charset="-120"/>
                          <a:ea typeface="標楷體" panose="03000509000000000000" pitchFamily="65" charset="-120"/>
                        </a:rPr>
                        <a:t>2%</a:t>
                      </a:r>
                    </a:p>
                    <a:p>
                      <a:pPr algn="l" fontAlgn="ctr"/>
                      <a:r>
                        <a:rPr lang="en-US" altLang="zh-TW" sz="2400" u="none" strike="noStrike" dirty="0">
                          <a:effectLst/>
                          <a:latin typeface="標楷體" panose="03000509000000000000" pitchFamily="65" charset="-120"/>
                          <a:ea typeface="標楷體" panose="03000509000000000000" pitchFamily="65" charset="-120"/>
                        </a:rPr>
                        <a:t>(2*</a:t>
                      </a:r>
                      <a:r>
                        <a:rPr lang="en-US" altLang="zh-TW" sz="2400" u="none" strike="noStrike" dirty="0">
                          <a:solidFill>
                            <a:srgbClr val="FF00FF"/>
                          </a:solidFill>
                          <a:effectLst/>
                          <a:latin typeface="標楷體" panose="03000509000000000000" pitchFamily="65" charset="-120"/>
                          <a:ea typeface="標楷體" panose="03000509000000000000" pitchFamily="65" charset="-120"/>
                        </a:rPr>
                        <a:t>1</a:t>
                      </a:r>
                      <a:r>
                        <a:rPr lang="en-US" altLang="zh-TW" sz="2400" u="none" strike="noStrike" dirty="0">
                          <a:effectLst/>
                          <a:latin typeface="標楷體" panose="03000509000000000000" pitchFamily="65" charset="-120"/>
                          <a:ea typeface="標楷體" panose="03000509000000000000" pitchFamily="65" charset="-120"/>
                        </a:rPr>
                        <a:t>%)</a:t>
                      </a:r>
                      <a:endParaRPr lang="en-US" altLang="zh-TW" sz="2400" b="0" i="0" u="none" strike="noStrike" dirty="0">
                        <a:solidFill>
                          <a:srgbClr val="000000"/>
                        </a:solidFill>
                        <a:effectLst/>
                        <a:latin typeface="標楷體" panose="03000509000000000000" pitchFamily="65" charset="-120"/>
                        <a:ea typeface="標楷體" panose="03000509000000000000" pitchFamily="65" charset="-120"/>
                      </a:endParaRPr>
                    </a:p>
                  </a:txBody>
                  <a:tcPr marL="7620" marR="7620" marT="7620" marB="0" anchor="ctr">
                    <a:solidFill>
                      <a:schemeClr val="tx2">
                        <a:lumMod val="40000"/>
                        <a:lumOff val="60000"/>
                      </a:schemeClr>
                    </a:solidFill>
                  </a:tcPr>
                </a:tc>
                <a:extLst>
                  <a:ext uri="{0D108BD9-81ED-4DB2-BD59-A6C34878D82A}">
                    <a16:rowId xmlns:a16="http://schemas.microsoft.com/office/drawing/2014/main" xmlns="" val="10005"/>
                  </a:ext>
                </a:extLst>
              </a:tr>
              <a:tr h="745575">
                <a:tc>
                  <a:txBody>
                    <a:bodyPr/>
                    <a:lstStyle/>
                    <a:p>
                      <a:pPr algn="l" fontAlgn="ctr"/>
                      <a:r>
                        <a:rPr lang="zh-TW" altLang="en-US" sz="2400" u="none" strike="noStrike" dirty="0">
                          <a:effectLst/>
                          <a:latin typeface="標楷體" panose="03000509000000000000" pitchFamily="65" charset="-120"/>
                          <a:ea typeface="標楷體" panose="03000509000000000000" pitchFamily="65" charset="-120"/>
                        </a:rPr>
                        <a:t>舊制</a:t>
                      </a:r>
                      <a:r>
                        <a:rPr lang="en-US" altLang="zh-TW" sz="2400" u="none" strike="noStrike" dirty="0">
                          <a:effectLst/>
                          <a:latin typeface="標楷體" panose="03000509000000000000" pitchFamily="65" charset="-120"/>
                          <a:ea typeface="標楷體" panose="03000509000000000000" pitchFamily="65" charset="-120"/>
                        </a:rPr>
                        <a:t>14</a:t>
                      </a:r>
                      <a:r>
                        <a:rPr lang="zh-TW" altLang="en-US" sz="2400" u="none" strike="noStrike" dirty="0">
                          <a:effectLst/>
                          <a:latin typeface="標楷體" panose="03000509000000000000" pitchFamily="65" charset="-120"/>
                          <a:ea typeface="標楷體" panose="03000509000000000000" pitchFamily="65" charset="-120"/>
                        </a:rPr>
                        <a:t>年</a:t>
                      </a:r>
                      <a:endParaRPr lang="en-US" altLang="zh-TW" sz="2400" u="none" strike="noStrike" dirty="0">
                        <a:effectLst/>
                        <a:latin typeface="標楷體" panose="03000509000000000000" pitchFamily="65" charset="-120"/>
                        <a:ea typeface="標楷體" panose="03000509000000000000" pitchFamily="65" charset="-120"/>
                      </a:endParaRPr>
                    </a:p>
                    <a:p>
                      <a:pPr algn="l" fontAlgn="ctr"/>
                      <a:r>
                        <a:rPr lang="zh-TW" altLang="en-US" sz="2400" u="none" strike="noStrike" dirty="0">
                          <a:effectLst/>
                          <a:latin typeface="標楷體" panose="03000509000000000000" pitchFamily="65" charset="-120"/>
                          <a:ea typeface="標楷體" panose="03000509000000000000" pitchFamily="65" charset="-120"/>
                        </a:rPr>
                        <a:t>新制</a:t>
                      </a:r>
                      <a:r>
                        <a:rPr lang="en-US" altLang="zh-TW" sz="2400" u="none" strike="noStrike" dirty="0">
                          <a:effectLst/>
                          <a:latin typeface="標楷體" panose="03000509000000000000" pitchFamily="65" charset="-120"/>
                          <a:ea typeface="標楷體" panose="03000509000000000000" pitchFamily="65" charset="-120"/>
                        </a:rPr>
                        <a:t>1</a:t>
                      </a:r>
                      <a:r>
                        <a:rPr lang="zh-TW" altLang="en-US" sz="2400" u="none" strike="noStrike" dirty="0">
                          <a:effectLst/>
                          <a:latin typeface="標楷體" panose="03000509000000000000" pitchFamily="65" charset="-120"/>
                          <a:ea typeface="標楷體" panose="03000509000000000000" pitchFamily="65" charset="-120"/>
                        </a:rPr>
                        <a:t>年</a:t>
                      </a:r>
                      <a:endParaRPr lang="zh-TW" altLang="en-US" sz="2400" b="0" i="0" u="none" strike="noStrike" dirty="0">
                        <a:solidFill>
                          <a:srgbClr val="000000"/>
                        </a:solidFill>
                        <a:effectLst/>
                        <a:latin typeface="標楷體" panose="03000509000000000000" pitchFamily="65" charset="-120"/>
                        <a:ea typeface="標楷體" panose="03000509000000000000" pitchFamily="65" charset="-120"/>
                      </a:endParaRPr>
                    </a:p>
                  </a:txBody>
                  <a:tcPr marL="7620" marR="7620" marT="7620" marB="0" anchor="ctr">
                    <a:solidFill>
                      <a:srgbClr val="92D050"/>
                    </a:solidFill>
                  </a:tcPr>
                </a:tc>
                <a:tc>
                  <a:txBody>
                    <a:bodyPr/>
                    <a:lstStyle/>
                    <a:p>
                      <a:pPr algn="ctr" fontAlgn="ctr"/>
                      <a:r>
                        <a:rPr lang="en-US" altLang="zh-TW" sz="2400" u="none" strike="noStrike" dirty="0">
                          <a:effectLst/>
                          <a:latin typeface="標楷體" panose="03000509000000000000" pitchFamily="65" charset="-120"/>
                          <a:ea typeface="標楷體" panose="03000509000000000000" pitchFamily="65" charset="-120"/>
                        </a:rPr>
                        <a:t>14*5%=70%</a:t>
                      </a:r>
                      <a:endParaRPr lang="en-US" altLang="zh-TW" sz="2400" b="0" i="0" u="none" strike="noStrike" dirty="0">
                        <a:solidFill>
                          <a:srgbClr val="000000"/>
                        </a:solidFill>
                        <a:effectLst/>
                        <a:latin typeface="標楷體" panose="03000509000000000000" pitchFamily="65" charset="-120"/>
                        <a:ea typeface="標楷體" panose="03000509000000000000" pitchFamily="65" charset="-120"/>
                      </a:endParaRPr>
                    </a:p>
                  </a:txBody>
                  <a:tcPr marL="7620" marR="7620" marT="7620" marB="0" anchor="ctr">
                    <a:solidFill>
                      <a:schemeClr val="tx2">
                        <a:lumMod val="40000"/>
                        <a:lumOff val="60000"/>
                      </a:schemeClr>
                    </a:solidFill>
                  </a:tcPr>
                </a:tc>
                <a:tc>
                  <a:txBody>
                    <a:bodyPr/>
                    <a:lstStyle/>
                    <a:p>
                      <a:pPr algn="ctr" fontAlgn="ctr"/>
                      <a:r>
                        <a:rPr lang="en-US" altLang="zh-TW" sz="2400" u="none" strike="noStrike" dirty="0">
                          <a:effectLst/>
                          <a:latin typeface="標楷體" panose="03000509000000000000" pitchFamily="65" charset="-120"/>
                          <a:ea typeface="標楷體" panose="03000509000000000000" pitchFamily="65" charset="-120"/>
                        </a:rPr>
                        <a:t>1*2*2%=4%</a:t>
                      </a:r>
                      <a:endParaRPr lang="en-US" altLang="zh-TW" sz="2400" b="0" i="0" u="none" strike="noStrike" dirty="0">
                        <a:solidFill>
                          <a:srgbClr val="000000"/>
                        </a:solidFill>
                        <a:effectLst/>
                        <a:latin typeface="標楷體" panose="03000509000000000000" pitchFamily="65" charset="-120"/>
                        <a:ea typeface="標楷體" panose="03000509000000000000" pitchFamily="65" charset="-120"/>
                      </a:endParaRPr>
                    </a:p>
                  </a:txBody>
                  <a:tcPr marL="7620" marR="7620" marT="7620" marB="0" anchor="ctr">
                    <a:solidFill>
                      <a:schemeClr val="tx2">
                        <a:lumMod val="40000"/>
                        <a:lumOff val="60000"/>
                      </a:schemeClr>
                    </a:solidFill>
                  </a:tcPr>
                </a:tc>
                <a:tc>
                  <a:txBody>
                    <a:bodyPr/>
                    <a:lstStyle/>
                    <a:p>
                      <a:pPr algn="l" fontAlgn="ctr"/>
                      <a:r>
                        <a:rPr lang="en-US" altLang="zh-TW" sz="2400" u="none" strike="noStrike" dirty="0">
                          <a:effectLst/>
                          <a:latin typeface="標楷體" panose="03000509000000000000" pitchFamily="65" charset="-120"/>
                          <a:ea typeface="標楷體" panose="03000509000000000000" pitchFamily="65" charset="-120"/>
                        </a:rPr>
                        <a:t>1%</a:t>
                      </a:r>
                    </a:p>
                    <a:p>
                      <a:pPr algn="l" fontAlgn="ctr"/>
                      <a:r>
                        <a:rPr lang="en-US" altLang="zh-TW" sz="2400" u="none" strike="noStrike" dirty="0">
                          <a:effectLst/>
                          <a:latin typeface="標楷體" panose="03000509000000000000" pitchFamily="65" charset="-120"/>
                          <a:ea typeface="標楷體" panose="03000509000000000000" pitchFamily="65" charset="-120"/>
                        </a:rPr>
                        <a:t>(2*</a:t>
                      </a:r>
                      <a:r>
                        <a:rPr lang="en-US" altLang="zh-TW" sz="2400" u="none" strike="noStrike" dirty="0">
                          <a:solidFill>
                            <a:srgbClr val="FF00FF"/>
                          </a:solidFill>
                          <a:effectLst/>
                          <a:latin typeface="標楷體" panose="03000509000000000000" pitchFamily="65" charset="-120"/>
                          <a:ea typeface="標楷體" panose="03000509000000000000" pitchFamily="65" charset="-120"/>
                        </a:rPr>
                        <a:t>0.5</a:t>
                      </a:r>
                      <a:r>
                        <a:rPr lang="en-US" altLang="zh-TW" sz="2400" u="none" strike="noStrike" dirty="0">
                          <a:effectLst/>
                          <a:latin typeface="標楷體" panose="03000509000000000000" pitchFamily="65" charset="-120"/>
                          <a:ea typeface="標楷體" panose="03000509000000000000" pitchFamily="65" charset="-120"/>
                        </a:rPr>
                        <a:t>%)</a:t>
                      </a:r>
                      <a:endParaRPr lang="en-US" altLang="zh-TW" sz="2400" b="0" i="0" u="none" strike="noStrike" dirty="0">
                        <a:solidFill>
                          <a:srgbClr val="000000"/>
                        </a:solidFill>
                        <a:effectLst/>
                        <a:latin typeface="標楷體" panose="03000509000000000000" pitchFamily="65" charset="-120"/>
                        <a:ea typeface="標楷體" panose="03000509000000000000" pitchFamily="65" charset="-120"/>
                      </a:endParaRPr>
                    </a:p>
                  </a:txBody>
                  <a:tcPr marL="7620" marR="7620" marT="7620" marB="0" anchor="ctr">
                    <a:solidFill>
                      <a:schemeClr val="tx2">
                        <a:lumMod val="40000"/>
                        <a:lumOff val="60000"/>
                      </a:schemeClr>
                    </a:solidFill>
                  </a:tcPr>
                </a:tc>
                <a:extLst>
                  <a:ext uri="{0D108BD9-81ED-4DB2-BD59-A6C34878D82A}">
                    <a16:rowId xmlns:a16="http://schemas.microsoft.com/office/drawing/2014/main" xmlns="" val="10006"/>
                  </a:ext>
                </a:extLst>
              </a:tr>
            </a:tbl>
          </a:graphicData>
        </a:graphic>
      </p:graphicFrame>
      <p:pic>
        <p:nvPicPr>
          <p:cNvPr id="4" name="圖片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9512" y="188640"/>
            <a:ext cx="792088" cy="792088"/>
          </a:xfrm>
          <a:prstGeom prst="rect">
            <a:avLst/>
          </a:prstGeom>
        </p:spPr>
      </p:pic>
    </p:spTree>
    <p:extLst>
      <p:ext uri="{BB962C8B-B14F-4D97-AF65-F5344CB8AC3E}">
        <p14:creationId xmlns:p14="http://schemas.microsoft.com/office/powerpoint/2010/main" val="413055615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539552" y="764704"/>
            <a:ext cx="8140747" cy="799829"/>
          </a:xfrm>
          <a:noFill/>
          <a:ln>
            <a:noFill/>
          </a:ln>
        </p:spPr>
        <p:style>
          <a:lnRef idx="1">
            <a:schemeClr val="accent3"/>
          </a:lnRef>
          <a:fillRef idx="2">
            <a:schemeClr val="accent3"/>
          </a:fillRef>
          <a:effectRef idx="1">
            <a:schemeClr val="accent3"/>
          </a:effectRef>
          <a:fontRef idx="minor">
            <a:schemeClr val="dk1"/>
          </a:fontRef>
        </p:style>
        <p:txBody>
          <a:bodyPr>
            <a:normAutofit/>
          </a:bodyPr>
          <a:lstStyle/>
          <a:p>
            <a:pPr>
              <a:spcBef>
                <a:spcPct val="50000"/>
              </a:spcBef>
            </a:pPr>
            <a:r>
              <a:rPr lang="zh-TW" altLang="en-US" dirty="0">
                <a:solidFill>
                  <a:schemeClr val="tx1"/>
                </a:solidFill>
                <a:latin typeface="標楷體" panose="03000509000000000000" pitchFamily="65" charset="-120"/>
                <a:ea typeface="標楷體" panose="03000509000000000000" pitchFamily="65" charset="-120"/>
              </a:rPr>
              <a:t>其他現金給與補償金</a:t>
            </a:r>
            <a:endParaRPr lang="zh-TW" altLang="en-US" sz="4400" dirty="0">
              <a:solidFill>
                <a:schemeClr val="tx1"/>
              </a:solidFill>
              <a:latin typeface="標楷體" panose="03000509000000000000" pitchFamily="65" charset="-120"/>
              <a:ea typeface="標楷體" panose="03000509000000000000" pitchFamily="65" charset="-120"/>
            </a:endParaRPr>
          </a:p>
        </p:txBody>
      </p:sp>
      <p:graphicFrame>
        <p:nvGraphicFramePr>
          <p:cNvPr id="4" name="表格 3"/>
          <p:cNvGraphicFramePr>
            <a:graphicFrameLocks noGrp="1"/>
          </p:cNvGraphicFramePr>
          <p:nvPr>
            <p:extLst/>
          </p:nvPr>
        </p:nvGraphicFramePr>
        <p:xfrm>
          <a:off x="611560" y="2132856"/>
          <a:ext cx="8155548" cy="4039252"/>
        </p:xfrm>
        <a:graphic>
          <a:graphicData uri="http://schemas.openxmlformats.org/drawingml/2006/table">
            <a:tbl>
              <a:tblPr/>
              <a:tblGrid>
                <a:gridCol w="1524402">
                  <a:extLst>
                    <a:ext uri="{9D8B030D-6E8A-4147-A177-3AD203B41FA5}">
                      <a16:colId xmlns:a16="http://schemas.microsoft.com/office/drawing/2014/main" xmlns="" val="20000"/>
                    </a:ext>
                  </a:extLst>
                </a:gridCol>
                <a:gridCol w="6631146">
                  <a:extLst>
                    <a:ext uri="{9D8B030D-6E8A-4147-A177-3AD203B41FA5}">
                      <a16:colId xmlns:a16="http://schemas.microsoft.com/office/drawing/2014/main" xmlns="" val="20001"/>
                    </a:ext>
                  </a:extLst>
                </a:gridCol>
              </a:tblGrid>
              <a:tr h="834797">
                <a:tc>
                  <a:txBody>
                    <a:bodyPr/>
                    <a:lstStyle/>
                    <a:p>
                      <a:pPr marL="0" marR="0" lvl="0" indent="0" algn="dist"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1" lang="zh-TW" altLang="en-US" sz="2400" b="1" i="0" u="none" strike="noStrike" cap="none" normalizeH="0" baseline="0" dirty="0">
                          <a:ln>
                            <a:noFill/>
                          </a:ln>
                          <a:solidFill>
                            <a:schemeClr val="tx1"/>
                          </a:solidFill>
                          <a:effectLst/>
                          <a:latin typeface="標楷體" pitchFamily="65" charset="-120"/>
                          <a:ea typeface="標楷體" pitchFamily="65" charset="-120"/>
                        </a:rPr>
                        <a:t>法令規定</a:t>
                      </a:r>
                    </a:p>
                  </a:txBody>
                  <a:tcPr anchor="ctr"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solidFill>
                      <a:schemeClr val="accent6">
                        <a:lumMod val="40000"/>
                        <a:lumOff val="60000"/>
                      </a:schemeClr>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1" lang="zh-TW" altLang="en-US" sz="2400" b="1" i="0" u="none" strike="noStrike" cap="none" normalizeH="0" baseline="0" dirty="0">
                          <a:ln>
                            <a:noFill/>
                          </a:ln>
                          <a:solidFill>
                            <a:schemeClr val="tx1"/>
                          </a:solidFill>
                          <a:effectLst/>
                          <a:latin typeface="華康隸書體W7(P)"/>
                          <a:ea typeface="標楷體" pitchFamily="65" charset="-120"/>
                        </a:rPr>
                        <a:t>公教人員退休金其他現金給與補償金發給辦法</a:t>
                      </a:r>
                    </a:p>
                  </a:txBody>
                  <a:tcPr anchor="ctr"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solidFill>
                      <a:schemeClr val="tx2">
                        <a:lumMod val="10000"/>
                        <a:lumOff val="90000"/>
                      </a:schemeClr>
                    </a:solidFill>
                  </a:tcPr>
                </a:tc>
                <a:extLst>
                  <a:ext uri="{0D108BD9-81ED-4DB2-BD59-A6C34878D82A}">
                    <a16:rowId xmlns:a16="http://schemas.microsoft.com/office/drawing/2014/main" xmlns="" val="10000"/>
                  </a:ext>
                </a:extLst>
              </a:tr>
              <a:tr h="626603">
                <a:tc>
                  <a:txBody>
                    <a:bodyPr/>
                    <a:lstStyle/>
                    <a:p>
                      <a:pPr marL="0" marR="0" lvl="0" indent="0" algn="dist" defTabSz="914400" rtl="0" eaLnBrk="1" fontAlgn="ctr" latinLnBrk="0" hangingPunct="1">
                        <a:lnSpc>
                          <a:spcPct val="100000"/>
                        </a:lnSpc>
                        <a:spcBef>
                          <a:spcPct val="20000"/>
                        </a:spcBef>
                        <a:spcAft>
                          <a:spcPct val="0"/>
                        </a:spcAft>
                        <a:buClr>
                          <a:schemeClr val="hlink"/>
                        </a:buClr>
                        <a:buSzPct val="60000"/>
                        <a:buFont typeface="Wingdings" pitchFamily="2" charset="2"/>
                        <a:buNone/>
                        <a:tabLst/>
                      </a:pPr>
                      <a:r>
                        <a:rPr kumimoji="1" lang="zh-TW" altLang="en-US" sz="2400" b="1" i="0" u="none" strike="noStrike" cap="none" normalizeH="0" baseline="0" dirty="0">
                          <a:ln>
                            <a:noFill/>
                          </a:ln>
                          <a:solidFill>
                            <a:schemeClr val="tx1"/>
                          </a:solidFill>
                          <a:effectLst/>
                          <a:latin typeface="標楷體" pitchFamily="65" charset="-120"/>
                          <a:ea typeface="標楷體" pitchFamily="65" charset="-120"/>
                        </a:rPr>
                        <a:t>適用對象</a:t>
                      </a:r>
                    </a:p>
                  </a:txBody>
                  <a:tcPr anchor="ctr"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solidFill>
                      <a:schemeClr val="accent6">
                        <a:lumMod val="40000"/>
                        <a:lumOff val="60000"/>
                      </a:schemeClr>
                    </a:solidFill>
                  </a:tcPr>
                </a:tc>
                <a:tc>
                  <a:txBody>
                    <a:bodyPr/>
                    <a:lstStyle/>
                    <a:p>
                      <a:pPr marL="0" marR="0" lvl="0" indent="0" algn="l" defTabSz="914400" rtl="0" eaLnBrk="1" fontAlgn="ctr" latinLnBrk="0" hangingPunct="1">
                        <a:lnSpc>
                          <a:spcPct val="100000"/>
                        </a:lnSpc>
                        <a:spcBef>
                          <a:spcPct val="20000"/>
                        </a:spcBef>
                        <a:spcAft>
                          <a:spcPct val="0"/>
                        </a:spcAft>
                        <a:buClr>
                          <a:schemeClr val="hlink"/>
                        </a:buClr>
                        <a:buSzPct val="60000"/>
                        <a:buFont typeface="Wingdings" pitchFamily="2" charset="2"/>
                        <a:buNone/>
                        <a:tabLst/>
                      </a:pPr>
                      <a:r>
                        <a:rPr kumimoji="1" lang="zh-TW" altLang="en-US" sz="2400" b="1" i="0" u="none" strike="noStrike" cap="none" normalizeH="0" baseline="0" dirty="0">
                          <a:ln>
                            <a:noFill/>
                          </a:ln>
                          <a:solidFill>
                            <a:srgbClr val="FF0000"/>
                          </a:solidFill>
                          <a:effectLst/>
                          <a:latin typeface="華康隸書體W7(P)"/>
                          <a:ea typeface="標楷體" pitchFamily="65" charset="-120"/>
                        </a:rPr>
                        <a:t>具有舊制年資</a:t>
                      </a:r>
                      <a:r>
                        <a:rPr kumimoji="1" lang="zh-TW" altLang="en-US" sz="2400" b="1" i="0" u="none" strike="noStrike" cap="none" normalizeH="0" baseline="0" dirty="0">
                          <a:ln>
                            <a:noFill/>
                          </a:ln>
                          <a:solidFill>
                            <a:schemeClr val="tx1"/>
                          </a:solidFill>
                          <a:effectLst/>
                          <a:latin typeface="華康隸書體W7(P)"/>
                          <a:ea typeface="標楷體" pitchFamily="65" charset="-120"/>
                        </a:rPr>
                        <a:t>，且不論退休金種類均可核發 </a:t>
                      </a:r>
                    </a:p>
                  </a:txBody>
                  <a:tcPr anchor="ctr"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solidFill>
                      <a:schemeClr val="tx2">
                        <a:lumMod val="10000"/>
                        <a:lumOff val="90000"/>
                      </a:schemeClr>
                    </a:solidFill>
                  </a:tcPr>
                </a:tc>
                <a:extLst>
                  <a:ext uri="{0D108BD9-81ED-4DB2-BD59-A6C34878D82A}">
                    <a16:rowId xmlns:a16="http://schemas.microsoft.com/office/drawing/2014/main" xmlns="" val="10001"/>
                  </a:ext>
                </a:extLst>
              </a:tr>
              <a:tr h="626603">
                <a:tc>
                  <a:txBody>
                    <a:bodyPr/>
                    <a:lstStyle/>
                    <a:p>
                      <a:pPr marL="0" marR="0" lvl="0" indent="0" algn="dist" defTabSz="914400" rtl="0" eaLnBrk="1" fontAlgn="ctr" latinLnBrk="0" hangingPunct="1">
                        <a:lnSpc>
                          <a:spcPct val="100000"/>
                        </a:lnSpc>
                        <a:spcBef>
                          <a:spcPct val="20000"/>
                        </a:spcBef>
                        <a:spcAft>
                          <a:spcPct val="0"/>
                        </a:spcAft>
                        <a:buClr>
                          <a:schemeClr val="hlink"/>
                        </a:buClr>
                        <a:buSzPct val="60000"/>
                        <a:buFont typeface="Wingdings" pitchFamily="2" charset="2"/>
                        <a:buNone/>
                        <a:tabLst/>
                      </a:pPr>
                      <a:r>
                        <a:rPr kumimoji="1" lang="zh-TW" altLang="en-US" sz="2400" b="1" i="0" u="none" strike="noStrike" cap="none" normalizeH="0" baseline="0" dirty="0">
                          <a:ln>
                            <a:noFill/>
                          </a:ln>
                          <a:solidFill>
                            <a:schemeClr val="tx1"/>
                          </a:solidFill>
                          <a:effectLst/>
                          <a:latin typeface="標楷體" pitchFamily="65" charset="-120"/>
                          <a:ea typeface="標楷體" pitchFamily="65" charset="-120"/>
                        </a:rPr>
                        <a:t>種類</a:t>
                      </a:r>
                    </a:p>
                  </a:txBody>
                  <a:tcPr anchor="ctr"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solidFill>
                      <a:schemeClr val="accent6">
                        <a:lumMod val="40000"/>
                        <a:lumOff val="60000"/>
                      </a:schemeClr>
                    </a:solidFill>
                  </a:tcPr>
                </a:tc>
                <a:tc>
                  <a:txBody>
                    <a:bodyPr/>
                    <a:lstStyle/>
                    <a:p>
                      <a:pPr marL="0" marR="0" lvl="0" indent="0" algn="l" defTabSz="914400" rtl="0" eaLnBrk="1" fontAlgn="ctr" latinLnBrk="0" hangingPunct="1">
                        <a:lnSpc>
                          <a:spcPct val="100000"/>
                        </a:lnSpc>
                        <a:spcBef>
                          <a:spcPct val="20000"/>
                        </a:spcBef>
                        <a:spcAft>
                          <a:spcPct val="0"/>
                        </a:spcAft>
                        <a:buClr>
                          <a:schemeClr val="hlink"/>
                        </a:buClr>
                        <a:buSzPct val="60000"/>
                        <a:buFont typeface="Wingdings" pitchFamily="2" charset="2"/>
                        <a:buNone/>
                        <a:tabLst/>
                      </a:pPr>
                      <a:r>
                        <a:rPr kumimoji="1" lang="zh-TW" altLang="en-US" sz="2400" b="1" i="0" u="none" strike="noStrike" cap="none" normalizeH="0" baseline="0" dirty="0">
                          <a:ln>
                            <a:noFill/>
                          </a:ln>
                          <a:solidFill>
                            <a:schemeClr val="tx1"/>
                          </a:solidFill>
                          <a:effectLst/>
                          <a:latin typeface="華康隸書體W7(P)"/>
                          <a:ea typeface="標楷體" pitchFamily="65" charset="-120"/>
                        </a:rPr>
                        <a:t>一次發給</a:t>
                      </a:r>
                    </a:p>
                  </a:txBody>
                  <a:tcPr anchor="ctr"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solidFill>
                      <a:schemeClr val="tx2">
                        <a:lumMod val="10000"/>
                        <a:lumOff val="90000"/>
                      </a:schemeClr>
                    </a:solidFill>
                  </a:tcPr>
                </a:tc>
                <a:extLst>
                  <a:ext uri="{0D108BD9-81ED-4DB2-BD59-A6C34878D82A}">
                    <a16:rowId xmlns:a16="http://schemas.microsoft.com/office/drawing/2014/main" xmlns="" val="10002"/>
                  </a:ext>
                </a:extLst>
              </a:tr>
              <a:tr h="864325">
                <a:tc>
                  <a:txBody>
                    <a:bodyPr/>
                    <a:lstStyle/>
                    <a:p>
                      <a:pPr marL="0" marR="0" lvl="0" indent="0" algn="dist" defTabSz="914400" rtl="0" eaLnBrk="1" fontAlgn="ctr" latinLnBrk="0" hangingPunct="1">
                        <a:lnSpc>
                          <a:spcPct val="100000"/>
                        </a:lnSpc>
                        <a:spcBef>
                          <a:spcPct val="20000"/>
                        </a:spcBef>
                        <a:spcAft>
                          <a:spcPct val="0"/>
                        </a:spcAft>
                        <a:buClr>
                          <a:schemeClr val="hlink"/>
                        </a:buClr>
                        <a:buSzPct val="60000"/>
                        <a:buFont typeface="Wingdings" pitchFamily="2" charset="2"/>
                        <a:buNone/>
                        <a:tabLst/>
                      </a:pPr>
                      <a:r>
                        <a:rPr kumimoji="1" lang="zh-TW" altLang="en-US" sz="2400" b="1" i="0" u="none" strike="noStrike" cap="none" normalizeH="0" baseline="0" dirty="0">
                          <a:ln>
                            <a:noFill/>
                          </a:ln>
                          <a:solidFill>
                            <a:schemeClr val="tx1"/>
                          </a:solidFill>
                          <a:effectLst/>
                          <a:latin typeface="標楷體" pitchFamily="65" charset="-120"/>
                          <a:ea typeface="標楷體" pitchFamily="65" charset="-120"/>
                        </a:rPr>
                        <a:t>基數</a:t>
                      </a:r>
                    </a:p>
                  </a:txBody>
                  <a:tcPr anchor="ctr"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solidFill>
                      <a:schemeClr val="accent6">
                        <a:lumMod val="40000"/>
                        <a:lumOff val="60000"/>
                      </a:schemeClr>
                    </a:solidFill>
                  </a:tcPr>
                </a:tc>
                <a:tc>
                  <a:txBody>
                    <a:bodyPr/>
                    <a:lstStyle/>
                    <a:p>
                      <a:pPr marL="0" marR="0" lvl="0" indent="0" algn="l" defTabSz="914400" rtl="0" eaLnBrk="1" fontAlgn="ctr" latinLnBrk="0" hangingPunct="1">
                        <a:lnSpc>
                          <a:spcPct val="100000"/>
                        </a:lnSpc>
                        <a:spcBef>
                          <a:spcPct val="20000"/>
                        </a:spcBef>
                        <a:spcAft>
                          <a:spcPct val="0"/>
                        </a:spcAft>
                        <a:buClr>
                          <a:schemeClr val="hlink"/>
                        </a:buClr>
                        <a:buSzPct val="60000"/>
                        <a:buFont typeface="Wingdings" pitchFamily="2" charset="2"/>
                        <a:buNone/>
                        <a:tabLst/>
                      </a:pPr>
                      <a:r>
                        <a:rPr kumimoji="1" lang="zh-TW" altLang="en-US" sz="2400" b="1" i="0" u="none" strike="noStrike" cap="none" normalizeH="0" baseline="0" dirty="0">
                          <a:ln>
                            <a:noFill/>
                          </a:ln>
                          <a:solidFill>
                            <a:schemeClr val="tx1"/>
                          </a:solidFill>
                          <a:effectLst/>
                          <a:latin typeface="華康隸書體W7(P)"/>
                          <a:ea typeface="標楷體" pitchFamily="65" charset="-120"/>
                        </a:rPr>
                        <a:t>依核定舊制退休年資應領之</a:t>
                      </a:r>
                      <a:r>
                        <a:rPr kumimoji="1" lang="zh-TW" altLang="en-US" sz="2400" b="1" i="0" u="none" strike="noStrike" cap="none" normalizeH="0" baseline="0" dirty="0">
                          <a:ln>
                            <a:noFill/>
                          </a:ln>
                          <a:solidFill>
                            <a:srgbClr val="FF0000"/>
                          </a:solidFill>
                          <a:effectLst/>
                          <a:latin typeface="華康隸書體W7(P)"/>
                          <a:ea typeface="標楷體" pitchFamily="65" charset="-120"/>
                        </a:rPr>
                        <a:t>一次退休金基數</a:t>
                      </a:r>
                    </a:p>
                  </a:txBody>
                  <a:tcPr anchor="ctr"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solidFill>
                      <a:schemeClr val="tx2">
                        <a:lumMod val="10000"/>
                        <a:lumOff val="90000"/>
                      </a:schemeClr>
                    </a:solidFill>
                  </a:tcPr>
                </a:tc>
                <a:extLst>
                  <a:ext uri="{0D108BD9-81ED-4DB2-BD59-A6C34878D82A}">
                    <a16:rowId xmlns:a16="http://schemas.microsoft.com/office/drawing/2014/main" xmlns="" val="10003"/>
                  </a:ext>
                </a:extLst>
              </a:tr>
              <a:tr h="1086924">
                <a:tc>
                  <a:txBody>
                    <a:bodyPr/>
                    <a:lstStyle/>
                    <a:p>
                      <a:pPr marL="0" marR="0" lvl="0" indent="0" algn="dist" defTabSz="914400" rtl="0" eaLnBrk="1" fontAlgn="ctr" latinLnBrk="0" hangingPunct="1">
                        <a:lnSpc>
                          <a:spcPct val="100000"/>
                        </a:lnSpc>
                        <a:spcBef>
                          <a:spcPct val="20000"/>
                        </a:spcBef>
                        <a:spcAft>
                          <a:spcPct val="0"/>
                        </a:spcAft>
                        <a:buClr>
                          <a:schemeClr val="hlink"/>
                        </a:buClr>
                        <a:buSzPct val="60000"/>
                        <a:buFont typeface="Wingdings" pitchFamily="2" charset="2"/>
                        <a:buNone/>
                        <a:tabLst/>
                      </a:pPr>
                      <a:r>
                        <a:rPr kumimoji="1" lang="zh-TW" altLang="en-US" sz="2400" b="1" i="0" u="none" strike="noStrike" cap="none" normalizeH="0" baseline="0" dirty="0">
                          <a:ln>
                            <a:noFill/>
                          </a:ln>
                          <a:solidFill>
                            <a:schemeClr val="tx1"/>
                          </a:solidFill>
                          <a:effectLst/>
                          <a:latin typeface="標楷體" pitchFamily="65" charset="-120"/>
                          <a:ea typeface="標楷體" pitchFamily="65" charset="-120"/>
                        </a:rPr>
                        <a:t>計算公式</a:t>
                      </a:r>
                    </a:p>
                  </a:txBody>
                  <a:tcPr anchor="ctr"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solidFill>
                      <a:schemeClr val="accent6">
                        <a:lumMod val="40000"/>
                        <a:lumOff val="60000"/>
                      </a:schemeClr>
                    </a:solidFill>
                  </a:tcPr>
                </a:tc>
                <a:tc>
                  <a:txBody>
                    <a:bodyPr/>
                    <a:lstStyle/>
                    <a:p>
                      <a:pPr marL="0" marR="0" lvl="0" indent="0" algn="l" defTabSz="914400" rtl="0" eaLnBrk="1" fontAlgn="ctr" latinLnBrk="0" hangingPunct="1">
                        <a:lnSpc>
                          <a:spcPct val="100000"/>
                        </a:lnSpc>
                        <a:spcBef>
                          <a:spcPct val="20000"/>
                        </a:spcBef>
                        <a:spcAft>
                          <a:spcPct val="0"/>
                        </a:spcAft>
                        <a:buClr>
                          <a:schemeClr val="hlink"/>
                        </a:buClr>
                        <a:buSzPct val="60000"/>
                        <a:buFont typeface="Wingdings" pitchFamily="2" charset="2"/>
                        <a:buNone/>
                        <a:tabLst/>
                      </a:pPr>
                      <a:r>
                        <a:rPr lang="zh-TW" altLang="en-US" sz="2800" b="1" u="sng" dirty="0">
                          <a:solidFill>
                            <a:srgbClr val="C00000"/>
                          </a:solidFill>
                          <a:latin typeface="標楷體" panose="03000509000000000000" pitchFamily="65" charset="-120"/>
                          <a:ea typeface="標楷體" panose="03000509000000000000" pitchFamily="65" charset="-120"/>
                        </a:rPr>
                        <a:t>本（年功）俸</a:t>
                      </a:r>
                      <a:r>
                        <a:rPr lang="en-US" altLang="zh-TW" sz="2800" b="1" u="sng" dirty="0">
                          <a:solidFill>
                            <a:srgbClr val="C00000"/>
                          </a:solidFill>
                          <a:latin typeface="標楷體" panose="03000509000000000000" pitchFamily="65" charset="-120"/>
                          <a:ea typeface="標楷體" panose="03000509000000000000" pitchFamily="65" charset="-120"/>
                        </a:rPr>
                        <a:t>(</a:t>
                      </a:r>
                      <a:r>
                        <a:rPr lang="zh-TW" altLang="en-US" sz="2800" b="1" u="sng" dirty="0">
                          <a:solidFill>
                            <a:srgbClr val="C00000"/>
                          </a:solidFill>
                          <a:latin typeface="標楷體" panose="03000509000000000000" pitchFamily="65" charset="-120"/>
                          <a:ea typeface="標楷體" panose="03000509000000000000" pitchFamily="65" charset="-120"/>
                        </a:rPr>
                        <a:t>薪</a:t>
                      </a:r>
                      <a:r>
                        <a:rPr lang="en-US" altLang="zh-TW" sz="2800" b="1" u="sng" dirty="0">
                          <a:solidFill>
                            <a:srgbClr val="C00000"/>
                          </a:solidFill>
                          <a:latin typeface="標楷體" panose="03000509000000000000" pitchFamily="65" charset="-120"/>
                          <a:ea typeface="標楷體" panose="03000509000000000000" pitchFamily="65" charset="-120"/>
                        </a:rPr>
                        <a:t>)</a:t>
                      </a:r>
                      <a:r>
                        <a:rPr kumimoji="1" lang="en-US" altLang="en-US" sz="2800" b="1" i="0" u="sng" strike="noStrike" cap="none" normalizeH="0" baseline="0" dirty="0">
                          <a:ln>
                            <a:noFill/>
                          </a:ln>
                          <a:solidFill>
                            <a:srgbClr val="C00000"/>
                          </a:solidFill>
                          <a:effectLst/>
                          <a:latin typeface="標楷體" panose="03000509000000000000" pitchFamily="65" charset="-120"/>
                          <a:ea typeface="標楷體" panose="03000509000000000000" pitchFamily="65" charset="-120"/>
                        </a:rPr>
                        <a:t>×</a:t>
                      </a:r>
                      <a:r>
                        <a:rPr kumimoji="1" lang="en-US" altLang="zh-TW" sz="2800" b="1" i="0" u="sng" strike="noStrike" cap="none" normalizeH="0" baseline="0" dirty="0">
                          <a:ln>
                            <a:noFill/>
                          </a:ln>
                          <a:solidFill>
                            <a:srgbClr val="C00000"/>
                          </a:solidFill>
                          <a:effectLst/>
                          <a:latin typeface="標楷體" panose="03000509000000000000" pitchFamily="65" charset="-120"/>
                          <a:ea typeface="標楷體" panose="03000509000000000000" pitchFamily="65" charset="-120"/>
                        </a:rPr>
                        <a:t>15%</a:t>
                      </a:r>
                      <a:r>
                        <a:rPr kumimoji="1" lang="en-US" altLang="en-US" sz="2800" b="1" i="0" u="sng" strike="noStrike" cap="none" normalizeH="0" baseline="0" dirty="0">
                          <a:ln>
                            <a:noFill/>
                          </a:ln>
                          <a:solidFill>
                            <a:srgbClr val="C00000"/>
                          </a:solidFill>
                          <a:effectLst/>
                          <a:latin typeface="標楷體" panose="03000509000000000000" pitchFamily="65" charset="-120"/>
                          <a:ea typeface="標楷體" panose="03000509000000000000" pitchFamily="65" charset="-120"/>
                        </a:rPr>
                        <a:t>×</a:t>
                      </a:r>
                      <a:r>
                        <a:rPr kumimoji="1" lang="zh-TW" altLang="en-US" sz="2800" b="1" i="0" u="sng" strike="noStrike" cap="none" normalizeH="0" baseline="0" dirty="0">
                          <a:ln>
                            <a:noFill/>
                          </a:ln>
                          <a:solidFill>
                            <a:srgbClr val="C00000"/>
                          </a:solidFill>
                          <a:effectLst/>
                          <a:latin typeface="標楷體" panose="03000509000000000000" pitchFamily="65" charset="-120"/>
                          <a:ea typeface="標楷體" panose="03000509000000000000" pitchFamily="65" charset="-120"/>
                        </a:rPr>
                        <a:t>基數 </a:t>
                      </a:r>
                    </a:p>
                  </a:txBody>
                  <a:tcPr anchor="ctr" horzOverflow="overflow">
                    <a:lnL w="12700" cap="flat" cmpd="sng" algn="ctr">
                      <a:solidFill>
                        <a:srgbClr val="FF3300"/>
                      </a:solidFill>
                      <a:prstDash val="solid"/>
                      <a:round/>
                      <a:headEnd type="none" w="med" len="med"/>
                      <a:tailEnd type="none" w="med" len="med"/>
                    </a:lnL>
                    <a:lnR w="12700" cap="flat" cmpd="sng" algn="ctr">
                      <a:solidFill>
                        <a:srgbClr val="FF3300"/>
                      </a:solidFill>
                      <a:prstDash val="solid"/>
                      <a:round/>
                      <a:headEnd type="none" w="med" len="med"/>
                      <a:tailEnd type="none" w="med" len="med"/>
                    </a:lnR>
                    <a:lnT w="12700" cap="flat" cmpd="sng" algn="ctr">
                      <a:solidFill>
                        <a:srgbClr val="FF3300"/>
                      </a:solidFill>
                      <a:prstDash val="solid"/>
                      <a:round/>
                      <a:headEnd type="none" w="med" len="med"/>
                      <a:tailEnd type="none" w="med" len="med"/>
                    </a:lnT>
                    <a:lnB w="12700" cap="flat" cmpd="sng" algn="ctr">
                      <a:solidFill>
                        <a:srgbClr val="FF3300"/>
                      </a:solidFill>
                      <a:prstDash val="solid"/>
                      <a:round/>
                      <a:headEnd type="none" w="med" len="med"/>
                      <a:tailEnd type="none" w="med" len="med"/>
                    </a:lnB>
                    <a:lnTlToBr>
                      <a:noFill/>
                    </a:lnTlToBr>
                    <a:lnBlToTr>
                      <a:noFill/>
                    </a:lnBlToTr>
                    <a:solidFill>
                      <a:schemeClr val="tx2">
                        <a:lumMod val="10000"/>
                        <a:lumOff val="90000"/>
                      </a:schemeClr>
                    </a:solidFill>
                  </a:tcPr>
                </a:tc>
                <a:extLst>
                  <a:ext uri="{0D108BD9-81ED-4DB2-BD59-A6C34878D82A}">
                    <a16:rowId xmlns:a16="http://schemas.microsoft.com/office/drawing/2014/main" xmlns="" val="10004"/>
                  </a:ext>
                </a:extLst>
              </a:tr>
            </a:tbl>
          </a:graphicData>
        </a:graphic>
      </p:graphicFrame>
      <p:pic>
        <p:nvPicPr>
          <p:cNvPr id="5" name="圖片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9512" y="188640"/>
            <a:ext cx="792088" cy="792088"/>
          </a:xfrm>
          <a:prstGeom prst="rect">
            <a:avLst/>
          </a:prstGeom>
        </p:spPr>
      </p:pic>
    </p:spTree>
    <p:extLst>
      <p:ext uri="{BB962C8B-B14F-4D97-AF65-F5344CB8AC3E}">
        <p14:creationId xmlns:p14="http://schemas.microsoft.com/office/powerpoint/2010/main" val="185123391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575556" y="323553"/>
            <a:ext cx="8143932" cy="648072"/>
          </a:xfrm>
          <a:noFill/>
          <a:ln>
            <a:noFill/>
          </a:ln>
        </p:spPr>
        <p:style>
          <a:lnRef idx="1">
            <a:schemeClr val="accent3"/>
          </a:lnRef>
          <a:fillRef idx="2">
            <a:schemeClr val="accent3"/>
          </a:fillRef>
          <a:effectRef idx="1">
            <a:schemeClr val="accent3"/>
          </a:effectRef>
          <a:fontRef idx="minor">
            <a:schemeClr val="dk1"/>
          </a:fontRef>
        </p:style>
        <p:txBody>
          <a:bodyPr>
            <a:normAutofit fontScale="90000"/>
          </a:bodyPr>
          <a:lstStyle/>
          <a:p>
            <a:pPr algn="ctr">
              <a:spcBef>
                <a:spcPct val="50000"/>
              </a:spcBef>
            </a:pPr>
            <a:r>
              <a:rPr lang="zh-TW" altLang="en-US" sz="4400" dirty="0">
                <a:solidFill>
                  <a:schemeClr val="tx1"/>
                </a:solidFill>
                <a:latin typeface="標楷體" panose="03000509000000000000" pitchFamily="65" charset="-120"/>
                <a:ea typeface="標楷體" panose="03000509000000000000" pitchFamily="65" charset="-120"/>
              </a:rPr>
              <a:t>公保養老給付</a:t>
            </a:r>
          </a:p>
        </p:txBody>
      </p:sp>
      <p:graphicFrame>
        <p:nvGraphicFramePr>
          <p:cNvPr id="7" name="內容版面配置區 4"/>
          <p:cNvGraphicFramePr>
            <a:graphicFrameLocks noGrp="1"/>
          </p:cNvGraphicFramePr>
          <p:nvPr>
            <p:ph sz="quarter" idx="13"/>
            <p:extLst/>
          </p:nvPr>
        </p:nvGraphicFramePr>
        <p:xfrm>
          <a:off x="433652" y="1162948"/>
          <a:ext cx="8352930" cy="5388826"/>
        </p:xfrm>
        <a:graphic>
          <a:graphicData uri="http://schemas.openxmlformats.org/drawingml/2006/table">
            <a:tbl>
              <a:tblPr firstRow="1" bandRow="1">
                <a:tableStyleId>{5C22544A-7EE6-4342-B048-85BDC9FD1C3A}</a:tableStyleId>
              </a:tblPr>
              <a:tblGrid>
                <a:gridCol w="1392155">
                  <a:extLst>
                    <a:ext uri="{9D8B030D-6E8A-4147-A177-3AD203B41FA5}">
                      <a16:colId xmlns:a16="http://schemas.microsoft.com/office/drawing/2014/main" xmlns="" val="20000"/>
                    </a:ext>
                  </a:extLst>
                </a:gridCol>
                <a:gridCol w="1392155">
                  <a:extLst>
                    <a:ext uri="{9D8B030D-6E8A-4147-A177-3AD203B41FA5}">
                      <a16:colId xmlns:a16="http://schemas.microsoft.com/office/drawing/2014/main" xmlns="" val="20001"/>
                    </a:ext>
                  </a:extLst>
                </a:gridCol>
                <a:gridCol w="1392155">
                  <a:extLst>
                    <a:ext uri="{9D8B030D-6E8A-4147-A177-3AD203B41FA5}">
                      <a16:colId xmlns:a16="http://schemas.microsoft.com/office/drawing/2014/main" xmlns="" val="20002"/>
                    </a:ext>
                  </a:extLst>
                </a:gridCol>
                <a:gridCol w="1392155">
                  <a:extLst>
                    <a:ext uri="{9D8B030D-6E8A-4147-A177-3AD203B41FA5}">
                      <a16:colId xmlns:a16="http://schemas.microsoft.com/office/drawing/2014/main" xmlns="" val="20003"/>
                    </a:ext>
                  </a:extLst>
                </a:gridCol>
                <a:gridCol w="1392155">
                  <a:extLst>
                    <a:ext uri="{9D8B030D-6E8A-4147-A177-3AD203B41FA5}">
                      <a16:colId xmlns:a16="http://schemas.microsoft.com/office/drawing/2014/main" xmlns="" val="20004"/>
                    </a:ext>
                  </a:extLst>
                </a:gridCol>
                <a:gridCol w="1392155">
                  <a:extLst>
                    <a:ext uri="{9D8B030D-6E8A-4147-A177-3AD203B41FA5}">
                      <a16:colId xmlns:a16="http://schemas.microsoft.com/office/drawing/2014/main" xmlns="" val="20005"/>
                    </a:ext>
                  </a:extLst>
                </a:gridCol>
              </a:tblGrid>
              <a:tr h="528707">
                <a:tc gridSpan="6">
                  <a:txBody>
                    <a:bodyPr/>
                    <a:lstStyle/>
                    <a:p>
                      <a:pPr algn="ctr" fontAlgn="ctr"/>
                      <a:r>
                        <a:rPr lang="zh-TW" altLang="en-US" sz="1800" b="0" i="0" u="none" strike="noStrike" dirty="0">
                          <a:solidFill>
                            <a:srgbClr val="000000"/>
                          </a:solidFill>
                          <a:latin typeface="標楷體" panose="03000509000000000000" pitchFamily="65" charset="-120"/>
                          <a:ea typeface="標楷體" panose="03000509000000000000" pitchFamily="65" charset="-120"/>
                        </a:rPr>
                        <a:t>         </a:t>
                      </a:r>
                      <a:r>
                        <a:rPr lang="zh-TW" sz="1800" b="0" i="0" u="none" strike="noStrike" dirty="0">
                          <a:solidFill>
                            <a:srgbClr val="000000"/>
                          </a:solidFill>
                          <a:latin typeface="標楷體" panose="03000509000000000000" pitchFamily="65" charset="-120"/>
                          <a:ea typeface="標楷體" panose="03000509000000000000" pitchFamily="65" charset="-120"/>
                        </a:rPr>
                        <a:t>公教人員保險法修正前後各段年資之給付標準</a:t>
                      </a:r>
                    </a:p>
                  </a:txBody>
                  <a:tcPr marL="9527" marR="9527" marT="9525" marB="0" anchor="ct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extLst>
                  <a:ext uri="{0D108BD9-81ED-4DB2-BD59-A6C34878D82A}">
                    <a16:rowId xmlns:a16="http://schemas.microsoft.com/office/drawing/2014/main" xmlns="" val="10000"/>
                  </a:ext>
                </a:extLst>
              </a:tr>
              <a:tr h="425535">
                <a:tc gridSpan="3">
                  <a:txBody>
                    <a:bodyPr/>
                    <a:lstStyle/>
                    <a:p>
                      <a:pPr algn="ctr" fontAlgn="ctr"/>
                      <a:r>
                        <a:rPr lang="en-US" sz="1800" b="0" i="0" u="none" strike="noStrike" dirty="0">
                          <a:solidFill>
                            <a:srgbClr val="000000"/>
                          </a:solidFill>
                          <a:latin typeface="標楷體" panose="03000509000000000000" pitchFamily="65" charset="-120"/>
                          <a:ea typeface="標楷體" panose="03000509000000000000" pitchFamily="65" charset="-120"/>
                        </a:rPr>
                        <a:t>88.5.30以前保險年資</a:t>
                      </a:r>
                      <a:endParaRPr lang="zh-TW" sz="1800" b="0" i="0" u="none" strike="noStrike" dirty="0">
                        <a:solidFill>
                          <a:srgbClr val="000000"/>
                        </a:solidFill>
                        <a:latin typeface="標楷體" panose="03000509000000000000" pitchFamily="65" charset="-120"/>
                        <a:ea typeface="標楷體" panose="03000509000000000000" pitchFamily="65" charset="-120"/>
                      </a:endParaRPr>
                    </a:p>
                  </a:txBody>
                  <a:tcPr marL="9527" marR="9527" marT="9525" marB="0" anchor="ctr">
                    <a:solidFill>
                      <a:schemeClr val="accent2">
                        <a:lumMod val="60000"/>
                        <a:lumOff val="40000"/>
                      </a:schemeClr>
                    </a:solidFill>
                  </a:tcPr>
                </a:tc>
                <a:tc hMerge="1">
                  <a:txBody>
                    <a:bodyPr/>
                    <a:lstStyle/>
                    <a:p>
                      <a:endParaRPr lang="zh-TW" altLang="en-US"/>
                    </a:p>
                  </a:txBody>
                  <a:tcPr/>
                </a:tc>
                <a:tc hMerge="1">
                  <a:txBody>
                    <a:bodyPr/>
                    <a:lstStyle/>
                    <a:p>
                      <a:endParaRPr lang="zh-TW" altLang="en-US"/>
                    </a:p>
                  </a:txBody>
                  <a:tcPr/>
                </a:tc>
                <a:tc gridSpan="3">
                  <a:txBody>
                    <a:bodyPr/>
                    <a:lstStyle/>
                    <a:p>
                      <a:pPr algn="ctr" fontAlgn="ctr"/>
                      <a:r>
                        <a:rPr lang="en-US" sz="1800" b="0" i="0" u="none" strike="noStrike" dirty="0">
                          <a:solidFill>
                            <a:srgbClr val="000000"/>
                          </a:solidFill>
                          <a:latin typeface="標楷體" panose="03000509000000000000" pitchFamily="65" charset="-120"/>
                          <a:ea typeface="標楷體" panose="03000509000000000000" pitchFamily="65" charset="-120"/>
                        </a:rPr>
                        <a:t>88 5.31以後保險年資</a:t>
                      </a:r>
                      <a:endParaRPr lang="zh-TW" sz="1800" b="0" i="0" u="none" strike="noStrike" dirty="0">
                        <a:solidFill>
                          <a:srgbClr val="000000"/>
                        </a:solidFill>
                        <a:latin typeface="標楷體" panose="03000509000000000000" pitchFamily="65" charset="-120"/>
                        <a:ea typeface="標楷體" panose="03000509000000000000" pitchFamily="65" charset="-120"/>
                      </a:endParaRPr>
                    </a:p>
                  </a:txBody>
                  <a:tcPr marL="9527" marR="9527" marT="9525" marB="0" anchor="ctr">
                    <a:solidFill>
                      <a:srgbClr val="92D050"/>
                    </a:solidFill>
                  </a:tcPr>
                </a:tc>
                <a:tc hMerge="1">
                  <a:txBody>
                    <a:bodyPr/>
                    <a:lstStyle/>
                    <a:p>
                      <a:endParaRPr lang="zh-TW" altLang="en-US"/>
                    </a:p>
                  </a:txBody>
                  <a:tcPr/>
                </a:tc>
                <a:tc hMerge="1">
                  <a:txBody>
                    <a:bodyPr/>
                    <a:lstStyle/>
                    <a:p>
                      <a:endParaRPr lang="zh-TW" altLang="en-US"/>
                    </a:p>
                  </a:txBody>
                  <a:tcPr/>
                </a:tc>
                <a:extLst>
                  <a:ext uri="{0D108BD9-81ED-4DB2-BD59-A6C34878D82A}">
                    <a16:rowId xmlns:a16="http://schemas.microsoft.com/office/drawing/2014/main" xmlns="" val="10001"/>
                  </a:ext>
                </a:extLst>
              </a:tr>
              <a:tr h="378462">
                <a:tc>
                  <a:txBody>
                    <a:bodyPr/>
                    <a:lstStyle/>
                    <a:p>
                      <a:pPr algn="ctr" fontAlgn="ctr"/>
                      <a:r>
                        <a:rPr lang="zh-TW" sz="1800" b="0" i="0" u="none" strike="noStrike" dirty="0">
                          <a:solidFill>
                            <a:srgbClr val="000000"/>
                          </a:solidFill>
                          <a:latin typeface="標楷體" panose="03000509000000000000" pitchFamily="65" charset="-120"/>
                          <a:ea typeface="標楷體" panose="03000509000000000000" pitchFamily="65" charset="-120"/>
                        </a:rPr>
                        <a:t>年數</a:t>
                      </a:r>
                    </a:p>
                  </a:txBody>
                  <a:tcPr marL="9527" marR="9527" marT="9525" marB="0" anchor="ctr">
                    <a:solidFill>
                      <a:schemeClr val="accent2">
                        <a:lumMod val="60000"/>
                        <a:lumOff val="40000"/>
                      </a:schemeClr>
                    </a:solidFill>
                  </a:tcPr>
                </a:tc>
                <a:tc gridSpan="2">
                  <a:txBody>
                    <a:bodyPr/>
                    <a:lstStyle/>
                    <a:p>
                      <a:pPr algn="ctr" fontAlgn="ctr"/>
                      <a:r>
                        <a:rPr lang="zh-TW" sz="1800" b="0" i="0" u="none" strike="noStrike" dirty="0">
                          <a:solidFill>
                            <a:srgbClr val="000000"/>
                          </a:solidFill>
                          <a:latin typeface="標楷體" panose="03000509000000000000" pitchFamily="65" charset="-120"/>
                          <a:ea typeface="標楷體" panose="03000509000000000000" pitchFamily="65" charset="-120"/>
                        </a:rPr>
                        <a:t>給付月數</a:t>
                      </a:r>
                    </a:p>
                  </a:txBody>
                  <a:tcPr marL="9527" marR="9527" marT="9525" marB="0" anchor="ctr">
                    <a:solidFill>
                      <a:schemeClr val="accent2">
                        <a:lumMod val="60000"/>
                        <a:lumOff val="40000"/>
                      </a:schemeClr>
                    </a:solidFill>
                  </a:tcPr>
                </a:tc>
                <a:tc hMerge="1">
                  <a:txBody>
                    <a:bodyPr/>
                    <a:lstStyle/>
                    <a:p>
                      <a:endParaRPr lang="zh-TW" altLang="en-US"/>
                    </a:p>
                  </a:txBody>
                  <a:tcPr/>
                </a:tc>
                <a:tc gridSpan="2">
                  <a:txBody>
                    <a:bodyPr/>
                    <a:lstStyle/>
                    <a:p>
                      <a:pPr algn="ctr" fontAlgn="t"/>
                      <a:r>
                        <a:rPr lang="zh-TW" sz="1800" b="0" i="0" u="none" strike="noStrike" dirty="0">
                          <a:solidFill>
                            <a:srgbClr val="000000"/>
                          </a:solidFill>
                          <a:latin typeface="標楷體" panose="03000509000000000000" pitchFamily="65" charset="-120"/>
                          <a:ea typeface="標楷體" panose="03000509000000000000" pitchFamily="65" charset="-120"/>
                        </a:rPr>
                        <a:t>年數</a:t>
                      </a:r>
                    </a:p>
                  </a:txBody>
                  <a:tcPr marL="9527" marR="9527" marT="9525" marB="0">
                    <a:solidFill>
                      <a:srgbClr val="92D050"/>
                    </a:solidFill>
                  </a:tcPr>
                </a:tc>
                <a:tc hMerge="1">
                  <a:txBody>
                    <a:bodyPr/>
                    <a:lstStyle/>
                    <a:p>
                      <a:endParaRPr lang="zh-TW" altLang="en-US"/>
                    </a:p>
                  </a:txBody>
                  <a:tcPr/>
                </a:tc>
                <a:tc>
                  <a:txBody>
                    <a:bodyPr/>
                    <a:lstStyle/>
                    <a:p>
                      <a:pPr algn="ctr" fontAlgn="t"/>
                      <a:r>
                        <a:rPr lang="zh-TW" sz="1800" b="0" i="0" u="none" strike="noStrike" dirty="0">
                          <a:solidFill>
                            <a:srgbClr val="000000"/>
                          </a:solidFill>
                          <a:latin typeface="華康隸書體W7" pitchFamily="65" charset="-120"/>
                          <a:ea typeface="華康隸書體W7" pitchFamily="65" charset="-120"/>
                        </a:rPr>
                        <a:t>給付月數</a:t>
                      </a:r>
                    </a:p>
                  </a:txBody>
                  <a:tcPr marL="9527" marR="9527" marT="9525" marB="0">
                    <a:solidFill>
                      <a:srgbClr val="92D050"/>
                    </a:solidFill>
                  </a:tcPr>
                </a:tc>
                <a:extLst>
                  <a:ext uri="{0D108BD9-81ED-4DB2-BD59-A6C34878D82A}">
                    <a16:rowId xmlns:a16="http://schemas.microsoft.com/office/drawing/2014/main" xmlns="" val="10002"/>
                  </a:ext>
                </a:extLst>
              </a:tr>
              <a:tr h="378462">
                <a:tc>
                  <a:txBody>
                    <a:bodyPr/>
                    <a:lstStyle/>
                    <a:p>
                      <a:pPr algn="l" fontAlgn="ctr"/>
                      <a:r>
                        <a:rPr lang="en-US" sz="1800" b="0" i="0" u="none" strike="noStrike" dirty="0">
                          <a:solidFill>
                            <a:srgbClr val="000000"/>
                          </a:solidFill>
                          <a:latin typeface="標楷體" panose="03000509000000000000" pitchFamily="65" charset="-120"/>
                          <a:ea typeface="標楷體" panose="03000509000000000000" pitchFamily="65" charset="-120"/>
                        </a:rPr>
                        <a:t>10年以下</a:t>
                      </a:r>
                      <a:endParaRPr lang="zh-TW" sz="1800" b="0" i="0" u="none" strike="noStrike" dirty="0">
                        <a:solidFill>
                          <a:srgbClr val="000000"/>
                        </a:solidFill>
                        <a:latin typeface="標楷體" panose="03000509000000000000" pitchFamily="65" charset="-120"/>
                        <a:ea typeface="標楷體" panose="03000509000000000000" pitchFamily="65" charset="-120"/>
                      </a:endParaRPr>
                    </a:p>
                  </a:txBody>
                  <a:tcPr marL="9527" marR="9527" marT="9525" marB="0" anchor="ctr">
                    <a:solidFill>
                      <a:schemeClr val="accent2">
                        <a:lumMod val="60000"/>
                        <a:lumOff val="40000"/>
                      </a:schemeClr>
                    </a:solidFill>
                  </a:tcPr>
                </a:tc>
                <a:tc gridSpan="2">
                  <a:txBody>
                    <a:bodyPr/>
                    <a:lstStyle/>
                    <a:p>
                      <a:pPr algn="ctr" fontAlgn="ctr"/>
                      <a:r>
                        <a:rPr lang="zh-TW" sz="1800" b="0" i="0" u="none" strike="noStrike" dirty="0">
                          <a:solidFill>
                            <a:srgbClr val="000000"/>
                          </a:solidFill>
                          <a:latin typeface="標楷體" panose="03000509000000000000" pitchFamily="65" charset="-120"/>
                          <a:ea typeface="標楷體" panose="03000509000000000000" pitchFamily="65" charset="-120"/>
                        </a:rPr>
                        <a:t>每年1個月</a:t>
                      </a:r>
                    </a:p>
                  </a:txBody>
                  <a:tcPr marL="9527" marR="9527" marT="9525" marB="0" anchor="ctr">
                    <a:solidFill>
                      <a:schemeClr val="accent2">
                        <a:lumMod val="60000"/>
                        <a:lumOff val="40000"/>
                      </a:schemeClr>
                    </a:solidFill>
                  </a:tcPr>
                </a:tc>
                <a:tc hMerge="1">
                  <a:txBody>
                    <a:bodyPr/>
                    <a:lstStyle/>
                    <a:p>
                      <a:endParaRPr lang="zh-TW" altLang="en-US"/>
                    </a:p>
                  </a:txBody>
                  <a:tcPr/>
                </a:tc>
                <a:tc rowSpan="4" gridSpan="2">
                  <a:txBody>
                    <a:bodyPr/>
                    <a:lstStyle/>
                    <a:p>
                      <a:pPr algn="ctr" fontAlgn="ctr"/>
                      <a:r>
                        <a:rPr lang="zh-TW" sz="1800" b="0" i="0" u="none" strike="noStrike" dirty="0">
                          <a:solidFill>
                            <a:srgbClr val="000000"/>
                          </a:solidFill>
                          <a:latin typeface="標楷體" panose="03000509000000000000" pitchFamily="65" charset="-120"/>
                          <a:ea typeface="標楷體" panose="03000509000000000000" pitchFamily="65" charset="-120"/>
                        </a:rPr>
                        <a:t>每</a:t>
                      </a:r>
                      <a:r>
                        <a:rPr lang="en-US" altLang="zh-TW" sz="1800" b="0" i="0" u="none" strike="noStrike" dirty="0">
                          <a:solidFill>
                            <a:srgbClr val="000000"/>
                          </a:solidFill>
                          <a:latin typeface="標楷體" panose="03000509000000000000" pitchFamily="65" charset="-120"/>
                          <a:ea typeface="標楷體" panose="03000509000000000000" pitchFamily="65" charset="-120"/>
                        </a:rPr>
                        <a:t>1</a:t>
                      </a:r>
                      <a:r>
                        <a:rPr lang="zh-TW" sz="1800" b="0" i="0" u="none" strike="noStrike" dirty="0">
                          <a:solidFill>
                            <a:srgbClr val="000000"/>
                          </a:solidFill>
                          <a:latin typeface="標楷體" panose="03000509000000000000" pitchFamily="65" charset="-120"/>
                          <a:ea typeface="標楷體" panose="03000509000000000000" pitchFamily="65" charset="-120"/>
                        </a:rPr>
                        <a:t>年</a:t>
                      </a:r>
                    </a:p>
                  </a:txBody>
                  <a:tcPr marL="9527" marR="9527" marT="9525" marB="0" anchor="ctr">
                    <a:solidFill>
                      <a:srgbClr val="92D050"/>
                    </a:solidFill>
                  </a:tcPr>
                </a:tc>
                <a:tc rowSpan="4" hMerge="1">
                  <a:txBody>
                    <a:bodyPr/>
                    <a:lstStyle/>
                    <a:p>
                      <a:endParaRPr lang="zh-TW" altLang="en-US"/>
                    </a:p>
                  </a:txBody>
                  <a:tcPr/>
                </a:tc>
                <a:tc rowSpan="4">
                  <a:txBody>
                    <a:bodyPr/>
                    <a:lstStyle/>
                    <a:p>
                      <a:pPr algn="ctr" fontAlgn="ctr"/>
                      <a:r>
                        <a:rPr lang="en-US" sz="1800" b="0" i="0" u="none" strike="noStrike" dirty="0">
                          <a:solidFill>
                            <a:srgbClr val="000000"/>
                          </a:solidFill>
                          <a:latin typeface="華康隸書體W7" pitchFamily="65" charset="-120"/>
                          <a:ea typeface="華康隸書體W7" pitchFamily="65" charset="-120"/>
                        </a:rPr>
                        <a:t>1.2個月</a:t>
                      </a:r>
                      <a:endParaRPr lang="zh-TW" sz="1800" b="0" i="0" u="none" strike="noStrike" dirty="0">
                        <a:solidFill>
                          <a:srgbClr val="000000"/>
                        </a:solidFill>
                        <a:latin typeface="華康隸書體W7" pitchFamily="65" charset="-120"/>
                        <a:ea typeface="華康隸書體W7" pitchFamily="65" charset="-120"/>
                      </a:endParaRPr>
                    </a:p>
                  </a:txBody>
                  <a:tcPr marL="9527" marR="9527" marT="9525" marB="0" anchor="ctr">
                    <a:solidFill>
                      <a:srgbClr val="92D050"/>
                    </a:solidFill>
                  </a:tcPr>
                </a:tc>
                <a:extLst>
                  <a:ext uri="{0D108BD9-81ED-4DB2-BD59-A6C34878D82A}">
                    <a16:rowId xmlns:a16="http://schemas.microsoft.com/office/drawing/2014/main" xmlns="" val="10003"/>
                  </a:ext>
                </a:extLst>
              </a:tr>
              <a:tr h="378462">
                <a:tc>
                  <a:txBody>
                    <a:bodyPr/>
                    <a:lstStyle/>
                    <a:p>
                      <a:pPr algn="just" fontAlgn="ctr"/>
                      <a:r>
                        <a:rPr lang="zh-TW" sz="1800" b="0" i="0" u="none" strike="noStrike" dirty="0">
                          <a:solidFill>
                            <a:srgbClr val="000000"/>
                          </a:solidFill>
                          <a:latin typeface="標楷體" panose="03000509000000000000" pitchFamily="65" charset="-120"/>
                          <a:ea typeface="標楷體" panose="03000509000000000000" pitchFamily="65" charset="-120"/>
                        </a:rPr>
                        <a:t>11至15年</a:t>
                      </a:r>
                    </a:p>
                  </a:txBody>
                  <a:tcPr marL="9527" marR="9527" marT="9525" marB="0" anchor="ctr">
                    <a:solidFill>
                      <a:schemeClr val="accent2">
                        <a:lumMod val="60000"/>
                        <a:lumOff val="40000"/>
                      </a:schemeClr>
                    </a:solidFill>
                  </a:tcPr>
                </a:tc>
                <a:tc gridSpan="2">
                  <a:txBody>
                    <a:bodyPr/>
                    <a:lstStyle/>
                    <a:p>
                      <a:pPr algn="ctr" fontAlgn="ctr"/>
                      <a:r>
                        <a:rPr lang="zh-TW" sz="1800" b="0" i="0" u="none" strike="noStrike" dirty="0">
                          <a:solidFill>
                            <a:srgbClr val="000000"/>
                          </a:solidFill>
                          <a:latin typeface="標楷體" panose="03000509000000000000" pitchFamily="65" charset="-120"/>
                          <a:ea typeface="標楷體" panose="03000509000000000000" pitchFamily="65" charset="-120"/>
                        </a:rPr>
                        <a:t>每年2個月</a:t>
                      </a:r>
                    </a:p>
                  </a:txBody>
                  <a:tcPr marL="9527" marR="9527" marT="9525" marB="0" anchor="ctr">
                    <a:solidFill>
                      <a:schemeClr val="accent2">
                        <a:lumMod val="60000"/>
                        <a:lumOff val="40000"/>
                      </a:schemeClr>
                    </a:solidFill>
                  </a:tcPr>
                </a:tc>
                <a:tc hMerge="1">
                  <a:txBody>
                    <a:bodyPr/>
                    <a:lstStyle/>
                    <a:p>
                      <a:endParaRPr lang="zh-TW" altLang="en-US"/>
                    </a:p>
                  </a:txBody>
                  <a:tcPr/>
                </a:tc>
                <a:tc gridSpan="2" vMerge="1">
                  <a:txBody>
                    <a:bodyPr/>
                    <a:lstStyle/>
                    <a:p>
                      <a:endParaRPr lang="zh-TW" altLang="en-US"/>
                    </a:p>
                  </a:txBody>
                  <a:tcPr/>
                </a:tc>
                <a:tc hMerge="1" vMerge="1">
                  <a:txBody>
                    <a:bodyPr/>
                    <a:lstStyle/>
                    <a:p>
                      <a:endParaRPr lang="zh-TW" altLang="en-US"/>
                    </a:p>
                  </a:txBody>
                  <a:tcPr/>
                </a:tc>
                <a:tc vMerge="1">
                  <a:txBody>
                    <a:bodyPr/>
                    <a:lstStyle/>
                    <a:p>
                      <a:endParaRPr lang="zh-TW" altLang="en-US"/>
                    </a:p>
                  </a:txBody>
                  <a:tcPr/>
                </a:tc>
                <a:extLst>
                  <a:ext uri="{0D108BD9-81ED-4DB2-BD59-A6C34878D82A}">
                    <a16:rowId xmlns:a16="http://schemas.microsoft.com/office/drawing/2014/main" xmlns="" val="10004"/>
                  </a:ext>
                </a:extLst>
              </a:tr>
              <a:tr h="378462">
                <a:tc>
                  <a:txBody>
                    <a:bodyPr/>
                    <a:lstStyle/>
                    <a:p>
                      <a:pPr algn="l" fontAlgn="ctr"/>
                      <a:r>
                        <a:rPr lang="zh-TW" sz="1800" b="0" i="0" u="none" strike="noStrike" dirty="0">
                          <a:solidFill>
                            <a:srgbClr val="000000"/>
                          </a:solidFill>
                          <a:latin typeface="標楷體" panose="03000509000000000000" pitchFamily="65" charset="-120"/>
                          <a:ea typeface="標楷體" panose="03000509000000000000" pitchFamily="65" charset="-120"/>
                        </a:rPr>
                        <a:t>16至19年</a:t>
                      </a:r>
                    </a:p>
                  </a:txBody>
                  <a:tcPr marL="9527" marR="9527" marT="9525" marB="0" anchor="ctr">
                    <a:solidFill>
                      <a:schemeClr val="accent2">
                        <a:lumMod val="60000"/>
                        <a:lumOff val="40000"/>
                      </a:schemeClr>
                    </a:solidFill>
                  </a:tcPr>
                </a:tc>
                <a:tc gridSpan="2">
                  <a:txBody>
                    <a:bodyPr/>
                    <a:lstStyle/>
                    <a:p>
                      <a:pPr algn="ctr" fontAlgn="ctr"/>
                      <a:r>
                        <a:rPr lang="zh-TW" sz="1800" b="0" i="0" u="none" strike="noStrike" dirty="0">
                          <a:solidFill>
                            <a:srgbClr val="000000"/>
                          </a:solidFill>
                          <a:latin typeface="標楷體" panose="03000509000000000000" pitchFamily="65" charset="-120"/>
                          <a:ea typeface="標楷體" panose="03000509000000000000" pitchFamily="65" charset="-120"/>
                        </a:rPr>
                        <a:t>每年3個月</a:t>
                      </a:r>
                    </a:p>
                  </a:txBody>
                  <a:tcPr marL="9527" marR="9527" marT="9525" marB="0" anchor="ctr">
                    <a:solidFill>
                      <a:schemeClr val="accent2">
                        <a:lumMod val="60000"/>
                        <a:lumOff val="40000"/>
                      </a:schemeClr>
                    </a:solidFill>
                  </a:tcPr>
                </a:tc>
                <a:tc hMerge="1">
                  <a:txBody>
                    <a:bodyPr/>
                    <a:lstStyle/>
                    <a:p>
                      <a:endParaRPr lang="zh-TW" altLang="en-US"/>
                    </a:p>
                  </a:txBody>
                  <a:tcPr/>
                </a:tc>
                <a:tc gridSpan="2" vMerge="1">
                  <a:txBody>
                    <a:bodyPr/>
                    <a:lstStyle/>
                    <a:p>
                      <a:endParaRPr lang="zh-TW" altLang="en-US"/>
                    </a:p>
                  </a:txBody>
                  <a:tcPr/>
                </a:tc>
                <a:tc hMerge="1" vMerge="1">
                  <a:txBody>
                    <a:bodyPr/>
                    <a:lstStyle/>
                    <a:p>
                      <a:endParaRPr lang="zh-TW" altLang="en-US"/>
                    </a:p>
                  </a:txBody>
                  <a:tcPr/>
                </a:tc>
                <a:tc vMerge="1">
                  <a:txBody>
                    <a:bodyPr/>
                    <a:lstStyle/>
                    <a:p>
                      <a:endParaRPr lang="zh-TW" altLang="en-US"/>
                    </a:p>
                  </a:txBody>
                  <a:tcPr/>
                </a:tc>
                <a:extLst>
                  <a:ext uri="{0D108BD9-81ED-4DB2-BD59-A6C34878D82A}">
                    <a16:rowId xmlns:a16="http://schemas.microsoft.com/office/drawing/2014/main" xmlns="" val="10005"/>
                  </a:ext>
                </a:extLst>
              </a:tr>
              <a:tr h="380565">
                <a:tc>
                  <a:txBody>
                    <a:bodyPr/>
                    <a:lstStyle/>
                    <a:p>
                      <a:pPr algn="l" fontAlgn="ctr"/>
                      <a:r>
                        <a:rPr lang="en-US" sz="1800" b="0" i="0" u="none" strike="noStrike" dirty="0">
                          <a:solidFill>
                            <a:srgbClr val="000000"/>
                          </a:solidFill>
                          <a:latin typeface="標楷體" panose="03000509000000000000" pitchFamily="65" charset="-120"/>
                          <a:ea typeface="標楷體" panose="03000509000000000000" pitchFamily="65" charset="-120"/>
                        </a:rPr>
                        <a:t>20年以上</a:t>
                      </a:r>
                      <a:endParaRPr lang="zh-TW" sz="1800" b="0" i="0" u="none" strike="noStrike" dirty="0">
                        <a:solidFill>
                          <a:srgbClr val="000000"/>
                        </a:solidFill>
                        <a:latin typeface="標楷體" panose="03000509000000000000" pitchFamily="65" charset="-120"/>
                        <a:ea typeface="標楷體" panose="03000509000000000000" pitchFamily="65" charset="-120"/>
                      </a:endParaRPr>
                    </a:p>
                  </a:txBody>
                  <a:tcPr marL="9527" marR="9527" marT="9525" marB="0" anchor="ctr">
                    <a:solidFill>
                      <a:schemeClr val="accent2">
                        <a:lumMod val="60000"/>
                        <a:lumOff val="40000"/>
                      </a:schemeClr>
                    </a:solidFill>
                  </a:tcPr>
                </a:tc>
                <a:tc gridSpan="2">
                  <a:txBody>
                    <a:bodyPr/>
                    <a:lstStyle/>
                    <a:p>
                      <a:pPr algn="ctr" fontAlgn="ctr"/>
                      <a:r>
                        <a:rPr lang="zh-TW" sz="1800" b="0" i="0" u="none" strike="noStrike" dirty="0">
                          <a:solidFill>
                            <a:srgbClr val="000000"/>
                          </a:solidFill>
                          <a:latin typeface="標楷體" panose="03000509000000000000" pitchFamily="65" charset="-120"/>
                          <a:ea typeface="標楷體" panose="03000509000000000000" pitchFamily="65" charset="-120"/>
                        </a:rPr>
                        <a:t>給付36個月</a:t>
                      </a:r>
                    </a:p>
                  </a:txBody>
                  <a:tcPr marL="9527" marR="9527" marT="9525" marB="0" anchor="ctr">
                    <a:solidFill>
                      <a:schemeClr val="accent2">
                        <a:lumMod val="60000"/>
                        <a:lumOff val="40000"/>
                      </a:schemeClr>
                    </a:solidFill>
                  </a:tcPr>
                </a:tc>
                <a:tc hMerge="1">
                  <a:txBody>
                    <a:bodyPr/>
                    <a:lstStyle/>
                    <a:p>
                      <a:endParaRPr lang="zh-TW" altLang="en-US"/>
                    </a:p>
                  </a:txBody>
                  <a:tcPr/>
                </a:tc>
                <a:tc gridSpan="2" vMerge="1">
                  <a:txBody>
                    <a:bodyPr/>
                    <a:lstStyle/>
                    <a:p>
                      <a:endParaRPr lang="zh-TW" altLang="en-US"/>
                    </a:p>
                  </a:txBody>
                  <a:tcPr/>
                </a:tc>
                <a:tc hMerge="1" vMerge="1">
                  <a:txBody>
                    <a:bodyPr/>
                    <a:lstStyle/>
                    <a:p>
                      <a:endParaRPr lang="zh-TW" altLang="en-US"/>
                    </a:p>
                  </a:txBody>
                  <a:tcPr/>
                </a:tc>
                <a:tc vMerge="1">
                  <a:txBody>
                    <a:bodyPr/>
                    <a:lstStyle/>
                    <a:p>
                      <a:endParaRPr lang="zh-TW" altLang="en-US"/>
                    </a:p>
                  </a:txBody>
                  <a:tcPr/>
                </a:tc>
                <a:extLst>
                  <a:ext uri="{0D108BD9-81ED-4DB2-BD59-A6C34878D82A}">
                    <a16:rowId xmlns:a16="http://schemas.microsoft.com/office/drawing/2014/main" xmlns="" val="10006"/>
                  </a:ext>
                </a:extLst>
              </a:tr>
              <a:tr h="528707">
                <a:tc gridSpan="6">
                  <a:txBody>
                    <a:bodyPr/>
                    <a:lstStyle/>
                    <a:p>
                      <a:pPr algn="ctr" fontAlgn="ctr"/>
                      <a:r>
                        <a:rPr lang="zh-TW" sz="1800" b="0" i="0" u="none" strike="noStrike" dirty="0">
                          <a:solidFill>
                            <a:srgbClr val="000000"/>
                          </a:solidFill>
                          <a:latin typeface="標楷體" panose="03000509000000000000" pitchFamily="65" charset="-120"/>
                          <a:ea typeface="標楷體" panose="03000509000000000000" pitchFamily="65" charset="-120"/>
                        </a:rPr>
                        <a:t>一次養老給付之給付月數</a:t>
                      </a:r>
                    </a:p>
                  </a:txBody>
                  <a:tcPr marL="9527" marR="9527" marT="9525" marB="0" anchor="ctr">
                    <a:solidFill>
                      <a:schemeClr val="bg2">
                        <a:lumMod val="50000"/>
                      </a:schemeClr>
                    </a:solidFill>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extLst>
                  <a:ext uri="{0D108BD9-81ED-4DB2-BD59-A6C34878D82A}">
                    <a16:rowId xmlns:a16="http://schemas.microsoft.com/office/drawing/2014/main" xmlns="" val="10007"/>
                  </a:ext>
                </a:extLst>
              </a:tr>
              <a:tr h="522445">
                <a:tc gridSpan="2">
                  <a:txBody>
                    <a:bodyPr/>
                    <a:lstStyle/>
                    <a:p>
                      <a:pPr algn="ctr" fontAlgn="ctr"/>
                      <a:r>
                        <a:rPr lang="en-US" sz="1800" b="0" i="0" u="none" strike="noStrike" dirty="0">
                          <a:solidFill>
                            <a:srgbClr val="000000"/>
                          </a:solidFill>
                          <a:latin typeface="標楷體" panose="03000509000000000000" pitchFamily="65" charset="-120"/>
                          <a:ea typeface="標楷體" panose="03000509000000000000" pitchFamily="65" charset="-120"/>
                        </a:rPr>
                        <a:t>88.5.31前保險年資</a:t>
                      </a:r>
                      <a:endParaRPr lang="zh-TW" sz="1800" b="0" i="0" u="none" strike="noStrike" dirty="0">
                        <a:solidFill>
                          <a:srgbClr val="000000"/>
                        </a:solidFill>
                        <a:latin typeface="標楷體" panose="03000509000000000000" pitchFamily="65" charset="-120"/>
                        <a:ea typeface="標楷體" panose="03000509000000000000" pitchFamily="65" charset="-120"/>
                      </a:endParaRPr>
                    </a:p>
                  </a:txBody>
                  <a:tcPr marL="9527" marR="9527" marT="9525" marB="0" anchor="ctr">
                    <a:solidFill>
                      <a:schemeClr val="bg2">
                        <a:lumMod val="50000"/>
                      </a:schemeClr>
                    </a:solidFill>
                  </a:tcPr>
                </a:tc>
                <a:tc hMerge="1">
                  <a:txBody>
                    <a:bodyPr/>
                    <a:lstStyle/>
                    <a:p>
                      <a:endParaRPr lang="zh-TW" altLang="en-US"/>
                    </a:p>
                  </a:txBody>
                  <a:tcPr/>
                </a:tc>
                <a:tc gridSpan="2">
                  <a:txBody>
                    <a:bodyPr/>
                    <a:lstStyle/>
                    <a:p>
                      <a:pPr algn="ctr" fontAlgn="ctr"/>
                      <a:r>
                        <a:rPr lang="en-US" sz="1800" b="0" i="0" u="none" strike="noStrike" dirty="0">
                          <a:solidFill>
                            <a:srgbClr val="000000"/>
                          </a:solidFill>
                          <a:latin typeface="標楷體" panose="03000509000000000000" pitchFamily="65" charset="-120"/>
                          <a:ea typeface="標楷體" panose="03000509000000000000" pitchFamily="65" charset="-120"/>
                        </a:rPr>
                        <a:t>88.5.31-103.5.31年資</a:t>
                      </a:r>
                      <a:endParaRPr lang="zh-TW" sz="1800" b="0" i="0" u="none" strike="noStrike" dirty="0">
                        <a:solidFill>
                          <a:srgbClr val="000000"/>
                        </a:solidFill>
                        <a:latin typeface="標楷體" panose="03000509000000000000" pitchFamily="65" charset="-120"/>
                        <a:ea typeface="標楷體" panose="03000509000000000000" pitchFamily="65" charset="-120"/>
                      </a:endParaRPr>
                    </a:p>
                  </a:txBody>
                  <a:tcPr marL="9527" marR="9527" marT="9525" marB="0" anchor="ctr">
                    <a:solidFill>
                      <a:schemeClr val="bg2">
                        <a:lumMod val="50000"/>
                      </a:schemeClr>
                    </a:solidFill>
                  </a:tcPr>
                </a:tc>
                <a:tc hMerge="1">
                  <a:txBody>
                    <a:bodyPr/>
                    <a:lstStyle/>
                    <a:p>
                      <a:endParaRPr lang="zh-TW" altLang="en-US"/>
                    </a:p>
                  </a:txBody>
                  <a:tcPr/>
                </a:tc>
                <a:tc rowSpan="2" gridSpan="2">
                  <a:txBody>
                    <a:bodyPr/>
                    <a:lstStyle/>
                    <a:p>
                      <a:pPr algn="ctr" fontAlgn="ctr"/>
                      <a:r>
                        <a:rPr lang="en-US" sz="1800" b="0" i="0" u="none" strike="noStrike" dirty="0">
                          <a:solidFill>
                            <a:srgbClr val="000000"/>
                          </a:solidFill>
                          <a:latin typeface="標楷體" panose="03000509000000000000" pitchFamily="65" charset="-120"/>
                          <a:ea typeface="標楷體" panose="03000509000000000000" pitchFamily="65" charset="-120"/>
                        </a:rPr>
                        <a:t>103.6.1以後之年資</a:t>
                      </a:r>
                    </a:p>
                    <a:p>
                      <a:pPr algn="ctr" fontAlgn="ctr"/>
                      <a:r>
                        <a:rPr lang="en-US" altLang="zh-TW" sz="1800" b="0" i="0" u="none" strike="noStrike" dirty="0">
                          <a:solidFill>
                            <a:srgbClr val="000000"/>
                          </a:solidFill>
                          <a:latin typeface="標楷體" panose="03000509000000000000" pitchFamily="65" charset="-120"/>
                          <a:ea typeface="標楷體" panose="03000509000000000000" pitchFamily="65" charset="-120"/>
                        </a:rPr>
                        <a:t>(</a:t>
                      </a:r>
                      <a:r>
                        <a:rPr lang="zh-TW" altLang="en-US" sz="1800" b="0" i="0" u="none" strike="noStrike" dirty="0">
                          <a:solidFill>
                            <a:srgbClr val="000000"/>
                          </a:solidFill>
                          <a:latin typeface="標楷體" panose="03000509000000000000" pitchFamily="65" charset="-120"/>
                          <a:ea typeface="標楷體" panose="03000509000000000000" pitchFamily="65" charset="-120"/>
                        </a:rPr>
                        <a:t>每滿</a:t>
                      </a:r>
                      <a:r>
                        <a:rPr lang="en-US" altLang="zh-TW" sz="1800" b="0" i="0" u="none" strike="noStrike" dirty="0">
                          <a:solidFill>
                            <a:srgbClr val="000000"/>
                          </a:solidFill>
                          <a:latin typeface="標楷體" panose="03000509000000000000" pitchFamily="65" charset="-120"/>
                          <a:ea typeface="標楷體" panose="03000509000000000000" pitchFamily="65" charset="-120"/>
                        </a:rPr>
                        <a:t>1</a:t>
                      </a:r>
                      <a:r>
                        <a:rPr lang="zh-TW" altLang="en-US" sz="1800" b="0" i="0" u="none" strike="noStrike" dirty="0">
                          <a:solidFill>
                            <a:srgbClr val="000000"/>
                          </a:solidFill>
                          <a:latin typeface="標楷體" panose="03000509000000000000" pitchFamily="65" charset="-120"/>
                          <a:ea typeface="標楷體" panose="03000509000000000000" pitchFamily="65" charset="-120"/>
                        </a:rPr>
                        <a:t>年加給</a:t>
                      </a:r>
                      <a:r>
                        <a:rPr lang="en-US" altLang="zh-TW" sz="1800" b="0" i="0" u="none" strike="noStrike" dirty="0">
                          <a:solidFill>
                            <a:srgbClr val="000000"/>
                          </a:solidFill>
                          <a:latin typeface="標楷體" panose="03000509000000000000" pitchFamily="65" charset="-120"/>
                          <a:ea typeface="標楷體" panose="03000509000000000000" pitchFamily="65" charset="-120"/>
                        </a:rPr>
                        <a:t>1.2</a:t>
                      </a:r>
                      <a:r>
                        <a:rPr lang="zh-TW" altLang="en-US" sz="1800" b="0" i="0" u="none" strike="noStrike" dirty="0">
                          <a:solidFill>
                            <a:srgbClr val="000000"/>
                          </a:solidFill>
                          <a:latin typeface="標楷體" panose="03000509000000000000" pitchFamily="65" charset="-120"/>
                          <a:ea typeface="標楷體" panose="03000509000000000000" pitchFamily="65" charset="-120"/>
                        </a:rPr>
                        <a:t>個月</a:t>
                      </a:r>
                      <a:r>
                        <a:rPr lang="en-US" altLang="zh-TW" sz="1800" b="0" i="0" u="none" strike="noStrike" dirty="0">
                          <a:solidFill>
                            <a:srgbClr val="000000"/>
                          </a:solidFill>
                          <a:latin typeface="標楷體" panose="03000509000000000000" pitchFamily="65" charset="-120"/>
                          <a:ea typeface="標楷體" panose="03000509000000000000" pitchFamily="65" charset="-120"/>
                        </a:rPr>
                        <a:t>)</a:t>
                      </a:r>
                      <a:endParaRPr lang="zh-TW" sz="1800" b="0" i="0" u="none" strike="noStrike" dirty="0">
                        <a:solidFill>
                          <a:srgbClr val="000000"/>
                        </a:solidFill>
                        <a:latin typeface="標楷體" panose="03000509000000000000" pitchFamily="65" charset="-120"/>
                        <a:ea typeface="標楷體" panose="03000509000000000000" pitchFamily="65" charset="-120"/>
                      </a:endParaRPr>
                    </a:p>
                  </a:txBody>
                  <a:tcPr marL="9527" marR="9527" marT="9525" marB="0" anchor="ctr">
                    <a:solidFill>
                      <a:schemeClr val="accent4">
                        <a:lumMod val="40000"/>
                        <a:lumOff val="60000"/>
                      </a:schemeClr>
                    </a:solidFill>
                  </a:tcPr>
                </a:tc>
                <a:tc rowSpan="2" hMerge="1">
                  <a:txBody>
                    <a:bodyPr/>
                    <a:lstStyle/>
                    <a:p>
                      <a:endParaRPr lang="zh-TW" altLang="en-US"/>
                    </a:p>
                  </a:txBody>
                  <a:tcPr/>
                </a:tc>
                <a:extLst>
                  <a:ext uri="{0D108BD9-81ED-4DB2-BD59-A6C34878D82A}">
                    <a16:rowId xmlns:a16="http://schemas.microsoft.com/office/drawing/2014/main" xmlns="" val="10008"/>
                  </a:ext>
                </a:extLst>
              </a:tr>
              <a:tr h="528707">
                <a:tc gridSpan="4">
                  <a:txBody>
                    <a:bodyPr/>
                    <a:lstStyle/>
                    <a:p>
                      <a:pPr algn="ctr" fontAlgn="ctr"/>
                      <a:r>
                        <a:rPr lang="zh-TW" sz="1800" b="0" i="0" u="none" strike="noStrike" dirty="0">
                          <a:solidFill>
                            <a:srgbClr val="000000"/>
                          </a:solidFill>
                          <a:latin typeface="標楷體" panose="03000509000000000000" pitchFamily="65" charset="-120"/>
                          <a:ea typeface="標楷體" panose="03000509000000000000" pitchFamily="65" charset="-120"/>
                        </a:rPr>
                        <a:t>合計最高36個月</a:t>
                      </a:r>
                    </a:p>
                  </a:txBody>
                  <a:tcPr marL="9527" marR="9527" marT="9525" marB="0" anchor="ctr">
                    <a:solidFill>
                      <a:schemeClr val="bg2">
                        <a:lumMod val="50000"/>
                      </a:schemeClr>
                    </a:solidFill>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gridSpan="2" vMerge="1">
                  <a:txBody>
                    <a:bodyPr/>
                    <a:lstStyle/>
                    <a:p>
                      <a:endParaRPr lang="zh-TW" altLang="en-US"/>
                    </a:p>
                  </a:txBody>
                  <a:tcPr/>
                </a:tc>
                <a:tc hMerge="1" vMerge="1">
                  <a:txBody>
                    <a:bodyPr/>
                    <a:lstStyle/>
                    <a:p>
                      <a:endParaRPr lang="zh-TW" altLang="en-US"/>
                    </a:p>
                  </a:txBody>
                  <a:tcPr/>
                </a:tc>
                <a:extLst>
                  <a:ext uri="{0D108BD9-81ED-4DB2-BD59-A6C34878D82A}">
                    <a16:rowId xmlns:a16="http://schemas.microsoft.com/office/drawing/2014/main" xmlns="" val="10009"/>
                  </a:ext>
                </a:extLst>
              </a:tr>
              <a:tr h="431605">
                <a:tc gridSpan="6">
                  <a:txBody>
                    <a:bodyPr/>
                    <a:lstStyle/>
                    <a:p>
                      <a:pPr algn="ctr" fontAlgn="ctr"/>
                      <a:r>
                        <a:rPr lang="zh-TW" sz="1800" b="0" i="0" u="none" strike="noStrike" dirty="0">
                          <a:solidFill>
                            <a:srgbClr val="000000"/>
                          </a:solidFill>
                          <a:latin typeface="標楷體" panose="03000509000000000000" pitchFamily="65" charset="-120"/>
                          <a:ea typeface="標楷體" panose="03000509000000000000" pitchFamily="65" charset="-120"/>
                        </a:rPr>
                        <a:t>合計最高36個月或42個月</a:t>
                      </a:r>
                    </a:p>
                  </a:txBody>
                  <a:tcPr marL="9527" marR="9527" marT="9525" marB="0" anchor="ctr">
                    <a:solidFill>
                      <a:srgbClr val="00B0F0"/>
                    </a:solidFill>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extLst>
                  <a:ext uri="{0D108BD9-81ED-4DB2-BD59-A6C34878D82A}">
                    <a16:rowId xmlns:a16="http://schemas.microsoft.com/office/drawing/2014/main" xmlns="" val="10010"/>
                  </a:ext>
                </a:extLst>
              </a:tr>
              <a:tr h="528707">
                <a:tc gridSpan="6">
                  <a:txBody>
                    <a:bodyPr/>
                    <a:lstStyle/>
                    <a:p>
                      <a:pPr algn="ctr" fontAlgn="ctr"/>
                      <a:r>
                        <a:rPr lang="zh-TW" altLang="en-US" sz="1800" dirty="0">
                          <a:solidFill>
                            <a:srgbClr val="FF00FF"/>
                          </a:solidFill>
                          <a:latin typeface="標楷體" panose="03000509000000000000" pitchFamily="65" charset="-120"/>
                          <a:ea typeface="標楷體" panose="03000509000000000000" pitchFamily="65" charset="-120"/>
                        </a:rPr>
                        <a:t>公保一次養老給付計算公式</a:t>
                      </a:r>
                      <a:r>
                        <a:rPr lang="en-US" altLang="zh-TW" sz="1800" dirty="0">
                          <a:solidFill>
                            <a:srgbClr val="FF00FF"/>
                          </a:solidFill>
                          <a:latin typeface="標楷體" panose="03000509000000000000" pitchFamily="65" charset="-120"/>
                          <a:ea typeface="標楷體" panose="03000509000000000000" pitchFamily="65" charset="-120"/>
                        </a:rPr>
                        <a:t>:</a:t>
                      </a:r>
                      <a:r>
                        <a:rPr lang="zh-TW" altLang="en-US" sz="1800" dirty="0">
                          <a:solidFill>
                            <a:srgbClr val="FF00FF"/>
                          </a:solidFill>
                          <a:latin typeface="標楷體" panose="03000509000000000000" pitchFamily="65" charset="-120"/>
                          <a:ea typeface="標楷體" panose="03000509000000000000" pitchFamily="65" charset="-120"/>
                        </a:rPr>
                        <a:t>最後在職投保金額</a:t>
                      </a:r>
                      <a:r>
                        <a:rPr lang="en-US" altLang="zh-TW" sz="1800" dirty="0">
                          <a:solidFill>
                            <a:srgbClr val="FF00FF"/>
                          </a:solidFill>
                          <a:latin typeface="標楷體" panose="03000509000000000000" pitchFamily="65" charset="-120"/>
                          <a:ea typeface="標楷體" panose="03000509000000000000" pitchFamily="65" charset="-120"/>
                        </a:rPr>
                        <a:t>×</a:t>
                      </a:r>
                      <a:r>
                        <a:rPr lang="zh-TW" altLang="en-US" sz="1800" dirty="0">
                          <a:solidFill>
                            <a:srgbClr val="FF00FF"/>
                          </a:solidFill>
                          <a:latin typeface="標楷體" panose="03000509000000000000" pitchFamily="65" charset="-120"/>
                          <a:ea typeface="標楷體" panose="03000509000000000000" pitchFamily="65" charset="-120"/>
                        </a:rPr>
                        <a:t>給付月數</a:t>
                      </a:r>
                      <a:endParaRPr lang="zh-TW" sz="1800" b="0" i="0" u="none" strike="noStrike" dirty="0">
                        <a:solidFill>
                          <a:srgbClr val="FF00FF"/>
                        </a:solidFill>
                        <a:latin typeface="標楷體" panose="03000509000000000000" pitchFamily="65" charset="-120"/>
                        <a:ea typeface="標楷體" panose="03000509000000000000" pitchFamily="65" charset="-120"/>
                      </a:endParaRPr>
                    </a:p>
                  </a:txBody>
                  <a:tcPr marL="9527" marR="9527" marT="9525" marB="0" anchor="ctr">
                    <a:solidFill>
                      <a:srgbClr val="FFC000"/>
                    </a:solidFill>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extLst>
                  <a:ext uri="{0D108BD9-81ED-4DB2-BD59-A6C34878D82A}">
                    <a16:rowId xmlns:a16="http://schemas.microsoft.com/office/drawing/2014/main" xmlns="" val="10011"/>
                  </a:ext>
                </a:extLst>
              </a:tr>
            </a:tbl>
          </a:graphicData>
        </a:graphic>
      </p:graphicFrame>
      <p:sp>
        <p:nvSpPr>
          <p:cNvPr id="4" name="平行四邊形 3"/>
          <p:cNvSpPr/>
          <p:nvPr/>
        </p:nvSpPr>
        <p:spPr>
          <a:xfrm>
            <a:off x="467544" y="908720"/>
            <a:ext cx="2016224" cy="508456"/>
          </a:xfrm>
          <a:prstGeom prst="parallelogram">
            <a:avLst/>
          </a:prstGeom>
          <a:solidFill>
            <a:srgbClr val="FFFF00"/>
          </a:solidFill>
        </p:spPr>
        <p:txBody>
          <a:bodyPr wrap="square" rtlCol="0" anchor="ctr">
            <a:spAutoFit/>
          </a:bodyPr>
          <a:lstStyle/>
          <a:p>
            <a:pPr algn="ctr">
              <a:buNone/>
            </a:pPr>
            <a:r>
              <a:rPr lang="zh-TW" altLang="en-US" sz="2000" dirty="0">
                <a:solidFill>
                  <a:schemeClr val="tx1"/>
                </a:solidFill>
                <a:latin typeface="標楷體" panose="03000509000000000000" pitchFamily="65" charset="-120"/>
              </a:rPr>
              <a:t>現行規定</a:t>
            </a:r>
          </a:p>
        </p:txBody>
      </p:sp>
      <p:pic>
        <p:nvPicPr>
          <p:cNvPr id="5" name="圖片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9512" y="188640"/>
            <a:ext cx="792088" cy="792088"/>
          </a:xfrm>
          <a:prstGeom prst="rect">
            <a:avLst/>
          </a:prstGeom>
        </p:spPr>
      </p:pic>
    </p:spTree>
    <p:extLst>
      <p:ext uri="{BB962C8B-B14F-4D97-AF65-F5344CB8AC3E}">
        <p14:creationId xmlns:p14="http://schemas.microsoft.com/office/powerpoint/2010/main" val="33932780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標題 1"/>
          <p:cNvSpPr>
            <a:spLocks noGrp="1"/>
          </p:cNvSpPr>
          <p:nvPr>
            <p:ph type="title"/>
          </p:nvPr>
        </p:nvSpPr>
        <p:spPr>
          <a:xfrm>
            <a:off x="685332" y="332656"/>
            <a:ext cx="7773338" cy="1224137"/>
          </a:xfrm>
          <a:noFill/>
          <a:ln>
            <a:noFill/>
          </a:ln>
        </p:spPr>
        <p:style>
          <a:lnRef idx="1">
            <a:schemeClr val="accent3"/>
          </a:lnRef>
          <a:fillRef idx="1002">
            <a:schemeClr val="lt2"/>
          </a:fillRef>
          <a:effectRef idx="1">
            <a:schemeClr val="accent3"/>
          </a:effectRef>
          <a:fontRef idx="minor">
            <a:schemeClr val="dk1"/>
          </a:fontRef>
        </p:style>
        <p:txBody>
          <a:bodyPr>
            <a:normAutofit/>
          </a:bodyPr>
          <a:lstStyle/>
          <a:p>
            <a:r>
              <a:rPr lang="zh-TW" altLang="en-US" sz="4800" dirty="0">
                <a:solidFill>
                  <a:schemeClr val="tx1"/>
                </a:solidFill>
                <a:latin typeface="標楷體" panose="03000509000000000000" pitchFamily="65" charset="-120"/>
                <a:ea typeface="標楷體" panose="03000509000000000000" pitchFamily="65" charset="-120"/>
              </a:rPr>
              <a:t>退休條件</a:t>
            </a:r>
            <a:r>
              <a:rPr lang="en-US" altLang="zh-TW" sz="4800" dirty="0">
                <a:solidFill>
                  <a:schemeClr val="tx1"/>
                </a:solidFill>
                <a:latin typeface="標楷體" panose="03000509000000000000" pitchFamily="65" charset="-120"/>
                <a:ea typeface="標楷體" panose="03000509000000000000" pitchFamily="65" charset="-120"/>
              </a:rPr>
              <a:t>(</a:t>
            </a:r>
            <a:r>
              <a:rPr lang="zh-TW" altLang="en-US" sz="4800" dirty="0">
                <a:solidFill>
                  <a:schemeClr val="tx1"/>
                </a:solidFill>
                <a:latin typeface="標楷體" panose="03000509000000000000" pitchFamily="65" charset="-120"/>
                <a:ea typeface="標楷體" panose="03000509000000000000" pitchFamily="65" charset="-120"/>
              </a:rPr>
              <a:t>二</a:t>
            </a:r>
            <a:r>
              <a:rPr lang="en-US" altLang="zh-TW" sz="4800" dirty="0">
                <a:solidFill>
                  <a:schemeClr val="tx1"/>
                </a:solidFill>
                <a:latin typeface="標楷體" panose="03000509000000000000" pitchFamily="65" charset="-120"/>
                <a:ea typeface="標楷體" panose="03000509000000000000" pitchFamily="65" charset="-120"/>
              </a:rPr>
              <a:t>)</a:t>
            </a:r>
            <a:r>
              <a:rPr lang="zh-TW" altLang="en-US" sz="2200" dirty="0">
                <a:solidFill>
                  <a:schemeClr val="tx1"/>
                </a:solidFill>
                <a:latin typeface="標楷體" panose="03000509000000000000" pitchFamily="65" charset="-120"/>
                <a:ea typeface="標楷體" panose="03000509000000000000" pitchFamily="65" charset="-120"/>
              </a:rPr>
              <a:t> </a:t>
            </a:r>
            <a:r>
              <a:rPr lang="zh-TW" altLang="en-US" sz="2000" dirty="0">
                <a:solidFill>
                  <a:srgbClr val="FF0000"/>
                </a:solidFill>
                <a:latin typeface="標楷體" panose="03000509000000000000" pitchFamily="65" charset="-120"/>
                <a:ea typeface="標楷體" panose="03000509000000000000" pitchFamily="65" charset="-120"/>
              </a:rPr>
              <a:t>教</a:t>
            </a:r>
            <a:r>
              <a:rPr lang="en-US" altLang="zh-TW" sz="2000" dirty="0">
                <a:solidFill>
                  <a:srgbClr val="FF0000"/>
                </a:solidFill>
                <a:latin typeface="標楷體" panose="03000509000000000000" pitchFamily="65" charset="-120"/>
                <a:ea typeface="標楷體" panose="03000509000000000000" pitchFamily="65" charset="-120"/>
              </a:rPr>
              <a:t>#20</a:t>
            </a:r>
            <a:r>
              <a:rPr lang="zh-TW" altLang="en-US" sz="2000" dirty="0">
                <a:solidFill>
                  <a:srgbClr val="FF0000"/>
                </a:solidFill>
                <a:latin typeface="標楷體" panose="03000509000000000000" pitchFamily="65" charset="-120"/>
                <a:ea typeface="標楷體" panose="03000509000000000000" pitchFamily="65" charset="-120"/>
              </a:rPr>
              <a:t>、</a:t>
            </a:r>
            <a:r>
              <a:rPr lang="en-US" altLang="zh-TW" sz="2000" dirty="0">
                <a:solidFill>
                  <a:srgbClr val="FF0000"/>
                </a:solidFill>
                <a:latin typeface="標楷體" panose="03000509000000000000" pitchFamily="65" charset="-120"/>
                <a:ea typeface="標楷體" panose="03000509000000000000" pitchFamily="65" charset="-120"/>
              </a:rPr>
              <a:t>22-23</a:t>
            </a:r>
            <a:endParaRPr lang="zh-TW" altLang="en-US" sz="2000" dirty="0">
              <a:solidFill>
                <a:srgbClr val="FF0000"/>
              </a:solidFill>
              <a:latin typeface="標楷體" panose="03000509000000000000" pitchFamily="65" charset="-120"/>
              <a:ea typeface="標楷體" panose="03000509000000000000" pitchFamily="65" charset="-120"/>
            </a:endParaRPr>
          </a:p>
        </p:txBody>
      </p:sp>
      <p:sp>
        <p:nvSpPr>
          <p:cNvPr id="9" name="AutoShape 5"/>
          <p:cNvSpPr>
            <a:spLocks noGrp="1" noChangeArrowheads="1"/>
          </p:cNvSpPr>
          <p:nvPr>
            <p:ph sz="quarter" idx="13"/>
          </p:nvPr>
        </p:nvSpPr>
        <p:spPr bwMode="auto">
          <a:xfrm>
            <a:off x="550055" y="1743077"/>
            <a:ext cx="2257412" cy="685791"/>
          </a:xfrm>
          <a:prstGeom prst="roundRect">
            <a:avLst>
              <a:gd name="adj" fmla="val 50000"/>
            </a:avLst>
          </a:prstGeom>
          <a:solidFill>
            <a:srgbClr val="00B0F0"/>
          </a:solidFill>
          <a:ln w="9525">
            <a:noFill/>
            <a:round/>
            <a:headEnd/>
            <a:tailEnd/>
          </a:ln>
          <a:effectLst>
            <a:outerShdw dist="35921" dir="2700000" algn="ctr" rotWithShape="0">
              <a:schemeClr val="bg2">
                <a:alpha val="50000"/>
              </a:schemeClr>
            </a:outerShdw>
          </a:effectLst>
        </p:spPr>
        <p:txBody>
          <a:bodyPr wrap="none" anchor="ctr">
            <a:noAutofit/>
          </a:bodyPr>
          <a:lstStyle/>
          <a:p>
            <a:pPr algn="ctr">
              <a:buNone/>
            </a:pPr>
            <a:r>
              <a:rPr lang="zh-TW" altLang="en-US" sz="3200" dirty="0">
                <a:solidFill>
                  <a:schemeClr val="tx1"/>
                </a:solidFill>
                <a:latin typeface="標楷體" panose="03000509000000000000" pitchFamily="65" charset="-120"/>
                <a:ea typeface="標楷體" panose="03000509000000000000" pitchFamily="65" charset="-120"/>
              </a:rPr>
              <a:t>屆齡退休</a:t>
            </a:r>
          </a:p>
        </p:txBody>
      </p:sp>
      <p:sp>
        <p:nvSpPr>
          <p:cNvPr id="10" name="AutoShape 6"/>
          <p:cNvSpPr>
            <a:spLocks noChangeArrowheads="1"/>
          </p:cNvSpPr>
          <p:nvPr/>
        </p:nvSpPr>
        <p:spPr bwMode="auto">
          <a:xfrm>
            <a:off x="550055" y="2415752"/>
            <a:ext cx="8033546" cy="1500198"/>
          </a:xfrm>
          <a:prstGeom prst="roundRect">
            <a:avLst>
              <a:gd name="adj" fmla="val 9106"/>
            </a:avLst>
          </a:prstGeom>
          <a:gradFill>
            <a:gsLst>
              <a:gs pos="0">
                <a:schemeClr val="bg1"/>
              </a:gs>
              <a:gs pos="100000">
                <a:schemeClr val="accent1"/>
              </a:gs>
            </a:gsLst>
            <a:lin ang="2700000" scaled="0"/>
          </a:gradFill>
          <a:ln w="9525">
            <a:noFill/>
            <a:round/>
            <a:headEnd/>
            <a:tailEnd/>
          </a:ln>
          <a:effectLst/>
        </p:spPr>
        <p:txBody>
          <a:bodyPr wrap="none" anchor="ctr"/>
          <a:lstStyle/>
          <a:p>
            <a:pPr marL="457200" indent="-457200">
              <a:lnSpc>
                <a:spcPts val="4200"/>
              </a:lnSpc>
              <a:buSzPct val="90000"/>
              <a:buFont typeface="Arial" panose="020B0604020202020204" pitchFamily="34" charset="0"/>
              <a:buChar char="•"/>
            </a:pPr>
            <a:r>
              <a:rPr lang="zh-TW" altLang="en-US" sz="3200" dirty="0">
                <a:solidFill>
                  <a:schemeClr val="tx1"/>
                </a:solidFill>
                <a:latin typeface="標楷體" panose="03000509000000000000" pitchFamily="65" charset="-120"/>
              </a:rPr>
              <a:t>一般屆齡退休</a:t>
            </a:r>
            <a:r>
              <a:rPr lang="en-US" altLang="zh-TW" sz="3200" dirty="0">
                <a:solidFill>
                  <a:schemeClr val="tx1"/>
                </a:solidFill>
                <a:latin typeface="標楷體" panose="03000509000000000000" pitchFamily="65" charset="-120"/>
              </a:rPr>
              <a:t>(</a:t>
            </a:r>
            <a:r>
              <a:rPr lang="zh-TW" altLang="en-US" sz="3200" dirty="0">
                <a:solidFill>
                  <a:schemeClr val="tx1"/>
                </a:solidFill>
                <a:latin typeface="標楷體" panose="03000509000000000000" pitchFamily="65" charset="-120"/>
              </a:rPr>
              <a:t>任職滿</a:t>
            </a:r>
            <a:r>
              <a:rPr lang="en-US" altLang="zh-TW" sz="3200" dirty="0">
                <a:solidFill>
                  <a:schemeClr val="tx1"/>
                </a:solidFill>
                <a:latin typeface="標楷體" panose="03000509000000000000" pitchFamily="65" charset="-120"/>
              </a:rPr>
              <a:t>5</a:t>
            </a:r>
            <a:r>
              <a:rPr lang="zh-TW" altLang="en-US" sz="3200" dirty="0">
                <a:solidFill>
                  <a:schemeClr val="tx1"/>
                </a:solidFill>
                <a:latin typeface="標楷體" panose="03000509000000000000" pitchFamily="65" charset="-120"/>
              </a:rPr>
              <a:t>年，年滿</a:t>
            </a:r>
            <a:r>
              <a:rPr lang="en-US" altLang="zh-TW" sz="3200" dirty="0">
                <a:solidFill>
                  <a:schemeClr val="tx1"/>
                </a:solidFill>
                <a:latin typeface="標楷體" panose="03000509000000000000" pitchFamily="65" charset="-120"/>
              </a:rPr>
              <a:t>65</a:t>
            </a:r>
            <a:r>
              <a:rPr lang="zh-TW" altLang="en-US" sz="3200" dirty="0">
                <a:solidFill>
                  <a:schemeClr val="tx1"/>
                </a:solidFill>
                <a:latin typeface="標楷體" panose="03000509000000000000" pitchFamily="65" charset="-120"/>
              </a:rPr>
              <a:t>歲</a:t>
            </a:r>
            <a:r>
              <a:rPr lang="en-US" altLang="zh-TW" sz="3200" dirty="0">
                <a:solidFill>
                  <a:schemeClr val="tx1"/>
                </a:solidFill>
                <a:latin typeface="標楷體" panose="03000509000000000000" pitchFamily="65" charset="-120"/>
              </a:rPr>
              <a:t>)</a:t>
            </a:r>
          </a:p>
          <a:p>
            <a:pPr marL="457200" indent="-457200">
              <a:lnSpc>
                <a:spcPts val="4200"/>
              </a:lnSpc>
              <a:buSzPct val="90000"/>
              <a:buFont typeface="Arial" panose="020B0604020202020204" pitchFamily="34" charset="0"/>
              <a:buChar char="•"/>
            </a:pPr>
            <a:r>
              <a:rPr lang="zh-TW" altLang="en-US" sz="3200" dirty="0">
                <a:solidFill>
                  <a:schemeClr val="tx1"/>
                </a:solidFill>
                <a:latin typeface="標楷體" panose="03000509000000000000" pitchFamily="65" charset="-120"/>
              </a:rPr>
              <a:t>依法借調留停期間</a:t>
            </a:r>
            <a:r>
              <a:rPr lang="en-US" altLang="zh-TW" sz="3200" dirty="0">
                <a:solidFill>
                  <a:schemeClr val="tx1"/>
                </a:solidFill>
                <a:latin typeface="標楷體" panose="03000509000000000000" pitchFamily="65" charset="-120"/>
              </a:rPr>
              <a:t>(</a:t>
            </a:r>
            <a:r>
              <a:rPr lang="zh-TW" altLang="en-US" sz="3200" dirty="0">
                <a:solidFill>
                  <a:schemeClr val="tx1"/>
                </a:solidFill>
                <a:latin typeface="標楷體" panose="03000509000000000000" pitchFamily="65" charset="-120"/>
              </a:rPr>
              <a:t>屆滿</a:t>
            </a:r>
            <a:r>
              <a:rPr lang="en-US" altLang="zh-TW" sz="3200" dirty="0">
                <a:solidFill>
                  <a:schemeClr val="tx1"/>
                </a:solidFill>
                <a:latin typeface="標楷體" panose="03000509000000000000" pitchFamily="65" charset="-120"/>
              </a:rPr>
              <a:t>65</a:t>
            </a:r>
            <a:r>
              <a:rPr lang="zh-TW" altLang="en-US" sz="3200" dirty="0">
                <a:solidFill>
                  <a:schemeClr val="tx1"/>
                </a:solidFill>
                <a:latin typeface="標楷體" panose="03000509000000000000" pitchFamily="65" charset="-120"/>
              </a:rPr>
              <a:t>歲之日</a:t>
            </a:r>
            <a:r>
              <a:rPr lang="en-US" altLang="zh-TW" sz="3200" dirty="0">
                <a:solidFill>
                  <a:schemeClr val="tx1"/>
                </a:solidFill>
                <a:latin typeface="標楷體" panose="03000509000000000000" pitchFamily="65" charset="-120"/>
              </a:rPr>
              <a:t>10</a:t>
            </a:r>
            <a:r>
              <a:rPr lang="zh-TW" altLang="en-US" sz="3200" dirty="0">
                <a:solidFill>
                  <a:schemeClr val="tx1"/>
                </a:solidFill>
                <a:latin typeface="標楷體" panose="03000509000000000000" pitchFamily="65" charset="-120"/>
              </a:rPr>
              <a:t>年內</a:t>
            </a:r>
            <a:r>
              <a:rPr lang="en-US" altLang="zh-TW" sz="3200" dirty="0">
                <a:solidFill>
                  <a:schemeClr val="tx1"/>
                </a:solidFill>
                <a:latin typeface="標楷體" panose="03000509000000000000" pitchFamily="65" charset="-120"/>
              </a:rPr>
              <a:t>)</a:t>
            </a:r>
          </a:p>
        </p:txBody>
      </p:sp>
      <p:sp>
        <p:nvSpPr>
          <p:cNvPr id="8" name="AutoShape 5"/>
          <p:cNvSpPr txBox="1">
            <a:spLocks noChangeArrowheads="1"/>
          </p:cNvSpPr>
          <p:nvPr/>
        </p:nvSpPr>
        <p:spPr bwMode="auto">
          <a:xfrm>
            <a:off x="642910" y="4253699"/>
            <a:ext cx="2257412" cy="685791"/>
          </a:xfrm>
          <a:prstGeom prst="roundRect">
            <a:avLst>
              <a:gd name="adj" fmla="val 50000"/>
            </a:avLst>
          </a:prstGeom>
          <a:solidFill>
            <a:srgbClr val="00B050"/>
          </a:solidFill>
          <a:ln w="9525">
            <a:noFill/>
            <a:round/>
            <a:headEnd/>
            <a:tailEnd/>
          </a:ln>
          <a:effectLst>
            <a:outerShdw dist="35921" dir="2700000" algn="ctr" rotWithShape="0">
              <a:schemeClr val="bg2">
                <a:alpha val="50000"/>
              </a:schemeClr>
            </a:outerShdw>
          </a:effectLst>
        </p:spPr>
        <p:txBody>
          <a:bodyPr vert="horz" wrap="none" rtlCol="0" anchor="ctr">
            <a:noAutofit/>
          </a:bodyPr>
          <a:lstStyle/>
          <a:p>
            <a:pPr marL="342900" marR="0" lvl="0" indent="-342900" algn="ctr" defTabSz="914400" rtl="0" eaLnBrk="1" fontAlgn="auto" latinLnBrk="0" hangingPunct="1">
              <a:lnSpc>
                <a:spcPct val="100000"/>
              </a:lnSpc>
              <a:spcBef>
                <a:spcPct val="20000"/>
              </a:spcBef>
              <a:spcAft>
                <a:spcPts val="0"/>
              </a:spcAft>
              <a:buClr>
                <a:schemeClr val="accent1"/>
              </a:buClr>
              <a:buSzPct val="50000"/>
              <a:buFont typeface="Wingdings 2"/>
              <a:buNone/>
              <a:tabLst/>
              <a:defRPr/>
            </a:pPr>
            <a:r>
              <a:rPr kumimoji="0" lang="zh-TW" altLang="en-US" sz="3200" b="0" i="0" u="none" strike="noStrike" kern="1200" cap="none" spc="0" normalizeH="0" baseline="0" noProof="0" dirty="0">
                <a:ln>
                  <a:noFill/>
                </a:ln>
                <a:solidFill>
                  <a:schemeClr val="tx1"/>
                </a:solidFill>
                <a:effectLst/>
                <a:uLnTx/>
                <a:uFillTx/>
                <a:latin typeface="標楷體" panose="03000509000000000000" pitchFamily="65" charset="-120"/>
              </a:rPr>
              <a:t>命令退休</a:t>
            </a:r>
          </a:p>
        </p:txBody>
      </p:sp>
      <p:sp>
        <p:nvSpPr>
          <p:cNvPr id="12" name="AutoShape 6"/>
          <p:cNvSpPr>
            <a:spLocks noChangeArrowheads="1"/>
          </p:cNvSpPr>
          <p:nvPr/>
        </p:nvSpPr>
        <p:spPr bwMode="auto">
          <a:xfrm>
            <a:off x="642910" y="4939490"/>
            <a:ext cx="8034116" cy="1500198"/>
          </a:xfrm>
          <a:prstGeom prst="roundRect">
            <a:avLst>
              <a:gd name="adj" fmla="val 9106"/>
            </a:avLst>
          </a:prstGeom>
          <a:gradFill>
            <a:gsLst>
              <a:gs pos="0">
                <a:schemeClr val="bg1"/>
              </a:gs>
              <a:gs pos="100000">
                <a:schemeClr val="accent1"/>
              </a:gs>
            </a:gsLst>
            <a:lin ang="2700000" scaled="0"/>
          </a:gradFill>
          <a:ln w="9525">
            <a:noFill/>
            <a:round/>
            <a:headEnd/>
            <a:tailEnd/>
          </a:ln>
          <a:effectLst/>
        </p:spPr>
        <p:txBody>
          <a:bodyPr wrap="none" anchor="ctr"/>
          <a:lstStyle/>
          <a:p>
            <a:pPr marL="457200" indent="-457200">
              <a:lnSpc>
                <a:spcPts val="4200"/>
              </a:lnSpc>
              <a:buSzPct val="90000"/>
              <a:buFont typeface="Arial" panose="020B0604020202020204" pitchFamily="34" charset="0"/>
              <a:buChar char="•"/>
            </a:pPr>
            <a:r>
              <a:rPr lang="zh-TW" altLang="en-US" sz="3200" dirty="0">
                <a:solidFill>
                  <a:schemeClr val="tx1"/>
                </a:solidFill>
                <a:latin typeface="標楷體" panose="03000509000000000000" pitchFamily="65" charset="-120"/>
              </a:rPr>
              <a:t>一般命令退休</a:t>
            </a:r>
            <a:r>
              <a:rPr lang="en-US" altLang="zh-TW" sz="3200" dirty="0">
                <a:solidFill>
                  <a:schemeClr val="tx1"/>
                </a:solidFill>
                <a:latin typeface="標楷體" panose="03000509000000000000" pitchFamily="65" charset="-120"/>
              </a:rPr>
              <a:t>(</a:t>
            </a:r>
            <a:r>
              <a:rPr lang="zh-TW" altLang="en-US" sz="3200" dirty="0">
                <a:solidFill>
                  <a:schemeClr val="tx1"/>
                </a:solidFill>
                <a:latin typeface="標楷體" panose="03000509000000000000" pitchFamily="65" charset="-120"/>
              </a:rPr>
              <a:t>由服務機關學校主動申辦</a:t>
            </a:r>
            <a:r>
              <a:rPr lang="en-US" altLang="zh-TW" sz="3200" dirty="0">
                <a:solidFill>
                  <a:schemeClr val="tx1"/>
                </a:solidFill>
                <a:latin typeface="標楷體" panose="03000509000000000000" pitchFamily="65" charset="-120"/>
              </a:rPr>
              <a:t>)</a:t>
            </a:r>
          </a:p>
          <a:p>
            <a:pPr marL="457200" indent="-457200">
              <a:lnSpc>
                <a:spcPts val="4200"/>
              </a:lnSpc>
              <a:buSzPct val="90000"/>
              <a:buFont typeface="Arial" panose="020B0604020202020204" pitchFamily="34" charset="0"/>
              <a:buChar char="•"/>
            </a:pPr>
            <a:r>
              <a:rPr lang="zh-TW" altLang="en-US" sz="3200" dirty="0">
                <a:solidFill>
                  <a:schemeClr val="tx1"/>
                </a:solidFill>
                <a:latin typeface="標楷體" panose="03000509000000000000" pitchFamily="65" charset="-120"/>
              </a:rPr>
              <a:t>因公命令退休</a:t>
            </a:r>
            <a:endParaRPr lang="en-US" altLang="zh-TW" sz="3200" dirty="0">
              <a:solidFill>
                <a:schemeClr val="tx1"/>
              </a:solidFill>
              <a:latin typeface="標楷體" panose="03000509000000000000" pitchFamily="65" charset="-120"/>
            </a:endParaRPr>
          </a:p>
        </p:txBody>
      </p:sp>
      <p:pic>
        <p:nvPicPr>
          <p:cNvPr id="7" name="圖片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9512" y="188640"/>
            <a:ext cx="792088" cy="792088"/>
          </a:xfrm>
          <a:prstGeom prst="rect">
            <a:avLst/>
          </a:prstGeom>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536029" y="587388"/>
            <a:ext cx="8143932" cy="697280"/>
          </a:xfrm>
          <a:noFill/>
          <a:ln>
            <a:noFill/>
          </a:ln>
        </p:spPr>
        <p:style>
          <a:lnRef idx="1">
            <a:schemeClr val="accent3"/>
          </a:lnRef>
          <a:fillRef idx="2">
            <a:schemeClr val="accent3"/>
          </a:fillRef>
          <a:effectRef idx="1">
            <a:schemeClr val="accent3"/>
          </a:effectRef>
          <a:fontRef idx="minor">
            <a:schemeClr val="dk1"/>
          </a:fontRef>
        </p:style>
        <p:txBody>
          <a:bodyPr>
            <a:normAutofit fontScale="90000"/>
          </a:bodyPr>
          <a:lstStyle/>
          <a:p>
            <a:pPr algn="ctr">
              <a:spcBef>
                <a:spcPct val="50000"/>
              </a:spcBef>
            </a:pPr>
            <a:r>
              <a:rPr lang="zh-TW" altLang="en-US" sz="4400" dirty="0">
                <a:solidFill>
                  <a:schemeClr val="tx1"/>
                </a:solidFill>
                <a:latin typeface="標楷體" panose="03000509000000000000" pitchFamily="65" charset="-120"/>
                <a:ea typeface="標楷體" panose="03000509000000000000" pitchFamily="65" charset="-120"/>
              </a:rPr>
              <a:t>公保養老給計算案例</a:t>
            </a:r>
          </a:p>
        </p:txBody>
      </p:sp>
      <p:sp>
        <p:nvSpPr>
          <p:cNvPr id="6" name="內容版面配置區 5"/>
          <p:cNvSpPr>
            <a:spLocks noGrp="1"/>
          </p:cNvSpPr>
          <p:nvPr>
            <p:ph sz="quarter" idx="13"/>
          </p:nvPr>
        </p:nvSpPr>
        <p:spPr>
          <a:xfrm>
            <a:off x="502940" y="1398347"/>
            <a:ext cx="8291264" cy="5401810"/>
          </a:xfrm>
          <a:gradFill>
            <a:gsLst>
              <a:gs pos="0">
                <a:schemeClr val="bg1"/>
              </a:gs>
              <a:gs pos="100000">
                <a:srgbClr val="92D050"/>
              </a:gs>
              <a:gs pos="100000">
                <a:schemeClr val="accent3">
                  <a:tint val="15000"/>
                  <a:satMod val="350000"/>
                </a:schemeClr>
              </a:gs>
            </a:gsLst>
            <a:lin ang="2700000" scaled="1"/>
          </a:gradFill>
        </p:spPr>
        <p:txBody>
          <a:bodyPr>
            <a:noAutofit/>
          </a:bodyPr>
          <a:lstStyle/>
          <a:p>
            <a:pPr marL="0" indent="0">
              <a:lnSpc>
                <a:spcPts val="2600"/>
              </a:lnSpc>
              <a:buNone/>
            </a:pPr>
            <a:r>
              <a:rPr lang="zh-TW" altLang="en-US" dirty="0">
                <a:solidFill>
                  <a:schemeClr val="tx1"/>
                </a:solidFill>
                <a:latin typeface="標楷體" panose="03000509000000000000" pitchFamily="65" charset="-120"/>
              </a:rPr>
              <a:t>某甲於</a:t>
            </a:r>
            <a:r>
              <a:rPr lang="en-US" altLang="zh-TW" dirty="0">
                <a:solidFill>
                  <a:schemeClr val="tx1"/>
                </a:solidFill>
                <a:latin typeface="標楷體" panose="03000509000000000000" pitchFamily="65" charset="-120"/>
              </a:rPr>
              <a:t>68</a:t>
            </a:r>
            <a:r>
              <a:rPr lang="zh-TW" altLang="en-US" dirty="0">
                <a:solidFill>
                  <a:schemeClr val="tx1"/>
                </a:solidFill>
                <a:latin typeface="標楷體" panose="03000509000000000000" pitchFamily="65" charset="-120"/>
              </a:rPr>
              <a:t>年</a:t>
            </a:r>
            <a:r>
              <a:rPr lang="en-US" altLang="zh-TW" dirty="0">
                <a:solidFill>
                  <a:schemeClr val="tx1"/>
                </a:solidFill>
                <a:latin typeface="標楷體" panose="03000509000000000000" pitchFamily="65" charset="-120"/>
              </a:rPr>
              <a:t>2</a:t>
            </a:r>
            <a:r>
              <a:rPr lang="zh-TW" altLang="en-US" dirty="0">
                <a:solidFill>
                  <a:schemeClr val="tx1"/>
                </a:solidFill>
                <a:latin typeface="標楷體" panose="03000509000000000000" pitchFamily="65" charset="-120"/>
              </a:rPr>
              <a:t>月</a:t>
            </a:r>
            <a:r>
              <a:rPr lang="en-US" altLang="zh-TW" dirty="0">
                <a:solidFill>
                  <a:schemeClr val="tx1"/>
                </a:solidFill>
                <a:latin typeface="標楷體" panose="03000509000000000000" pitchFamily="65" charset="-120"/>
              </a:rPr>
              <a:t>1</a:t>
            </a:r>
            <a:r>
              <a:rPr lang="zh-TW" altLang="en-US" dirty="0">
                <a:solidFill>
                  <a:schemeClr val="tx1"/>
                </a:solidFill>
                <a:latin typeface="標楷體" panose="03000509000000000000" pitchFamily="65" charset="-120"/>
              </a:rPr>
              <a:t>日起參加公保，於</a:t>
            </a:r>
            <a:r>
              <a:rPr lang="en-US" altLang="zh-TW" dirty="0">
                <a:solidFill>
                  <a:schemeClr val="tx1"/>
                </a:solidFill>
                <a:latin typeface="標楷體" panose="03000509000000000000" pitchFamily="65" charset="-120"/>
              </a:rPr>
              <a:t>108</a:t>
            </a:r>
            <a:r>
              <a:rPr lang="zh-TW" altLang="en-US" dirty="0">
                <a:solidFill>
                  <a:schemeClr val="tx1"/>
                </a:solidFill>
                <a:latin typeface="標楷體" panose="03000509000000000000" pitchFamily="65" charset="-120"/>
              </a:rPr>
              <a:t>年</a:t>
            </a:r>
            <a:r>
              <a:rPr lang="en-US" altLang="zh-TW" dirty="0">
                <a:solidFill>
                  <a:schemeClr val="tx1"/>
                </a:solidFill>
                <a:latin typeface="標楷體" panose="03000509000000000000" pitchFamily="65" charset="-120"/>
              </a:rPr>
              <a:t>2</a:t>
            </a:r>
            <a:r>
              <a:rPr lang="zh-TW" altLang="en-US" dirty="0">
                <a:solidFill>
                  <a:schemeClr val="tx1"/>
                </a:solidFill>
                <a:latin typeface="標楷體" panose="03000509000000000000" pitchFamily="65" charset="-120"/>
              </a:rPr>
              <a:t>月</a:t>
            </a:r>
            <a:r>
              <a:rPr lang="en-US" altLang="zh-TW" dirty="0">
                <a:solidFill>
                  <a:schemeClr val="tx1"/>
                </a:solidFill>
                <a:latin typeface="標楷體" panose="03000509000000000000" pitchFamily="65" charset="-120"/>
              </a:rPr>
              <a:t>1</a:t>
            </a:r>
            <a:r>
              <a:rPr lang="zh-TW" altLang="en-US" dirty="0">
                <a:solidFill>
                  <a:schemeClr val="tx1"/>
                </a:solidFill>
                <a:latin typeface="標楷體" panose="03000509000000000000" pitchFamily="65" charset="-120"/>
              </a:rPr>
              <a:t>日辦理退休退</a:t>
            </a:r>
            <a:endParaRPr lang="en-US" altLang="zh-TW" dirty="0">
              <a:solidFill>
                <a:schemeClr val="tx1"/>
              </a:solidFill>
              <a:latin typeface="標楷體" panose="03000509000000000000" pitchFamily="65" charset="-120"/>
            </a:endParaRPr>
          </a:p>
          <a:p>
            <a:pPr marL="0" indent="0">
              <a:lnSpc>
                <a:spcPts val="2600"/>
              </a:lnSpc>
              <a:buNone/>
            </a:pPr>
            <a:r>
              <a:rPr lang="zh-TW" altLang="en-US" dirty="0">
                <a:solidFill>
                  <a:schemeClr val="tx1"/>
                </a:solidFill>
                <a:latin typeface="標楷體" panose="03000509000000000000" pitchFamily="65" charset="-120"/>
              </a:rPr>
              <a:t>保，退休當月保險俸額</a:t>
            </a:r>
            <a:r>
              <a:rPr lang="en-US" altLang="zh-TW" dirty="0">
                <a:solidFill>
                  <a:schemeClr val="tx1"/>
                </a:solidFill>
                <a:latin typeface="標楷體" panose="03000509000000000000" pitchFamily="65" charset="-120"/>
              </a:rPr>
              <a:t>56,930</a:t>
            </a:r>
            <a:r>
              <a:rPr lang="zh-TW" altLang="en-US" dirty="0">
                <a:solidFill>
                  <a:schemeClr val="tx1"/>
                </a:solidFill>
                <a:latin typeface="標楷體" panose="03000509000000000000" pitchFamily="65" charset="-120"/>
              </a:rPr>
              <a:t>元，其選擇不辦理優惠存款，</a:t>
            </a:r>
            <a:endParaRPr lang="en-US" altLang="zh-TW" dirty="0">
              <a:solidFill>
                <a:schemeClr val="tx1"/>
              </a:solidFill>
              <a:latin typeface="標楷體" panose="03000509000000000000" pitchFamily="65" charset="-120"/>
            </a:endParaRPr>
          </a:p>
          <a:p>
            <a:pPr marL="0" indent="0">
              <a:lnSpc>
                <a:spcPts val="2600"/>
              </a:lnSpc>
              <a:buNone/>
            </a:pPr>
            <a:r>
              <a:rPr lang="zh-TW" altLang="en-US" dirty="0">
                <a:solidFill>
                  <a:schemeClr val="tx1"/>
                </a:solidFill>
                <a:latin typeface="標楷體" panose="03000509000000000000" pitchFamily="65" charset="-120"/>
              </a:rPr>
              <a:t>某甲之公保養老給付</a:t>
            </a:r>
          </a:p>
          <a:p>
            <a:pPr>
              <a:lnSpc>
                <a:spcPts val="2600"/>
              </a:lnSpc>
              <a:buNone/>
            </a:pPr>
            <a:r>
              <a:rPr lang="en-US" altLang="zh-TW" sz="2400" dirty="0">
                <a:solidFill>
                  <a:schemeClr val="tx1"/>
                </a:solidFill>
                <a:latin typeface="標楷體" panose="03000509000000000000" pitchFamily="65" charset="-120"/>
                <a:ea typeface="標楷體" panose="03000509000000000000" pitchFamily="65" charset="-120"/>
              </a:rPr>
              <a:t>1.</a:t>
            </a:r>
            <a:r>
              <a:rPr lang="zh-TW" altLang="en-US" sz="2400" dirty="0">
                <a:solidFill>
                  <a:schemeClr val="tx1"/>
                </a:solidFill>
                <a:latin typeface="標楷體" panose="03000509000000000000" pitchFamily="65" charset="-120"/>
                <a:ea typeface="標楷體" panose="03000509000000000000" pitchFamily="65" charset="-120"/>
              </a:rPr>
              <a:t>保險年資：</a:t>
            </a:r>
          </a:p>
          <a:p>
            <a:pPr>
              <a:lnSpc>
                <a:spcPts val="2600"/>
              </a:lnSpc>
              <a:buNone/>
            </a:pPr>
            <a:r>
              <a:rPr lang="en-US" sz="2400" dirty="0">
                <a:solidFill>
                  <a:schemeClr val="tx1"/>
                </a:solidFill>
                <a:latin typeface="標楷體" panose="03000509000000000000" pitchFamily="65" charset="-120"/>
                <a:ea typeface="標楷體" panose="03000509000000000000" pitchFamily="65" charset="-120"/>
              </a:rPr>
              <a:t>  (1)</a:t>
            </a:r>
            <a:r>
              <a:rPr lang="en-US" sz="2400" u="sng" dirty="0">
                <a:solidFill>
                  <a:schemeClr val="tx1"/>
                </a:solidFill>
                <a:latin typeface="標楷體" panose="03000509000000000000" pitchFamily="65" charset="-120"/>
                <a:ea typeface="標楷體" panose="03000509000000000000" pitchFamily="65" charset="-120"/>
              </a:rPr>
              <a:t>103.6.1</a:t>
            </a:r>
            <a:r>
              <a:rPr lang="zh-TW" altLang="en-US" sz="2400" u="sng" dirty="0">
                <a:solidFill>
                  <a:schemeClr val="tx1"/>
                </a:solidFill>
                <a:latin typeface="標楷體" panose="03000509000000000000" pitchFamily="65" charset="-120"/>
                <a:ea typeface="標楷體" panose="03000509000000000000" pitchFamily="65" charset="-120"/>
              </a:rPr>
              <a:t>前保險年資</a:t>
            </a:r>
            <a:r>
              <a:rPr lang="en-US" sz="2400" dirty="0">
                <a:solidFill>
                  <a:schemeClr val="tx1"/>
                </a:solidFill>
                <a:latin typeface="標楷體" panose="03000509000000000000" pitchFamily="65" charset="-120"/>
                <a:ea typeface="標楷體" panose="03000509000000000000" pitchFamily="65" charset="-120"/>
              </a:rPr>
              <a:t>(</a:t>
            </a:r>
            <a:r>
              <a:rPr lang="zh-TW" altLang="en-US" sz="2400" dirty="0">
                <a:solidFill>
                  <a:schemeClr val="tx1"/>
                </a:solidFill>
                <a:latin typeface="標楷體" panose="03000509000000000000" pitchFamily="65" charset="-120"/>
                <a:ea typeface="標楷體" panose="03000509000000000000" pitchFamily="65" charset="-120"/>
              </a:rPr>
              <a:t>最高</a:t>
            </a:r>
            <a:r>
              <a:rPr lang="en-US" sz="2400" dirty="0">
                <a:solidFill>
                  <a:schemeClr val="tx1"/>
                </a:solidFill>
                <a:latin typeface="標楷體" panose="03000509000000000000" pitchFamily="65" charset="-120"/>
                <a:ea typeface="標楷體" panose="03000509000000000000" pitchFamily="65" charset="-120"/>
              </a:rPr>
              <a:t>36</a:t>
            </a:r>
            <a:r>
              <a:rPr lang="zh-TW" altLang="en-US" sz="2400" dirty="0">
                <a:solidFill>
                  <a:schemeClr val="tx1"/>
                </a:solidFill>
                <a:latin typeface="標楷體" panose="03000509000000000000" pitchFamily="65" charset="-120"/>
                <a:ea typeface="標楷體" panose="03000509000000000000" pitchFamily="65" charset="-120"/>
              </a:rPr>
              <a:t>個</a:t>
            </a:r>
            <a:r>
              <a:rPr lang="en-US" sz="2400" dirty="0">
                <a:solidFill>
                  <a:schemeClr val="tx1"/>
                </a:solidFill>
                <a:latin typeface="標楷體" panose="03000509000000000000" pitchFamily="65" charset="-120"/>
                <a:ea typeface="標楷體" panose="03000509000000000000" pitchFamily="65" charset="-120"/>
              </a:rPr>
              <a:t>)</a:t>
            </a:r>
            <a:r>
              <a:rPr lang="zh-TW" altLang="en-US" sz="2400" dirty="0">
                <a:solidFill>
                  <a:schemeClr val="tx1"/>
                </a:solidFill>
                <a:latin typeface="標楷體" panose="03000509000000000000" pitchFamily="65" charset="-120"/>
                <a:ea typeface="標楷體" panose="03000509000000000000" pitchFamily="65" charset="-120"/>
              </a:rPr>
              <a:t>：</a:t>
            </a:r>
            <a:r>
              <a:rPr lang="en-US" sz="2400" dirty="0">
                <a:solidFill>
                  <a:schemeClr val="tx1"/>
                </a:solidFill>
                <a:latin typeface="標楷體" panose="03000509000000000000" pitchFamily="65" charset="-120"/>
                <a:ea typeface="標楷體" panose="03000509000000000000" pitchFamily="65" charset="-120"/>
              </a:rPr>
              <a:t>35</a:t>
            </a:r>
            <a:r>
              <a:rPr lang="zh-TW" altLang="en-US" sz="2400" dirty="0">
                <a:solidFill>
                  <a:schemeClr val="tx1"/>
                </a:solidFill>
                <a:latin typeface="標楷體" panose="03000509000000000000" pitchFamily="65" charset="-120"/>
                <a:ea typeface="標楷體" panose="03000509000000000000" pitchFamily="65" charset="-120"/>
              </a:rPr>
              <a:t>年</a:t>
            </a:r>
            <a:r>
              <a:rPr lang="en-US" sz="2400" dirty="0">
                <a:solidFill>
                  <a:schemeClr val="tx1"/>
                </a:solidFill>
                <a:latin typeface="標楷體" panose="03000509000000000000" pitchFamily="65" charset="-120"/>
                <a:ea typeface="標楷體" panose="03000509000000000000" pitchFamily="65" charset="-120"/>
              </a:rPr>
              <a:t>4</a:t>
            </a:r>
            <a:r>
              <a:rPr lang="zh-TW" altLang="en-US" sz="2400" dirty="0">
                <a:solidFill>
                  <a:schemeClr val="tx1"/>
                </a:solidFill>
                <a:latin typeface="標楷體" panose="03000509000000000000" pitchFamily="65" charset="-120"/>
                <a:ea typeface="標楷體" panose="03000509000000000000" pitchFamily="65" charset="-120"/>
              </a:rPr>
              <a:t>月</a:t>
            </a:r>
            <a:r>
              <a:rPr lang="en-US" altLang="zh-TW" sz="2400" dirty="0">
                <a:solidFill>
                  <a:schemeClr val="tx1"/>
                </a:solidFill>
                <a:latin typeface="標楷體" panose="03000509000000000000" pitchFamily="65" charset="-120"/>
                <a:ea typeface="標楷體" panose="03000509000000000000" pitchFamily="65" charset="-120"/>
              </a:rPr>
              <a:t>1</a:t>
            </a:r>
            <a:r>
              <a:rPr lang="zh-TW" altLang="en-US" sz="2400" dirty="0">
                <a:solidFill>
                  <a:schemeClr val="tx1"/>
                </a:solidFill>
                <a:latin typeface="標楷體" panose="03000509000000000000" pitchFamily="65" charset="-120"/>
                <a:ea typeface="標楷體" panose="03000509000000000000" pitchFamily="65" charset="-120"/>
              </a:rPr>
              <a:t>天</a:t>
            </a:r>
          </a:p>
          <a:p>
            <a:pPr>
              <a:lnSpc>
                <a:spcPts val="2600"/>
              </a:lnSpc>
              <a:buNone/>
            </a:pPr>
            <a:r>
              <a:rPr lang="en-US" sz="2400" dirty="0">
                <a:solidFill>
                  <a:schemeClr val="tx1"/>
                </a:solidFill>
                <a:latin typeface="標楷體" panose="03000509000000000000" pitchFamily="65" charset="-120"/>
                <a:ea typeface="標楷體" panose="03000509000000000000" pitchFamily="65" charset="-120"/>
              </a:rPr>
              <a:t>      88.5.31</a:t>
            </a:r>
            <a:r>
              <a:rPr lang="zh-TW" altLang="en-US" sz="2400" dirty="0">
                <a:solidFill>
                  <a:schemeClr val="tx1"/>
                </a:solidFill>
                <a:latin typeface="標楷體" panose="03000509000000000000" pitchFamily="65" charset="-120"/>
                <a:ea typeface="標楷體" panose="03000509000000000000" pitchFamily="65" charset="-120"/>
              </a:rPr>
              <a:t>前年資：</a:t>
            </a:r>
            <a:r>
              <a:rPr lang="en-US" sz="2400" dirty="0">
                <a:solidFill>
                  <a:schemeClr val="tx1"/>
                </a:solidFill>
                <a:latin typeface="標楷體" panose="03000509000000000000" pitchFamily="65" charset="-120"/>
                <a:ea typeface="標楷體" panose="03000509000000000000" pitchFamily="65" charset="-120"/>
              </a:rPr>
              <a:t>20</a:t>
            </a:r>
            <a:r>
              <a:rPr lang="zh-TW" altLang="en-US" sz="2400" dirty="0">
                <a:solidFill>
                  <a:schemeClr val="tx1"/>
                </a:solidFill>
                <a:latin typeface="標楷體" panose="03000509000000000000" pitchFamily="65" charset="-120"/>
                <a:ea typeface="標楷體" panose="03000509000000000000" pitchFamily="65" charset="-120"/>
              </a:rPr>
              <a:t>年</a:t>
            </a:r>
            <a:r>
              <a:rPr lang="en-US" sz="2400" dirty="0">
                <a:solidFill>
                  <a:schemeClr val="tx1"/>
                </a:solidFill>
                <a:latin typeface="標楷體" panose="03000509000000000000" pitchFamily="65" charset="-120"/>
                <a:ea typeface="標楷體" panose="03000509000000000000" pitchFamily="65" charset="-120"/>
              </a:rPr>
              <a:t>4</a:t>
            </a:r>
            <a:r>
              <a:rPr lang="zh-TW" altLang="en-US" sz="2400" dirty="0">
                <a:solidFill>
                  <a:schemeClr val="tx1"/>
                </a:solidFill>
                <a:latin typeface="標楷體" panose="03000509000000000000" pitchFamily="65" charset="-120"/>
                <a:ea typeface="標楷體" panose="03000509000000000000" pitchFamily="65" charset="-120"/>
              </a:rPr>
              <a:t>月</a:t>
            </a:r>
          </a:p>
          <a:p>
            <a:pPr>
              <a:lnSpc>
                <a:spcPts val="2600"/>
              </a:lnSpc>
              <a:buNone/>
            </a:pPr>
            <a:r>
              <a:rPr lang="en-US" sz="2400" dirty="0">
                <a:solidFill>
                  <a:schemeClr val="tx1"/>
                </a:solidFill>
                <a:latin typeface="標楷體" panose="03000509000000000000" pitchFamily="65" charset="-120"/>
                <a:ea typeface="標楷體" panose="03000509000000000000" pitchFamily="65" charset="-120"/>
              </a:rPr>
              <a:t>      88.5.31-103.5.31</a:t>
            </a:r>
            <a:r>
              <a:rPr lang="zh-TW" altLang="en-US" sz="2400" dirty="0">
                <a:solidFill>
                  <a:schemeClr val="tx1"/>
                </a:solidFill>
                <a:latin typeface="標楷體" panose="03000509000000000000" pitchFamily="65" charset="-120"/>
                <a:ea typeface="標楷體" panose="03000509000000000000" pitchFamily="65" charset="-120"/>
              </a:rPr>
              <a:t>年資：</a:t>
            </a:r>
            <a:r>
              <a:rPr lang="en-US" sz="2400" dirty="0">
                <a:solidFill>
                  <a:schemeClr val="tx1"/>
                </a:solidFill>
                <a:latin typeface="標楷體" panose="03000509000000000000" pitchFamily="65" charset="-120"/>
                <a:ea typeface="標楷體" panose="03000509000000000000" pitchFamily="65" charset="-120"/>
              </a:rPr>
              <a:t>15</a:t>
            </a:r>
            <a:r>
              <a:rPr lang="zh-TW" altLang="en-US" sz="2400" dirty="0">
                <a:solidFill>
                  <a:schemeClr val="tx1"/>
                </a:solidFill>
                <a:latin typeface="標楷體" panose="03000509000000000000" pitchFamily="65" charset="-120"/>
                <a:ea typeface="標楷體" panose="03000509000000000000" pitchFamily="65" charset="-120"/>
              </a:rPr>
              <a:t>年又</a:t>
            </a:r>
            <a:r>
              <a:rPr lang="en-US" sz="2400" dirty="0">
                <a:solidFill>
                  <a:schemeClr val="tx1"/>
                </a:solidFill>
                <a:latin typeface="標楷體" panose="03000509000000000000" pitchFamily="65" charset="-120"/>
                <a:ea typeface="標楷體" panose="03000509000000000000" pitchFamily="65" charset="-120"/>
              </a:rPr>
              <a:t>1</a:t>
            </a:r>
            <a:r>
              <a:rPr lang="zh-TW" altLang="en-US" sz="2400" dirty="0">
                <a:solidFill>
                  <a:schemeClr val="tx1"/>
                </a:solidFill>
                <a:latin typeface="標楷體" panose="03000509000000000000" pitchFamily="65" charset="-120"/>
                <a:ea typeface="標楷體" panose="03000509000000000000" pitchFamily="65" charset="-120"/>
              </a:rPr>
              <a:t>天</a:t>
            </a:r>
            <a:endParaRPr lang="en-US" altLang="zh-TW" sz="2400" dirty="0">
              <a:solidFill>
                <a:schemeClr val="tx1"/>
              </a:solidFill>
              <a:latin typeface="標楷體" panose="03000509000000000000" pitchFamily="65" charset="-120"/>
              <a:ea typeface="標楷體" panose="03000509000000000000" pitchFamily="65" charset="-120"/>
            </a:endParaRPr>
          </a:p>
          <a:p>
            <a:pPr>
              <a:lnSpc>
                <a:spcPts val="2600"/>
              </a:lnSpc>
              <a:buNone/>
            </a:pPr>
            <a:r>
              <a:rPr lang="zh-TW" altLang="en-US" sz="2400" dirty="0">
                <a:solidFill>
                  <a:schemeClr val="tx1"/>
                </a:solidFill>
                <a:latin typeface="標楷體" panose="03000509000000000000" pitchFamily="65" charset="-120"/>
                <a:ea typeface="標楷體" panose="03000509000000000000" pitchFamily="65" charset="-120"/>
              </a:rPr>
              <a:t>  </a:t>
            </a:r>
            <a:r>
              <a:rPr lang="en-US" altLang="zh-TW" sz="2400" dirty="0">
                <a:solidFill>
                  <a:schemeClr val="tx1"/>
                </a:solidFill>
                <a:latin typeface="標楷體" panose="03000509000000000000" pitchFamily="65" charset="-120"/>
                <a:ea typeface="標楷體" panose="03000509000000000000" pitchFamily="65" charset="-120"/>
              </a:rPr>
              <a:t>(2)</a:t>
            </a:r>
            <a:r>
              <a:rPr lang="en-US" altLang="zh-TW" sz="2400" u="sng" dirty="0">
                <a:solidFill>
                  <a:schemeClr val="tx1"/>
                </a:solidFill>
                <a:latin typeface="標楷體" panose="03000509000000000000" pitchFamily="65" charset="-120"/>
                <a:ea typeface="標楷體" panose="03000509000000000000" pitchFamily="65" charset="-120"/>
              </a:rPr>
              <a:t>103.6.1</a:t>
            </a:r>
            <a:r>
              <a:rPr lang="zh-TW" altLang="en-US" sz="2400" u="sng" dirty="0">
                <a:solidFill>
                  <a:schemeClr val="tx1"/>
                </a:solidFill>
                <a:latin typeface="標楷體" panose="03000509000000000000" pitchFamily="65" charset="-120"/>
                <a:ea typeface="標楷體" panose="03000509000000000000" pitchFamily="65" charset="-120"/>
              </a:rPr>
              <a:t>以後保險年資</a:t>
            </a:r>
            <a:r>
              <a:rPr lang="en-US" altLang="zh-TW" sz="2400" u="sng" dirty="0">
                <a:solidFill>
                  <a:schemeClr val="tx1"/>
                </a:solidFill>
                <a:latin typeface="標楷體" panose="03000509000000000000" pitchFamily="65" charset="-120"/>
                <a:ea typeface="標楷體" panose="03000509000000000000" pitchFamily="65" charset="-120"/>
              </a:rPr>
              <a:t>(</a:t>
            </a:r>
            <a:r>
              <a:rPr lang="zh-TW" altLang="en-US" sz="2400" u="sng" dirty="0">
                <a:solidFill>
                  <a:schemeClr val="tx1"/>
                </a:solidFill>
                <a:latin typeface="標楷體" panose="03000509000000000000" pitchFamily="65" charset="-120"/>
                <a:ea typeface="標楷體" panose="03000509000000000000" pitchFamily="65" charset="-120"/>
              </a:rPr>
              <a:t>合併</a:t>
            </a:r>
            <a:r>
              <a:rPr lang="en-US" altLang="zh-TW" sz="2400" u="sng" dirty="0">
                <a:solidFill>
                  <a:schemeClr val="tx1"/>
                </a:solidFill>
                <a:latin typeface="標楷體" panose="03000509000000000000" pitchFamily="65" charset="-120"/>
                <a:ea typeface="標楷體" panose="03000509000000000000" pitchFamily="65" charset="-120"/>
              </a:rPr>
              <a:t>)</a:t>
            </a:r>
            <a:r>
              <a:rPr lang="zh-TW" altLang="en-US" sz="2400" dirty="0">
                <a:solidFill>
                  <a:schemeClr val="tx1"/>
                </a:solidFill>
                <a:latin typeface="標楷體" panose="03000509000000000000" pitchFamily="65" charset="-120"/>
                <a:ea typeface="標楷體" panose="03000509000000000000" pitchFamily="65" charset="-120"/>
              </a:rPr>
              <a:t>：</a:t>
            </a:r>
            <a:r>
              <a:rPr lang="en-US" altLang="zh-TW" sz="2400" dirty="0">
                <a:solidFill>
                  <a:schemeClr val="tx1"/>
                </a:solidFill>
                <a:latin typeface="標楷體" panose="03000509000000000000" pitchFamily="65" charset="-120"/>
                <a:ea typeface="標楷體" panose="03000509000000000000" pitchFamily="65" charset="-120"/>
              </a:rPr>
              <a:t>4</a:t>
            </a:r>
            <a:r>
              <a:rPr lang="zh-TW" altLang="en-US" sz="2400" dirty="0">
                <a:solidFill>
                  <a:schemeClr val="tx1"/>
                </a:solidFill>
                <a:latin typeface="標楷體" panose="03000509000000000000" pitchFamily="65" charset="-120"/>
                <a:ea typeface="標楷體" panose="03000509000000000000" pitchFamily="65" charset="-120"/>
              </a:rPr>
              <a:t>年</a:t>
            </a:r>
            <a:r>
              <a:rPr lang="en-US" altLang="zh-TW" sz="2400" dirty="0">
                <a:solidFill>
                  <a:schemeClr val="tx1"/>
                </a:solidFill>
                <a:latin typeface="標楷體" panose="03000509000000000000" pitchFamily="65" charset="-120"/>
                <a:ea typeface="標楷體" panose="03000509000000000000" pitchFamily="65" charset="-120"/>
              </a:rPr>
              <a:t>8</a:t>
            </a:r>
            <a:r>
              <a:rPr lang="zh-TW" altLang="en-US" sz="2400" dirty="0">
                <a:solidFill>
                  <a:schemeClr val="tx1"/>
                </a:solidFill>
                <a:latin typeface="標楷體" panose="03000509000000000000" pitchFamily="65" charset="-120"/>
                <a:ea typeface="標楷體" panose="03000509000000000000" pitchFamily="65" charset="-120"/>
              </a:rPr>
              <a:t>個月</a:t>
            </a:r>
            <a:endParaRPr lang="en-US" altLang="zh-TW" sz="2400" dirty="0">
              <a:solidFill>
                <a:schemeClr val="tx1"/>
              </a:solidFill>
              <a:latin typeface="標楷體" panose="03000509000000000000" pitchFamily="65" charset="-120"/>
              <a:ea typeface="標楷體" panose="03000509000000000000" pitchFamily="65" charset="-120"/>
            </a:endParaRPr>
          </a:p>
          <a:p>
            <a:pPr>
              <a:lnSpc>
                <a:spcPts val="2600"/>
              </a:lnSpc>
              <a:buNone/>
            </a:pPr>
            <a:r>
              <a:rPr lang="en-US" altLang="zh-TW" sz="2400" dirty="0">
                <a:solidFill>
                  <a:schemeClr val="tx1"/>
                </a:solidFill>
                <a:latin typeface="標楷體" panose="03000509000000000000" pitchFamily="65" charset="-120"/>
                <a:ea typeface="標楷體" panose="03000509000000000000" pitchFamily="65" charset="-120"/>
              </a:rPr>
              <a:t>2.</a:t>
            </a:r>
            <a:r>
              <a:rPr lang="zh-TW" altLang="en-US" sz="2400" dirty="0">
                <a:solidFill>
                  <a:schemeClr val="tx1"/>
                </a:solidFill>
                <a:latin typeface="標楷體" panose="03000509000000000000" pitchFamily="65" charset="-120"/>
                <a:ea typeface="標楷體" panose="03000509000000000000" pitchFamily="65" charset="-120"/>
              </a:rPr>
              <a:t>給付月數：</a:t>
            </a:r>
            <a:r>
              <a:rPr lang="en-US" altLang="zh-TW" sz="2400" dirty="0">
                <a:solidFill>
                  <a:schemeClr val="tx1"/>
                </a:solidFill>
                <a:latin typeface="標楷體" panose="03000509000000000000" pitchFamily="65" charset="-120"/>
                <a:ea typeface="標楷體" panose="03000509000000000000" pitchFamily="65" charset="-120"/>
              </a:rPr>
              <a:t>36</a:t>
            </a:r>
            <a:r>
              <a:rPr lang="zh-TW" altLang="en-US" sz="2400" dirty="0">
                <a:solidFill>
                  <a:schemeClr val="tx1"/>
                </a:solidFill>
                <a:latin typeface="標楷體" panose="03000509000000000000" pitchFamily="65" charset="-120"/>
                <a:ea typeface="標楷體" panose="03000509000000000000" pitchFamily="65" charset="-120"/>
              </a:rPr>
              <a:t>個月</a:t>
            </a:r>
            <a:r>
              <a:rPr lang="en-US" altLang="zh-TW" sz="2400" dirty="0">
                <a:solidFill>
                  <a:schemeClr val="tx1"/>
                </a:solidFill>
                <a:latin typeface="標楷體" panose="03000509000000000000" pitchFamily="65" charset="-120"/>
                <a:ea typeface="標楷體" panose="03000509000000000000" pitchFamily="65" charset="-120"/>
              </a:rPr>
              <a:t>/41.6</a:t>
            </a:r>
            <a:r>
              <a:rPr lang="zh-TW" altLang="en-US" sz="2400" dirty="0">
                <a:solidFill>
                  <a:schemeClr val="tx1"/>
                </a:solidFill>
                <a:latin typeface="標楷體" panose="03000509000000000000" pitchFamily="65" charset="-120"/>
                <a:ea typeface="標楷體" panose="03000509000000000000" pitchFamily="65" charset="-120"/>
              </a:rPr>
              <a:t>個月</a:t>
            </a:r>
            <a:r>
              <a:rPr lang="en-US" altLang="zh-TW" sz="2400" dirty="0">
                <a:solidFill>
                  <a:schemeClr val="tx1"/>
                </a:solidFill>
                <a:latin typeface="標楷體" panose="03000509000000000000" pitchFamily="65" charset="-120"/>
                <a:ea typeface="標楷體" panose="03000509000000000000" pitchFamily="65" charset="-120"/>
              </a:rPr>
              <a:t>(36+1.2×4+1.2×8/12)</a:t>
            </a:r>
            <a:endParaRPr lang="zh-TW" altLang="en-US" sz="2400" dirty="0">
              <a:solidFill>
                <a:schemeClr val="tx1"/>
              </a:solidFill>
              <a:latin typeface="標楷體" panose="03000509000000000000" pitchFamily="65" charset="-120"/>
              <a:ea typeface="標楷體" panose="03000509000000000000" pitchFamily="65" charset="-120"/>
            </a:endParaRPr>
          </a:p>
          <a:p>
            <a:pPr>
              <a:lnSpc>
                <a:spcPts val="2600"/>
              </a:lnSpc>
              <a:buNone/>
            </a:pPr>
            <a:r>
              <a:rPr lang="en-US" altLang="zh-TW" sz="2400" dirty="0">
                <a:solidFill>
                  <a:schemeClr val="tx1"/>
                </a:solidFill>
                <a:latin typeface="標楷體" panose="03000509000000000000" pitchFamily="65" charset="-120"/>
                <a:ea typeface="標楷體" panose="03000509000000000000" pitchFamily="65" charset="-120"/>
              </a:rPr>
              <a:t>2.</a:t>
            </a:r>
            <a:r>
              <a:rPr lang="zh-TW" altLang="en-US" sz="2400" dirty="0">
                <a:solidFill>
                  <a:schemeClr val="tx1"/>
                </a:solidFill>
                <a:latin typeface="標楷體" panose="03000509000000000000" pitchFamily="65" charset="-120"/>
                <a:ea typeface="標楷體" panose="03000509000000000000" pitchFamily="65" charset="-120"/>
              </a:rPr>
              <a:t>給付金額：</a:t>
            </a:r>
            <a:endParaRPr lang="en-US" altLang="zh-TW" sz="2400" dirty="0">
              <a:solidFill>
                <a:schemeClr val="tx1"/>
              </a:solidFill>
              <a:latin typeface="標楷體" panose="03000509000000000000" pitchFamily="65" charset="-120"/>
              <a:ea typeface="標楷體" panose="03000509000000000000" pitchFamily="65" charset="-120"/>
            </a:endParaRPr>
          </a:p>
          <a:p>
            <a:pPr>
              <a:lnSpc>
                <a:spcPts val="2600"/>
              </a:lnSpc>
              <a:buNone/>
            </a:pPr>
            <a:r>
              <a:rPr lang="zh-TW" altLang="en-US" sz="2400" dirty="0">
                <a:solidFill>
                  <a:schemeClr val="tx1"/>
                </a:solidFill>
                <a:latin typeface="標楷體" panose="03000509000000000000" pitchFamily="65" charset="-120"/>
                <a:ea typeface="標楷體" panose="03000509000000000000" pitchFamily="65" charset="-120"/>
              </a:rPr>
              <a:t>   有優存者＞最高</a:t>
            </a:r>
            <a:r>
              <a:rPr lang="en-US" altLang="zh-TW" sz="2400" dirty="0">
                <a:solidFill>
                  <a:schemeClr val="tx1"/>
                </a:solidFill>
                <a:latin typeface="標楷體" panose="03000509000000000000" pitchFamily="65" charset="-120"/>
                <a:ea typeface="標楷體" panose="03000509000000000000" pitchFamily="65" charset="-120"/>
              </a:rPr>
              <a:t>36</a:t>
            </a:r>
            <a:r>
              <a:rPr lang="zh-TW" altLang="en-US" sz="2400" dirty="0">
                <a:solidFill>
                  <a:schemeClr val="tx1"/>
                </a:solidFill>
                <a:latin typeface="標楷體" panose="03000509000000000000" pitchFamily="65" charset="-120"/>
                <a:ea typeface="標楷體" panose="03000509000000000000" pitchFamily="65" charset="-120"/>
              </a:rPr>
              <a:t>個月；放棄優存者＞最高</a:t>
            </a:r>
            <a:r>
              <a:rPr lang="en-US" altLang="zh-TW" sz="2400" dirty="0">
                <a:solidFill>
                  <a:schemeClr val="tx1"/>
                </a:solidFill>
                <a:latin typeface="標楷體" panose="03000509000000000000" pitchFamily="65" charset="-120"/>
                <a:ea typeface="標楷體" panose="03000509000000000000" pitchFamily="65" charset="-120"/>
              </a:rPr>
              <a:t>42</a:t>
            </a:r>
            <a:r>
              <a:rPr lang="zh-TW" altLang="en-US" sz="2400" dirty="0">
                <a:solidFill>
                  <a:schemeClr val="tx1"/>
                </a:solidFill>
                <a:latin typeface="標楷體" panose="03000509000000000000" pitchFamily="65" charset="-120"/>
                <a:ea typeface="標楷體" panose="03000509000000000000" pitchFamily="65" charset="-120"/>
              </a:rPr>
              <a:t>個月</a:t>
            </a:r>
            <a:endParaRPr lang="en-US" altLang="zh-TW" sz="2400" dirty="0">
              <a:solidFill>
                <a:schemeClr val="tx1"/>
              </a:solidFill>
              <a:latin typeface="標楷體" panose="03000509000000000000" pitchFamily="65" charset="-120"/>
              <a:ea typeface="標楷體" panose="03000509000000000000" pitchFamily="65" charset="-120"/>
            </a:endParaRPr>
          </a:p>
          <a:p>
            <a:pPr>
              <a:lnSpc>
                <a:spcPts val="2200"/>
              </a:lnSpc>
              <a:buNone/>
            </a:pPr>
            <a:r>
              <a:rPr lang="zh-TW" altLang="zh-TW" sz="2400" dirty="0">
                <a:solidFill>
                  <a:schemeClr val="tx1"/>
                </a:solidFill>
                <a:latin typeface="標楷體" panose="03000509000000000000" pitchFamily="65" charset="-120"/>
                <a:ea typeface="標楷體" panose="03000509000000000000" pitchFamily="65" charset="-120"/>
              </a:rPr>
              <a:t>◆</a:t>
            </a:r>
            <a:r>
              <a:rPr lang="zh-TW" altLang="en-US" sz="2400" dirty="0">
                <a:solidFill>
                  <a:schemeClr val="tx1"/>
                </a:solidFill>
                <a:latin typeface="標楷體" panose="03000509000000000000" pitchFamily="65" charset="-120"/>
                <a:ea typeface="標楷體" panose="03000509000000000000" pitchFamily="65" charset="-120"/>
              </a:rPr>
              <a:t>有優存者</a:t>
            </a:r>
            <a:r>
              <a:rPr lang="en-US" altLang="zh-TW" sz="2400" dirty="0">
                <a:solidFill>
                  <a:schemeClr val="tx1"/>
                </a:solidFill>
                <a:latin typeface="標楷體" panose="03000509000000000000" pitchFamily="65" charset="-120"/>
                <a:ea typeface="標楷體" panose="03000509000000000000" pitchFamily="65" charset="-120"/>
              </a:rPr>
              <a:t>:56,930</a:t>
            </a:r>
            <a:r>
              <a:rPr lang="zh-TW" altLang="en-US" sz="2400" dirty="0">
                <a:solidFill>
                  <a:schemeClr val="tx1"/>
                </a:solidFill>
                <a:latin typeface="標楷體" panose="03000509000000000000" pitchFamily="65" charset="-120"/>
                <a:ea typeface="標楷體" panose="03000509000000000000" pitchFamily="65" charset="-120"/>
              </a:rPr>
              <a:t>元 </a:t>
            </a:r>
            <a:r>
              <a:rPr lang="en-US" altLang="zh-TW" sz="2400" dirty="0">
                <a:solidFill>
                  <a:schemeClr val="tx1"/>
                </a:solidFill>
                <a:latin typeface="標楷體" panose="03000509000000000000" pitchFamily="65" charset="-120"/>
                <a:ea typeface="標楷體" panose="03000509000000000000" pitchFamily="65" charset="-120"/>
              </a:rPr>
              <a:t>× 36</a:t>
            </a:r>
            <a:r>
              <a:rPr lang="zh-TW" altLang="en-US" sz="2400" dirty="0">
                <a:solidFill>
                  <a:schemeClr val="tx1"/>
                </a:solidFill>
                <a:latin typeface="標楷體" panose="03000509000000000000" pitchFamily="65" charset="-120"/>
                <a:ea typeface="標楷體" panose="03000509000000000000" pitchFamily="65" charset="-120"/>
              </a:rPr>
              <a:t>個月 ＝</a:t>
            </a:r>
            <a:r>
              <a:rPr lang="en-US" altLang="zh-TW" sz="2400" dirty="0">
                <a:solidFill>
                  <a:schemeClr val="tx1"/>
                </a:solidFill>
                <a:latin typeface="標楷體" panose="03000509000000000000" pitchFamily="65" charset="-120"/>
                <a:ea typeface="標楷體" panose="03000509000000000000" pitchFamily="65" charset="-120"/>
              </a:rPr>
              <a:t>2,049,480</a:t>
            </a:r>
            <a:r>
              <a:rPr lang="zh-TW" altLang="en-US" sz="2400" dirty="0">
                <a:solidFill>
                  <a:schemeClr val="tx1"/>
                </a:solidFill>
                <a:latin typeface="標楷體" panose="03000509000000000000" pitchFamily="65" charset="-120"/>
                <a:ea typeface="標楷體" panose="03000509000000000000" pitchFamily="65" charset="-120"/>
              </a:rPr>
              <a:t>元</a:t>
            </a:r>
            <a:endParaRPr lang="en-US" altLang="zh-TW" sz="2400" dirty="0">
              <a:solidFill>
                <a:schemeClr val="tx1"/>
              </a:solidFill>
              <a:latin typeface="標楷體" panose="03000509000000000000" pitchFamily="65" charset="-120"/>
              <a:ea typeface="標楷體" panose="03000509000000000000" pitchFamily="65" charset="-120"/>
            </a:endParaRPr>
          </a:p>
          <a:p>
            <a:pPr>
              <a:lnSpc>
                <a:spcPts val="2200"/>
              </a:lnSpc>
              <a:buNone/>
            </a:pPr>
            <a:r>
              <a:rPr lang="zh-TW" altLang="en-US" sz="2400" dirty="0">
                <a:solidFill>
                  <a:schemeClr val="tx1"/>
                </a:solidFill>
                <a:latin typeface="標楷體" panose="03000509000000000000" pitchFamily="65" charset="-120"/>
                <a:ea typeface="標楷體" panose="03000509000000000000" pitchFamily="65" charset="-120"/>
              </a:rPr>
              <a:t>◆放棄優存者</a:t>
            </a:r>
            <a:r>
              <a:rPr lang="en-US" altLang="zh-TW" sz="2400" dirty="0">
                <a:solidFill>
                  <a:schemeClr val="tx1"/>
                </a:solidFill>
                <a:latin typeface="標楷體" panose="03000509000000000000" pitchFamily="65" charset="-120"/>
                <a:ea typeface="標楷體" panose="03000509000000000000" pitchFamily="65" charset="-120"/>
              </a:rPr>
              <a:t>:56,930</a:t>
            </a:r>
            <a:r>
              <a:rPr lang="zh-TW" altLang="en-US" sz="2400" dirty="0">
                <a:solidFill>
                  <a:schemeClr val="tx1"/>
                </a:solidFill>
                <a:latin typeface="標楷體" panose="03000509000000000000" pitchFamily="65" charset="-120"/>
                <a:ea typeface="標楷體" panose="03000509000000000000" pitchFamily="65" charset="-120"/>
              </a:rPr>
              <a:t>元 </a:t>
            </a:r>
            <a:r>
              <a:rPr lang="en-US" altLang="zh-TW" sz="2400" dirty="0">
                <a:solidFill>
                  <a:schemeClr val="tx1"/>
                </a:solidFill>
                <a:latin typeface="標楷體" panose="03000509000000000000" pitchFamily="65" charset="-120"/>
                <a:ea typeface="標楷體" panose="03000509000000000000" pitchFamily="65" charset="-120"/>
              </a:rPr>
              <a:t>× 41.6</a:t>
            </a:r>
            <a:r>
              <a:rPr lang="zh-TW" altLang="en-US" sz="2400" dirty="0">
                <a:solidFill>
                  <a:schemeClr val="tx1"/>
                </a:solidFill>
                <a:latin typeface="標楷體" panose="03000509000000000000" pitchFamily="65" charset="-120"/>
                <a:ea typeface="標楷體" panose="03000509000000000000" pitchFamily="65" charset="-120"/>
              </a:rPr>
              <a:t>個月 ＝</a:t>
            </a:r>
            <a:r>
              <a:rPr lang="en-US" altLang="zh-TW" sz="2400" dirty="0">
                <a:solidFill>
                  <a:schemeClr val="tx1"/>
                </a:solidFill>
                <a:latin typeface="標楷體" panose="03000509000000000000" pitchFamily="65" charset="-120"/>
                <a:ea typeface="標楷體" panose="03000509000000000000" pitchFamily="65" charset="-120"/>
              </a:rPr>
              <a:t>2,368,288</a:t>
            </a:r>
            <a:r>
              <a:rPr lang="zh-TW" altLang="en-US" sz="2400" dirty="0">
                <a:solidFill>
                  <a:schemeClr val="tx1"/>
                </a:solidFill>
                <a:latin typeface="標楷體" panose="03000509000000000000" pitchFamily="65" charset="-120"/>
                <a:ea typeface="標楷體" panose="03000509000000000000" pitchFamily="65" charset="-120"/>
              </a:rPr>
              <a:t>元</a:t>
            </a:r>
            <a:r>
              <a:rPr lang="en-US" altLang="zh-TW" sz="2000" dirty="0">
                <a:solidFill>
                  <a:schemeClr val="tx1"/>
                </a:solidFill>
                <a:latin typeface="標楷體" panose="03000509000000000000" pitchFamily="65" charset="-120"/>
                <a:ea typeface="標楷體" panose="03000509000000000000" pitchFamily="65" charset="-120"/>
              </a:rPr>
              <a:t>(+318,808)</a:t>
            </a:r>
            <a:endParaRPr lang="zh-TW" altLang="en-US" sz="2000" dirty="0">
              <a:solidFill>
                <a:schemeClr val="tx1"/>
              </a:solidFill>
              <a:latin typeface="標楷體" panose="03000509000000000000" pitchFamily="65" charset="-120"/>
              <a:ea typeface="標楷體" panose="03000509000000000000" pitchFamily="65" charset="-120"/>
            </a:endParaRPr>
          </a:p>
          <a:p>
            <a:pPr>
              <a:lnSpc>
                <a:spcPts val="2600"/>
              </a:lnSpc>
            </a:pPr>
            <a:endParaRPr lang="zh-TW" altLang="en-US" sz="2400" dirty="0">
              <a:latin typeface="標楷體" panose="03000509000000000000" pitchFamily="65" charset="-120"/>
              <a:ea typeface="標楷體" panose="03000509000000000000" pitchFamily="65" charset="-120"/>
            </a:endParaRPr>
          </a:p>
        </p:txBody>
      </p:sp>
      <p:pic>
        <p:nvPicPr>
          <p:cNvPr id="5" name="圖片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9512" y="188640"/>
            <a:ext cx="792088" cy="792088"/>
          </a:xfrm>
          <a:prstGeom prst="rect">
            <a:avLst/>
          </a:prstGeom>
        </p:spPr>
      </p:pic>
    </p:spTree>
    <p:extLst>
      <p:ext uri="{BB962C8B-B14F-4D97-AF65-F5344CB8AC3E}">
        <p14:creationId xmlns:p14="http://schemas.microsoft.com/office/powerpoint/2010/main" val="211642861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466299" y="476672"/>
            <a:ext cx="8143932" cy="648072"/>
          </a:xfrm>
          <a:noFill/>
          <a:ln>
            <a:noFill/>
          </a:ln>
        </p:spPr>
        <p:style>
          <a:lnRef idx="1">
            <a:schemeClr val="accent3"/>
          </a:lnRef>
          <a:fillRef idx="2">
            <a:schemeClr val="accent3"/>
          </a:fillRef>
          <a:effectRef idx="1">
            <a:schemeClr val="accent3"/>
          </a:effectRef>
          <a:fontRef idx="minor">
            <a:schemeClr val="dk1"/>
          </a:fontRef>
        </p:style>
        <p:txBody>
          <a:bodyPr>
            <a:normAutofit fontScale="90000"/>
          </a:bodyPr>
          <a:lstStyle/>
          <a:p>
            <a:pPr>
              <a:spcBef>
                <a:spcPct val="50000"/>
              </a:spcBef>
            </a:pPr>
            <a:r>
              <a:rPr lang="zh-TW" altLang="en-US" sz="4400" dirty="0">
                <a:solidFill>
                  <a:schemeClr val="tx1"/>
                </a:solidFill>
                <a:latin typeface="標楷體" panose="03000509000000000000" pitchFamily="65" charset="-120"/>
                <a:ea typeface="標楷體" panose="03000509000000000000" pitchFamily="65" charset="-120"/>
              </a:rPr>
              <a:t>優惠存款</a:t>
            </a:r>
            <a:r>
              <a:rPr lang="zh-TW" altLang="en-US" sz="2200" dirty="0">
                <a:solidFill>
                  <a:srgbClr val="FF0000"/>
                </a:solidFill>
                <a:latin typeface="標楷體" panose="03000509000000000000" pitchFamily="65" charset="-120"/>
                <a:ea typeface="標楷體" panose="03000509000000000000" pitchFamily="65" charset="-120"/>
              </a:rPr>
              <a:t>公教</a:t>
            </a:r>
            <a:r>
              <a:rPr lang="en-US" altLang="zh-TW" sz="2200" dirty="0">
                <a:solidFill>
                  <a:srgbClr val="FF0000"/>
                </a:solidFill>
                <a:latin typeface="標楷體" panose="03000509000000000000" pitchFamily="65" charset="-120"/>
                <a:ea typeface="標楷體" panose="03000509000000000000" pitchFamily="65" charset="-120"/>
              </a:rPr>
              <a:t>#36</a:t>
            </a:r>
            <a:endParaRPr lang="zh-TW" altLang="en-US" sz="2200" dirty="0">
              <a:solidFill>
                <a:srgbClr val="FF0000"/>
              </a:solidFill>
              <a:latin typeface="標楷體" panose="03000509000000000000" pitchFamily="65" charset="-120"/>
              <a:ea typeface="標楷體" panose="03000509000000000000" pitchFamily="65" charset="-120"/>
            </a:endParaRPr>
          </a:p>
        </p:txBody>
      </p:sp>
      <p:sp>
        <p:nvSpPr>
          <p:cNvPr id="8" name="AutoShape 3"/>
          <p:cNvSpPr>
            <a:spLocks noChangeArrowheads="1"/>
          </p:cNvSpPr>
          <p:nvPr/>
        </p:nvSpPr>
        <p:spPr bwMode="auto">
          <a:xfrm>
            <a:off x="234885" y="1700808"/>
            <a:ext cx="8606760" cy="5040560"/>
          </a:xfrm>
          <a:prstGeom prst="roundRect">
            <a:avLst>
              <a:gd name="adj" fmla="val 9106"/>
            </a:avLst>
          </a:prstGeom>
          <a:gradFill>
            <a:gsLst>
              <a:gs pos="0">
                <a:schemeClr val="bg1"/>
              </a:gs>
              <a:gs pos="100000">
                <a:srgbClr val="92D050"/>
              </a:gs>
              <a:gs pos="100000">
                <a:schemeClr val="accent3">
                  <a:tint val="15000"/>
                  <a:satMod val="350000"/>
                </a:schemeClr>
              </a:gs>
            </a:gsLst>
            <a:lin ang="2700000" scaled="1"/>
          </a:gradFill>
          <a:ln>
            <a:noFill/>
            <a:headEnd/>
            <a:tailEnd/>
          </a:ln>
        </p:spPr>
        <p:style>
          <a:lnRef idx="1">
            <a:schemeClr val="accent5"/>
          </a:lnRef>
          <a:fillRef idx="2">
            <a:schemeClr val="accent5"/>
          </a:fillRef>
          <a:effectRef idx="1">
            <a:schemeClr val="accent5"/>
          </a:effectRef>
          <a:fontRef idx="minor">
            <a:schemeClr val="dk1"/>
          </a:fontRef>
        </p:style>
        <p:txBody>
          <a:bodyPr wrap="none" anchor="ctr"/>
          <a:lstStyle/>
          <a:p>
            <a:pPr>
              <a:lnSpc>
                <a:spcPts val="4000"/>
              </a:lnSpc>
            </a:pPr>
            <a:r>
              <a:rPr lang="en-US" altLang="zh-TW" sz="3200" dirty="0">
                <a:solidFill>
                  <a:schemeClr val="tx1"/>
                </a:solidFill>
                <a:latin typeface="標楷體" panose="03000509000000000000" pitchFamily="65" charset="-120"/>
                <a:ea typeface="標楷體" panose="03000509000000000000" pitchFamily="65" charset="-120"/>
              </a:rPr>
              <a:t>1.</a:t>
            </a:r>
            <a:r>
              <a:rPr lang="zh-TW" altLang="en-US" sz="3200" dirty="0">
                <a:solidFill>
                  <a:schemeClr val="tx1"/>
                </a:solidFill>
                <a:latin typeface="標楷體" panose="03000509000000000000" pitchFamily="65" charset="-120"/>
                <a:ea typeface="標楷體" panose="03000509000000000000" pitchFamily="65" charset="-120"/>
              </a:rPr>
              <a:t>得辦理公保優存金額</a:t>
            </a:r>
            <a:endParaRPr lang="en-US" altLang="zh-TW" sz="3200" dirty="0">
              <a:solidFill>
                <a:schemeClr val="tx1"/>
              </a:solidFill>
              <a:latin typeface="標楷體" panose="03000509000000000000" pitchFamily="65" charset="-120"/>
              <a:ea typeface="標楷體" panose="03000509000000000000" pitchFamily="65" charset="-120"/>
            </a:endParaRPr>
          </a:p>
          <a:p>
            <a:pPr>
              <a:lnSpc>
                <a:spcPts val="4000"/>
              </a:lnSpc>
            </a:pPr>
            <a:r>
              <a:rPr lang="zh-TW" altLang="en-US" sz="3200" dirty="0">
                <a:solidFill>
                  <a:schemeClr val="tx1"/>
                </a:solidFill>
                <a:latin typeface="標楷體" panose="03000509000000000000" pitchFamily="65" charset="-120"/>
                <a:ea typeface="標楷體" panose="03000509000000000000" pitchFamily="65" charset="-120"/>
              </a:rPr>
              <a:t>  按其所具舊制年資實際得領取之養老給付金</a:t>
            </a:r>
            <a:endParaRPr lang="en-US" altLang="zh-TW" sz="3200" dirty="0">
              <a:solidFill>
                <a:schemeClr val="tx1"/>
              </a:solidFill>
              <a:latin typeface="標楷體" panose="03000509000000000000" pitchFamily="65" charset="-120"/>
              <a:ea typeface="標楷體" panose="03000509000000000000" pitchFamily="65" charset="-120"/>
            </a:endParaRPr>
          </a:p>
          <a:p>
            <a:pPr>
              <a:lnSpc>
                <a:spcPts val="4000"/>
              </a:lnSpc>
            </a:pPr>
            <a:r>
              <a:rPr lang="zh-TW" altLang="en-US" sz="3200" dirty="0">
                <a:solidFill>
                  <a:schemeClr val="tx1"/>
                </a:solidFill>
                <a:latin typeface="標楷體" panose="03000509000000000000" pitchFamily="65" charset="-120"/>
                <a:ea typeface="標楷體" panose="03000509000000000000" pitchFamily="65" charset="-120"/>
              </a:rPr>
              <a:t>  額辦理</a:t>
            </a:r>
            <a:r>
              <a:rPr lang="en-US" altLang="zh-TW" sz="3200" dirty="0">
                <a:solidFill>
                  <a:schemeClr val="tx1"/>
                </a:solidFill>
                <a:latin typeface="標楷體" panose="03000509000000000000" pitchFamily="65" charset="-120"/>
                <a:ea typeface="標楷體" panose="03000509000000000000" pitchFamily="65" charset="-120"/>
              </a:rPr>
              <a:t>(</a:t>
            </a:r>
            <a:r>
              <a:rPr lang="zh-TW" altLang="en-US" sz="3200" dirty="0">
                <a:solidFill>
                  <a:schemeClr val="tx1"/>
                </a:solidFill>
                <a:latin typeface="標楷體" panose="03000509000000000000" pitchFamily="65" charset="-120"/>
                <a:ea typeface="標楷體" panose="03000509000000000000" pitchFamily="65" charset="-120"/>
              </a:rPr>
              <a:t>支領一次退者含舊制一次退休金</a:t>
            </a:r>
            <a:r>
              <a:rPr lang="en-US" altLang="zh-TW" sz="3200" dirty="0">
                <a:solidFill>
                  <a:schemeClr val="tx1"/>
                </a:solidFill>
                <a:latin typeface="標楷體" panose="03000509000000000000" pitchFamily="65" charset="-120"/>
                <a:ea typeface="標楷體" panose="03000509000000000000" pitchFamily="65" charset="-120"/>
              </a:rPr>
              <a:t>)</a:t>
            </a:r>
          </a:p>
          <a:p>
            <a:pPr>
              <a:lnSpc>
                <a:spcPts val="4000"/>
              </a:lnSpc>
            </a:pPr>
            <a:r>
              <a:rPr lang="en-US" altLang="zh-TW" sz="3200" dirty="0">
                <a:solidFill>
                  <a:schemeClr val="tx1"/>
                </a:solidFill>
                <a:latin typeface="標楷體" panose="03000509000000000000" pitchFamily="65" charset="-120"/>
                <a:ea typeface="標楷體" panose="03000509000000000000" pitchFamily="65" charset="-120"/>
              </a:rPr>
              <a:t>2.</a:t>
            </a:r>
            <a:r>
              <a:rPr lang="zh-TW" altLang="en-US" sz="3200" dirty="0">
                <a:solidFill>
                  <a:schemeClr val="tx1"/>
                </a:solidFill>
                <a:latin typeface="標楷體" panose="03000509000000000000" pitchFamily="65" charset="-120"/>
                <a:ea typeface="標楷體" panose="03000509000000000000" pitchFamily="65" charset="-120"/>
              </a:rPr>
              <a:t>調整優存利率</a:t>
            </a:r>
            <a:endParaRPr lang="en-US" altLang="zh-TW" sz="3200" dirty="0">
              <a:solidFill>
                <a:schemeClr val="tx1"/>
              </a:solidFill>
              <a:latin typeface="標楷體" panose="03000509000000000000" pitchFamily="65" charset="-120"/>
              <a:ea typeface="標楷體" panose="03000509000000000000" pitchFamily="65" charset="-120"/>
            </a:endParaRPr>
          </a:p>
          <a:p>
            <a:pPr>
              <a:lnSpc>
                <a:spcPts val="4000"/>
              </a:lnSpc>
            </a:pPr>
            <a:r>
              <a:rPr lang="zh-TW" altLang="en-US" sz="3200" dirty="0">
                <a:solidFill>
                  <a:schemeClr val="tx1"/>
                </a:solidFill>
                <a:latin typeface="標楷體" panose="03000509000000000000" pitchFamily="65" charset="-120"/>
                <a:ea typeface="標楷體" panose="03000509000000000000" pitchFamily="65" charset="-120"/>
              </a:rPr>
              <a:t>  支兼領月退者，</a:t>
            </a:r>
            <a:r>
              <a:rPr lang="en-US" altLang="zh-TW" sz="3200" dirty="0">
                <a:solidFill>
                  <a:schemeClr val="tx1"/>
                </a:solidFill>
                <a:latin typeface="標楷體" panose="03000509000000000000" pitchFamily="65" charset="-120"/>
                <a:ea typeface="標楷體" panose="03000509000000000000" pitchFamily="65" charset="-120"/>
              </a:rPr>
              <a:t>107</a:t>
            </a:r>
            <a:r>
              <a:rPr lang="zh-TW" altLang="en-US" sz="3200" dirty="0">
                <a:solidFill>
                  <a:schemeClr val="tx1"/>
                </a:solidFill>
                <a:latin typeface="標楷體" panose="03000509000000000000" pitchFamily="65" charset="-120"/>
                <a:ea typeface="標楷體" panose="03000509000000000000" pitchFamily="65" charset="-120"/>
              </a:rPr>
              <a:t>年</a:t>
            </a:r>
            <a:r>
              <a:rPr lang="en-US" altLang="zh-TW" sz="3200" dirty="0">
                <a:solidFill>
                  <a:schemeClr val="tx1"/>
                </a:solidFill>
                <a:latin typeface="標楷體" panose="03000509000000000000" pitchFamily="65" charset="-120"/>
                <a:ea typeface="標楷體" panose="03000509000000000000" pitchFamily="65" charset="-120"/>
              </a:rPr>
              <a:t>7</a:t>
            </a:r>
            <a:r>
              <a:rPr lang="zh-TW" altLang="en-US" sz="3200" dirty="0">
                <a:solidFill>
                  <a:schemeClr val="tx1"/>
                </a:solidFill>
                <a:latin typeface="標楷體" panose="03000509000000000000" pitchFamily="65" charset="-120"/>
                <a:ea typeface="標楷體" panose="03000509000000000000" pitchFamily="65" charset="-120"/>
              </a:rPr>
              <a:t>月</a:t>
            </a:r>
            <a:r>
              <a:rPr lang="en-US" altLang="zh-TW" sz="3200" dirty="0">
                <a:solidFill>
                  <a:schemeClr val="tx1"/>
                </a:solidFill>
                <a:latin typeface="標楷體" panose="03000509000000000000" pitchFamily="65" charset="-120"/>
                <a:ea typeface="標楷體" panose="03000509000000000000" pitchFamily="65" charset="-120"/>
              </a:rPr>
              <a:t>-109</a:t>
            </a:r>
            <a:r>
              <a:rPr lang="zh-TW" altLang="en-US" sz="3200" dirty="0">
                <a:solidFill>
                  <a:schemeClr val="tx1"/>
                </a:solidFill>
                <a:latin typeface="標楷體" panose="03000509000000000000" pitchFamily="65" charset="-120"/>
                <a:ea typeface="標楷體" panose="03000509000000000000" pitchFamily="65" charset="-120"/>
              </a:rPr>
              <a:t>年降為</a:t>
            </a:r>
            <a:r>
              <a:rPr lang="en-US" altLang="zh-TW" sz="3200" dirty="0">
                <a:solidFill>
                  <a:schemeClr val="tx1"/>
                </a:solidFill>
                <a:latin typeface="標楷體" panose="03000509000000000000" pitchFamily="65" charset="-120"/>
                <a:ea typeface="標楷體" panose="03000509000000000000" pitchFamily="65" charset="-120"/>
              </a:rPr>
              <a:t>9%</a:t>
            </a:r>
            <a:r>
              <a:rPr lang="zh-TW" altLang="en-US" sz="3200" dirty="0">
                <a:solidFill>
                  <a:schemeClr val="tx1"/>
                </a:solidFill>
                <a:latin typeface="標楷體" panose="03000509000000000000" pitchFamily="65" charset="-120"/>
                <a:ea typeface="標楷體" panose="03000509000000000000" pitchFamily="65" charset="-120"/>
              </a:rPr>
              <a:t>，</a:t>
            </a:r>
            <a:endParaRPr lang="en-US" altLang="zh-TW" sz="3200" dirty="0">
              <a:solidFill>
                <a:schemeClr val="tx1"/>
              </a:solidFill>
              <a:latin typeface="標楷體" panose="03000509000000000000" pitchFamily="65" charset="-120"/>
              <a:ea typeface="標楷體" panose="03000509000000000000" pitchFamily="65" charset="-120"/>
            </a:endParaRPr>
          </a:p>
          <a:p>
            <a:pPr>
              <a:lnSpc>
                <a:spcPts val="4000"/>
              </a:lnSpc>
            </a:pPr>
            <a:r>
              <a:rPr lang="zh-TW" altLang="en-US" sz="3200" dirty="0">
                <a:solidFill>
                  <a:schemeClr val="tx1"/>
                </a:solidFill>
                <a:latin typeface="標楷體" panose="03000509000000000000" pitchFamily="65" charset="-120"/>
                <a:ea typeface="標楷體" panose="03000509000000000000" pitchFamily="65" charset="-120"/>
              </a:rPr>
              <a:t>  </a:t>
            </a:r>
            <a:r>
              <a:rPr lang="en-US" altLang="zh-TW" sz="3200" dirty="0">
                <a:solidFill>
                  <a:schemeClr val="tx1"/>
                </a:solidFill>
                <a:latin typeface="標楷體" panose="03000509000000000000" pitchFamily="65" charset="-120"/>
                <a:ea typeface="標楷體" panose="03000509000000000000" pitchFamily="65" charset="-120"/>
              </a:rPr>
              <a:t>110</a:t>
            </a:r>
            <a:r>
              <a:rPr lang="zh-TW" altLang="en-US" sz="3200" dirty="0">
                <a:solidFill>
                  <a:schemeClr val="tx1"/>
                </a:solidFill>
                <a:latin typeface="標楷體" panose="03000509000000000000" pitchFamily="65" charset="-120"/>
                <a:ea typeface="標楷體" panose="03000509000000000000" pitchFamily="65" charset="-120"/>
              </a:rPr>
              <a:t>年</a:t>
            </a:r>
            <a:r>
              <a:rPr lang="en-US" altLang="zh-TW" sz="3200" dirty="0">
                <a:solidFill>
                  <a:schemeClr val="tx1"/>
                </a:solidFill>
                <a:latin typeface="標楷體" panose="03000509000000000000" pitchFamily="65" charset="-120"/>
                <a:ea typeface="標楷體" panose="03000509000000000000" pitchFamily="65" charset="-120"/>
              </a:rPr>
              <a:t>1</a:t>
            </a:r>
            <a:r>
              <a:rPr lang="zh-TW" altLang="en-US" sz="3200" dirty="0">
                <a:solidFill>
                  <a:schemeClr val="tx1"/>
                </a:solidFill>
                <a:latin typeface="標楷體" panose="03000509000000000000" pitchFamily="65" charset="-120"/>
                <a:ea typeface="標楷體" panose="03000509000000000000" pitchFamily="65" charset="-120"/>
              </a:rPr>
              <a:t>月起歸零</a:t>
            </a:r>
            <a:endParaRPr lang="en-US" altLang="zh-TW" sz="3200" dirty="0">
              <a:solidFill>
                <a:schemeClr val="tx1"/>
              </a:solidFill>
              <a:latin typeface="標楷體" panose="03000509000000000000" pitchFamily="65" charset="-120"/>
              <a:ea typeface="標楷體" panose="03000509000000000000" pitchFamily="65" charset="-120"/>
            </a:endParaRPr>
          </a:p>
          <a:p>
            <a:pPr>
              <a:lnSpc>
                <a:spcPts val="4000"/>
              </a:lnSpc>
            </a:pPr>
            <a:r>
              <a:rPr lang="zh-TW" altLang="en-US" sz="3200" dirty="0">
                <a:solidFill>
                  <a:schemeClr val="tx1"/>
                </a:solidFill>
                <a:latin typeface="標楷體" panose="03000509000000000000" pitchFamily="65" charset="-120"/>
                <a:ea typeface="標楷體" panose="03000509000000000000" pitchFamily="65" charset="-120"/>
              </a:rPr>
              <a:t>  支領一次退者，保障最低優存利息金額</a:t>
            </a:r>
            <a:endParaRPr lang="en-US" altLang="zh-TW" sz="3200" dirty="0">
              <a:solidFill>
                <a:schemeClr val="tx1"/>
              </a:solidFill>
              <a:latin typeface="標楷體" panose="03000509000000000000" pitchFamily="65" charset="-120"/>
              <a:ea typeface="標楷體" panose="03000509000000000000" pitchFamily="65" charset="-120"/>
            </a:endParaRPr>
          </a:p>
          <a:p>
            <a:pPr>
              <a:lnSpc>
                <a:spcPts val="4000"/>
              </a:lnSpc>
            </a:pPr>
            <a:r>
              <a:rPr lang="zh-TW" altLang="en-US" sz="3200" dirty="0">
                <a:solidFill>
                  <a:schemeClr val="tx1"/>
                </a:solidFill>
                <a:latin typeface="標楷體" panose="03000509000000000000" pitchFamily="65" charset="-120"/>
                <a:ea typeface="標楷體" panose="03000509000000000000" pitchFamily="65" charset="-120"/>
              </a:rPr>
              <a:t>  </a:t>
            </a:r>
            <a:r>
              <a:rPr lang="en-US" altLang="zh-TW" sz="3200" dirty="0">
                <a:solidFill>
                  <a:schemeClr val="tx1"/>
                </a:solidFill>
                <a:latin typeface="標楷體" panose="03000509000000000000" pitchFamily="65" charset="-120"/>
                <a:ea typeface="標楷體" panose="03000509000000000000" pitchFamily="65" charset="-120"/>
              </a:rPr>
              <a:t>(33,140</a:t>
            </a:r>
            <a:r>
              <a:rPr lang="zh-TW" altLang="en-US" sz="3200" dirty="0">
                <a:solidFill>
                  <a:schemeClr val="tx1"/>
                </a:solidFill>
                <a:latin typeface="標楷體" panose="03000509000000000000" pitchFamily="65" charset="-120"/>
                <a:ea typeface="標楷體" panose="03000509000000000000" pitchFamily="65" charset="-120"/>
              </a:rPr>
              <a:t>元</a:t>
            </a:r>
            <a:r>
              <a:rPr lang="en-US" altLang="zh-TW" sz="3200" dirty="0">
                <a:solidFill>
                  <a:schemeClr val="tx1"/>
                </a:solidFill>
                <a:latin typeface="標楷體" panose="03000509000000000000" pitchFamily="65" charset="-120"/>
                <a:ea typeface="標楷體" panose="03000509000000000000" pitchFamily="65" charset="-120"/>
              </a:rPr>
              <a:t>)</a:t>
            </a:r>
            <a:r>
              <a:rPr lang="zh-TW" altLang="en-US" sz="3200" dirty="0">
                <a:solidFill>
                  <a:schemeClr val="tx1"/>
                </a:solidFill>
                <a:latin typeface="標楷體" panose="03000509000000000000" pitchFamily="65" charset="-120"/>
                <a:ea typeface="標楷體" panose="03000509000000000000" pitchFamily="65" charset="-120"/>
              </a:rPr>
              <a:t>，超過部分，自</a:t>
            </a:r>
            <a:r>
              <a:rPr lang="en-US" altLang="zh-TW" sz="3200" dirty="0">
                <a:solidFill>
                  <a:schemeClr val="tx1"/>
                </a:solidFill>
                <a:latin typeface="標楷體" panose="03000509000000000000" pitchFamily="65" charset="-120"/>
                <a:ea typeface="標楷體" panose="03000509000000000000" pitchFamily="65" charset="-120"/>
              </a:rPr>
              <a:t>107</a:t>
            </a:r>
            <a:r>
              <a:rPr lang="zh-TW" altLang="en-US" sz="3200" dirty="0">
                <a:solidFill>
                  <a:schemeClr val="tx1"/>
                </a:solidFill>
                <a:latin typeface="標楷體" panose="03000509000000000000" pitchFamily="65" charset="-120"/>
                <a:ea typeface="標楷體" panose="03000509000000000000" pitchFamily="65" charset="-120"/>
              </a:rPr>
              <a:t>年</a:t>
            </a:r>
            <a:r>
              <a:rPr lang="en-US" altLang="zh-TW" sz="3200" dirty="0">
                <a:solidFill>
                  <a:schemeClr val="tx1"/>
                </a:solidFill>
                <a:latin typeface="標楷體" panose="03000509000000000000" pitchFamily="65" charset="-120"/>
                <a:ea typeface="標楷體" panose="03000509000000000000" pitchFamily="65" charset="-120"/>
              </a:rPr>
              <a:t>7</a:t>
            </a:r>
            <a:r>
              <a:rPr lang="zh-TW" altLang="en-US" sz="3200" dirty="0">
                <a:solidFill>
                  <a:schemeClr val="tx1"/>
                </a:solidFill>
                <a:latin typeface="標楷體" panose="03000509000000000000" pitchFamily="65" charset="-120"/>
                <a:ea typeface="標楷體" panose="03000509000000000000" pitchFamily="65" charset="-120"/>
              </a:rPr>
              <a:t>月起逐</a:t>
            </a:r>
            <a:endParaRPr lang="en-US" altLang="zh-TW" sz="3200" dirty="0">
              <a:solidFill>
                <a:schemeClr val="tx1"/>
              </a:solidFill>
              <a:latin typeface="標楷體" panose="03000509000000000000" pitchFamily="65" charset="-120"/>
              <a:ea typeface="標楷體" panose="03000509000000000000" pitchFamily="65" charset="-120"/>
            </a:endParaRPr>
          </a:p>
          <a:p>
            <a:pPr>
              <a:lnSpc>
                <a:spcPts val="4000"/>
              </a:lnSpc>
            </a:pPr>
            <a:r>
              <a:rPr lang="zh-TW" altLang="en-US" sz="3200" dirty="0">
                <a:solidFill>
                  <a:schemeClr val="tx1"/>
                </a:solidFill>
                <a:latin typeface="標楷體" panose="03000509000000000000" pitchFamily="65" charset="-120"/>
                <a:ea typeface="標楷體" panose="03000509000000000000" pitchFamily="65" charset="-120"/>
              </a:rPr>
              <a:t>  年調降</a:t>
            </a:r>
            <a:r>
              <a:rPr lang="en-US" altLang="zh-TW" sz="3200" dirty="0">
                <a:solidFill>
                  <a:schemeClr val="tx1"/>
                </a:solidFill>
                <a:latin typeface="標楷體" panose="03000509000000000000" pitchFamily="65" charset="-120"/>
                <a:ea typeface="標楷體" panose="03000509000000000000" pitchFamily="65" charset="-120"/>
              </a:rPr>
              <a:t>(12%-6%)</a:t>
            </a:r>
            <a:endParaRPr lang="zh-TW" altLang="en-US" sz="3200" dirty="0">
              <a:solidFill>
                <a:schemeClr val="tx1"/>
              </a:solidFill>
              <a:latin typeface="標楷體" panose="03000509000000000000" pitchFamily="65" charset="-120"/>
              <a:ea typeface="標楷體" panose="03000509000000000000" pitchFamily="65" charset="-120"/>
            </a:endParaRPr>
          </a:p>
        </p:txBody>
      </p:sp>
      <p:pic>
        <p:nvPicPr>
          <p:cNvPr id="6" name="圖片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9512" y="188640"/>
            <a:ext cx="792088" cy="792088"/>
          </a:xfrm>
          <a:prstGeom prst="rect">
            <a:avLst/>
          </a:prstGeom>
        </p:spPr>
      </p:pic>
    </p:spTree>
    <p:extLst>
      <p:ext uri="{BB962C8B-B14F-4D97-AF65-F5344CB8AC3E}">
        <p14:creationId xmlns:p14="http://schemas.microsoft.com/office/powerpoint/2010/main" val="126229154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700380" y="764704"/>
            <a:ext cx="8143932" cy="792088"/>
          </a:xfrm>
          <a:noFill/>
          <a:ln>
            <a:noFill/>
          </a:ln>
        </p:spPr>
        <p:style>
          <a:lnRef idx="1">
            <a:schemeClr val="accent3"/>
          </a:lnRef>
          <a:fillRef idx="2">
            <a:schemeClr val="accent3"/>
          </a:fillRef>
          <a:effectRef idx="1">
            <a:schemeClr val="accent3"/>
          </a:effectRef>
          <a:fontRef idx="minor">
            <a:schemeClr val="dk1"/>
          </a:fontRef>
        </p:style>
        <p:txBody>
          <a:bodyPr>
            <a:normAutofit/>
          </a:bodyPr>
          <a:lstStyle/>
          <a:p>
            <a:pPr algn="ctr">
              <a:spcBef>
                <a:spcPct val="50000"/>
              </a:spcBef>
            </a:pPr>
            <a:r>
              <a:rPr lang="zh-TW" altLang="en-US" sz="3600" dirty="0">
                <a:solidFill>
                  <a:schemeClr val="tx1"/>
                </a:solidFill>
                <a:latin typeface="標楷體" panose="03000509000000000000" pitchFamily="65" charset="-120"/>
                <a:ea typeface="標楷體" panose="03000509000000000000" pitchFamily="65" charset="-120"/>
              </a:rPr>
              <a:t>公保養老給付辦理優存最高月數標準表</a:t>
            </a:r>
          </a:p>
        </p:txBody>
      </p:sp>
      <p:graphicFrame>
        <p:nvGraphicFramePr>
          <p:cNvPr id="3" name="表格 2"/>
          <p:cNvGraphicFramePr>
            <a:graphicFrameLocks noGrp="1"/>
          </p:cNvGraphicFramePr>
          <p:nvPr>
            <p:extLst>
              <p:ext uri="{D42A27DB-BD31-4B8C-83A1-F6EECF244321}">
                <p14:modId xmlns:p14="http://schemas.microsoft.com/office/powerpoint/2010/main" val="1893076791"/>
              </p:ext>
            </p:extLst>
          </p:nvPr>
        </p:nvGraphicFramePr>
        <p:xfrm>
          <a:off x="612129" y="1727548"/>
          <a:ext cx="8320433" cy="5112568"/>
        </p:xfrm>
        <a:graphic>
          <a:graphicData uri="http://schemas.openxmlformats.org/drawingml/2006/table">
            <a:tbl>
              <a:tblPr>
                <a:tableStyleId>{5C22544A-7EE6-4342-B048-85BDC9FD1C3A}</a:tableStyleId>
              </a:tblPr>
              <a:tblGrid>
                <a:gridCol w="756403">
                  <a:extLst>
                    <a:ext uri="{9D8B030D-6E8A-4147-A177-3AD203B41FA5}">
                      <a16:colId xmlns:a16="http://schemas.microsoft.com/office/drawing/2014/main" xmlns="" val="20000"/>
                    </a:ext>
                  </a:extLst>
                </a:gridCol>
                <a:gridCol w="756403">
                  <a:extLst>
                    <a:ext uri="{9D8B030D-6E8A-4147-A177-3AD203B41FA5}">
                      <a16:colId xmlns:a16="http://schemas.microsoft.com/office/drawing/2014/main" xmlns="" val="20001"/>
                    </a:ext>
                  </a:extLst>
                </a:gridCol>
                <a:gridCol w="756403">
                  <a:extLst>
                    <a:ext uri="{9D8B030D-6E8A-4147-A177-3AD203B41FA5}">
                      <a16:colId xmlns:a16="http://schemas.microsoft.com/office/drawing/2014/main" xmlns="" val="20002"/>
                    </a:ext>
                  </a:extLst>
                </a:gridCol>
                <a:gridCol w="756403">
                  <a:extLst>
                    <a:ext uri="{9D8B030D-6E8A-4147-A177-3AD203B41FA5}">
                      <a16:colId xmlns:a16="http://schemas.microsoft.com/office/drawing/2014/main" xmlns="" val="20003"/>
                    </a:ext>
                  </a:extLst>
                </a:gridCol>
                <a:gridCol w="756403">
                  <a:extLst>
                    <a:ext uri="{9D8B030D-6E8A-4147-A177-3AD203B41FA5}">
                      <a16:colId xmlns:a16="http://schemas.microsoft.com/office/drawing/2014/main" xmlns="" val="20004"/>
                    </a:ext>
                  </a:extLst>
                </a:gridCol>
                <a:gridCol w="756403">
                  <a:extLst>
                    <a:ext uri="{9D8B030D-6E8A-4147-A177-3AD203B41FA5}">
                      <a16:colId xmlns:a16="http://schemas.microsoft.com/office/drawing/2014/main" xmlns="" val="20005"/>
                    </a:ext>
                  </a:extLst>
                </a:gridCol>
                <a:gridCol w="756403">
                  <a:extLst>
                    <a:ext uri="{9D8B030D-6E8A-4147-A177-3AD203B41FA5}">
                      <a16:colId xmlns:a16="http://schemas.microsoft.com/office/drawing/2014/main" xmlns="" val="20006"/>
                    </a:ext>
                  </a:extLst>
                </a:gridCol>
                <a:gridCol w="756403">
                  <a:extLst>
                    <a:ext uri="{9D8B030D-6E8A-4147-A177-3AD203B41FA5}">
                      <a16:colId xmlns:a16="http://schemas.microsoft.com/office/drawing/2014/main" xmlns="" val="20007"/>
                    </a:ext>
                  </a:extLst>
                </a:gridCol>
                <a:gridCol w="756403">
                  <a:extLst>
                    <a:ext uri="{9D8B030D-6E8A-4147-A177-3AD203B41FA5}">
                      <a16:colId xmlns:a16="http://schemas.microsoft.com/office/drawing/2014/main" xmlns="" val="20008"/>
                    </a:ext>
                  </a:extLst>
                </a:gridCol>
                <a:gridCol w="756403">
                  <a:extLst>
                    <a:ext uri="{9D8B030D-6E8A-4147-A177-3AD203B41FA5}">
                      <a16:colId xmlns:a16="http://schemas.microsoft.com/office/drawing/2014/main" xmlns="" val="20009"/>
                    </a:ext>
                  </a:extLst>
                </a:gridCol>
                <a:gridCol w="756403">
                  <a:extLst>
                    <a:ext uri="{9D8B030D-6E8A-4147-A177-3AD203B41FA5}">
                      <a16:colId xmlns:a16="http://schemas.microsoft.com/office/drawing/2014/main" xmlns="" val="20010"/>
                    </a:ext>
                  </a:extLst>
                </a:gridCol>
              </a:tblGrid>
              <a:tr h="1218752">
                <a:tc>
                  <a:txBody>
                    <a:bodyPr/>
                    <a:lstStyle/>
                    <a:p>
                      <a:pPr algn="l" rtl="0" fontAlgn="ctr"/>
                      <a:r>
                        <a:rPr lang="zh-TW" altLang="en-US" sz="1800" u="none" strike="noStrike" dirty="0">
                          <a:effectLst/>
                          <a:latin typeface="標楷體" panose="03000509000000000000" pitchFamily="65" charset="-120"/>
                          <a:ea typeface="標楷體" panose="03000509000000000000" pitchFamily="65" charset="-120"/>
                        </a:rPr>
                        <a:t>舊制公保年資 </a:t>
                      </a:r>
                      <a:endParaRPr lang="zh-TW" altLang="en-US" sz="1800" b="0" i="0" u="none" strike="noStrike" dirty="0">
                        <a:solidFill>
                          <a:srgbClr val="003366"/>
                        </a:solidFill>
                        <a:effectLst/>
                        <a:latin typeface="標楷體" panose="03000509000000000000" pitchFamily="65" charset="-120"/>
                        <a:ea typeface="標楷體" panose="03000509000000000000" pitchFamily="65" charset="-120"/>
                      </a:endParaRPr>
                    </a:p>
                  </a:txBody>
                  <a:tcPr marL="7620" marR="7620" marT="7620" marB="0" anchor="ctr">
                    <a:solidFill>
                      <a:srgbClr val="00B050"/>
                    </a:solidFill>
                  </a:tcPr>
                </a:tc>
                <a:tc>
                  <a:txBody>
                    <a:bodyPr/>
                    <a:lstStyle/>
                    <a:p>
                      <a:pPr algn="ctr" rtl="0" fontAlgn="ctr"/>
                      <a:r>
                        <a:rPr lang="en-US" altLang="zh-TW" sz="2400" u="none" strike="noStrike" dirty="0">
                          <a:effectLst/>
                          <a:latin typeface="標楷體" panose="03000509000000000000" pitchFamily="65" charset="-120"/>
                          <a:ea typeface="標楷體" panose="03000509000000000000" pitchFamily="65" charset="-120"/>
                        </a:rPr>
                        <a:t>1</a:t>
                      </a:r>
                      <a:endParaRPr lang="en-US" altLang="zh-TW" sz="2400" b="0" i="0" u="none" strike="noStrike" dirty="0">
                        <a:solidFill>
                          <a:srgbClr val="003366"/>
                        </a:solidFill>
                        <a:effectLst/>
                        <a:latin typeface="標楷體" panose="03000509000000000000" pitchFamily="65" charset="-120"/>
                        <a:ea typeface="標楷體" panose="03000509000000000000" pitchFamily="65" charset="-120"/>
                      </a:endParaRPr>
                    </a:p>
                  </a:txBody>
                  <a:tcPr marL="7620" marR="7620" marT="7620" marB="0" anchor="ctr">
                    <a:solidFill>
                      <a:srgbClr val="00B050"/>
                    </a:solidFill>
                  </a:tcPr>
                </a:tc>
                <a:tc>
                  <a:txBody>
                    <a:bodyPr/>
                    <a:lstStyle/>
                    <a:p>
                      <a:pPr algn="ctr" rtl="0" fontAlgn="ctr"/>
                      <a:r>
                        <a:rPr lang="en-US" altLang="zh-TW" sz="2400" u="none" strike="noStrike" dirty="0">
                          <a:effectLst/>
                          <a:latin typeface="標楷體" panose="03000509000000000000" pitchFamily="65" charset="-120"/>
                          <a:ea typeface="標楷體" panose="03000509000000000000" pitchFamily="65" charset="-120"/>
                        </a:rPr>
                        <a:t>2</a:t>
                      </a:r>
                      <a:endParaRPr lang="en-US" altLang="zh-TW" sz="2400" b="0" i="0" u="none" strike="noStrike" dirty="0">
                        <a:solidFill>
                          <a:srgbClr val="003366"/>
                        </a:solidFill>
                        <a:effectLst/>
                        <a:latin typeface="標楷體" panose="03000509000000000000" pitchFamily="65" charset="-120"/>
                        <a:ea typeface="標楷體" panose="03000509000000000000" pitchFamily="65" charset="-120"/>
                      </a:endParaRPr>
                    </a:p>
                  </a:txBody>
                  <a:tcPr marL="7620" marR="7620" marT="7620" marB="0" anchor="ctr">
                    <a:solidFill>
                      <a:srgbClr val="00B050"/>
                    </a:solidFill>
                  </a:tcPr>
                </a:tc>
                <a:tc>
                  <a:txBody>
                    <a:bodyPr/>
                    <a:lstStyle/>
                    <a:p>
                      <a:pPr algn="ctr" rtl="0" fontAlgn="ctr"/>
                      <a:r>
                        <a:rPr lang="en-US" altLang="zh-TW" sz="2400" u="none" strike="noStrike" dirty="0">
                          <a:effectLst/>
                          <a:latin typeface="標楷體" panose="03000509000000000000" pitchFamily="65" charset="-120"/>
                          <a:ea typeface="標楷體" panose="03000509000000000000" pitchFamily="65" charset="-120"/>
                        </a:rPr>
                        <a:t>3</a:t>
                      </a:r>
                      <a:endParaRPr lang="en-US" altLang="zh-TW" sz="2400" b="0" i="0" u="none" strike="noStrike" dirty="0">
                        <a:solidFill>
                          <a:srgbClr val="003366"/>
                        </a:solidFill>
                        <a:effectLst/>
                        <a:latin typeface="標楷體" panose="03000509000000000000" pitchFamily="65" charset="-120"/>
                        <a:ea typeface="標楷體" panose="03000509000000000000" pitchFamily="65" charset="-120"/>
                      </a:endParaRPr>
                    </a:p>
                  </a:txBody>
                  <a:tcPr marL="7620" marR="7620" marT="7620" marB="0" anchor="ctr">
                    <a:solidFill>
                      <a:srgbClr val="00B050"/>
                    </a:solidFill>
                  </a:tcPr>
                </a:tc>
                <a:tc>
                  <a:txBody>
                    <a:bodyPr/>
                    <a:lstStyle/>
                    <a:p>
                      <a:pPr algn="ctr" rtl="0" fontAlgn="ctr"/>
                      <a:r>
                        <a:rPr lang="en-US" altLang="zh-TW" sz="2400" u="none" strike="noStrike" dirty="0">
                          <a:effectLst/>
                          <a:latin typeface="標楷體" panose="03000509000000000000" pitchFamily="65" charset="-120"/>
                          <a:ea typeface="標楷體" panose="03000509000000000000" pitchFamily="65" charset="-120"/>
                        </a:rPr>
                        <a:t>4</a:t>
                      </a:r>
                      <a:endParaRPr lang="en-US" altLang="zh-TW" sz="2400" b="0" i="0" u="none" strike="noStrike" dirty="0">
                        <a:solidFill>
                          <a:srgbClr val="003366"/>
                        </a:solidFill>
                        <a:effectLst/>
                        <a:latin typeface="標楷體" panose="03000509000000000000" pitchFamily="65" charset="-120"/>
                        <a:ea typeface="標楷體" panose="03000509000000000000" pitchFamily="65" charset="-120"/>
                      </a:endParaRPr>
                    </a:p>
                  </a:txBody>
                  <a:tcPr marL="7620" marR="7620" marT="7620" marB="0" anchor="ctr">
                    <a:solidFill>
                      <a:srgbClr val="00B050"/>
                    </a:solidFill>
                  </a:tcPr>
                </a:tc>
                <a:tc>
                  <a:txBody>
                    <a:bodyPr/>
                    <a:lstStyle/>
                    <a:p>
                      <a:pPr algn="ctr" rtl="0" fontAlgn="ctr"/>
                      <a:r>
                        <a:rPr lang="en-US" altLang="zh-TW" sz="2400" u="none" strike="noStrike" dirty="0">
                          <a:effectLst/>
                          <a:latin typeface="標楷體" panose="03000509000000000000" pitchFamily="65" charset="-120"/>
                          <a:ea typeface="標楷體" panose="03000509000000000000" pitchFamily="65" charset="-120"/>
                        </a:rPr>
                        <a:t>5</a:t>
                      </a:r>
                      <a:endParaRPr lang="en-US" altLang="zh-TW" sz="2400" b="0" i="0" u="none" strike="noStrike" dirty="0">
                        <a:solidFill>
                          <a:srgbClr val="003366"/>
                        </a:solidFill>
                        <a:effectLst/>
                        <a:latin typeface="標楷體" panose="03000509000000000000" pitchFamily="65" charset="-120"/>
                        <a:ea typeface="標楷體" panose="03000509000000000000" pitchFamily="65" charset="-120"/>
                      </a:endParaRPr>
                    </a:p>
                  </a:txBody>
                  <a:tcPr marL="7620" marR="7620" marT="7620" marB="0" anchor="ctr">
                    <a:solidFill>
                      <a:srgbClr val="00B050"/>
                    </a:solidFill>
                  </a:tcPr>
                </a:tc>
                <a:tc>
                  <a:txBody>
                    <a:bodyPr/>
                    <a:lstStyle/>
                    <a:p>
                      <a:pPr algn="ctr" rtl="0" fontAlgn="ctr"/>
                      <a:r>
                        <a:rPr lang="en-US" altLang="zh-TW" sz="2400" u="none" strike="noStrike" dirty="0">
                          <a:effectLst/>
                          <a:latin typeface="標楷體" panose="03000509000000000000" pitchFamily="65" charset="-120"/>
                          <a:ea typeface="標楷體" panose="03000509000000000000" pitchFamily="65" charset="-120"/>
                        </a:rPr>
                        <a:t>6</a:t>
                      </a:r>
                      <a:endParaRPr lang="en-US" altLang="zh-TW" sz="2400" b="0" i="0" u="none" strike="noStrike" dirty="0">
                        <a:solidFill>
                          <a:srgbClr val="003366"/>
                        </a:solidFill>
                        <a:effectLst/>
                        <a:latin typeface="標楷體" panose="03000509000000000000" pitchFamily="65" charset="-120"/>
                        <a:ea typeface="標楷體" panose="03000509000000000000" pitchFamily="65" charset="-120"/>
                      </a:endParaRPr>
                    </a:p>
                  </a:txBody>
                  <a:tcPr marL="7620" marR="7620" marT="7620" marB="0" anchor="ctr">
                    <a:solidFill>
                      <a:srgbClr val="00B050"/>
                    </a:solidFill>
                  </a:tcPr>
                </a:tc>
                <a:tc>
                  <a:txBody>
                    <a:bodyPr/>
                    <a:lstStyle/>
                    <a:p>
                      <a:pPr algn="ctr" rtl="0" fontAlgn="ctr"/>
                      <a:r>
                        <a:rPr lang="en-US" altLang="zh-TW" sz="2400" u="none" strike="noStrike" dirty="0">
                          <a:effectLst/>
                          <a:latin typeface="標楷體" panose="03000509000000000000" pitchFamily="65" charset="-120"/>
                          <a:ea typeface="標楷體" panose="03000509000000000000" pitchFamily="65" charset="-120"/>
                        </a:rPr>
                        <a:t>7</a:t>
                      </a:r>
                      <a:endParaRPr lang="en-US" altLang="zh-TW" sz="2400" b="0" i="0" u="none" strike="noStrike" dirty="0">
                        <a:solidFill>
                          <a:srgbClr val="003366"/>
                        </a:solidFill>
                        <a:effectLst/>
                        <a:latin typeface="標楷體" panose="03000509000000000000" pitchFamily="65" charset="-120"/>
                        <a:ea typeface="標楷體" panose="03000509000000000000" pitchFamily="65" charset="-120"/>
                      </a:endParaRPr>
                    </a:p>
                  </a:txBody>
                  <a:tcPr marL="7620" marR="7620" marT="7620" marB="0" anchor="ctr">
                    <a:solidFill>
                      <a:srgbClr val="00B050"/>
                    </a:solidFill>
                  </a:tcPr>
                </a:tc>
                <a:tc>
                  <a:txBody>
                    <a:bodyPr/>
                    <a:lstStyle/>
                    <a:p>
                      <a:pPr algn="ctr" rtl="0" fontAlgn="ctr"/>
                      <a:r>
                        <a:rPr lang="en-US" altLang="zh-TW" sz="2400" u="none" strike="noStrike" dirty="0">
                          <a:effectLst/>
                          <a:latin typeface="標楷體" panose="03000509000000000000" pitchFamily="65" charset="-120"/>
                          <a:ea typeface="標楷體" panose="03000509000000000000" pitchFamily="65" charset="-120"/>
                        </a:rPr>
                        <a:t>8</a:t>
                      </a:r>
                      <a:endParaRPr lang="en-US" altLang="zh-TW" sz="2400" b="0" i="0" u="none" strike="noStrike" dirty="0">
                        <a:solidFill>
                          <a:srgbClr val="003366"/>
                        </a:solidFill>
                        <a:effectLst/>
                        <a:latin typeface="標楷體" panose="03000509000000000000" pitchFamily="65" charset="-120"/>
                        <a:ea typeface="標楷體" panose="03000509000000000000" pitchFamily="65" charset="-120"/>
                      </a:endParaRPr>
                    </a:p>
                  </a:txBody>
                  <a:tcPr marL="7620" marR="7620" marT="7620" marB="0" anchor="ctr">
                    <a:solidFill>
                      <a:srgbClr val="00B050"/>
                    </a:solidFill>
                  </a:tcPr>
                </a:tc>
                <a:tc>
                  <a:txBody>
                    <a:bodyPr/>
                    <a:lstStyle/>
                    <a:p>
                      <a:pPr algn="ctr" rtl="0" fontAlgn="ctr"/>
                      <a:r>
                        <a:rPr lang="en-US" altLang="zh-TW" sz="2400" u="none" strike="noStrike" dirty="0">
                          <a:effectLst/>
                          <a:latin typeface="標楷體" panose="03000509000000000000" pitchFamily="65" charset="-120"/>
                          <a:ea typeface="標楷體" panose="03000509000000000000" pitchFamily="65" charset="-120"/>
                        </a:rPr>
                        <a:t>9</a:t>
                      </a:r>
                      <a:endParaRPr lang="en-US" altLang="zh-TW" sz="2400" b="0" i="0" u="none" strike="noStrike" dirty="0">
                        <a:solidFill>
                          <a:srgbClr val="003366"/>
                        </a:solidFill>
                        <a:effectLst/>
                        <a:latin typeface="標楷體" panose="03000509000000000000" pitchFamily="65" charset="-120"/>
                        <a:ea typeface="標楷體" panose="03000509000000000000" pitchFamily="65" charset="-120"/>
                      </a:endParaRPr>
                    </a:p>
                  </a:txBody>
                  <a:tcPr marL="7620" marR="7620" marT="7620" marB="0" anchor="ctr">
                    <a:solidFill>
                      <a:srgbClr val="00B050"/>
                    </a:solidFill>
                  </a:tcPr>
                </a:tc>
                <a:tc>
                  <a:txBody>
                    <a:bodyPr/>
                    <a:lstStyle/>
                    <a:p>
                      <a:pPr algn="ctr" rtl="0" fontAlgn="ctr"/>
                      <a:r>
                        <a:rPr lang="en-US" altLang="zh-TW" sz="2400" u="none" strike="noStrike" dirty="0">
                          <a:effectLst/>
                          <a:latin typeface="標楷體" panose="03000509000000000000" pitchFamily="65" charset="-120"/>
                          <a:ea typeface="標楷體" panose="03000509000000000000" pitchFamily="65" charset="-120"/>
                        </a:rPr>
                        <a:t>10</a:t>
                      </a:r>
                      <a:endParaRPr lang="en-US" altLang="zh-TW" sz="2400" b="0" i="0" u="none" strike="noStrike" dirty="0">
                        <a:solidFill>
                          <a:srgbClr val="003366"/>
                        </a:solidFill>
                        <a:effectLst/>
                        <a:latin typeface="標楷體" panose="03000509000000000000" pitchFamily="65" charset="-120"/>
                        <a:ea typeface="標楷體" panose="03000509000000000000" pitchFamily="65" charset="-120"/>
                      </a:endParaRPr>
                    </a:p>
                  </a:txBody>
                  <a:tcPr marL="7620" marR="7620" marT="7620" marB="0" anchor="ctr">
                    <a:solidFill>
                      <a:srgbClr val="00B050"/>
                    </a:solidFill>
                  </a:tcPr>
                </a:tc>
                <a:extLst>
                  <a:ext uri="{0D108BD9-81ED-4DB2-BD59-A6C34878D82A}">
                    <a16:rowId xmlns:a16="http://schemas.microsoft.com/office/drawing/2014/main" xmlns="" val="10000"/>
                  </a:ext>
                </a:extLst>
              </a:tr>
              <a:tr h="1216569">
                <a:tc>
                  <a:txBody>
                    <a:bodyPr/>
                    <a:lstStyle/>
                    <a:p>
                      <a:pPr algn="ctr" rtl="0" fontAlgn="ctr"/>
                      <a:r>
                        <a:rPr lang="zh-TW" altLang="en-US" sz="1800" u="none" strike="noStrike" dirty="0">
                          <a:effectLst/>
                          <a:latin typeface="標楷體" panose="03000509000000000000" pitchFamily="65" charset="-120"/>
                          <a:ea typeface="標楷體" panose="03000509000000000000" pitchFamily="65" charset="-120"/>
                        </a:rPr>
                        <a:t>優存最高月數</a:t>
                      </a:r>
                      <a:endParaRPr lang="zh-TW" altLang="en-US" sz="1800" b="0" i="0" u="none" strike="noStrike" dirty="0">
                        <a:solidFill>
                          <a:srgbClr val="FF00FF"/>
                        </a:solidFill>
                        <a:effectLst/>
                        <a:latin typeface="標楷體" panose="03000509000000000000" pitchFamily="65" charset="-120"/>
                        <a:ea typeface="標楷體" panose="03000509000000000000" pitchFamily="65" charset="-120"/>
                      </a:endParaRPr>
                    </a:p>
                  </a:txBody>
                  <a:tcPr marL="7620" marR="7620" marT="7620" marB="0" anchor="ctr">
                    <a:solidFill>
                      <a:srgbClr val="00B0F0"/>
                    </a:solidFill>
                  </a:tcPr>
                </a:tc>
                <a:tc>
                  <a:txBody>
                    <a:bodyPr/>
                    <a:lstStyle/>
                    <a:p>
                      <a:pPr algn="ctr" rtl="0" fontAlgn="ctr"/>
                      <a:r>
                        <a:rPr lang="en-US" altLang="zh-TW" sz="2400" u="none" strike="noStrike" dirty="0">
                          <a:effectLst/>
                          <a:latin typeface="標楷體" panose="03000509000000000000" pitchFamily="65" charset="-120"/>
                          <a:ea typeface="標楷體" panose="03000509000000000000" pitchFamily="65" charset="-120"/>
                        </a:rPr>
                        <a:t>1</a:t>
                      </a:r>
                      <a:endParaRPr lang="en-US" altLang="zh-TW" sz="2400" b="1" i="0" u="none" strike="noStrike" dirty="0">
                        <a:solidFill>
                          <a:srgbClr val="FF00FF"/>
                        </a:solidFill>
                        <a:effectLst/>
                        <a:latin typeface="標楷體" panose="03000509000000000000" pitchFamily="65" charset="-120"/>
                        <a:ea typeface="標楷體" panose="03000509000000000000" pitchFamily="65" charset="-120"/>
                      </a:endParaRPr>
                    </a:p>
                  </a:txBody>
                  <a:tcPr marL="7620" marR="7620" marT="7620" marB="0" anchor="ctr">
                    <a:solidFill>
                      <a:srgbClr val="00B0F0"/>
                    </a:solidFill>
                  </a:tcPr>
                </a:tc>
                <a:tc>
                  <a:txBody>
                    <a:bodyPr/>
                    <a:lstStyle/>
                    <a:p>
                      <a:pPr algn="ctr" rtl="0" fontAlgn="ctr"/>
                      <a:r>
                        <a:rPr lang="en-US" altLang="zh-TW" sz="2400" u="none" strike="noStrike" dirty="0">
                          <a:effectLst/>
                          <a:latin typeface="標楷體" panose="03000509000000000000" pitchFamily="65" charset="-120"/>
                          <a:ea typeface="標楷體" panose="03000509000000000000" pitchFamily="65" charset="-120"/>
                        </a:rPr>
                        <a:t>2</a:t>
                      </a:r>
                      <a:endParaRPr lang="en-US" altLang="zh-TW" sz="2400" b="1" i="0" u="none" strike="noStrike" dirty="0">
                        <a:solidFill>
                          <a:srgbClr val="FF00FF"/>
                        </a:solidFill>
                        <a:effectLst/>
                        <a:latin typeface="標楷體" panose="03000509000000000000" pitchFamily="65" charset="-120"/>
                        <a:ea typeface="標楷體" panose="03000509000000000000" pitchFamily="65" charset="-120"/>
                      </a:endParaRPr>
                    </a:p>
                  </a:txBody>
                  <a:tcPr marL="7620" marR="7620" marT="7620" marB="0" anchor="ctr">
                    <a:solidFill>
                      <a:srgbClr val="00B0F0"/>
                    </a:solidFill>
                  </a:tcPr>
                </a:tc>
                <a:tc>
                  <a:txBody>
                    <a:bodyPr/>
                    <a:lstStyle/>
                    <a:p>
                      <a:pPr algn="ctr" rtl="0" fontAlgn="ctr"/>
                      <a:r>
                        <a:rPr lang="en-US" altLang="zh-TW" sz="2400" u="none" strike="noStrike" dirty="0">
                          <a:effectLst/>
                          <a:latin typeface="標楷體" panose="03000509000000000000" pitchFamily="65" charset="-120"/>
                          <a:ea typeface="標楷體" panose="03000509000000000000" pitchFamily="65" charset="-120"/>
                        </a:rPr>
                        <a:t>3</a:t>
                      </a:r>
                      <a:endParaRPr lang="en-US" altLang="zh-TW" sz="2400" b="1" i="0" u="none" strike="noStrike" dirty="0">
                        <a:solidFill>
                          <a:srgbClr val="FF00FF"/>
                        </a:solidFill>
                        <a:effectLst/>
                        <a:latin typeface="標楷體" panose="03000509000000000000" pitchFamily="65" charset="-120"/>
                        <a:ea typeface="標楷體" panose="03000509000000000000" pitchFamily="65" charset="-120"/>
                      </a:endParaRPr>
                    </a:p>
                  </a:txBody>
                  <a:tcPr marL="7620" marR="7620" marT="7620" marB="0" anchor="ctr">
                    <a:solidFill>
                      <a:srgbClr val="00B0F0"/>
                    </a:solidFill>
                  </a:tcPr>
                </a:tc>
                <a:tc>
                  <a:txBody>
                    <a:bodyPr/>
                    <a:lstStyle/>
                    <a:p>
                      <a:pPr algn="ctr" rtl="0" fontAlgn="ctr"/>
                      <a:r>
                        <a:rPr lang="en-US" altLang="zh-TW" sz="2400" u="none" strike="noStrike" dirty="0">
                          <a:effectLst/>
                          <a:latin typeface="標楷體" panose="03000509000000000000" pitchFamily="65" charset="-120"/>
                          <a:ea typeface="標楷體" panose="03000509000000000000" pitchFamily="65" charset="-120"/>
                        </a:rPr>
                        <a:t>4</a:t>
                      </a:r>
                      <a:endParaRPr lang="en-US" altLang="zh-TW" sz="2400" b="1" i="0" u="none" strike="noStrike" dirty="0">
                        <a:solidFill>
                          <a:srgbClr val="FF00FF"/>
                        </a:solidFill>
                        <a:effectLst/>
                        <a:latin typeface="標楷體" panose="03000509000000000000" pitchFamily="65" charset="-120"/>
                        <a:ea typeface="標楷體" panose="03000509000000000000" pitchFamily="65" charset="-120"/>
                      </a:endParaRPr>
                    </a:p>
                  </a:txBody>
                  <a:tcPr marL="7620" marR="7620" marT="7620" marB="0" anchor="ctr">
                    <a:solidFill>
                      <a:srgbClr val="00B0F0"/>
                    </a:solidFill>
                  </a:tcPr>
                </a:tc>
                <a:tc>
                  <a:txBody>
                    <a:bodyPr/>
                    <a:lstStyle/>
                    <a:p>
                      <a:pPr algn="ctr" rtl="0" fontAlgn="ctr"/>
                      <a:r>
                        <a:rPr lang="en-US" altLang="zh-TW" sz="2400" u="none" strike="noStrike" dirty="0">
                          <a:effectLst/>
                          <a:latin typeface="標楷體" panose="03000509000000000000" pitchFamily="65" charset="-120"/>
                          <a:ea typeface="標楷體" panose="03000509000000000000" pitchFamily="65" charset="-120"/>
                        </a:rPr>
                        <a:t>5</a:t>
                      </a:r>
                      <a:endParaRPr lang="en-US" altLang="zh-TW" sz="2400" b="1" i="0" u="none" strike="noStrike" dirty="0">
                        <a:solidFill>
                          <a:srgbClr val="FF00FF"/>
                        </a:solidFill>
                        <a:effectLst/>
                        <a:latin typeface="標楷體" panose="03000509000000000000" pitchFamily="65" charset="-120"/>
                        <a:ea typeface="標楷體" panose="03000509000000000000" pitchFamily="65" charset="-120"/>
                      </a:endParaRPr>
                    </a:p>
                  </a:txBody>
                  <a:tcPr marL="7620" marR="7620" marT="7620" marB="0" anchor="ctr">
                    <a:solidFill>
                      <a:srgbClr val="00B0F0"/>
                    </a:solidFill>
                  </a:tcPr>
                </a:tc>
                <a:tc>
                  <a:txBody>
                    <a:bodyPr/>
                    <a:lstStyle/>
                    <a:p>
                      <a:pPr algn="ctr" rtl="0" fontAlgn="ctr"/>
                      <a:r>
                        <a:rPr lang="en-US" altLang="zh-TW" sz="2400" u="none" strike="noStrike" dirty="0">
                          <a:effectLst/>
                          <a:latin typeface="標楷體" panose="03000509000000000000" pitchFamily="65" charset="-120"/>
                          <a:ea typeface="標楷體" panose="03000509000000000000" pitchFamily="65" charset="-120"/>
                        </a:rPr>
                        <a:t>6</a:t>
                      </a:r>
                      <a:endParaRPr lang="en-US" altLang="zh-TW" sz="2400" b="1" i="0" u="none" strike="noStrike" dirty="0">
                        <a:solidFill>
                          <a:srgbClr val="FF00FF"/>
                        </a:solidFill>
                        <a:effectLst/>
                        <a:latin typeface="標楷體" panose="03000509000000000000" pitchFamily="65" charset="-120"/>
                        <a:ea typeface="標楷體" panose="03000509000000000000" pitchFamily="65" charset="-120"/>
                      </a:endParaRPr>
                    </a:p>
                  </a:txBody>
                  <a:tcPr marL="7620" marR="7620" marT="7620" marB="0" anchor="ctr">
                    <a:solidFill>
                      <a:srgbClr val="00B0F0"/>
                    </a:solidFill>
                  </a:tcPr>
                </a:tc>
                <a:tc>
                  <a:txBody>
                    <a:bodyPr/>
                    <a:lstStyle/>
                    <a:p>
                      <a:pPr algn="ctr" rtl="0" fontAlgn="ctr"/>
                      <a:r>
                        <a:rPr lang="en-US" altLang="zh-TW" sz="2400" u="none" strike="noStrike" dirty="0">
                          <a:effectLst/>
                          <a:latin typeface="標楷體" panose="03000509000000000000" pitchFamily="65" charset="-120"/>
                          <a:ea typeface="標楷體" panose="03000509000000000000" pitchFamily="65" charset="-120"/>
                        </a:rPr>
                        <a:t>7</a:t>
                      </a:r>
                      <a:endParaRPr lang="en-US" altLang="zh-TW" sz="2400" b="1" i="0" u="none" strike="noStrike" dirty="0">
                        <a:solidFill>
                          <a:srgbClr val="FF00FF"/>
                        </a:solidFill>
                        <a:effectLst/>
                        <a:latin typeface="標楷體" panose="03000509000000000000" pitchFamily="65" charset="-120"/>
                        <a:ea typeface="標楷體" panose="03000509000000000000" pitchFamily="65" charset="-120"/>
                      </a:endParaRPr>
                    </a:p>
                  </a:txBody>
                  <a:tcPr marL="7620" marR="7620" marT="7620" marB="0" anchor="ctr">
                    <a:solidFill>
                      <a:srgbClr val="00B0F0"/>
                    </a:solidFill>
                  </a:tcPr>
                </a:tc>
                <a:tc>
                  <a:txBody>
                    <a:bodyPr/>
                    <a:lstStyle/>
                    <a:p>
                      <a:pPr algn="ctr" rtl="0" fontAlgn="ctr"/>
                      <a:r>
                        <a:rPr lang="en-US" altLang="zh-TW" sz="2400" u="none" strike="noStrike" dirty="0">
                          <a:effectLst/>
                          <a:latin typeface="標楷體" panose="03000509000000000000" pitchFamily="65" charset="-120"/>
                          <a:ea typeface="標楷體" panose="03000509000000000000" pitchFamily="65" charset="-120"/>
                        </a:rPr>
                        <a:t>8</a:t>
                      </a:r>
                      <a:endParaRPr lang="en-US" altLang="zh-TW" sz="2400" b="1" i="0" u="none" strike="noStrike" dirty="0">
                        <a:solidFill>
                          <a:srgbClr val="FF00FF"/>
                        </a:solidFill>
                        <a:effectLst/>
                        <a:latin typeface="標楷體" panose="03000509000000000000" pitchFamily="65" charset="-120"/>
                        <a:ea typeface="標楷體" panose="03000509000000000000" pitchFamily="65" charset="-120"/>
                      </a:endParaRPr>
                    </a:p>
                  </a:txBody>
                  <a:tcPr marL="7620" marR="7620" marT="7620" marB="0" anchor="ctr">
                    <a:solidFill>
                      <a:srgbClr val="00B0F0"/>
                    </a:solidFill>
                  </a:tcPr>
                </a:tc>
                <a:tc>
                  <a:txBody>
                    <a:bodyPr/>
                    <a:lstStyle/>
                    <a:p>
                      <a:pPr algn="ctr" rtl="0" fontAlgn="ctr"/>
                      <a:r>
                        <a:rPr lang="en-US" altLang="zh-TW" sz="2400" u="none" strike="noStrike" dirty="0">
                          <a:effectLst/>
                          <a:latin typeface="標楷體" panose="03000509000000000000" pitchFamily="65" charset="-120"/>
                          <a:ea typeface="標楷體" panose="03000509000000000000" pitchFamily="65" charset="-120"/>
                        </a:rPr>
                        <a:t>9</a:t>
                      </a:r>
                      <a:endParaRPr lang="en-US" altLang="zh-TW" sz="2400" b="1" i="0" u="none" strike="noStrike" dirty="0">
                        <a:solidFill>
                          <a:srgbClr val="FF00FF"/>
                        </a:solidFill>
                        <a:effectLst/>
                        <a:latin typeface="標楷體" panose="03000509000000000000" pitchFamily="65" charset="-120"/>
                        <a:ea typeface="標楷體" panose="03000509000000000000" pitchFamily="65" charset="-120"/>
                      </a:endParaRPr>
                    </a:p>
                  </a:txBody>
                  <a:tcPr marL="7620" marR="7620" marT="7620" marB="0" anchor="ctr">
                    <a:solidFill>
                      <a:srgbClr val="00B0F0"/>
                    </a:solidFill>
                  </a:tcPr>
                </a:tc>
                <a:tc>
                  <a:txBody>
                    <a:bodyPr/>
                    <a:lstStyle/>
                    <a:p>
                      <a:pPr algn="ctr" rtl="0" fontAlgn="ctr"/>
                      <a:r>
                        <a:rPr lang="en-US" altLang="zh-TW" sz="2400" u="none" strike="noStrike" dirty="0">
                          <a:effectLst/>
                          <a:latin typeface="標楷體" panose="03000509000000000000" pitchFamily="65" charset="-120"/>
                          <a:ea typeface="標楷體" panose="03000509000000000000" pitchFamily="65" charset="-120"/>
                        </a:rPr>
                        <a:t>10</a:t>
                      </a:r>
                      <a:endParaRPr lang="en-US" altLang="zh-TW" sz="2400" b="1" i="0" u="none" strike="noStrike" dirty="0">
                        <a:solidFill>
                          <a:srgbClr val="FF00FF"/>
                        </a:solidFill>
                        <a:effectLst/>
                        <a:latin typeface="標楷體" panose="03000509000000000000" pitchFamily="65" charset="-120"/>
                        <a:ea typeface="標楷體" panose="03000509000000000000" pitchFamily="65" charset="-120"/>
                      </a:endParaRPr>
                    </a:p>
                  </a:txBody>
                  <a:tcPr marL="7620" marR="7620" marT="7620" marB="0" anchor="ctr">
                    <a:solidFill>
                      <a:srgbClr val="00B0F0"/>
                    </a:solidFill>
                  </a:tcPr>
                </a:tc>
                <a:extLst>
                  <a:ext uri="{0D108BD9-81ED-4DB2-BD59-A6C34878D82A}">
                    <a16:rowId xmlns:a16="http://schemas.microsoft.com/office/drawing/2014/main" xmlns="" val="10001"/>
                  </a:ext>
                </a:extLst>
              </a:tr>
              <a:tr h="1417366">
                <a:tc>
                  <a:txBody>
                    <a:bodyPr/>
                    <a:lstStyle/>
                    <a:p>
                      <a:pPr algn="l" rtl="0" fontAlgn="ctr"/>
                      <a:r>
                        <a:rPr lang="zh-TW" altLang="en-US" sz="1800" u="none" strike="noStrike" dirty="0">
                          <a:effectLst/>
                          <a:latin typeface="標楷體" panose="03000509000000000000" pitchFamily="65" charset="-120"/>
                          <a:ea typeface="標楷體" panose="03000509000000000000" pitchFamily="65" charset="-120"/>
                        </a:rPr>
                        <a:t>舊制公保年資 </a:t>
                      </a:r>
                      <a:endParaRPr lang="zh-TW" altLang="en-US" sz="1800" b="0" i="0" u="none" strike="noStrike" dirty="0">
                        <a:solidFill>
                          <a:srgbClr val="003366"/>
                        </a:solidFill>
                        <a:effectLst/>
                        <a:latin typeface="標楷體" panose="03000509000000000000" pitchFamily="65" charset="-120"/>
                        <a:ea typeface="標楷體" panose="03000509000000000000" pitchFamily="65" charset="-120"/>
                      </a:endParaRPr>
                    </a:p>
                  </a:txBody>
                  <a:tcPr marL="7620" marR="7620" marT="7620" marB="0" anchor="ctr">
                    <a:solidFill>
                      <a:srgbClr val="00B050"/>
                    </a:solidFill>
                  </a:tcPr>
                </a:tc>
                <a:tc>
                  <a:txBody>
                    <a:bodyPr/>
                    <a:lstStyle/>
                    <a:p>
                      <a:pPr algn="ctr" rtl="0" fontAlgn="ctr"/>
                      <a:r>
                        <a:rPr lang="en-US" altLang="zh-TW" sz="2400" u="none" strike="noStrike" dirty="0">
                          <a:effectLst/>
                          <a:latin typeface="標楷體" panose="03000509000000000000" pitchFamily="65" charset="-120"/>
                          <a:ea typeface="標楷體" panose="03000509000000000000" pitchFamily="65" charset="-120"/>
                        </a:rPr>
                        <a:t>11</a:t>
                      </a:r>
                      <a:endParaRPr lang="en-US" altLang="zh-TW" sz="2400" b="0" i="0" u="none" strike="noStrike" dirty="0">
                        <a:solidFill>
                          <a:srgbClr val="003366"/>
                        </a:solidFill>
                        <a:effectLst/>
                        <a:latin typeface="標楷體" panose="03000509000000000000" pitchFamily="65" charset="-120"/>
                        <a:ea typeface="標楷體" panose="03000509000000000000" pitchFamily="65" charset="-120"/>
                      </a:endParaRPr>
                    </a:p>
                  </a:txBody>
                  <a:tcPr marL="7620" marR="7620" marT="7620" marB="0" anchor="ctr">
                    <a:solidFill>
                      <a:srgbClr val="00B050"/>
                    </a:solidFill>
                  </a:tcPr>
                </a:tc>
                <a:tc>
                  <a:txBody>
                    <a:bodyPr/>
                    <a:lstStyle/>
                    <a:p>
                      <a:pPr algn="ctr" rtl="0" fontAlgn="ctr"/>
                      <a:r>
                        <a:rPr lang="en-US" altLang="zh-TW" sz="2400" u="none" strike="noStrike" dirty="0">
                          <a:effectLst/>
                          <a:latin typeface="標楷體" panose="03000509000000000000" pitchFamily="65" charset="-120"/>
                          <a:ea typeface="標楷體" panose="03000509000000000000" pitchFamily="65" charset="-120"/>
                        </a:rPr>
                        <a:t>12</a:t>
                      </a:r>
                      <a:endParaRPr lang="en-US" altLang="zh-TW" sz="2400" b="0" i="0" u="none" strike="noStrike" dirty="0">
                        <a:solidFill>
                          <a:srgbClr val="003366"/>
                        </a:solidFill>
                        <a:effectLst/>
                        <a:latin typeface="標楷體" panose="03000509000000000000" pitchFamily="65" charset="-120"/>
                        <a:ea typeface="標楷體" panose="03000509000000000000" pitchFamily="65" charset="-120"/>
                      </a:endParaRPr>
                    </a:p>
                  </a:txBody>
                  <a:tcPr marL="7620" marR="7620" marT="7620" marB="0" anchor="ctr">
                    <a:solidFill>
                      <a:srgbClr val="00B050"/>
                    </a:solidFill>
                  </a:tcPr>
                </a:tc>
                <a:tc>
                  <a:txBody>
                    <a:bodyPr/>
                    <a:lstStyle/>
                    <a:p>
                      <a:pPr algn="ctr" rtl="0" fontAlgn="ctr"/>
                      <a:r>
                        <a:rPr lang="en-US" altLang="zh-TW" sz="2400" u="none" strike="noStrike" dirty="0">
                          <a:effectLst/>
                          <a:latin typeface="標楷體" panose="03000509000000000000" pitchFamily="65" charset="-120"/>
                          <a:ea typeface="標楷體" panose="03000509000000000000" pitchFamily="65" charset="-120"/>
                        </a:rPr>
                        <a:t>13</a:t>
                      </a:r>
                      <a:endParaRPr lang="en-US" altLang="zh-TW" sz="2400" b="0" i="0" u="none" strike="noStrike" dirty="0">
                        <a:solidFill>
                          <a:srgbClr val="003366"/>
                        </a:solidFill>
                        <a:effectLst/>
                        <a:latin typeface="標楷體" panose="03000509000000000000" pitchFamily="65" charset="-120"/>
                        <a:ea typeface="標楷體" panose="03000509000000000000" pitchFamily="65" charset="-120"/>
                      </a:endParaRPr>
                    </a:p>
                  </a:txBody>
                  <a:tcPr marL="7620" marR="7620" marT="7620" marB="0" anchor="ctr">
                    <a:solidFill>
                      <a:srgbClr val="00B050"/>
                    </a:solidFill>
                  </a:tcPr>
                </a:tc>
                <a:tc>
                  <a:txBody>
                    <a:bodyPr/>
                    <a:lstStyle/>
                    <a:p>
                      <a:pPr algn="ctr" rtl="0" fontAlgn="ctr"/>
                      <a:r>
                        <a:rPr lang="en-US" altLang="zh-TW" sz="2400" u="none" strike="noStrike" dirty="0">
                          <a:effectLst/>
                          <a:latin typeface="標楷體" panose="03000509000000000000" pitchFamily="65" charset="-120"/>
                          <a:ea typeface="標楷體" panose="03000509000000000000" pitchFamily="65" charset="-120"/>
                        </a:rPr>
                        <a:t>14</a:t>
                      </a:r>
                      <a:endParaRPr lang="en-US" altLang="zh-TW" sz="2400" b="0" i="0" u="none" strike="noStrike" dirty="0">
                        <a:solidFill>
                          <a:srgbClr val="003366"/>
                        </a:solidFill>
                        <a:effectLst/>
                        <a:latin typeface="標楷體" panose="03000509000000000000" pitchFamily="65" charset="-120"/>
                        <a:ea typeface="標楷體" panose="03000509000000000000" pitchFamily="65" charset="-120"/>
                      </a:endParaRPr>
                    </a:p>
                  </a:txBody>
                  <a:tcPr marL="7620" marR="7620" marT="7620" marB="0" anchor="ctr">
                    <a:solidFill>
                      <a:srgbClr val="00B050"/>
                    </a:solidFill>
                  </a:tcPr>
                </a:tc>
                <a:tc>
                  <a:txBody>
                    <a:bodyPr/>
                    <a:lstStyle/>
                    <a:p>
                      <a:pPr algn="ctr" rtl="0" fontAlgn="ctr"/>
                      <a:r>
                        <a:rPr lang="en-US" altLang="zh-TW" sz="2400" u="none" strike="noStrike" dirty="0">
                          <a:effectLst/>
                          <a:latin typeface="標楷體" panose="03000509000000000000" pitchFamily="65" charset="-120"/>
                          <a:ea typeface="標楷體" panose="03000509000000000000" pitchFamily="65" charset="-120"/>
                        </a:rPr>
                        <a:t>15</a:t>
                      </a:r>
                      <a:endParaRPr lang="en-US" altLang="zh-TW" sz="2400" b="0" i="0" u="none" strike="noStrike" dirty="0">
                        <a:solidFill>
                          <a:srgbClr val="003366"/>
                        </a:solidFill>
                        <a:effectLst/>
                        <a:latin typeface="標楷體" panose="03000509000000000000" pitchFamily="65" charset="-120"/>
                        <a:ea typeface="標楷體" panose="03000509000000000000" pitchFamily="65" charset="-120"/>
                      </a:endParaRPr>
                    </a:p>
                  </a:txBody>
                  <a:tcPr marL="7620" marR="7620" marT="7620" marB="0" anchor="ctr">
                    <a:solidFill>
                      <a:srgbClr val="00B050"/>
                    </a:solidFill>
                  </a:tcPr>
                </a:tc>
                <a:tc>
                  <a:txBody>
                    <a:bodyPr/>
                    <a:lstStyle/>
                    <a:p>
                      <a:pPr algn="ctr" rtl="0" fontAlgn="ctr"/>
                      <a:r>
                        <a:rPr lang="en-US" altLang="zh-TW" sz="2400" u="none" strike="noStrike" dirty="0">
                          <a:effectLst/>
                          <a:latin typeface="標楷體" panose="03000509000000000000" pitchFamily="65" charset="-120"/>
                          <a:ea typeface="標楷體" panose="03000509000000000000" pitchFamily="65" charset="-120"/>
                        </a:rPr>
                        <a:t>16</a:t>
                      </a:r>
                      <a:endParaRPr lang="en-US" altLang="zh-TW" sz="2400" b="0" i="0" u="none" strike="noStrike" dirty="0">
                        <a:solidFill>
                          <a:srgbClr val="003366"/>
                        </a:solidFill>
                        <a:effectLst/>
                        <a:latin typeface="標楷體" panose="03000509000000000000" pitchFamily="65" charset="-120"/>
                        <a:ea typeface="標楷體" panose="03000509000000000000" pitchFamily="65" charset="-120"/>
                      </a:endParaRPr>
                    </a:p>
                  </a:txBody>
                  <a:tcPr marL="7620" marR="7620" marT="7620" marB="0" anchor="ctr">
                    <a:solidFill>
                      <a:srgbClr val="00B050"/>
                    </a:solidFill>
                  </a:tcPr>
                </a:tc>
                <a:tc>
                  <a:txBody>
                    <a:bodyPr/>
                    <a:lstStyle/>
                    <a:p>
                      <a:pPr algn="ctr" rtl="0" fontAlgn="ctr"/>
                      <a:r>
                        <a:rPr lang="en-US" altLang="zh-TW" sz="2400" u="none" strike="noStrike" dirty="0">
                          <a:effectLst/>
                          <a:latin typeface="標楷體" panose="03000509000000000000" pitchFamily="65" charset="-120"/>
                          <a:ea typeface="標楷體" panose="03000509000000000000" pitchFamily="65" charset="-120"/>
                        </a:rPr>
                        <a:t>17</a:t>
                      </a:r>
                      <a:endParaRPr lang="en-US" altLang="zh-TW" sz="2400" b="0" i="0" u="none" strike="noStrike" dirty="0">
                        <a:solidFill>
                          <a:srgbClr val="003366"/>
                        </a:solidFill>
                        <a:effectLst/>
                        <a:latin typeface="標楷體" panose="03000509000000000000" pitchFamily="65" charset="-120"/>
                        <a:ea typeface="標楷體" panose="03000509000000000000" pitchFamily="65" charset="-120"/>
                      </a:endParaRPr>
                    </a:p>
                  </a:txBody>
                  <a:tcPr marL="7620" marR="7620" marT="7620" marB="0" anchor="ctr">
                    <a:solidFill>
                      <a:srgbClr val="00B050"/>
                    </a:solidFill>
                  </a:tcPr>
                </a:tc>
                <a:tc>
                  <a:txBody>
                    <a:bodyPr/>
                    <a:lstStyle/>
                    <a:p>
                      <a:pPr algn="ctr" rtl="0" fontAlgn="ctr"/>
                      <a:r>
                        <a:rPr lang="en-US" altLang="zh-TW" sz="2400" u="none" strike="noStrike" dirty="0">
                          <a:effectLst/>
                          <a:latin typeface="標楷體" panose="03000509000000000000" pitchFamily="65" charset="-120"/>
                          <a:ea typeface="標楷體" panose="03000509000000000000" pitchFamily="65" charset="-120"/>
                        </a:rPr>
                        <a:t>18</a:t>
                      </a:r>
                      <a:endParaRPr lang="en-US" altLang="zh-TW" sz="2400" b="0" i="0" u="none" strike="noStrike" dirty="0">
                        <a:solidFill>
                          <a:srgbClr val="003366"/>
                        </a:solidFill>
                        <a:effectLst/>
                        <a:latin typeface="標楷體" panose="03000509000000000000" pitchFamily="65" charset="-120"/>
                        <a:ea typeface="標楷體" panose="03000509000000000000" pitchFamily="65" charset="-120"/>
                      </a:endParaRPr>
                    </a:p>
                  </a:txBody>
                  <a:tcPr marL="7620" marR="7620" marT="7620" marB="0" anchor="ctr">
                    <a:solidFill>
                      <a:srgbClr val="00B050"/>
                    </a:solidFill>
                  </a:tcPr>
                </a:tc>
                <a:tc>
                  <a:txBody>
                    <a:bodyPr/>
                    <a:lstStyle/>
                    <a:p>
                      <a:pPr algn="ctr" rtl="0" fontAlgn="ctr"/>
                      <a:r>
                        <a:rPr lang="en-US" altLang="zh-TW" sz="2400" u="none" strike="noStrike" dirty="0">
                          <a:effectLst/>
                          <a:latin typeface="標楷體" panose="03000509000000000000" pitchFamily="65" charset="-120"/>
                          <a:ea typeface="標楷體" panose="03000509000000000000" pitchFamily="65" charset="-120"/>
                        </a:rPr>
                        <a:t>19</a:t>
                      </a:r>
                      <a:endParaRPr lang="en-US" altLang="zh-TW" sz="2400" b="0" i="0" u="none" strike="noStrike" dirty="0">
                        <a:solidFill>
                          <a:srgbClr val="003366"/>
                        </a:solidFill>
                        <a:effectLst/>
                        <a:latin typeface="標楷體" panose="03000509000000000000" pitchFamily="65" charset="-120"/>
                        <a:ea typeface="標楷體" panose="03000509000000000000" pitchFamily="65" charset="-120"/>
                      </a:endParaRPr>
                    </a:p>
                  </a:txBody>
                  <a:tcPr marL="7620" marR="7620" marT="7620" marB="0" anchor="ctr">
                    <a:solidFill>
                      <a:srgbClr val="00B050"/>
                    </a:solidFill>
                  </a:tcPr>
                </a:tc>
                <a:tc>
                  <a:txBody>
                    <a:bodyPr/>
                    <a:lstStyle/>
                    <a:p>
                      <a:pPr algn="ctr" rtl="0" fontAlgn="ctr"/>
                      <a:r>
                        <a:rPr lang="en-US" altLang="zh-TW" sz="2400" u="none" strike="noStrike" dirty="0">
                          <a:effectLst/>
                          <a:latin typeface="標楷體" panose="03000509000000000000" pitchFamily="65" charset="-120"/>
                          <a:ea typeface="標楷體" panose="03000509000000000000" pitchFamily="65" charset="-120"/>
                        </a:rPr>
                        <a:t>20</a:t>
                      </a:r>
                      <a:endParaRPr lang="en-US" altLang="zh-TW" sz="2400" b="0" i="0" u="none" strike="noStrike" dirty="0">
                        <a:solidFill>
                          <a:srgbClr val="003366"/>
                        </a:solidFill>
                        <a:effectLst/>
                        <a:latin typeface="標楷體" panose="03000509000000000000" pitchFamily="65" charset="-120"/>
                        <a:ea typeface="標楷體" panose="03000509000000000000" pitchFamily="65" charset="-120"/>
                      </a:endParaRPr>
                    </a:p>
                  </a:txBody>
                  <a:tcPr marL="7620" marR="7620" marT="7620" marB="0" anchor="ctr">
                    <a:solidFill>
                      <a:schemeClr val="bg2">
                        <a:lumMod val="75000"/>
                      </a:schemeClr>
                    </a:solidFill>
                  </a:tcPr>
                </a:tc>
                <a:extLst>
                  <a:ext uri="{0D108BD9-81ED-4DB2-BD59-A6C34878D82A}">
                    <a16:rowId xmlns:a16="http://schemas.microsoft.com/office/drawing/2014/main" xmlns="" val="10002"/>
                  </a:ext>
                </a:extLst>
              </a:tr>
              <a:tr h="1259881">
                <a:tc>
                  <a:txBody>
                    <a:bodyPr/>
                    <a:lstStyle/>
                    <a:p>
                      <a:pPr algn="ctr" rtl="0" fontAlgn="ctr"/>
                      <a:r>
                        <a:rPr lang="zh-TW" altLang="en-US" sz="1800" u="none" strike="noStrike" dirty="0">
                          <a:effectLst/>
                          <a:latin typeface="標楷體" panose="03000509000000000000" pitchFamily="65" charset="-120"/>
                          <a:ea typeface="標楷體" panose="03000509000000000000" pitchFamily="65" charset="-120"/>
                        </a:rPr>
                        <a:t>優存最高月數</a:t>
                      </a:r>
                      <a:endParaRPr lang="zh-TW" altLang="en-US" sz="1800" b="0" i="0" u="none" strike="noStrike" dirty="0">
                        <a:solidFill>
                          <a:srgbClr val="FF00FF"/>
                        </a:solidFill>
                        <a:effectLst/>
                        <a:latin typeface="標楷體" panose="03000509000000000000" pitchFamily="65" charset="-120"/>
                        <a:ea typeface="標楷體" panose="03000509000000000000" pitchFamily="65" charset="-120"/>
                      </a:endParaRPr>
                    </a:p>
                  </a:txBody>
                  <a:tcPr marL="7620" marR="7620" marT="7620" marB="0" anchor="ctr">
                    <a:solidFill>
                      <a:srgbClr val="00B0F0"/>
                    </a:solidFill>
                  </a:tcPr>
                </a:tc>
                <a:tc>
                  <a:txBody>
                    <a:bodyPr/>
                    <a:lstStyle/>
                    <a:p>
                      <a:pPr algn="ctr" rtl="0" fontAlgn="ctr"/>
                      <a:r>
                        <a:rPr lang="en-US" altLang="zh-TW" sz="2400" u="none" strike="noStrike" dirty="0">
                          <a:effectLst/>
                          <a:latin typeface="標楷體" panose="03000509000000000000" pitchFamily="65" charset="-120"/>
                          <a:ea typeface="標楷體" panose="03000509000000000000" pitchFamily="65" charset="-120"/>
                        </a:rPr>
                        <a:t>12</a:t>
                      </a:r>
                      <a:endParaRPr lang="en-US" altLang="zh-TW" sz="2400" b="1" i="0" u="none" strike="noStrike" dirty="0">
                        <a:solidFill>
                          <a:srgbClr val="FF00FF"/>
                        </a:solidFill>
                        <a:effectLst/>
                        <a:latin typeface="標楷體" panose="03000509000000000000" pitchFamily="65" charset="-120"/>
                        <a:ea typeface="標楷體" panose="03000509000000000000" pitchFamily="65" charset="-120"/>
                      </a:endParaRPr>
                    </a:p>
                  </a:txBody>
                  <a:tcPr marL="7620" marR="7620" marT="7620" marB="0" anchor="ctr">
                    <a:solidFill>
                      <a:srgbClr val="00B0F0"/>
                    </a:solidFill>
                  </a:tcPr>
                </a:tc>
                <a:tc>
                  <a:txBody>
                    <a:bodyPr/>
                    <a:lstStyle/>
                    <a:p>
                      <a:pPr algn="ctr" rtl="0" fontAlgn="ctr"/>
                      <a:r>
                        <a:rPr lang="en-US" altLang="zh-TW" sz="2400" u="none" strike="noStrike" dirty="0">
                          <a:effectLst/>
                          <a:latin typeface="標楷體" panose="03000509000000000000" pitchFamily="65" charset="-120"/>
                          <a:ea typeface="標楷體" panose="03000509000000000000" pitchFamily="65" charset="-120"/>
                        </a:rPr>
                        <a:t>14</a:t>
                      </a:r>
                      <a:endParaRPr lang="en-US" altLang="zh-TW" sz="2400" b="1" i="0" u="none" strike="noStrike" dirty="0">
                        <a:solidFill>
                          <a:srgbClr val="FF00FF"/>
                        </a:solidFill>
                        <a:effectLst/>
                        <a:latin typeface="標楷體" panose="03000509000000000000" pitchFamily="65" charset="-120"/>
                        <a:ea typeface="標楷體" panose="03000509000000000000" pitchFamily="65" charset="-120"/>
                      </a:endParaRPr>
                    </a:p>
                  </a:txBody>
                  <a:tcPr marL="7620" marR="7620" marT="7620" marB="0" anchor="ctr">
                    <a:solidFill>
                      <a:srgbClr val="00B0F0"/>
                    </a:solidFill>
                  </a:tcPr>
                </a:tc>
                <a:tc>
                  <a:txBody>
                    <a:bodyPr/>
                    <a:lstStyle/>
                    <a:p>
                      <a:pPr algn="ctr" rtl="0" fontAlgn="ctr"/>
                      <a:r>
                        <a:rPr lang="en-US" altLang="zh-TW" sz="2400" u="none" strike="noStrike" dirty="0">
                          <a:effectLst/>
                          <a:latin typeface="標楷體" panose="03000509000000000000" pitchFamily="65" charset="-120"/>
                          <a:ea typeface="標楷體" panose="03000509000000000000" pitchFamily="65" charset="-120"/>
                        </a:rPr>
                        <a:t>16</a:t>
                      </a:r>
                      <a:endParaRPr lang="en-US" altLang="zh-TW" sz="2400" b="1" i="0" u="none" strike="noStrike" dirty="0">
                        <a:solidFill>
                          <a:srgbClr val="FF00FF"/>
                        </a:solidFill>
                        <a:effectLst/>
                        <a:latin typeface="標楷體" panose="03000509000000000000" pitchFamily="65" charset="-120"/>
                        <a:ea typeface="標楷體" panose="03000509000000000000" pitchFamily="65" charset="-120"/>
                      </a:endParaRPr>
                    </a:p>
                  </a:txBody>
                  <a:tcPr marL="7620" marR="7620" marT="7620" marB="0" anchor="ctr">
                    <a:solidFill>
                      <a:srgbClr val="00B0F0"/>
                    </a:solidFill>
                  </a:tcPr>
                </a:tc>
                <a:tc>
                  <a:txBody>
                    <a:bodyPr/>
                    <a:lstStyle/>
                    <a:p>
                      <a:pPr algn="ctr" rtl="0" fontAlgn="ctr"/>
                      <a:r>
                        <a:rPr lang="en-US" altLang="zh-TW" sz="2400" u="none" strike="noStrike" dirty="0">
                          <a:effectLst/>
                          <a:latin typeface="標楷體" panose="03000509000000000000" pitchFamily="65" charset="-120"/>
                          <a:ea typeface="標楷體" panose="03000509000000000000" pitchFamily="65" charset="-120"/>
                        </a:rPr>
                        <a:t>18</a:t>
                      </a:r>
                      <a:endParaRPr lang="en-US" altLang="zh-TW" sz="2400" b="1" i="0" u="none" strike="noStrike" dirty="0">
                        <a:solidFill>
                          <a:srgbClr val="FF00FF"/>
                        </a:solidFill>
                        <a:effectLst/>
                        <a:latin typeface="標楷體" panose="03000509000000000000" pitchFamily="65" charset="-120"/>
                        <a:ea typeface="標楷體" panose="03000509000000000000" pitchFamily="65" charset="-120"/>
                      </a:endParaRPr>
                    </a:p>
                  </a:txBody>
                  <a:tcPr marL="7620" marR="7620" marT="7620" marB="0" anchor="ctr">
                    <a:solidFill>
                      <a:srgbClr val="00B0F0"/>
                    </a:solidFill>
                  </a:tcPr>
                </a:tc>
                <a:tc>
                  <a:txBody>
                    <a:bodyPr/>
                    <a:lstStyle/>
                    <a:p>
                      <a:pPr algn="ctr" rtl="0" fontAlgn="ctr"/>
                      <a:r>
                        <a:rPr lang="en-US" altLang="zh-TW" sz="2400" u="none" strike="noStrike" dirty="0">
                          <a:effectLst/>
                          <a:latin typeface="標楷體" panose="03000509000000000000" pitchFamily="65" charset="-120"/>
                          <a:ea typeface="標楷體" panose="03000509000000000000" pitchFamily="65" charset="-120"/>
                        </a:rPr>
                        <a:t>20</a:t>
                      </a:r>
                      <a:endParaRPr lang="en-US" altLang="zh-TW" sz="2400" b="1" i="0" u="none" strike="noStrike" dirty="0">
                        <a:solidFill>
                          <a:srgbClr val="FF00FF"/>
                        </a:solidFill>
                        <a:effectLst/>
                        <a:latin typeface="標楷體" panose="03000509000000000000" pitchFamily="65" charset="-120"/>
                        <a:ea typeface="標楷體" panose="03000509000000000000" pitchFamily="65" charset="-120"/>
                      </a:endParaRPr>
                    </a:p>
                  </a:txBody>
                  <a:tcPr marL="7620" marR="7620" marT="7620" marB="0" anchor="ctr">
                    <a:solidFill>
                      <a:srgbClr val="00B0F0"/>
                    </a:solidFill>
                  </a:tcPr>
                </a:tc>
                <a:tc>
                  <a:txBody>
                    <a:bodyPr/>
                    <a:lstStyle/>
                    <a:p>
                      <a:pPr algn="ctr" rtl="0" fontAlgn="ctr"/>
                      <a:r>
                        <a:rPr lang="en-US" altLang="zh-TW" sz="2400" u="none" strike="noStrike" dirty="0">
                          <a:effectLst/>
                          <a:latin typeface="標楷體" panose="03000509000000000000" pitchFamily="65" charset="-120"/>
                          <a:ea typeface="標楷體" panose="03000509000000000000" pitchFamily="65" charset="-120"/>
                        </a:rPr>
                        <a:t>23</a:t>
                      </a:r>
                      <a:endParaRPr lang="en-US" altLang="zh-TW" sz="2400" b="1" i="0" u="none" strike="noStrike" dirty="0">
                        <a:solidFill>
                          <a:srgbClr val="FF00FF"/>
                        </a:solidFill>
                        <a:effectLst/>
                        <a:latin typeface="標楷體" panose="03000509000000000000" pitchFamily="65" charset="-120"/>
                        <a:ea typeface="標楷體" panose="03000509000000000000" pitchFamily="65" charset="-120"/>
                      </a:endParaRPr>
                    </a:p>
                  </a:txBody>
                  <a:tcPr marL="7620" marR="7620" marT="7620" marB="0" anchor="ctr">
                    <a:solidFill>
                      <a:srgbClr val="00B0F0"/>
                    </a:solidFill>
                  </a:tcPr>
                </a:tc>
                <a:tc>
                  <a:txBody>
                    <a:bodyPr/>
                    <a:lstStyle/>
                    <a:p>
                      <a:pPr algn="ctr" rtl="0" fontAlgn="ctr"/>
                      <a:r>
                        <a:rPr lang="en-US" altLang="zh-TW" sz="2400" u="none" strike="noStrike" dirty="0">
                          <a:effectLst/>
                          <a:latin typeface="標楷體" panose="03000509000000000000" pitchFamily="65" charset="-120"/>
                          <a:ea typeface="標楷體" panose="03000509000000000000" pitchFamily="65" charset="-120"/>
                        </a:rPr>
                        <a:t>26</a:t>
                      </a:r>
                      <a:endParaRPr lang="en-US" altLang="zh-TW" sz="2400" b="1" i="0" u="none" strike="noStrike" dirty="0">
                        <a:solidFill>
                          <a:srgbClr val="FF00FF"/>
                        </a:solidFill>
                        <a:effectLst/>
                        <a:latin typeface="標楷體" panose="03000509000000000000" pitchFamily="65" charset="-120"/>
                        <a:ea typeface="標楷體" panose="03000509000000000000" pitchFamily="65" charset="-120"/>
                      </a:endParaRPr>
                    </a:p>
                  </a:txBody>
                  <a:tcPr marL="7620" marR="7620" marT="7620" marB="0" anchor="ctr">
                    <a:solidFill>
                      <a:srgbClr val="00B0F0"/>
                    </a:solidFill>
                  </a:tcPr>
                </a:tc>
                <a:tc>
                  <a:txBody>
                    <a:bodyPr/>
                    <a:lstStyle/>
                    <a:p>
                      <a:pPr algn="ctr" rtl="0" fontAlgn="ctr"/>
                      <a:r>
                        <a:rPr lang="en-US" altLang="zh-TW" sz="2400" u="none" strike="noStrike" dirty="0">
                          <a:effectLst/>
                          <a:latin typeface="標楷體" panose="03000509000000000000" pitchFamily="65" charset="-120"/>
                          <a:ea typeface="標楷體" panose="03000509000000000000" pitchFamily="65" charset="-120"/>
                        </a:rPr>
                        <a:t>29</a:t>
                      </a:r>
                      <a:endParaRPr lang="en-US" altLang="zh-TW" sz="2400" b="1" i="0" u="none" strike="noStrike" dirty="0">
                        <a:solidFill>
                          <a:srgbClr val="FF00FF"/>
                        </a:solidFill>
                        <a:effectLst/>
                        <a:latin typeface="標楷體" panose="03000509000000000000" pitchFamily="65" charset="-120"/>
                        <a:ea typeface="標楷體" panose="03000509000000000000" pitchFamily="65" charset="-120"/>
                      </a:endParaRPr>
                    </a:p>
                  </a:txBody>
                  <a:tcPr marL="7620" marR="7620" marT="7620" marB="0" anchor="ctr">
                    <a:solidFill>
                      <a:srgbClr val="00B0F0"/>
                    </a:solidFill>
                  </a:tcPr>
                </a:tc>
                <a:tc>
                  <a:txBody>
                    <a:bodyPr/>
                    <a:lstStyle/>
                    <a:p>
                      <a:pPr algn="ctr" rtl="0" fontAlgn="ctr"/>
                      <a:r>
                        <a:rPr lang="en-US" altLang="zh-TW" sz="2400" u="none" strike="noStrike" dirty="0">
                          <a:effectLst/>
                          <a:latin typeface="標楷體" panose="03000509000000000000" pitchFamily="65" charset="-120"/>
                          <a:ea typeface="標楷體" panose="03000509000000000000" pitchFamily="65" charset="-120"/>
                        </a:rPr>
                        <a:t>32</a:t>
                      </a:r>
                      <a:endParaRPr lang="en-US" altLang="zh-TW" sz="2400" b="1" i="0" u="none" strike="noStrike" dirty="0">
                        <a:solidFill>
                          <a:srgbClr val="FF00FF"/>
                        </a:solidFill>
                        <a:effectLst/>
                        <a:latin typeface="標楷體" panose="03000509000000000000" pitchFamily="65" charset="-120"/>
                        <a:ea typeface="標楷體" panose="03000509000000000000" pitchFamily="65" charset="-120"/>
                      </a:endParaRPr>
                    </a:p>
                  </a:txBody>
                  <a:tcPr marL="7620" marR="7620" marT="7620" marB="0" anchor="ctr">
                    <a:solidFill>
                      <a:srgbClr val="00B0F0"/>
                    </a:solidFill>
                  </a:tcPr>
                </a:tc>
                <a:tc>
                  <a:txBody>
                    <a:bodyPr/>
                    <a:lstStyle/>
                    <a:p>
                      <a:pPr algn="ctr" rtl="0" fontAlgn="ctr"/>
                      <a:r>
                        <a:rPr lang="en-US" altLang="zh-TW" sz="2400" u="none" strike="noStrike" dirty="0">
                          <a:effectLst/>
                          <a:latin typeface="標楷體" panose="03000509000000000000" pitchFamily="65" charset="-120"/>
                          <a:ea typeface="標楷體" panose="03000509000000000000" pitchFamily="65" charset="-120"/>
                        </a:rPr>
                        <a:t>36</a:t>
                      </a:r>
                      <a:endParaRPr lang="en-US" altLang="zh-TW" sz="2400" b="1" i="0" u="none" strike="noStrike" dirty="0">
                        <a:solidFill>
                          <a:srgbClr val="FF00FF"/>
                        </a:solidFill>
                        <a:effectLst/>
                        <a:latin typeface="標楷體" panose="03000509000000000000" pitchFamily="65" charset="-120"/>
                        <a:ea typeface="標楷體" panose="03000509000000000000" pitchFamily="65" charset="-120"/>
                      </a:endParaRPr>
                    </a:p>
                  </a:txBody>
                  <a:tcPr marL="7620" marR="7620" marT="7620" marB="0" anchor="ctr">
                    <a:solidFill>
                      <a:srgbClr val="00B0F0"/>
                    </a:solidFill>
                  </a:tcPr>
                </a:tc>
                <a:extLst>
                  <a:ext uri="{0D108BD9-81ED-4DB2-BD59-A6C34878D82A}">
                    <a16:rowId xmlns:a16="http://schemas.microsoft.com/office/drawing/2014/main" xmlns="" val="10003"/>
                  </a:ext>
                </a:extLst>
              </a:tr>
            </a:tbl>
          </a:graphicData>
        </a:graphic>
      </p:graphicFrame>
      <p:pic>
        <p:nvPicPr>
          <p:cNvPr id="4" name="圖片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9512" y="188640"/>
            <a:ext cx="792088" cy="792088"/>
          </a:xfrm>
          <a:prstGeom prst="rect">
            <a:avLst/>
          </a:prstGeom>
        </p:spPr>
      </p:pic>
    </p:spTree>
    <p:extLst>
      <p:ext uri="{BB962C8B-B14F-4D97-AF65-F5344CB8AC3E}">
        <p14:creationId xmlns:p14="http://schemas.microsoft.com/office/powerpoint/2010/main" val="6700732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標題 1"/>
          <p:cNvSpPr>
            <a:spLocks noGrp="1"/>
          </p:cNvSpPr>
          <p:nvPr>
            <p:ph type="title"/>
          </p:nvPr>
        </p:nvSpPr>
        <p:spPr>
          <a:xfrm>
            <a:off x="683568" y="440668"/>
            <a:ext cx="7773338" cy="1080120"/>
          </a:xfrm>
          <a:noFill/>
          <a:ln>
            <a:noFill/>
          </a:ln>
        </p:spPr>
        <p:style>
          <a:lnRef idx="1">
            <a:schemeClr val="accent3"/>
          </a:lnRef>
          <a:fillRef idx="1002">
            <a:schemeClr val="lt2"/>
          </a:fillRef>
          <a:effectRef idx="1">
            <a:schemeClr val="accent3"/>
          </a:effectRef>
          <a:fontRef idx="minor">
            <a:schemeClr val="dk1"/>
          </a:fontRef>
        </p:style>
        <p:txBody>
          <a:bodyPr>
            <a:normAutofit/>
          </a:bodyPr>
          <a:lstStyle/>
          <a:p>
            <a:r>
              <a:rPr lang="zh-TW" altLang="en-US" sz="4800" dirty="0">
                <a:solidFill>
                  <a:schemeClr val="tx1"/>
                </a:solidFill>
                <a:latin typeface="標楷體" panose="03000509000000000000" pitchFamily="65" charset="-120"/>
                <a:ea typeface="標楷體" panose="03000509000000000000" pitchFamily="65" charset="-120"/>
              </a:rPr>
              <a:t>外籍教師退休規定</a:t>
            </a:r>
            <a:r>
              <a:rPr lang="zh-TW" altLang="en-US" sz="2000" dirty="0">
                <a:solidFill>
                  <a:srgbClr val="FF0000"/>
                </a:solidFill>
                <a:latin typeface="標楷體" panose="03000509000000000000" pitchFamily="65" charset="-120"/>
                <a:ea typeface="標楷體" panose="03000509000000000000" pitchFamily="65" charset="-120"/>
              </a:rPr>
              <a:t>教</a:t>
            </a:r>
            <a:r>
              <a:rPr lang="en-US" altLang="zh-TW" sz="2000" dirty="0">
                <a:solidFill>
                  <a:srgbClr val="FF0000"/>
                </a:solidFill>
                <a:latin typeface="標楷體" panose="03000509000000000000" pitchFamily="65" charset="-120"/>
                <a:ea typeface="標楷體" panose="03000509000000000000" pitchFamily="65" charset="-120"/>
              </a:rPr>
              <a:t>#95</a:t>
            </a:r>
            <a:endParaRPr lang="zh-TW" altLang="en-US" sz="2000" dirty="0">
              <a:solidFill>
                <a:srgbClr val="FF0000"/>
              </a:solidFill>
              <a:latin typeface="標楷體" panose="03000509000000000000" pitchFamily="65" charset="-120"/>
              <a:ea typeface="標楷體" panose="03000509000000000000" pitchFamily="65" charset="-120"/>
            </a:endParaRPr>
          </a:p>
        </p:txBody>
      </p:sp>
      <p:sp>
        <p:nvSpPr>
          <p:cNvPr id="6" name="AutoShape 3"/>
          <p:cNvSpPr>
            <a:spLocks noChangeArrowheads="1"/>
          </p:cNvSpPr>
          <p:nvPr/>
        </p:nvSpPr>
        <p:spPr bwMode="auto">
          <a:xfrm>
            <a:off x="257167" y="1556792"/>
            <a:ext cx="8626139" cy="5256584"/>
          </a:xfrm>
          <a:prstGeom prst="roundRect">
            <a:avLst>
              <a:gd name="adj" fmla="val 9106"/>
            </a:avLst>
          </a:prstGeom>
          <a:gradFill flip="none" rotWithShape="1">
            <a:gsLst>
              <a:gs pos="0">
                <a:schemeClr val="bg1"/>
              </a:gs>
              <a:gs pos="35000">
                <a:schemeClr val="accent1">
                  <a:tint val="37000"/>
                  <a:satMod val="300000"/>
                </a:schemeClr>
              </a:gs>
              <a:gs pos="100000">
                <a:srgbClr val="88F070"/>
              </a:gs>
            </a:gsLst>
            <a:lin ang="2700000" scaled="1"/>
            <a:tileRect/>
          </a:gradFill>
          <a:ln>
            <a:headEnd/>
            <a:tailEnd/>
          </a:ln>
        </p:spPr>
        <p:style>
          <a:lnRef idx="1">
            <a:schemeClr val="accent1"/>
          </a:lnRef>
          <a:fillRef idx="2">
            <a:schemeClr val="accent1"/>
          </a:fillRef>
          <a:effectRef idx="1">
            <a:schemeClr val="accent1"/>
          </a:effectRef>
          <a:fontRef idx="minor">
            <a:schemeClr val="dk1"/>
          </a:fontRef>
        </p:style>
        <p:txBody>
          <a:bodyPr wrap="none" anchor="ctr"/>
          <a:lstStyle/>
          <a:p>
            <a:pPr marL="457200" indent="-457200">
              <a:lnSpc>
                <a:spcPts val="4000"/>
              </a:lnSpc>
              <a:buFont typeface="Arial" panose="020B0604020202020204" pitchFamily="34" charset="0"/>
              <a:buChar char="•"/>
            </a:pPr>
            <a:r>
              <a:rPr lang="zh-TW" altLang="en-US" sz="2800" dirty="0">
                <a:solidFill>
                  <a:schemeClr val="tx1"/>
                </a:solidFill>
                <a:latin typeface="標楷體" panose="03000509000000000000" pitchFamily="65" charset="-120"/>
                <a:ea typeface="標楷體" panose="03000509000000000000" pitchFamily="65" charset="-120"/>
              </a:rPr>
              <a:t>僅具外國籍之教職員，其退休、資遣、離職退費，</a:t>
            </a:r>
            <a:endParaRPr lang="en-US" altLang="zh-TW" sz="2800" dirty="0">
              <a:solidFill>
                <a:schemeClr val="tx1"/>
              </a:solidFill>
              <a:latin typeface="標楷體" panose="03000509000000000000" pitchFamily="65" charset="-120"/>
              <a:ea typeface="標楷體" panose="03000509000000000000" pitchFamily="65" charset="-120"/>
            </a:endParaRPr>
          </a:p>
          <a:p>
            <a:pPr indent="447675">
              <a:lnSpc>
                <a:spcPts val="4000"/>
              </a:lnSpc>
            </a:pPr>
            <a:r>
              <a:rPr lang="zh-TW" altLang="en-US" sz="2800" dirty="0">
                <a:solidFill>
                  <a:schemeClr val="tx1"/>
                </a:solidFill>
                <a:latin typeface="標楷體" panose="03000509000000000000" pitchFamily="65" charset="-120"/>
                <a:ea typeface="標楷體" panose="03000509000000000000" pitchFamily="65" charset="-120"/>
              </a:rPr>
              <a:t>準用公立學校教職員退休資遣撫卹條例之規定。</a:t>
            </a:r>
            <a:endParaRPr lang="en-US" altLang="zh-TW" sz="2800" dirty="0">
              <a:solidFill>
                <a:schemeClr val="tx1"/>
              </a:solidFill>
              <a:latin typeface="標楷體" panose="03000509000000000000" pitchFamily="65" charset="-120"/>
              <a:ea typeface="標楷體" panose="03000509000000000000" pitchFamily="65" charset="-120"/>
            </a:endParaRPr>
          </a:p>
          <a:p>
            <a:pPr>
              <a:lnSpc>
                <a:spcPts val="4000"/>
              </a:lnSpc>
            </a:pPr>
            <a:r>
              <a:rPr lang="zh-TW" altLang="en-US" sz="2800" dirty="0">
                <a:solidFill>
                  <a:schemeClr val="tx1"/>
                </a:solidFill>
                <a:latin typeface="標楷體" panose="03000509000000000000" pitchFamily="65" charset="-120"/>
                <a:ea typeface="標楷體" panose="03000509000000000000" pitchFamily="65" charset="-120"/>
              </a:rPr>
              <a:t>   但退休給付以支領一次退休金為限</a:t>
            </a:r>
            <a:endParaRPr lang="en-US" altLang="zh-TW" sz="2800" dirty="0">
              <a:solidFill>
                <a:schemeClr val="tx1"/>
              </a:solidFill>
              <a:latin typeface="標楷體" panose="03000509000000000000" pitchFamily="65" charset="-120"/>
              <a:ea typeface="標楷體" panose="03000509000000000000" pitchFamily="65" charset="-120"/>
            </a:endParaRPr>
          </a:p>
          <a:p>
            <a:pPr marL="457200" lvl="0" indent="-457200">
              <a:lnSpc>
                <a:spcPts val="4000"/>
              </a:lnSpc>
              <a:buFont typeface="Arial" panose="020B0604020202020204" pitchFamily="34" charset="0"/>
              <a:buChar char="•"/>
            </a:pPr>
            <a:r>
              <a:rPr lang="zh-TW" altLang="en-US" sz="2800" dirty="0">
                <a:solidFill>
                  <a:schemeClr val="tx1"/>
                </a:solidFill>
                <a:latin typeface="標楷體" panose="03000509000000000000" pitchFamily="65" charset="-120"/>
                <a:ea typeface="標楷體" panose="03000509000000000000" pitchFamily="65" charset="-120"/>
              </a:rPr>
              <a:t>前項人員取得中華民國國籍者，得準用本條例規定</a:t>
            </a:r>
            <a:endParaRPr lang="en-US" altLang="zh-TW" sz="2800" dirty="0">
              <a:solidFill>
                <a:schemeClr val="tx1"/>
              </a:solidFill>
              <a:latin typeface="標楷體" panose="03000509000000000000" pitchFamily="65" charset="-120"/>
              <a:ea typeface="標楷體" panose="03000509000000000000" pitchFamily="65" charset="-120"/>
            </a:endParaRPr>
          </a:p>
          <a:p>
            <a:pPr lvl="0">
              <a:lnSpc>
                <a:spcPts val="4000"/>
              </a:lnSpc>
            </a:pPr>
            <a:r>
              <a:rPr lang="zh-TW" altLang="en-US" sz="2800" dirty="0">
                <a:solidFill>
                  <a:schemeClr val="tx1"/>
                </a:solidFill>
                <a:latin typeface="標楷體" panose="03000509000000000000" pitchFamily="65" charset="-120"/>
                <a:ea typeface="標楷體" panose="03000509000000000000" pitchFamily="65" charset="-120"/>
              </a:rPr>
              <a:t>   擇領月退休金給與</a:t>
            </a:r>
            <a:endParaRPr lang="en-US" altLang="zh-TW" sz="2800" dirty="0">
              <a:solidFill>
                <a:schemeClr val="tx1"/>
              </a:solidFill>
              <a:latin typeface="標楷體" panose="03000509000000000000" pitchFamily="65" charset="-120"/>
              <a:ea typeface="標楷體" panose="03000509000000000000" pitchFamily="65" charset="-120"/>
            </a:endParaRPr>
          </a:p>
          <a:p>
            <a:pPr marL="457200" indent="-457200">
              <a:buFont typeface="Arial" panose="020B0604020202020204" pitchFamily="34" charset="0"/>
              <a:buChar char="•"/>
            </a:pPr>
            <a:r>
              <a:rPr lang="zh-TW" altLang="zh-TW" sz="2800" dirty="0">
                <a:latin typeface="標楷體" panose="03000509000000000000" pitchFamily="65" charset="-120"/>
              </a:rPr>
              <a:t>依外國專業人才延攬及僱用法第</a:t>
            </a:r>
            <a:r>
              <a:rPr lang="en-US" altLang="zh-TW" sz="2800" dirty="0">
                <a:latin typeface="標楷體" panose="03000509000000000000" pitchFamily="65" charset="-120"/>
              </a:rPr>
              <a:t>12</a:t>
            </a:r>
            <a:r>
              <a:rPr lang="zh-TW" altLang="zh-TW" sz="2800" dirty="0">
                <a:latin typeface="標楷體" panose="03000509000000000000" pitchFamily="65" charset="-120"/>
              </a:rPr>
              <a:t>條規定，公立</a:t>
            </a:r>
            <a:endParaRPr lang="zh-TW" altLang="en-US" sz="2800" dirty="0">
              <a:latin typeface="標楷體" panose="03000509000000000000" pitchFamily="65" charset="-120"/>
            </a:endParaRPr>
          </a:p>
          <a:p>
            <a:pPr lvl="0">
              <a:lnSpc>
                <a:spcPts val="4000"/>
              </a:lnSpc>
            </a:pPr>
            <a:r>
              <a:rPr lang="en-US" altLang="zh-TW" sz="2800" dirty="0">
                <a:latin typeface="標楷體" panose="03000509000000000000" pitchFamily="65" charset="-120"/>
              </a:rPr>
              <a:t>   </a:t>
            </a:r>
            <a:r>
              <a:rPr lang="zh-TW" altLang="zh-TW" sz="2800" dirty="0">
                <a:latin typeface="標楷體" panose="03000509000000000000" pitchFamily="65" charset="-120"/>
              </a:rPr>
              <a:t>學校現職編制內專任合格有給之教師，並經內政部</a:t>
            </a:r>
            <a:endParaRPr lang="en-US" altLang="zh-TW" sz="2800" dirty="0">
              <a:latin typeface="標楷體" panose="03000509000000000000" pitchFamily="65" charset="-120"/>
            </a:endParaRPr>
          </a:p>
          <a:p>
            <a:pPr lvl="0">
              <a:lnSpc>
                <a:spcPts val="4000"/>
              </a:lnSpc>
            </a:pPr>
            <a:r>
              <a:rPr lang="en-US" altLang="zh-TW" sz="2800" dirty="0">
                <a:latin typeface="標楷體" panose="03000509000000000000" pitchFamily="65" charset="-120"/>
              </a:rPr>
              <a:t>   </a:t>
            </a:r>
            <a:r>
              <a:rPr lang="zh-TW" altLang="zh-TW" sz="2800" dirty="0">
                <a:latin typeface="標楷體" panose="03000509000000000000" pitchFamily="65" charset="-120"/>
              </a:rPr>
              <a:t>移民署許可永久居留者，得</a:t>
            </a:r>
            <a:r>
              <a:rPr lang="zh-TW" altLang="zh-TW" sz="2800" dirty="0">
                <a:solidFill>
                  <a:srgbClr val="FF0000"/>
                </a:solidFill>
                <a:latin typeface="標楷體" panose="03000509000000000000" pitchFamily="65" charset="-120"/>
              </a:rPr>
              <a:t>擇一支領一次退休金或</a:t>
            </a:r>
            <a:endParaRPr lang="en-US" altLang="zh-TW" sz="2800" dirty="0">
              <a:solidFill>
                <a:srgbClr val="FF0000"/>
              </a:solidFill>
              <a:latin typeface="標楷體" panose="03000509000000000000" pitchFamily="65" charset="-120"/>
            </a:endParaRPr>
          </a:p>
          <a:p>
            <a:pPr lvl="0">
              <a:lnSpc>
                <a:spcPts val="4000"/>
              </a:lnSpc>
            </a:pPr>
            <a:r>
              <a:rPr lang="en-US" altLang="zh-TW" sz="2800" dirty="0">
                <a:solidFill>
                  <a:srgbClr val="FF0000"/>
                </a:solidFill>
                <a:latin typeface="標楷體" panose="03000509000000000000" pitchFamily="65" charset="-120"/>
              </a:rPr>
              <a:t>   </a:t>
            </a:r>
            <a:r>
              <a:rPr lang="zh-TW" altLang="zh-TW" sz="2800" dirty="0">
                <a:solidFill>
                  <a:srgbClr val="FF0000"/>
                </a:solidFill>
                <a:latin typeface="標楷體" panose="03000509000000000000" pitchFamily="65" charset="-120"/>
              </a:rPr>
              <a:t>月退休金</a:t>
            </a:r>
            <a:endParaRPr lang="zh-TW" altLang="en-US" sz="2800" dirty="0">
              <a:solidFill>
                <a:srgbClr val="FF0000"/>
              </a:solidFill>
              <a:latin typeface="標楷體" panose="03000509000000000000" pitchFamily="65" charset="-120"/>
            </a:endParaRPr>
          </a:p>
          <a:p>
            <a:pPr lvl="0">
              <a:lnSpc>
                <a:spcPts val="4000"/>
              </a:lnSpc>
            </a:pPr>
            <a:endParaRPr lang="zh-TW" altLang="en-US" sz="2800" b="1" dirty="0">
              <a:solidFill>
                <a:srgbClr val="C00000"/>
              </a:solidFill>
              <a:latin typeface="標楷體" panose="03000509000000000000" pitchFamily="65" charset="-120"/>
              <a:ea typeface="標楷體" panose="03000509000000000000" pitchFamily="65" charset="-120"/>
            </a:endParaRPr>
          </a:p>
        </p:txBody>
      </p:sp>
      <p:pic>
        <p:nvPicPr>
          <p:cNvPr id="7" name="圖片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9512" y="188640"/>
            <a:ext cx="792088" cy="792088"/>
          </a:xfrm>
          <a:prstGeom prst="rect">
            <a:avLst/>
          </a:prstGeom>
        </p:spPr>
      </p:pic>
    </p:spTree>
    <p:extLst>
      <p:ext uri="{BB962C8B-B14F-4D97-AF65-F5344CB8AC3E}">
        <p14:creationId xmlns:p14="http://schemas.microsoft.com/office/powerpoint/2010/main" val="198253668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標題 1"/>
          <p:cNvSpPr>
            <a:spLocks noGrp="1"/>
          </p:cNvSpPr>
          <p:nvPr>
            <p:ph type="title"/>
          </p:nvPr>
        </p:nvSpPr>
        <p:spPr>
          <a:xfrm>
            <a:off x="539552" y="483667"/>
            <a:ext cx="8229600" cy="994122"/>
          </a:xfrm>
          <a:noFill/>
          <a:ln>
            <a:noFill/>
          </a:ln>
        </p:spPr>
        <p:style>
          <a:lnRef idx="1">
            <a:schemeClr val="accent3"/>
          </a:lnRef>
          <a:fillRef idx="1002">
            <a:schemeClr val="lt2"/>
          </a:fillRef>
          <a:effectRef idx="1">
            <a:schemeClr val="accent3"/>
          </a:effectRef>
          <a:fontRef idx="minor">
            <a:schemeClr val="dk1"/>
          </a:fontRef>
        </p:style>
        <p:txBody>
          <a:bodyPr>
            <a:normAutofit/>
          </a:bodyPr>
          <a:lstStyle/>
          <a:p>
            <a:r>
              <a:rPr lang="zh-TW" altLang="en-US" sz="4800" dirty="0">
                <a:solidFill>
                  <a:schemeClr val="tx1"/>
                </a:solidFill>
                <a:latin typeface="標楷體" panose="03000509000000000000" pitchFamily="65" charset="-120"/>
                <a:ea typeface="標楷體" panose="03000509000000000000" pitchFamily="65" charset="-120"/>
              </a:rPr>
              <a:t>離婚配偶退休金請求權１</a:t>
            </a:r>
            <a:r>
              <a:rPr lang="zh-TW" altLang="en-US" sz="2000" dirty="0">
                <a:solidFill>
                  <a:srgbClr val="FF0000"/>
                </a:solidFill>
                <a:latin typeface="標楷體" panose="03000509000000000000" pitchFamily="65" charset="-120"/>
                <a:ea typeface="標楷體" panose="03000509000000000000" pitchFamily="65" charset="-120"/>
              </a:rPr>
              <a:t>教</a:t>
            </a:r>
            <a:r>
              <a:rPr lang="en-US" altLang="zh-TW" sz="2000" dirty="0">
                <a:solidFill>
                  <a:srgbClr val="FF0000"/>
                </a:solidFill>
                <a:latin typeface="標楷體" panose="03000509000000000000" pitchFamily="65" charset="-120"/>
                <a:ea typeface="標楷體" panose="03000509000000000000" pitchFamily="65" charset="-120"/>
              </a:rPr>
              <a:t>#83-84</a:t>
            </a:r>
            <a:endParaRPr lang="zh-TW" altLang="en-US" sz="2000" dirty="0">
              <a:solidFill>
                <a:srgbClr val="FF0000"/>
              </a:solidFill>
              <a:latin typeface="標楷體" panose="03000509000000000000" pitchFamily="65" charset="-120"/>
              <a:ea typeface="標楷體" panose="03000509000000000000" pitchFamily="65" charset="-120"/>
            </a:endParaRPr>
          </a:p>
        </p:txBody>
      </p:sp>
      <p:sp>
        <p:nvSpPr>
          <p:cNvPr id="6" name="AutoShape 3"/>
          <p:cNvSpPr>
            <a:spLocks noChangeArrowheads="1"/>
          </p:cNvSpPr>
          <p:nvPr/>
        </p:nvSpPr>
        <p:spPr bwMode="auto">
          <a:xfrm>
            <a:off x="179512" y="1772816"/>
            <a:ext cx="8643998" cy="2016224"/>
          </a:xfrm>
          <a:prstGeom prst="roundRect">
            <a:avLst>
              <a:gd name="adj" fmla="val 9106"/>
            </a:avLst>
          </a:prstGeom>
          <a:ln>
            <a:headEnd/>
            <a:tailEnd/>
          </a:ln>
        </p:spPr>
        <p:style>
          <a:lnRef idx="1">
            <a:schemeClr val="accent1"/>
          </a:lnRef>
          <a:fillRef idx="2">
            <a:schemeClr val="accent1"/>
          </a:fillRef>
          <a:effectRef idx="1">
            <a:schemeClr val="accent1"/>
          </a:effectRef>
          <a:fontRef idx="minor">
            <a:schemeClr val="dk1"/>
          </a:fontRef>
        </p:style>
        <p:txBody>
          <a:bodyPr wrap="none" anchor="ctr"/>
          <a:lstStyle/>
          <a:p>
            <a:pPr marL="457200" indent="-457200">
              <a:buFont typeface="Arial" panose="020B0604020202020204" pitchFamily="34" charset="0"/>
              <a:buChar char="•"/>
            </a:pPr>
            <a:r>
              <a:rPr lang="zh-TW" altLang="zh-TW" sz="3200" dirty="0">
                <a:solidFill>
                  <a:schemeClr val="tx1"/>
                </a:solidFill>
                <a:latin typeface="標楷體" panose="03000509000000000000" pitchFamily="65" charset="-120"/>
                <a:ea typeface="標楷體" panose="03000509000000000000" pitchFamily="65" charset="-120"/>
              </a:rPr>
              <a:t>基本條件</a:t>
            </a:r>
            <a:endParaRPr lang="en-US" altLang="zh-TW" sz="3200" dirty="0">
              <a:solidFill>
                <a:schemeClr val="tx1"/>
              </a:solidFill>
              <a:latin typeface="標楷體" panose="03000509000000000000" pitchFamily="65" charset="-120"/>
              <a:ea typeface="標楷體" panose="03000509000000000000" pitchFamily="65" charset="-120"/>
            </a:endParaRPr>
          </a:p>
          <a:p>
            <a:pPr marL="971550" lvl="1" indent="-514350">
              <a:buAutoNum type="arabicPeriod"/>
            </a:pPr>
            <a:r>
              <a:rPr lang="zh-TW" altLang="zh-TW" sz="3200" dirty="0">
                <a:solidFill>
                  <a:schemeClr val="tx1"/>
                </a:solidFill>
                <a:latin typeface="標楷體" panose="03000509000000000000" pitchFamily="65" charset="-120"/>
                <a:ea typeface="標楷體" panose="03000509000000000000" pitchFamily="65" charset="-120"/>
              </a:rPr>
              <a:t>婚姻關係基本年限：</a:t>
            </a:r>
            <a:r>
              <a:rPr lang="en-US" altLang="zh-TW" sz="3200" dirty="0">
                <a:solidFill>
                  <a:schemeClr val="tx1"/>
                </a:solidFill>
                <a:latin typeface="標楷體" panose="03000509000000000000" pitchFamily="65" charset="-120"/>
                <a:ea typeface="標楷體" panose="03000509000000000000" pitchFamily="65" charset="-120"/>
              </a:rPr>
              <a:t>2</a:t>
            </a:r>
            <a:r>
              <a:rPr lang="zh-TW" altLang="zh-TW" sz="3200" dirty="0">
                <a:solidFill>
                  <a:schemeClr val="tx1"/>
                </a:solidFill>
                <a:latin typeface="標楷體" panose="03000509000000000000" pitchFamily="65" charset="-120"/>
                <a:ea typeface="標楷體" panose="03000509000000000000" pitchFamily="65" charset="-120"/>
              </a:rPr>
              <a:t>年</a:t>
            </a:r>
            <a:endParaRPr lang="en-US" altLang="zh-TW" sz="3200" dirty="0">
              <a:solidFill>
                <a:schemeClr val="tx1"/>
              </a:solidFill>
              <a:latin typeface="標楷體" panose="03000509000000000000" pitchFamily="65" charset="-120"/>
              <a:ea typeface="標楷體" panose="03000509000000000000" pitchFamily="65" charset="-120"/>
            </a:endParaRPr>
          </a:p>
          <a:p>
            <a:pPr marL="971550" lvl="1" indent="-514350">
              <a:buAutoNum type="arabicPeriod"/>
            </a:pPr>
            <a:r>
              <a:rPr lang="zh-TW" altLang="zh-TW" sz="3200" dirty="0">
                <a:solidFill>
                  <a:schemeClr val="tx1"/>
                </a:solidFill>
                <a:latin typeface="標楷體" panose="03000509000000000000" pitchFamily="65" charset="-120"/>
                <a:ea typeface="標楷體" panose="03000509000000000000" pitchFamily="65" charset="-120"/>
              </a:rPr>
              <a:t>配偶無工作或其適用之退休規定有相同</a:t>
            </a:r>
            <a:endParaRPr lang="en-US" altLang="zh-TW" sz="3200" dirty="0">
              <a:solidFill>
                <a:schemeClr val="tx1"/>
              </a:solidFill>
              <a:latin typeface="標楷體" panose="03000509000000000000" pitchFamily="65" charset="-120"/>
              <a:ea typeface="標楷體" panose="03000509000000000000" pitchFamily="65" charset="-120"/>
            </a:endParaRPr>
          </a:p>
          <a:p>
            <a:r>
              <a:rPr lang="zh-TW" altLang="en-US" sz="3200" dirty="0">
                <a:solidFill>
                  <a:schemeClr val="tx1"/>
                </a:solidFill>
                <a:latin typeface="標楷體" panose="03000509000000000000" pitchFamily="65" charset="-120"/>
                <a:ea typeface="標楷體" panose="03000509000000000000" pitchFamily="65" charset="-120"/>
              </a:rPr>
              <a:t>      </a:t>
            </a:r>
            <a:r>
              <a:rPr lang="zh-TW" altLang="zh-TW" sz="3200" dirty="0">
                <a:solidFill>
                  <a:schemeClr val="tx1"/>
                </a:solidFill>
                <a:latin typeface="標楷體" panose="03000509000000000000" pitchFamily="65" charset="-120"/>
                <a:ea typeface="標楷體" panose="03000509000000000000" pitchFamily="65" charset="-120"/>
              </a:rPr>
              <a:t>分配規定</a:t>
            </a:r>
            <a:r>
              <a:rPr lang="zh-TW" altLang="en-US" sz="3200" b="1" dirty="0">
                <a:solidFill>
                  <a:schemeClr val="tx1"/>
                </a:solidFill>
                <a:latin typeface="標楷體" panose="03000509000000000000" pitchFamily="65" charset="-120"/>
                <a:ea typeface="標楷體" panose="03000509000000000000" pitchFamily="65" charset="-120"/>
              </a:rPr>
              <a:t> </a:t>
            </a:r>
            <a:r>
              <a:rPr lang="en-US" altLang="zh-TW" sz="3200" b="1" dirty="0">
                <a:solidFill>
                  <a:schemeClr val="tx1"/>
                </a:solidFill>
                <a:latin typeface="標楷體" panose="03000509000000000000" pitchFamily="65" charset="-120"/>
                <a:ea typeface="標楷體" panose="03000509000000000000" pitchFamily="65" charset="-120"/>
              </a:rPr>
              <a:t>(</a:t>
            </a:r>
            <a:r>
              <a:rPr lang="zh-TW" altLang="zh-TW" sz="3200" dirty="0">
                <a:solidFill>
                  <a:schemeClr val="tx1"/>
                </a:solidFill>
                <a:latin typeface="標楷體" panose="03000509000000000000" pitchFamily="65" charset="-120"/>
                <a:ea typeface="標楷體" panose="03000509000000000000" pitchFamily="65" charset="-120"/>
              </a:rPr>
              <a:t>互惠原則</a:t>
            </a:r>
            <a:r>
              <a:rPr lang="en-US" altLang="zh-TW" sz="3200" b="1" dirty="0">
                <a:solidFill>
                  <a:schemeClr val="tx1"/>
                </a:solidFill>
                <a:latin typeface="標楷體" panose="03000509000000000000" pitchFamily="65" charset="-120"/>
                <a:ea typeface="標楷體" panose="03000509000000000000" pitchFamily="65" charset="-120"/>
              </a:rPr>
              <a:t>)</a:t>
            </a:r>
            <a:endParaRPr lang="zh-TW" altLang="zh-TW" sz="3200" dirty="0">
              <a:solidFill>
                <a:schemeClr val="tx1"/>
              </a:solidFill>
              <a:latin typeface="標楷體" panose="03000509000000000000" pitchFamily="65" charset="-120"/>
              <a:ea typeface="標楷體" panose="03000509000000000000" pitchFamily="65" charset="-120"/>
            </a:endParaRPr>
          </a:p>
        </p:txBody>
      </p:sp>
      <p:sp>
        <p:nvSpPr>
          <p:cNvPr id="8" name="AutoShape 3"/>
          <p:cNvSpPr>
            <a:spLocks noChangeArrowheads="1"/>
          </p:cNvSpPr>
          <p:nvPr/>
        </p:nvSpPr>
        <p:spPr bwMode="auto">
          <a:xfrm>
            <a:off x="168316" y="3926061"/>
            <a:ext cx="8643998" cy="2664296"/>
          </a:xfrm>
          <a:prstGeom prst="roundRect">
            <a:avLst>
              <a:gd name="adj" fmla="val 9106"/>
            </a:avLst>
          </a:prstGeom>
          <a:ln>
            <a:headEnd/>
            <a:tailEnd/>
          </a:ln>
        </p:spPr>
        <p:style>
          <a:lnRef idx="1">
            <a:schemeClr val="accent5"/>
          </a:lnRef>
          <a:fillRef idx="2">
            <a:schemeClr val="accent5"/>
          </a:fillRef>
          <a:effectRef idx="1">
            <a:schemeClr val="accent5"/>
          </a:effectRef>
          <a:fontRef idx="minor">
            <a:schemeClr val="dk1"/>
          </a:fontRef>
        </p:style>
        <p:txBody>
          <a:bodyPr wrap="none" anchor="ctr"/>
          <a:lstStyle/>
          <a:p>
            <a:pPr marL="457200" lvl="0" indent="-457200">
              <a:buFont typeface="Arial" panose="020B0604020202020204" pitchFamily="34" charset="0"/>
              <a:buChar char="•"/>
            </a:pPr>
            <a:r>
              <a:rPr lang="zh-TW" altLang="zh-TW" sz="3200" dirty="0">
                <a:solidFill>
                  <a:schemeClr val="tx1"/>
                </a:solidFill>
                <a:latin typeface="標楷體" panose="03000509000000000000" pitchFamily="65" charset="-120"/>
                <a:ea typeface="標楷體" panose="03000509000000000000" pitchFamily="65" charset="-120"/>
              </a:rPr>
              <a:t>分配項目及額度</a:t>
            </a:r>
            <a:endParaRPr lang="en-US" altLang="zh-TW" sz="3200" dirty="0">
              <a:solidFill>
                <a:schemeClr val="tx1"/>
              </a:solidFill>
              <a:latin typeface="標楷體" panose="03000509000000000000" pitchFamily="65" charset="-120"/>
              <a:ea typeface="標楷體" panose="03000509000000000000" pitchFamily="65" charset="-120"/>
            </a:endParaRPr>
          </a:p>
          <a:p>
            <a:r>
              <a:rPr lang="zh-TW" altLang="en-US" sz="3200" dirty="0">
                <a:latin typeface="標楷體" panose="03000509000000000000" pitchFamily="65" charset="-120"/>
                <a:ea typeface="標楷體" panose="03000509000000000000" pitchFamily="65" charset="-120"/>
              </a:rPr>
              <a:t>  </a:t>
            </a:r>
            <a:r>
              <a:rPr lang="en-US" altLang="zh-TW" sz="3200" dirty="0">
                <a:latin typeface="標楷體" panose="03000509000000000000" pitchFamily="65" charset="-120"/>
                <a:ea typeface="標楷體" panose="03000509000000000000" pitchFamily="65" charset="-120"/>
              </a:rPr>
              <a:t>1.</a:t>
            </a:r>
            <a:r>
              <a:rPr lang="zh-TW" altLang="zh-TW" sz="3200" dirty="0">
                <a:latin typeface="標楷體" panose="03000509000000000000" pitchFamily="65" charset="-120"/>
                <a:ea typeface="標楷體" panose="03000509000000000000" pitchFamily="65" charset="-120"/>
              </a:rPr>
              <a:t>一次退休金標準計算一次給與</a:t>
            </a:r>
            <a:endParaRPr lang="en-US" altLang="zh-TW" sz="3200" dirty="0">
              <a:latin typeface="標楷體" panose="03000509000000000000" pitchFamily="65" charset="-120"/>
              <a:ea typeface="標楷體" panose="03000509000000000000" pitchFamily="65" charset="-120"/>
            </a:endParaRPr>
          </a:p>
          <a:p>
            <a:r>
              <a:rPr lang="zh-TW" altLang="en-US" sz="3200" dirty="0">
                <a:latin typeface="標楷體" panose="03000509000000000000" pitchFamily="65" charset="-120"/>
                <a:ea typeface="標楷體" panose="03000509000000000000" pitchFamily="65" charset="-120"/>
              </a:rPr>
              <a:t>  </a:t>
            </a:r>
            <a:r>
              <a:rPr lang="en-US" altLang="zh-TW" sz="3200" dirty="0">
                <a:latin typeface="標楷體" panose="03000509000000000000" pitchFamily="65" charset="-120"/>
                <a:ea typeface="標楷體" panose="03000509000000000000" pitchFamily="65" charset="-120"/>
              </a:rPr>
              <a:t>2.</a:t>
            </a:r>
            <a:r>
              <a:rPr lang="zh-TW" altLang="zh-TW" sz="3200" dirty="0">
                <a:latin typeface="標楷體" panose="03000509000000000000" pitchFamily="65" charset="-120"/>
                <a:ea typeface="標楷體" panose="03000509000000000000" pitchFamily="65" charset="-120"/>
              </a:rPr>
              <a:t>比率按婚姻關係期間占公職期間部分之比</a:t>
            </a:r>
            <a:endParaRPr lang="en-US" altLang="zh-TW" sz="3200" dirty="0">
              <a:latin typeface="標楷體" panose="03000509000000000000" pitchFamily="65" charset="-120"/>
              <a:ea typeface="標楷體" panose="03000509000000000000" pitchFamily="65" charset="-120"/>
            </a:endParaRPr>
          </a:p>
          <a:p>
            <a:r>
              <a:rPr lang="zh-TW" altLang="en-US" sz="3200" dirty="0">
                <a:latin typeface="標楷體" panose="03000509000000000000" pitchFamily="65" charset="-120"/>
                <a:ea typeface="標楷體" panose="03000509000000000000" pitchFamily="65" charset="-120"/>
              </a:rPr>
              <a:t>    </a:t>
            </a:r>
            <a:r>
              <a:rPr lang="zh-TW" altLang="zh-TW" sz="3200" dirty="0">
                <a:latin typeface="標楷體" panose="03000509000000000000" pitchFamily="65" charset="-120"/>
                <a:ea typeface="標楷體" panose="03000509000000000000" pitchFamily="65" charset="-120"/>
              </a:rPr>
              <a:t>率</a:t>
            </a:r>
            <a:r>
              <a:rPr lang="en-US" altLang="zh-TW" sz="3200" dirty="0">
                <a:latin typeface="標楷體" panose="03000509000000000000" pitchFamily="65" charset="-120"/>
                <a:ea typeface="標楷體" panose="03000509000000000000" pitchFamily="65" charset="-120"/>
              </a:rPr>
              <a:t>1/2</a:t>
            </a:r>
            <a:r>
              <a:rPr lang="zh-TW" altLang="zh-TW" sz="3200" dirty="0">
                <a:latin typeface="標楷體" panose="03000509000000000000" pitchFamily="65" charset="-120"/>
                <a:ea typeface="標楷體" panose="03000509000000000000" pitchFamily="65" charset="-120"/>
              </a:rPr>
              <a:t>計算</a:t>
            </a:r>
            <a:endParaRPr lang="en-US" altLang="zh-TW" sz="3200" dirty="0">
              <a:latin typeface="標楷體" panose="03000509000000000000" pitchFamily="65" charset="-120"/>
              <a:ea typeface="標楷體" panose="03000509000000000000" pitchFamily="65" charset="-120"/>
            </a:endParaRPr>
          </a:p>
          <a:p>
            <a:r>
              <a:rPr lang="zh-TW" altLang="en-US" sz="3200" dirty="0">
                <a:latin typeface="標楷體" panose="03000509000000000000" pitchFamily="65" charset="-120"/>
                <a:ea typeface="標楷體" panose="03000509000000000000" pitchFamily="65" charset="-120"/>
              </a:rPr>
              <a:t>  </a:t>
            </a:r>
            <a:r>
              <a:rPr lang="en-US" altLang="zh-TW" sz="3200" dirty="0">
                <a:latin typeface="標楷體" panose="03000509000000000000" pitchFamily="65" charset="-120"/>
                <a:ea typeface="標楷體" panose="03000509000000000000" pitchFamily="65" charset="-120"/>
              </a:rPr>
              <a:t>3.</a:t>
            </a:r>
            <a:r>
              <a:rPr lang="zh-TW" altLang="zh-TW" sz="3200" dirty="0">
                <a:latin typeface="標楷體" panose="03000509000000000000" pitchFamily="65" charset="-120"/>
                <a:ea typeface="標楷體" panose="03000509000000000000" pitchFamily="65" charset="-120"/>
              </a:rPr>
              <a:t>分配比率顯失衡平時，得聲請由法院裁定</a:t>
            </a:r>
            <a:endParaRPr lang="en-US" altLang="zh-TW" sz="3200" dirty="0">
              <a:latin typeface="標楷體" panose="03000509000000000000" pitchFamily="65" charset="-120"/>
              <a:ea typeface="標楷體" panose="03000509000000000000" pitchFamily="65" charset="-120"/>
            </a:endParaRPr>
          </a:p>
        </p:txBody>
      </p:sp>
      <p:pic>
        <p:nvPicPr>
          <p:cNvPr id="7" name="圖片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9512" y="188640"/>
            <a:ext cx="792088" cy="792088"/>
          </a:xfrm>
          <a:prstGeom prst="rect">
            <a:avLst/>
          </a:prstGeom>
        </p:spPr>
      </p:pic>
    </p:spTree>
    <p:extLst>
      <p:ext uri="{BB962C8B-B14F-4D97-AF65-F5344CB8AC3E}">
        <p14:creationId xmlns:p14="http://schemas.microsoft.com/office/powerpoint/2010/main" val="214864298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標題 1"/>
          <p:cNvSpPr>
            <a:spLocks noGrp="1"/>
          </p:cNvSpPr>
          <p:nvPr>
            <p:ph type="title"/>
          </p:nvPr>
        </p:nvSpPr>
        <p:spPr>
          <a:xfrm>
            <a:off x="467544" y="476672"/>
            <a:ext cx="8229600" cy="778098"/>
          </a:xfrm>
          <a:noFill/>
          <a:ln>
            <a:noFill/>
          </a:ln>
        </p:spPr>
        <p:style>
          <a:lnRef idx="1">
            <a:schemeClr val="accent3"/>
          </a:lnRef>
          <a:fillRef idx="1002">
            <a:schemeClr val="lt2"/>
          </a:fillRef>
          <a:effectRef idx="1">
            <a:schemeClr val="accent3"/>
          </a:effectRef>
          <a:fontRef idx="minor">
            <a:schemeClr val="dk1"/>
          </a:fontRef>
        </p:style>
        <p:txBody>
          <a:bodyPr>
            <a:normAutofit fontScale="90000"/>
          </a:bodyPr>
          <a:lstStyle/>
          <a:p>
            <a:r>
              <a:rPr lang="zh-TW" altLang="en-US" sz="4800" dirty="0">
                <a:solidFill>
                  <a:schemeClr val="tx1"/>
                </a:solidFill>
                <a:latin typeface="標楷體" panose="03000509000000000000" pitchFamily="65" charset="-120"/>
                <a:ea typeface="標楷體" panose="03000509000000000000" pitchFamily="65" charset="-120"/>
              </a:rPr>
              <a:t>離婚配偶退休金請求權２</a:t>
            </a:r>
          </a:p>
        </p:txBody>
      </p:sp>
      <p:sp>
        <p:nvSpPr>
          <p:cNvPr id="6" name="AutoShape 3"/>
          <p:cNvSpPr>
            <a:spLocks noChangeArrowheads="1"/>
          </p:cNvSpPr>
          <p:nvPr/>
        </p:nvSpPr>
        <p:spPr bwMode="auto">
          <a:xfrm>
            <a:off x="214883" y="1694610"/>
            <a:ext cx="8643998" cy="5145506"/>
          </a:xfrm>
          <a:prstGeom prst="roundRect">
            <a:avLst>
              <a:gd name="adj" fmla="val 9106"/>
            </a:avLst>
          </a:prstGeom>
          <a:gradFill rotWithShape="1">
            <a:gsLst>
              <a:gs pos="0">
                <a:srgbClr val="6DB6FF">
                  <a:gamma/>
                  <a:tint val="19216"/>
                  <a:invGamma/>
                </a:srgbClr>
              </a:gs>
              <a:gs pos="100000">
                <a:schemeClr val="accent1"/>
              </a:gs>
            </a:gsLst>
            <a:lin ang="2700000" scaled="1"/>
          </a:gradFill>
          <a:ln w="9525">
            <a:noFill/>
            <a:round/>
            <a:headEnd/>
            <a:tailEnd/>
          </a:ln>
          <a:effectLst/>
        </p:spPr>
        <p:txBody>
          <a:bodyPr wrap="none" anchor="ctr"/>
          <a:lstStyle/>
          <a:p>
            <a:pPr marL="342900" indent="-342900">
              <a:buFont typeface="Arial" panose="020B0604020202020204" pitchFamily="34" charset="0"/>
              <a:buChar char="•"/>
            </a:pPr>
            <a:r>
              <a:rPr lang="zh-TW" altLang="zh-TW" sz="2400" dirty="0">
                <a:solidFill>
                  <a:schemeClr val="tx1"/>
                </a:solidFill>
                <a:latin typeface="標楷體" panose="03000509000000000000" pitchFamily="65" charset="-120"/>
              </a:rPr>
              <a:t>排除對象</a:t>
            </a:r>
            <a:endParaRPr lang="en-US" altLang="zh-TW" sz="2400" dirty="0">
              <a:solidFill>
                <a:schemeClr val="tx1"/>
              </a:solidFill>
              <a:latin typeface="標楷體" panose="03000509000000000000" pitchFamily="65" charset="-120"/>
            </a:endParaRPr>
          </a:p>
          <a:p>
            <a:pPr indent="361950"/>
            <a:r>
              <a:rPr lang="en-US" altLang="zh-TW" sz="2400" dirty="0">
                <a:solidFill>
                  <a:schemeClr val="tx1"/>
                </a:solidFill>
                <a:latin typeface="標楷體" panose="03000509000000000000" pitchFamily="65" charset="-120"/>
              </a:rPr>
              <a:t>1. </a:t>
            </a:r>
            <a:r>
              <a:rPr lang="zh-TW" altLang="zh-TW" sz="2400" dirty="0">
                <a:solidFill>
                  <a:schemeClr val="tx1"/>
                </a:solidFill>
                <a:latin typeface="標楷體" panose="03000509000000000000" pitchFamily="65" charset="-120"/>
              </a:rPr>
              <a:t>命令退休或</a:t>
            </a:r>
            <a:r>
              <a:rPr lang="zh-TW" altLang="en-US" sz="2400" dirty="0">
                <a:solidFill>
                  <a:schemeClr val="tx1"/>
                </a:solidFill>
                <a:latin typeface="標楷體" panose="03000509000000000000" pitchFamily="65" charset="-120"/>
              </a:rPr>
              <a:t>新法</a:t>
            </a:r>
            <a:r>
              <a:rPr lang="zh-TW" altLang="zh-TW" sz="2400" dirty="0">
                <a:solidFill>
                  <a:schemeClr val="tx1"/>
                </a:solidFill>
                <a:latin typeface="標楷體" panose="03000509000000000000" pitchFamily="65" charset="-120"/>
              </a:rPr>
              <a:t>施行前已退休者，不適用</a:t>
            </a:r>
          </a:p>
          <a:p>
            <a:pPr indent="361950"/>
            <a:r>
              <a:rPr lang="en-US" altLang="zh-TW" sz="2400" dirty="0">
                <a:solidFill>
                  <a:schemeClr val="tx1"/>
                </a:solidFill>
                <a:latin typeface="標楷體" panose="03000509000000000000" pitchFamily="65" charset="-120"/>
              </a:rPr>
              <a:t>2.</a:t>
            </a:r>
            <a:r>
              <a:rPr lang="zh-TW" altLang="en-US" sz="2400" dirty="0">
                <a:solidFill>
                  <a:schemeClr val="tx1"/>
                </a:solidFill>
                <a:latin typeface="標楷體" panose="03000509000000000000" pitchFamily="65" charset="-120"/>
              </a:rPr>
              <a:t>新法</a:t>
            </a:r>
            <a:r>
              <a:rPr lang="zh-TW" altLang="zh-TW" sz="2400" dirty="0">
                <a:solidFill>
                  <a:schemeClr val="tx1"/>
                </a:solidFill>
                <a:latin typeface="標楷體" panose="03000509000000000000" pitchFamily="65" charset="-120"/>
              </a:rPr>
              <a:t>施行前已離婚者，不適用</a:t>
            </a:r>
            <a:endParaRPr lang="en-US" altLang="zh-TW" sz="2400" dirty="0">
              <a:solidFill>
                <a:schemeClr val="tx1"/>
              </a:solidFill>
              <a:latin typeface="標楷體" panose="03000509000000000000" pitchFamily="65" charset="-120"/>
            </a:endParaRPr>
          </a:p>
          <a:p>
            <a:pPr marL="342900" indent="-342900">
              <a:buFont typeface="Arial" panose="020B0604020202020204" pitchFamily="34" charset="0"/>
              <a:buChar char="•"/>
            </a:pPr>
            <a:r>
              <a:rPr lang="zh-TW" altLang="zh-TW" sz="2400" dirty="0">
                <a:solidFill>
                  <a:schemeClr val="tx1"/>
                </a:solidFill>
                <a:latin typeface="標楷體" panose="03000509000000000000" pitchFamily="65" charset="-120"/>
              </a:rPr>
              <a:t>喪失資格</a:t>
            </a:r>
            <a:endParaRPr lang="en-US" altLang="zh-TW" sz="2400" dirty="0">
              <a:solidFill>
                <a:schemeClr val="tx1"/>
              </a:solidFill>
              <a:latin typeface="標楷體" panose="03000509000000000000" pitchFamily="65" charset="-120"/>
            </a:endParaRPr>
          </a:p>
          <a:p>
            <a:pPr indent="361950"/>
            <a:r>
              <a:rPr lang="zh-TW" altLang="zh-TW" sz="2400" dirty="0">
                <a:solidFill>
                  <a:schemeClr val="tx1"/>
                </a:solidFill>
                <a:latin typeface="標楷體" panose="03000509000000000000" pitchFamily="65" charset="-120"/>
              </a:rPr>
              <a:t>離婚配偶有第</a:t>
            </a:r>
            <a:r>
              <a:rPr lang="en-US" altLang="zh-TW" sz="2400" dirty="0">
                <a:solidFill>
                  <a:schemeClr val="tx1"/>
                </a:solidFill>
                <a:latin typeface="標楷體" panose="03000509000000000000" pitchFamily="65" charset="-120"/>
              </a:rPr>
              <a:t>75</a:t>
            </a:r>
            <a:r>
              <a:rPr lang="zh-TW" altLang="zh-TW" sz="2400" dirty="0">
                <a:solidFill>
                  <a:schemeClr val="tx1"/>
                </a:solidFill>
                <a:latin typeface="標楷體" panose="03000509000000000000" pitchFamily="65" charset="-120"/>
              </a:rPr>
              <a:t>條所定喪失退撫給與權利情形者</a:t>
            </a:r>
            <a:endParaRPr lang="en-US" altLang="zh-TW" sz="2400" dirty="0">
              <a:solidFill>
                <a:schemeClr val="tx1"/>
              </a:solidFill>
              <a:latin typeface="標楷體" panose="03000509000000000000" pitchFamily="65" charset="-120"/>
            </a:endParaRPr>
          </a:p>
          <a:p>
            <a:pPr marL="342900" indent="-342900">
              <a:buFont typeface="Arial" panose="020B0604020202020204" pitchFamily="34" charset="0"/>
              <a:buChar char="•"/>
            </a:pPr>
            <a:r>
              <a:rPr lang="zh-TW" altLang="zh-TW" sz="2400" dirty="0">
                <a:solidFill>
                  <a:schemeClr val="tx1"/>
                </a:solidFill>
                <a:latin typeface="標楷體" panose="03000509000000000000" pitchFamily="65" charset="-120"/>
              </a:rPr>
              <a:t>請求權限制及時效</a:t>
            </a:r>
            <a:endParaRPr lang="en-US" altLang="zh-TW" sz="2400" dirty="0">
              <a:solidFill>
                <a:schemeClr val="tx1"/>
              </a:solidFill>
              <a:latin typeface="標楷體" panose="03000509000000000000" pitchFamily="65" charset="-120"/>
            </a:endParaRPr>
          </a:p>
          <a:p>
            <a:pPr marL="514350" indent="-152400">
              <a:buAutoNum type="arabicPeriod"/>
            </a:pPr>
            <a:r>
              <a:rPr lang="zh-TW" altLang="zh-TW" sz="2400" dirty="0">
                <a:solidFill>
                  <a:schemeClr val="tx1"/>
                </a:solidFill>
                <a:latin typeface="標楷體" panose="03000509000000000000" pitchFamily="65" charset="-120"/>
              </a:rPr>
              <a:t>請求權不得讓與及繼承</a:t>
            </a:r>
            <a:endParaRPr lang="en-US" altLang="zh-TW" sz="2400" dirty="0">
              <a:solidFill>
                <a:schemeClr val="tx1"/>
              </a:solidFill>
              <a:latin typeface="標楷體" panose="03000509000000000000" pitchFamily="65" charset="-120"/>
            </a:endParaRPr>
          </a:p>
          <a:p>
            <a:pPr marL="514350" indent="-152400">
              <a:buAutoNum type="arabicPeriod"/>
            </a:pPr>
            <a:r>
              <a:rPr lang="zh-TW" altLang="zh-TW" sz="2400" dirty="0">
                <a:solidFill>
                  <a:schemeClr val="tx1"/>
                </a:solidFill>
                <a:latin typeface="標楷體" panose="03000509000000000000" pitchFamily="65" charset="-120"/>
              </a:rPr>
              <a:t>自知悉有分配請求權時起，</a:t>
            </a:r>
            <a:r>
              <a:rPr lang="en-US" altLang="zh-TW" sz="2400" dirty="0">
                <a:solidFill>
                  <a:schemeClr val="tx1"/>
                </a:solidFill>
                <a:latin typeface="標楷體" panose="03000509000000000000" pitchFamily="65" charset="-120"/>
              </a:rPr>
              <a:t>2</a:t>
            </a:r>
            <a:r>
              <a:rPr lang="zh-TW" altLang="zh-TW" sz="2400" dirty="0">
                <a:solidFill>
                  <a:schemeClr val="tx1"/>
                </a:solidFill>
                <a:latin typeface="標楷體" panose="03000509000000000000" pitchFamily="65" charset="-120"/>
              </a:rPr>
              <a:t>年間不行使而消滅</a:t>
            </a:r>
            <a:r>
              <a:rPr lang="zh-TW" altLang="en-US" sz="2400" dirty="0">
                <a:solidFill>
                  <a:schemeClr val="tx1"/>
                </a:solidFill>
                <a:latin typeface="標楷體" panose="03000509000000000000" pitchFamily="65" charset="-120"/>
              </a:rPr>
              <a:t>。</a:t>
            </a:r>
            <a:r>
              <a:rPr lang="zh-TW" altLang="zh-TW" sz="2400" dirty="0">
                <a:solidFill>
                  <a:schemeClr val="tx1"/>
                </a:solidFill>
                <a:latin typeface="標楷體" panose="03000509000000000000" pitchFamily="65" charset="-120"/>
              </a:rPr>
              <a:t>但自法</a:t>
            </a:r>
            <a:endParaRPr lang="en-US" altLang="zh-TW" sz="2400" dirty="0">
              <a:solidFill>
                <a:schemeClr val="tx1"/>
              </a:solidFill>
              <a:latin typeface="標楷體" panose="03000509000000000000" pitchFamily="65" charset="-120"/>
            </a:endParaRPr>
          </a:p>
          <a:p>
            <a:pPr indent="542925"/>
            <a:r>
              <a:rPr lang="en-US" altLang="zh-TW" sz="2400" dirty="0">
                <a:solidFill>
                  <a:schemeClr val="tx1"/>
                </a:solidFill>
                <a:latin typeface="標楷體" panose="03000509000000000000" pitchFamily="65" charset="-120"/>
              </a:rPr>
              <a:t> </a:t>
            </a:r>
            <a:r>
              <a:rPr lang="zh-TW" altLang="zh-TW" sz="2400" dirty="0">
                <a:solidFill>
                  <a:schemeClr val="tx1"/>
                </a:solidFill>
                <a:latin typeface="標楷體" panose="03000509000000000000" pitchFamily="65" charset="-120"/>
              </a:rPr>
              <a:t>定財產制或共同財產制關係消滅時，逾</a:t>
            </a:r>
            <a:r>
              <a:rPr lang="en-US" altLang="zh-TW" sz="2400" dirty="0">
                <a:solidFill>
                  <a:schemeClr val="tx1"/>
                </a:solidFill>
                <a:latin typeface="標楷體" panose="03000509000000000000" pitchFamily="65" charset="-120"/>
              </a:rPr>
              <a:t>5</a:t>
            </a:r>
            <a:r>
              <a:rPr lang="zh-TW" altLang="zh-TW" sz="2400" dirty="0">
                <a:solidFill>
                  <a:schemeClr val="tx1"/>
                </a:solidFill>
                <a:latin typeface="標楷體" panose="03000509000000000000" pitchFamily="65" charset="-120"/>
              </a:rPr>
              <a:t>年者，亦同發給</a:t>
            </a:r>
            <a:endParaRPr lang="en-US" altLang="zh-TW" sz="2400" dirty="0">
              <a:solidFill>
                <a:schemeClr val="tx1"/>
              </a:solidFill>
              <a:latin typeface="標楷體" panose="03000509000000000000" pitchFamily="65" charset="-120"/>
            </a:endParaRPr>
          </a:p>
          <a:p>
            <a:pPr indent="542925"/>
            <a:r>
              <a:rPr lang="en-US" altLang="zh-TW" sz="2400" dirty="0">
                <a:solidFill>
                  <a:schemeClr val="tx1"/>
                </a:solidFill>
                <a:latin typeface="標楷體" panose="03000509000000000000" pitchFamily="65" charset="-120"/>
              </a:rPr>
              <a:t> </a:t>
            </a:r>
            <a:r>
              <a:rPr lang="zh-TW" altLang="zh-TW" sz="2400" dirty="0">
                <a:solidFill>
                  <a:schemeClr val="tx1"/>
                </a:solidFill>
                <a:latin typeface="標楷體" panose="03000509000000000000" pitchFamily="65" charset="-120"/>
              </a:rPr>
              <a:t>方式</a:t>
            </a:r>
          </a:p>
          <a:p>
            <a:pPr indent="361950"/>
            <a:r>
              <a:rPr lang="en-US" altLang="zh-TW" sz="2400" dirty="0">
                <a:solidFill>
                  <a:schemeClr val="tx1"/>
                </a:solidFill>
                <a:latin typeface="標楷體" panose="03000509000000000000" pitchFamily="65" charset="-120"/>
              </a:rPr>
              <a:t>1.</a:t>
            </a:r>
            <a:r>
              <a:rPr lang="zh-TW" altLang="zh-TW" sz="2400" dirty="0">
                <a:solidFill>
                  <a:schemeClr val="tx1"/>
                </a:solidFill>
                <a:latin typeface="標楷體" panose="03000509000000000000" pitchFamily="65" charset="-120"/>
              </a:rPr>
              <a:t>以離婚時先協議為原則</a:t>
            </a:r>
            <a:endParaRPr lang="en-US" altLang="zh-TW" sz="2400" dirty="0">
              <a:solidFill>
                <a:schemeClr val="tx1"/>
              </a:solidFill>
              <a:latin typeface="標楷體" panose="03000509000000000000" pitchFamily="65" charset="-120"/>
            </a:endParaRPr>
          </a:p>
          <a:p>
            <a:pPr indent="361950"/>
            <a:r>
              <a:rPr lang="en-US" altLang="zh-TW" sz="2400" dirty="0">
                <a:solidFill>
                  <a:schemeClr val="tx1"/>
                </a:solidFill>
                <a:latin typeface="標楷體" panose="03000509000000000000" pitchFamily="65" charset="-120"/>
              </a:rPr>
              <a:t>2.</a:t>
            </a:r>
            <a:r>
              <a:rPr lang="zh-TW" altLang="zh-TW" sz="2400" dirty="0">
                <a:solidFill>
                  <a:schemeClr val="tx1"/>
                </a:solidFill>
                <a:latin typeface="標楷體" panose="03000509000000000000" pitchFamily="65" charset="-120"/>
              </a:rPr>
              <a:t>協議不成，再向退休金支給機關請求一次發給</a:t>
            </a:r>
            <a:r>
              <a:rPr lang="en-US" altLang="zh-TW" sz="2400" dirty="0">
                <a:solidFill>
                  <a:schemeClr val="tx1"/>
                </a:solidFill>
                <a:latin typeface="標楷體" panose="03000509000000000000" pitchFamily="65" charset="-120"/>
              </a:rPr>
              <a:t>(</a:t>
            </a:r>
            <a:r>
              <a:rPr lang="zh-TW" altLang="zh-TW" sz="2400" dirty="0">
                <a:solidFill>
                  <a:schemeClr val="tx1"/>
                </a:solidFill>
                <a:latin typeface="標楷體" panose="03000509000000000000" pitchFamily="65" charset="-120"/>
              </a:rPr>
              <a:t>代發之意</a:t>
            </a:r>
            <a:r>
              <a:rPr lang="en-US" altLang="zh-TW" sz="2400" dirty="0">
                <a:solidFill>
                  <a:schemeClr val="tx1"/>
                </a:solidFill>
                <a:latin typeface="標楷體" panose="03000509000000000000" pitchFamily="65" charset="-120"/>
              </a:rPr>
              <a:t>)</a:t>
            </a:r>
            <a:r>
              <a:rPr lang="zh-TW" altLang="zh-TW" sz="2400" dirty="0">
                <a:solidFill>
                  <a:schemeClr val="tx1"/>
                </a:solidFill>
                <a:latin typeface="標楷體" panose="03000509000000000000" pitchFamily="65" charset="-120"/>
              </a:rPr>
              <a:t>；</a:t>
            </a:r>
            <a:endParaRPr lang="en-US" altLang="zh-TW" sz="2400" dirty="0">
              <a:solidFill>
                <a:schemeClr val="tx1"/>
              </a:solidFill>
              <a:latin typeface="標楷體" panose="03000509000000000000" pitchFamily="65" charset="-120"/>
            </a:endParaRPr>
          </a:p>
          <a:p>
            <a:pPr indent="361950"/>
            <a:r>
              <a:rPr lang="zh-TW" altLang="en-US" sz="2400" dirty="0">
                <a:solidFill>
                  <a:schemeClr val="tx1"/>
                </a:solidFill>
                <a:latin typeface="標楷體" panose="03000509000000000000" pitchFamily="65" charset="-120"/>
              </a:rPr>
              <a:t>   </a:t>
            </a:r>
            <a:r>
              <a:rPr lang="zh-TW" altLang="zh-TW" sz="2400" dirty="0">
                <a:solidFill>
                  <a:schemeClr val="tx1"/>
                </a:solidFill>
                <a:latin typeface="標楷體" panose="03000509000000000000" pitchFamily="65" charset="-120"/>
              </a:rPr>
              <a:t>之後再由支給機關從退休人員退休金中收回</a:t>
            </a:r>
          </a:p>
        </p:txBody>
      </p:sp>
      <p:pic>
        <p:nvPicPr>
          <p:cNvPr id="4" name="圖片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9512" y="188640"/>
            <a:ext cx="792088" cy="792088"/>
          </a:xfrm>
          <a:prstGeom prst="rect">
            <a:avLst/>
          </a:prstGeom>
        </p:spPr>
      </p:pic>
    </p:spTree>
    <p:extLst>
      <p:ext uri="{BB962C8B-B14F-4D97-AF65-F5344CB8AC3E}">
        <p14:creationId xmlns:p14="http://schemas.microsoft.com/office/powerpoint/2010/main" val="365890038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標題 1"/>
          <p:cNvSpPr>
            <a:spLocks noGrp="1"/>
          </p:cNvSpPr>
          <p:nvPr>
            <p:ph type="title"/>
          </p:nvPr>
        </p:nvSpPr>
        <p:spPr>
          <a:xfrm>
            <a:off x="683568" y="476672"/>
            <a:ext cx="8229600" cy="778098"/>
          </a:xfrm>
          <a:noFill/>
          <a:ln>
            <a:noFill/>
          </a:ln>
        </p:spPr>
        <p:style>
          <a:lnRef idx="1">
            <a:schemeClr val="accent3"/>
          </a:lnRef>
          <a:fillRef idx="1002">
            <a:schemeClr val="lt2"/>
          </a:fillRef>
          <a:effectRef idx="1">
            <a:schemeClr val="accent3"/>
          </a:effectRef>
          <a:fontRef idx="minor">
            <a:schemeClr val="dk1"/>
          </a:fontRef>
        </p:style>
        <p:txBody>
          <a:bodyPr>
            <a:normAutofit fontScale="90000"/>
          </a:bodyPr>
          <a:lstStyle/>
          <a:p>
            <a:r>
              <a:rPr lang="zh-TW" altLang="en-US" sz="4800" dirty="0">
                <a:solidFill>
                  <a:schemeClr val="tx1"/>
                </a:solidFill>
                <a:latin typeface="標楷體" panose="03000509000000000000" pitchFamily="65" charset="-120"/>
                <a:ea typeface="標楷體" panose="03000509000000000000" pitchFamily="65" charset="-120"/>
              </a:rPr>
              <a:t>離婚配偶退休金請求權案例說明</a:t>
            </a:r>
          </a:p>
        </p:txBody>
      </p:sp>
      <p:graphicFrame>
        <p:nvGraphicFramePr>
          <p:cNvPr id="3" name="表格 2"/>
          <p:cNvGraphicFramePr>
            <a:graphicFrameLocks noGrp="1"/>
          </p:cNvGraphicFramePr>
          <p:nvPr>
            <p:extLst/>
          </p:nvPr>
        </p:nvGraphicFramePr>
        <p:xfrm>
          <a:off x="549896" y="1384942"/>
          <a:ext cx="8208913" cy="5419313"/>
        </p:xfrm>
        <a:graphic>
          <a:graphicData uri="http://schemas.openxmlformats.org/drawingml/2006/table">
            <a:tbl>
              <a:tblPr>
                <a:tableStyleId>{5C22544A-7EE6-4342-B048-85BDC9FD1C3A}</a:tableStyleId>
              </a:tblPr>
              <a:tblGrid>
                <a:gridCol w="1666288">
                  <a:extLst>
                    <a:ext uri="{9D8B030D-6E8A-4147-A177-3AD203B41FA5}">
                      <a16:colId xmlns:a16="http://schemas.microsoft.com/office/drawing/2014/main" xmlns="" val="20000"/>
                    </a:ext>
                  </a:extLst>
                </a:gridCol>
                <a:gridCol w="934661">
                  <a:extLst>
                    <a:ext uri="{9D8B030D-6E8A-4147-A177-3AD203B41FA5}">
                      <a16:colId xmlns:a16="http://schemas.microsoft.com/office/drawing/2014/main" xmlns="" val="20001"/>
                    </a:ext>
                  </a:extLst>
                </a:gridCol>
                <a:gridCol w="1591844">
                  <a:extLst>
                    <a:ext uri="{9D8B030D-6E8A-4147-A177-3AD203B41FA5}">
                      <a16:colId xmlns:a16="http://schemas.microsoft.com/office/drawing/2014/main" xmlns="" val="20002"/>
                    </a:ext>
                  </a:extLst>
                </a:gridCol>
                <a:gridCol w="1219440">
                  <a:extLst>
                    <a:ext uri="{9D8B030D-6E8A-4147-A177-3AD203B41FA5}">
                      <a16:colId xmlns:a16="http://schemas.microsoft.com/office/drawing/2014/main" xmlns="" val="20003"/>
                    </a:ext>
                  </a:extLst>
                </a:gridCol>
                <a:gridCol w="1190232">
                  <a:extLst>
                    <a:ext uri="{9D8B030D-6E8A-4147-A177-3AD203B41FA5}">
                      <a16:colId xmlns:a16="http://schemas.microsoft.com/office/drawing/2014/main" xmlns="" val="20004"/>
                    </a:ext>
                  </a:extLst>
                </a:gridCol>
                <a:gridCol w="803224">
                  <a:extLst>
                    <a:ext uri="{9D8B030D-6E8A-4147-A177-3AD203B41FA5}">
                      <a16:colId xmlns:a16="http://schemas.microsoft.com/office/drawing/2014/main" xmlns="" val="20005"/>
                    </a:ext>
                  </a:extLst>
                </a:gridCol>
                <a:gridCol w="803224">
                  <a:extLst>
                    <a:ext uri="{9D8B030D-6E8A-4147-A177-3AD203B41FA5}">
                      <a16:colId xmlns:a16="http://schemas.microsoft.com/office/drawing/2014/main" xmlns="" val="20006"/>
                    </a:ext>
                  </a:extLst>
                </a:gridCol>
              </a:tblGrid>
              <a:tr h="378911">
                <a:tc gridSpan="3">
                  <a:txBody>
                    <a:bodyPr/>
                    <a:lstStyle/>
                    <a:p>
                      <a:pPr algn="l" fontAlgn="ctr"/>
                      <a:r>
                        <a:rPr lang="en-US" altLang="zh-TW" sz="2400" u="none" strike="noStrike" dirty="0">
                          <a:effectLst/>
                          <a:latin typeface="標楷體" panose="03000509000000000000" pitchFamily="65" charset="-120"/>
                          <a:ea typeface="標楷體" panose="03000509000000000000" pitchFamily="65" charset="-120"/>
                        </a:rPr>
                        <a:t>1.</a:t>
                      </a:r>
                      <a:r>
                        <a:rPr lang="zh-TW" altLang="en-US" sz="2400" u="none" strike="noStrike" dirty="0">
                          <a:effectLst/>
                          <a:latin typeface="標楷體" panose="03000509000000000000" pitchFamily="65" charset="-120"/>
                          <a:ea typeface="標楷體" panose="03000509000000000000" pitchFamily="65" charset="-120"/>
                        </a:rPr>
                        <a:t>婚姻關係</a:t>
                      </a:r>
                      <a:endParaRPr lang="zh-TW" altLang="en-US" sz="2400" b="0" i="0" u="none" strike="noStrike" dirty="0">
                        <a:solidFill>
                          <a:srgbClr val="000000"/>
                        </a:solidFill>
                        <a:effectLst/>
                        <a:latin typeface="標楷體" panose="03000509000000000000" pitchFamily="65" charset="-120"/>
                        <a:ea typeface="標楷體" panose="03000509000000000000" pitchFamily="65" charset="-120"/>
                      </a:endParaRPr>
                    </a:p>
                  </a:txBody>
                  <a:tcPr marL="6149" marR="6149" marT="6149" marB="0" anchor="ctr">
                    <a:lnR w="12700" cap="flat" cmpd="sng" algn="ctr">
                      <a:solidFill>
                        <a:schemeClr val="tx1"/>
                      </a:solidFill>
                      <a:prstDash val="solid"/>
                      <a:round/>
                      <a:headEnd type="none" w="med" len="med"/>
                      <a:tailEnd type="none" w="med" len="med"/>
                    </a:lnR>
                    <a:solidFill>
                      <a:srgbClr val="FFC000"/>
                    </a:solidFill>
                  </a:tcPr>
                </a:tc>
                <a:tc hMerge="1">
                  <a:txBody>
                    <a:bodyPr/>
                    <a:lstStyle/>
                    <a:p>
                      <a:pPr algn="ctr" fontAlgn="ctr"/>
                      <a:endParaRPr lang="en-US" altLang="zh-TW" sz="1000" b="0" i="0" u="none" strike="noStrike" dirty="0">
                        <a:solidFill>
                          <a:srgbClr val="000000"/>
                        </a:solidFill>
                        <a:effectLst/>
                        <a:latin typeface="新細明體"/>
                      </a:endParaRPr>
                    </a:p>
                  </a:txBody>
                  <a:tcPr marL="6149" marR="6149" marT="6149" marB="0" anchor="ctr">
                    <a:lnR w="12700" cap="flat" cmpd="sng" algn="ctr">
                      <a:solidFill>
                        <a:schemeClr val="tx1"/>
                      </a:solidFill>
                      <a:prstDash val="solid"/>
                      <a:round/>
                      <a:headEnd type="none" w="med" len="med"/>
                      <a:tailEnd type="none" w="med" len="med"/>
                    </a:lnR>
                  </a:tcPr>
                </a:tc>
                <a:tc hMerge="1">
                  <a:txBody>
                    <a:bodyPr/>
                    <a:lstStyle/>
                    <a:p>
                      <a:endParaRPr lang="zh-TW" altLang="en-US"/>
                    </a:p>
                  </a:txBody>
                  <a:tcPr/>
                </a:tc>
                <a:tc gridSpan="4">
                  <a:txBody>
                    <a:bodyPr/>
                    <a:lstStyle/>
                    <a:p>
                      <a:pPr algn="ctr" fontAlgn="ctr"/>
                      <a:r>
                        <a:rPr lang="en-US" altLang="zh-TW" sz="2400" b="0" i="0" u="none" strike="noStrike" dirty="0">
                          <a:solidFill>
                            <a:srgbClr val="000000"/>
                          </a:solidFill>
                          <a:effectLst/>
                          <a:latin typeface="標楷體" panose="03000509000000000000" pitchFamily="65" charset="-120"/>
                          <a:ea typeface="標楷體" panose="03000509000000000000" pitchFamily="65" charset="-120"/>
                        </a:rPr>
                        <a:t>15</a:t>
                      </a:r>
                    </a:p>
                  </a:txBody>
                  <a:tcPr marL="6149" marR="6149" marT="6149" marB="0" anchor="ctr">
                    <a:lnL w="12700" cap="flat" cmpd="sng" algn="ctr">
                      <a:solidFill>
                        <a:schemeClr val="tx1"/>
                      </a:solidFill>
                      <a:prstDash val="solid"/>
                      <a:round/>
                      <a:headEnd type="none" w="med" len="med"/>
                      <a:tailEnd type="none" w="med" len="med"/>
                    </a:lnL>
                    <a:solidFill>
                      <a:srgbClr val="FFC000"/>
                    </a:solidFill>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extLst>
                  <a:ext uri="{0D108BD9-81ED-4DB2-BD59-A6C34878D82A}">
                    <a16:rowId xmlns:a16="http://schemas.microsoft.com/office/drawing/2014/main" xmlns="" val="10000"/>
                  </a:ext>
                </a:extLst>
              </a:tr>
              <a:tr h="378911">
                <a:tc gridSpan="3">
                  <a:txBody>
                    <a:bodyPr/>
                    <a:lstStyle/>
                    <a:p>
                      <a:pPr algn="l" fontAlgn="ctr"/>
                      <a:r>
                        <a:rPr lang="en-US" altLang="zh-TW" sz="2400" u="none" strike="noStrike" dirty="0">
                          <a:effectLst/>
                          <a:latin typeface="標楷體" panose="03000509000000000000" pitchFamily="65" charset="-120"/>
                          <a:ea typeface="標楷體" panose="03000509000000000000" pitchFamily="65" charset="-120"/>
                        </a:rPr>
                        <a:t>2.</a:t>
                      </a:r>
                      <a:r>
                        <a:rPr lang="zh-TW" altLang="en-US" sz="2400" u="none" strike="noStrike" dirty="0">
                          <a:effectLst/>
                          <a:latin typeface="標楷體" panose="03000509000000000000" pitchFamily="65" charset="-120"/>
                          <a:ea typeface="標楷體" panose="03000509000000000000" pitchFamily="65" charset="-120"/>
                        </a:rPr>
                        <a:t>婚姻關係佔公職</a:t>
                      </a:r>
                      <a:endParaRPr lang="zh-TW" altLang="en-US" sz="2400" b="0" i="0" u="none" strike="noStrike" dirty="0">
                        <a:solidFill>
                          <a:srgbClr val="000000"/>
                        </a:solidFill>
                        <a:effectLst/>
                        <a:latin typeface="標楷體" panose="03000509000000000000" pitchFamily="65" charset="-120"/>
                        <a:ea typeface="標楷體" panose="03000509000000000000" pitchFamily="65" charset="-120"/>
                      </a:endParaRPr>
                    </a:p>
                  </a:txBody>
                  <a:tcPr marL="6149" marR="6149" marT="6149" marB="0" anchor="ctr">
                    <a:lnR w="12700" cap="flat" cmpd="sng" algn="ctr">
                      <a:solidFill>
                        <a:schemeClr val="tx1"/>
                      </a:solidFill>
                      <a:prstDash val="solid"/>
                      <a:round/>
                      <a:headEnd type="none" w="med" len="med"/>
                      <a:tailEnd type="none" w="med" len="med"/>
                    </a:lnR>
                    <a:solidFill>
                      <a:srgbClr val="FFC000"/>
                    </a:solidFill>
                  </a:tcPr>
                </a:tc>
                <a:tc hMerge="1">
                  <a:txBody>
                    <a:bodyPr/>
                    <a:lstStyle/>
                    <a:p>
                      <a:pPr algn="ctr" fontAlgn="ctr"/>
                      <a:endParaRPr lang="en-US" altLang="zh-TW" sz="1000" b="0" i="0" u="none" strike="noStrike" dirty="0">
                        <a:solidFill>
                          <a:srgbClr val="000000"/>
                        </a:solidFill>
                        <a:effectLst/>
                        <a:latin typeface="新細明體"/>
                      </a:endParaRPr>
                    </a:p>
                  </a:txBody>
                  <a:tcPr marL="6149" marR="6149" marT="6149" marB="0" anchor="ctr">
                    <a:lnR w="12700" cap="flat" cmpd="sng" algn="ctr">
                      <a:solidFill>
                        <a:schemeClr val="tx1"/>
                      </a:solidFill>
                      <a:prstDash val="solid"/>
                      <a:round/>
                      <a:headEnd type="none" w="med" len="med"/>
                      <a:tailEnd type="none" w="med" len="med"/>
                    </a:lnR>
                  </a:tcPr>
                </a:tc>
                <a:tc hMerge="1">
                  <a:txBody>
                    <a:bodyPr/>
                    <a:lstStyle/>
                    <a:p>
                      <a:endParaRPr lang="zh-TW" altLang="en-US"/>
                    </a:p>
                  </a:txBody>
                  <a:tcPr/>
                </a:tc>
                <a:tc gridSpan="4">
                  <a:txBody>
                    <a:bodyPr/>
                    <a:lstStyle/>
                    <a:p>
                      <a:pPr algn="ctr" fontAlgn="ctr"/>
                      <a:r>
                        <a:rPr lang="en-US" altLang="zh-TW" sz="2400" b="0" i="0" u="none" strike="noStrike" dirty="0">
                          <a:solidFill>
                            <a:srgbClr val="000000"/>
                          </a:solidFill>
                          <a:effectLst/>
                          <a:latin typeface="標楷體" panose="03000509000000000000" pitchFamily="65" charset="-120"/>
                          <a:ea typeface="標楷體" panose="03000509000000000000" pitchFamily="65" charset="-120"/>
                        </a:rPr>
                        <a:t>15</a:t>
                      </a:r>
                    </a:p>
                  </a:txBody>
                  <a:tcPr marL="6149" marR="6149" marT="6149" marB="0" anchor="ctr">
                    <a:lnL w="12700" cap="flat" cmpd="sng" algn="ctr">
                      <a:solidFill>
                        <a:schemeClr val="tx1"/>
                      </a:solidFill>
                      <a:prstDash val="solid"/>
                      <a:round/>
                      <a:headEnd type="none" w="med" len="med"/>
                      <a:tailEnd type="none" w="med" len="med"/>
                    </a:lnL>
                    <a:solidFill>
                      <a:srgbClr val="FFC000"/>
                    </a:solidFill>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extLst>
                  <a:ext uri="{0D108BD9-81ED-4DB2-BD59-A6C34878D82A}">
                    <a16:rowId xmlns:a16="http://schemas.microsoft.com/office/drawing/2014/main" xmlns="" val="10001"/>
                  </a:ext>
                </a:extLst>
              </a:tr>
              <a:tr h="378911">
                <a:tc gridSpan="3">
                  <a:txBody>
                    <a:bodyPr/>
                    <a:lstStyle/>
                    <a:p>
                      <a:pPr algn="l" fontAlgn="ctr"/>
                      <a:r>
                        <a:rPr lang="en-US" altLang="zh-TW" sz="2400" u="none" strike="noStrike" dirty="0">
                          <a:effectLst/>
                          <a:latin typeface="標楷體" panose="03000509000000000000" pitchFamily="65" charset="-120"/>
                          <a:ea typeface="標楷體" panose="03000509000000000000" pitchFamily="65" charset="-120"/>
                        </a:rPr>
                        <a:t>3.</a:t>
                      </a:r>
                      <a:r>
                        <a:rPr lang="zh-TW" altLang="en-US" sz="2400" u="none" strike="noStrike" dirty="0">
                          <a:effectLst/>
                          <a:latin typeface="標楷體" panose="03000509000000000000" pitchFamily="65" charset="-120"/>
                          <a:ea typeface="標楷體" panose="03000509000000000000" pitchFamily="65" charset="-120"/>
                        </a:rPr>
                        <a:t>退休總年資</a:t>
                      </a:r>
                      <a:r>
                        <a:rPr lang="en-US" altLang="zh-TW" sz="2400" u="none" strike="noStrike" dirty="0">
                          <a:effectLst/>
                          <a:latin typeface="標楷體" panose="03000509000000000000" pitchFamily="65" charset="-120"/>
                          <a:ea typeface="標楷體" panose="03000509000000000000" pitchFamily="65" charset="-120"/>
                        </a:rPr>
                        <a:t>(</a:t>
                      </a:r>
                      <a:r>
                        <a:rPr lang="zh-TW" altLang="en-US" sz="2400" u="none" strike="noStrike" dirty="0">
                          <a:effectLst/>
                          <a:latin typeface="標楷體" panose="03000509000000000000" pitchFamily="65" charset="-120"/>
                          <a:ea typeface="標楷體" panose="03000509000000000000" pitchFamily="65" charset="-120"/>
                        </a:rPr>
                        <a:t>純新制</a:t>
                      </a:r>
                      <a:r>
                        <a:rPr lang="en-US" altLang="zh-TW" sz="2400" u="none" strike="noStrike" dirty="0">
                          <a:effectLst/>
                          <a:latin typeface="標楷體" panose="03000509000000000000" pitchFamily="65" charset="-120"/>
                          <a:ea typeface="標楷體" panose="03000509000000000000" pitchFamily="65" charset="-120"/>
                        </a:rPr>
                        <a:t>)</a:t>
                      </a:r>
                      <a:endParaRPr lang="en-US" altLang="zh-TW" sz="2400" b="0" i="0" u="none" strike="noStrike" dirty="0">
                        <a:solidFill>
                          <a:srgbClr val="000000"/>
                        </a:solidFill>
                        <a:effectLst/>
                        <a:latin typeface="標楷體" panose="03000509000000000000" pitchFamily="65" charset="-120"/>
                        <a:ea typeface="標楷體" panose="03000509000000000000" pitchFamily="65" charset="-120"/>
                      </a:endParaRPr>
                    </a:p>
                  </a:txBody>
                  <a:tcPr marL="6149" marR="6149" marT="6149" marB="0" anchor="ctr">
                    <a:lnR w="12700" cap="flat" cmpd="sng" algn="ctr">
                      <a:solidFill>
                        <a:schemeClr val="tx1"/>
                      </a:solidFill>
                      <a:prstDash val="solid"/>
                      <a:round/>
                      <a:headEnd type="none" w="med" len="med"/>
                      <a:tailEnd type="none" w="med" len="med"/>
                    </a:lnR>
                    <a:solidFill>
                      <a:srgbClr val="FFC000"/>
                    </a:solidFill>
                  </a:tcPr>
                </a:tc>
                <a:tc hMerge="1">
                  <a:txBody>
                    <a:bodyPr/>
                    <a:lstStyle/>
                    <a:p>
                      <a:pPr algn="ctr" fontAlgn="ctr"/>
                      <a:endParaRPr lang="en-US" altLang="zh-TW" sz="1000" b="0" i="0" u="none" strike="noStrike" dirty="0">
                        <a:solidFill>
                          <a:srgbClr val="000000"/>
                        </a:solidFill>
                        <a:effectLst/>
                        <a:latin typeface="新細明體"/>
                      </a:endParaRPr>
                    </a:p>
                  </a:txBody>
                  <a:tcPr marL="6149" marR="6149" marT="6149" marB="0" anchor="ctr">
                    <a:lnR w="12700" cap="flat" cmpd="sng" algn="ctr">
                      <a:solidFill>
                        <a:schemeClr val="tx1"/>
                      </a:solidFill>
                      <a:prstDash val="solid"/>
                      <a:round/>
                      <a:headEnd type="none" w="med" len="med"/>
                      <a:tailEnd type="none" w="med" len="med"/>
                    </a:lnR>
                  </a:tcPr>
                </a:tc>
                <a:tc hMerge="1">
                  <a:txBody>
                    <a:bodyPr/>
                    <a:lstStyle/>
                    <a:p>
                      <a:endParaRPr lang="zh-TW" altLang="en-US"/>
                    </a:p>
                  </a:txBody>
                  <a:tcPr/>
                </a:tc>
                <a:tc gridSpan="4">
                  <a:txBody>
                    <a:bodyPr/>
                    <a:lstStyle/>
                    <a:p>
                      <a:pPr algn="ctr" fontAlgn="ctr"/>
                      <a:r>
                        <a:rPr lang="en-US" altLang="zh-TW" sz="2400" b="0" i="0" u="none" strike="noStrike" dirty="0">
                          <a:solidFill>
                            <a:srgbClr val="000000"/>
                          </a:solidFill>
                          <a:effectLst/>
                          <a:latin typeface="標楷體" panose="03000509000000000000" pitchFamily="65" charset="-120"/>
                          <a:ea typeface="標楷體" panose="03000509000000000000" pitchFamily="65" charset="-120"/>
                        </a:rPr>
                        <a:t>30</a:t>
                      </a:r>
                    </a:p>
                  </a:txBody>
                  <a:tcPr marL="6149" marR="6149" marT="6149" marB="0" anchor="ctr">
                    <a:lnL w="12700" cap="flat" cmpd="sng" algn="ctr">
                      <a:solidFill>
                        <a:schemeClr val="tx1"/>
                      </a:solidFill>
                      <a:prstDash val="solid"/>
                      <a:round/>
                      <a:headEnd type="none" w="med" len="med"/>
                      <a:tailEnd type="none" w="med" len="med"/>
                    </a:lnL>
                    <a:solidFill>
                      <a:srgbClr val="FFC000"/>
                    </a:solidFill>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extLst>
                  <a:ext uri="{0D108BD9-81ED-4DB2-BD59-A6C34878D82A}">
                    <a16:rowId xmlns:a16="http://schemas.microsoft.com/office/drawing/2014/main" xmlns="" val="10002"/>
                  </a:ext>
                </a:extLst>
              </a:tr>
              <a:tr h="378911">
                <a:tc gridSpan="3">
                  <a:txBody>
                    <a:bodyPr/>
                    <a:lstStyle/>
                    <a:p>
                      <a:pPr algn="l" fontAlgn="ctr"/>
                      <a:r>
                        <a:rPr lang="en-US" altLang="zh-TW" sz="2400" u="none" strike="noStrike" dirty="0">
                          <a:effectLst/>
                          <a:latin typeface="標楷體" panose="03000509000000000000" pitchFamily="65" charset="-120"/>
                          <a:ea typeface="標楷體" panose="03000509000000000000" pitchFamily="65" charset="-120"/>
                        </a:rPr>
                        <a:t>4.</a:t>
                      </a:r>
                      <a:r>
                        <a:rPr lang="zh-TW" altLang="en-US" sz="2400" u="none" strike="noStrike" dirty="0">
                          <a:effectLst/>
                          <a:latin typeface="標楷體" panose="03000509000000000000" pitchFamily="65" charset="-120"/>
                          <a:ea typeface="標楷體" panose="03000509000000000000" pitchFamily="65" charset="-120"/>
                        </a:rPr>
                        <a:t>婚姻關係佔公職比例</a:t>
                      </a:r>
                      <a:endParaRPr lang="zh-TW" altLang="en-US" sz="2400" b="0" i="0" u="none" strike="noStrike" dirty="0">
                        <a:solidFill>
                          <a:srgbClr val="000000"/>
                        </a:solidFill>
                        <a:effectLst/>
                        <a:latin typeface="標楷體" panose="03000509000000000000" pitchFamily="65" charset="-120"/>
                        <a:ea typeface="標楷體" panose="03000509000000000000" pitchFamily="65" charset="-120"/>
                      </a:endParaRPr>
                    </a:p>
                  </a:txBody>
                  <a:tcPr marL="6149" marR="6149" marT="6149" marB="0" anchor="ctr">
                    <a:lnR w="12700" cap="flat" cmpd="sng" algn="ctr">
                      <a:solidFill>
                        <a:schemeClr val="tx1"/>
                      </a:solidFill>
                      <a:prstDash val="solid"/>
                      <a:round/>
                      <a:headEnd type="none" w="med" len="med"/>
                      <a:tailEnd type="none" w="med" len="med"/>
                    </a:lnR>
                    <a:solidFill>
                      <a:srgbClr val="FFC000"/>
                    </a:solidFill>
                  </a:tcPr>
                </a:tc>
                <a:tc hMerge="1">
                  <a:txBody>
                    <a:bodyPr/>
                    <a:lstStyle/>
                    <a:p>
                      <a:pPr algn="ctr" fontAlgn="ctr"/>
                      <a:endParaRPr lang="en-US" altLang="zh-TW" sz="1000" b="0" i="0" u="none" strike="noStrike" dirty="0">
                        <a:solidFill>
                          <a:srgbClr val="000000"/>
                        </a:solidFill>
                        <a:effectLst/>
                        <a:latin typeface="新細明體"/>
                      </a:endParaRPr>
                    </a:p>
                  </a:txBody>
                  <a:tcPr marL="6149" marR="6149" marT="6149" marB="0" anchor="ctr">
                    <a:lnR w="12700" cap="flat" cmpd="sng" algn="ctr">
                      <a:solidFill>
                        <a:schemeClr val="tx1"/>
                      </a:solidFill>
                      <a:prstDash val="solid"/>
                      <a:round/>
                      <a:headEnd type="none" w="med" len="med"/>
                      <a:tailEnd type="none" w="med" len="med"/>
                    </a:lnR>
                  </a:tcPr>
                </a:tc>
                <a:tc hMerge="1">
                  <a:txBody>
                    <a:bodyPr/>
                    <a:lstStyle/>
                    <a:p>
                      <a:endParaRPr lang="zh-TW" altLang="en-US"/>
                    </a:p>
                  </a:txBody>
                  <a:tcPr/>
                </a:tc>
                <a:tc gridSpan="4">
                  <a:txBody>
                    <a:bodyPr/>
                    <a:lstStyle/>
                    <a:p>
                      <a:pPr algn="ctr" fontAlgn="ctr"/>
                      <a:r>
                        <a:rPr lang="en-US" altLang="zh-TW" sz="2400" b="0" i="0" u="none" strike="noStrike" dirty="0">
                          <a:solidFill>
                            <a:srgbClr val="000000"/>
                          </a:solidFill>
                          <a:effectLst/>
                          <a:latin typeface="標楷體" panose="03000509000000000000" pitchFamily="65" charset="-120"/>
                          <a:ea typeface="標楷體" panose="03000509000000000000" pitchFamily="65" charset="-120"/>
                        </a:rPr>
                        <a:t>15/30</a:t>
                      </a:r>
                    </a:p>
                  </a:txBody>
                  <a:tcPr marL="6149" marR="6149" marT="6149" marB="0" anchor="ctr">
                    <a:lnL w="12700" cap="flat" cmpd="sng" algn="ctr">
                      <a:solidFill>
                        <a:schemeClr val="tx1"/>
                      </a:solidFill>
                      <a:prstDash val="solid"/>
                      <a:round/>
                      <a:headEnd type="none" w="med" len="med"/>
                      <a:tailEnd type="none" w="med" len="med"/>
                    </a:lnL>
                    <a:solidFill>
                      <a:srgbClr val="FFC000"/>
                    </a:solidFill>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extLst>
                  <a:ext uri="{0D108BD9-81ED-4DB2-BD59-A6C34878D82A}">
                    <a16:rowId xmlns:a16="http://schemas.microsoft.com/office/drawing/2014/main" xmlns="" val="10003"/>
                  </a:ext>
                </a:extLst>
              </a:tr>
              <a:tr h="378911">
                <a:tc gridSpan="3">
                  <a:txBody>
                    <a:bodyPr/>
                    <a:lstStyle/>
                    <a:p>
                      <a:pPr algn="l" fontAlgn="ctr"/>
                      <a:r>
                        <a:rPr lang="en-US" altLang="zh-TW" sz="2400" u="none" strike="noStrike" dirty="0">
                          <a:effectLst/>
                          <a:latin typeface="標楷體" panose="03000509000000000000" pitchFamily="65" charset="-120"/>
                          <a:ea typeface="標楷體" panose="03000509000000000000" pitchFamily="65" charset="-120"/>
                        </a:rPr>
                        <a:t>5.</a:t>
                      </a:r>
                      <a:r>
                        <a:rPr lang="zh-TW" altLang="en-US" sz="2400" u="none" strike="noStrike" dirty="0">
                          <a:effectLst/>
                          <a:latin typeface="標楷體" panose="03000509000000000000" pitchFamily="65" charset="-120"/>
                          <a:ea typeface="標楷體" panose="03000509000000000000" pitchFamily="65" charset="-120"/>
                        </a:rPr>
                        <a:t>以講師退休為例</a:t>
                      </a:r>
                      <a:endParaRPr lang="zh-TW" altLang="en-US" sz="2400" b="0" i="0" u="none" strike="noStrike" dirty="0">
                        <a:solidFill>
                          <a:srgbClr val="000000"/>
                        </a:solidFill>
                        <a:effectLst/>
                        <a:latin typeface="標楷體" panose="03000509000000000000" pitchFamily="65" charset="-120"/>
                        <a:ea typeface="標楷體" panose="03000509000000000000" pitchFamily="65" charset="-120"/>
                      </a:endParaRPr>
                    </a:p>
                  </a:txBody>
                  <a:tcPr marL="6149" marR="6149" marT="6149" marB="0" anchor="ctr">
                    <a:lnR w="12700" cap="flat" cmpd="sng" algn="ctr">
                      <a:solidFill>
                        <a:schemeClr val="tx1"/>
                      </a:solidFill>
                      <a:prstDash val="solid"/>
                      <a:round/>
                      <a:headEnd type="none" w="med" len="med"/>
                      <a:tailEnd type="none" w="med" len="med"/>
                    </a:lnR>
                    <a:solidFill>
                      <a:srgbClr val="FFC000"/>
                    </a:solidFill>
                  </a:tcPr>
                </a:tc>
                <a:tc hMerge="1">
                  <a:txBody>
                    <a:bodyPr/>
                    <a:lstStyle/>
                    <a:p>
                      <a:pPr algn="ctr" fontAlgn="ctr"/>
                      <a:endParaRPr lang="zh-TW" altLang="en-US" sz="1000" b="0" i="0" u="none" strike="noStrike" dirty="0">
                        <a:solidFill>
                          <a:srgbClr val="000000"/>
                        </a:solidFill>
                        <a:effectLst/>
                        <a:latin typeface="新細明體"/>
                      </a:endParaRPr>
                    </a:p>
                  </a:txBody>
                  <a:tcPr marL="6149" marR="6149" marT="6149" marB="0" anchor="ctr">
                    <a:lnR w="12700" cap="flat" cmpd="sng" algn="ctr">
                      <a:solidFill>
                        <a:schemeClr val="tx1"/>
                      </a:solidFill>
                      <a:prstDash val="solid"/>
                      <a:round/>
                      <a:headEnd type="none" w="med" len="med"/>
                      <a:tailEnd type="none" w="med" len="med"/>
                    </a:lnR>
                  </a:tcPr>
                </a:tc>
                <a:tc hMerge="1">
                  <a:txBody>
                    <a:bodyPr/>
                    <a:lstStyle/>
                    <a:p>
                      <a:endParaRPr lang="zh-TW" altLang="en-US"/>
                    </a:p>
                  </a:txBody>
                  <a:tcPr/>
                </a:tc>
                <a:tc gridSpan="4">
                  <a:txBody>
                    <a:bodyPr/>
                    <a:lstStyle/>
                    <a:p>
                      <a:pPr algn="ctr" fontAlgn="ctr"/>
                      <a:r>
                        <a:rPr lang="en-US" altLang="zh-TW" sz="2400" b="0" i="0" u="none" strike="noStrike" dirty="0">
                          <a:solidFill>
                            <a:srgbClr val="000000"/>
                          </a:solidFill>
                          <a:effectLst/>
                          <a:latin typeface="標楷體" panose="03000509000000000000" pitchFamily="65" charset="-120"/>
                          <a:ea typeface="標楷體" panose="03000509000000000000" pitchFamily="65" charset="-120"/>
                        </a:rPr>
                        <a:t>625</a:t>
                      </a:r>
                      <a:r>
                        <a:rPr lang="zh-TW" altLang="en-US" sz="2400" b="0" i="0" u="none" strike="noStrike" dirty="0">
                          <a:solidFill>
                            <a:srgbClr val="000000"/>
                          </a:solidFill>
                          <a:effectLst/>
                          <a:latin typeface="標楷體" panose="03000509000000000000" pitchFamily="65" charset="-120"/>
                          <a:ea typeface="標楷體" panose="03000509000000000000" pitchFamily="65" charset="-120"/>
                        </a:rPr>
                        <a:t>薪點</a:t>
                      </a:r>
                    </a:p>
                  </a:txBody>
                  <a:tcPr marL="6149" marR="6149" marT="6149" marB="0" anchor="ctr">
                    <a:lnL w="12700" cap="flat" cmpd="sng" algn="ctr">
                      <a:solidFill>
                        <a:schemeClr val="tx1"/>
                      </a:solidFill>
                      <a:prstDash val="solid"/>
                      <a:round/>
                      <a:headEnd type="none" w="med" len="med"/>
                      <a:tailEnd type="none" w="med" len="med"/>
                    </a:lnL>
                    <a:solidFill>
                      <a:srgbClr val="FFC000"/>
                    </a:solidFill>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extLst>
                  <a:ext uri="{0D108BD9-81ED-4DB2-BD59-A6C34878D82A}">
                    <a16:rowId xmlns:a16="http://schemas.microsoft.com/office/drawing/2014/main" xmlns="" val="10004"/>
                  </a:ext>
                </a:extLst>
              </a:tr>
              <a:tr h="709655">
                <a:tc rowSpan="2">
                  <a:txBody>
                    <a:bodyPr/>
                    <a:lstStyle/>
                    <a:p>
                      <a:pPr algn="l" fontAlgn="ctr"/>
                      <a:r>
                        <a:rPr lang="zh-TW" altLang="en-US" sz="2000" u="none" strike="noStrike" dirty="0">
                          <a:effectLst/>
                        </a:rPr>
                        <a:t>離婚配偶得請求分配總額　</a:t>
                      </a:r>
                      <a:endParaRPr lang="zh-TW" altLang="en-US" sz="2000" b="0" i="0" u="none" strike="noStrike" dirty="0">
                        <a:solidFill>
                          <a:srgbClr val="000000"/>
                        </a:solidFill>
                        <a:effectLst/>
                        <a:latin typeface="新細明體"/>
                      </a:endParaRPr>
                    </a:p>
                  </a:txBody>
                  <a:tcPr marL="6149" marR="6149" marT="6149" marB="0" anchor="ctr">
                    <a:solidFill>
                      <a:schemeClr val="accent6">
                        <a:lumMod val="40000"/>
                        <a:lumOff val="60000"/>
                      </a:schemeClr>
                    </a:solidFill>
                  </a:tcPr>
                </a:tc>
                <a:tc>
                  <a:txBody>
                    <a:bodyPr/>
                    <a:lstStyle/>
                    <a:p>
                      <a:pPr algn="ctr" fontAlgn="ctr"/>
                      <a:r>
                        <a:rPr lang="zh-TW" altLang="en-US" sz="2000" u="none" strike="noStrike" dirty="0">
                          <a:effectLst/>
                          <a:latin typeface="標楷體" panose="03000509000000000000" pitchFamily="65" charset="-120"/>
                          <a:ea typeface="標楷體" panose="03000509000000000000" pitchFamily="65" charset="-120"/>
                        </a:rPr>
                        <a:t>每月</a:t>
                      </a:r>
                      <a:endParaRPr lang="en-US" altLang="zh-TW" sz="2000" u="none" strike="noStrike" dirty="0">
                        <a:effectLst/>
                        <a:latin typeface="標楷體" panose="03000509000000000000" pitchFamily="65" charset="-120"/>
                        <a:ea typeface="標楷體" panose="03000509000000000000" pitchFamily="65" charset="-120"/>
                      </a:endParaRPr>
                    </a:p>
                    <a:p>
                      <a:pPr algn="ctr" fontAlgn="ctr"/>
                      <a:r>
                        <a:rPr lang="zh-TW" altLang="en-US" sz="2000" u="none" strike="noStrike" dirty="0">
                          <a:effectLst/>
                          <a:latin typeface="標楷體" panose="03000509000000000000" pitchFamily="65" charset="-120"/>
                          <a:ea typeface="標楷體" panose="03000509000000000000" pitchFamily="65" charset="-120"/>
                        </a:rPr>
                        <a:t>薪額</a:t>
                      </a:r>
                      <a:endParaRPr lang="zh-TW" altLang="en-US" sz="2000" b="0" i="0" u="none" strike="noStrike" dirty="0">
                        <a:solidFill>
                          <a:srgbClr val="000000"/>
                        </a:solidFill>
                        <a:effectLst/>
                        <a:latin typeface="標楷體" panose="03000509000000000000" pitchFamily="65" charset="-120"/>
                        <a:ea typeface="標楷體" panose="03000509000000000000" pitchFamily="65" charset="-120"/>
                      </a:endParaRPr>
                    </a:p>
                  </a:txBody>
                  <a:tcPr marL="6149" marR="6149" marT="6149" marB="0" anchor="ctr">
                    <a:solidFill>
                      <a:schemeClr val="accent6">
                        <a:lumMod val="40000"/>
                        <a:lumOff val="60000"/>
                      </a:schemeClr>
                    </a:solidFill>
                  </a:tcPr>
                </a:tc>
                <a:tc>
                  <a:txBody>
                    <a:bodyPr/>
                    <a:lstStyle/>
                    <a:p>
                      <a:pPr algn="dist" fontAlgn="ctr"/>
                      <a:r>
                        <a:rPr lang="zh-TW" altLang="en-US" sz="2000" u="none" strike="noStrike" dirty="0">
                          <a:effectLst/>
                          <a:latin typeface="標楷體" panose="03000509000000000000" pitchFamily="65" charset="-120"/>
                          <a:ea typeface="標楷體" panose="03000509000000000000" pitchFamily="65" charset="-120"/>
                        </a:rPr>
                        <a:t>一次退休金</a:t>
                      </a:r>
                      <a:endParaRPr lang="en-US" altLang="zh-TW" sz="2000" u="none" strike="noStrike" dirty="0">
                        <a:effectLst/>
                        <a:latin typeface="標楷體" panose="03000509000000000000" pitchFamily="65" charset="-120"/>
                        <a:ea typeface="標楷體" panose="03000509000000000000" pitchFamily="65" charset="-120"/>
                      </a:endParaRPr>
                    </a:p>
                    <a:p>
                      <a:pPr algn="l" fontAlgn="ctr"/>
                      <a:r>
                        <a:rPr lang="zh-TW" altLang="en-US" sz="2000" u="none" strike="noStrike" dirty="0">
                          <a:effectLst/>
                          <a:latin typeface="標楷體" panose="03000509000000000000" pitchFamily="65" charset="-120"/>
                          <a:ea typeface="標楷體" panose="03000509000000000000" pitchFamily="65" charset="-120"/>
                        </a:rPr>
                        <a:t>總額</a:t>
                      </a:r>
                      <a:r>
                        <a:rPr lang="en-US" altLang="zh-TW" sz="1200" u="none" strike="noStrike" dirty="0">
                          <a:effectLst/>
                          <a:latin typeface="標楷體" panose="03000509000000000000" pitchFamily="65" charset="-120"/>
                          <a:ea typeface="標楷體" panose="03000509000000000000" pitchFamily="65" charset="-120"/>
                        </a:rPr>
                        <a:t>(48505*2*45)</a:t>
                      </a:r>
                      <a:endParaRPr lang="en-US" altLang="zh-TW" sz="1200" b="0" i="0" u="none" strike="noStrike" dirty="0">
                        <a:solidFill>
                          <a:srgbClr val="000000"/>
                        </a:solidFill>
                        <a:effectLst/>
                        <a:latin typeface="標楷體" panose="03000509000000000000" pitchFamily="65" charset="-120"/>
                        <a:ea typeface="標楷體" panose="03000509000000000000" pitchFamily="65" charset="-120"/>
                      </a:endParaRPr>
                    </a:p>
                  </a:txBody>
                  <a:tcPr marL="6149" marR="6149" marT="6149" marB="0" anchor="ctr">
                    <a:solidFill>
                      <a:schemeClr val="accent6">
                        <a:lumMod val="40000"/>
                        <a:lumOff val="60000"/>
                      </a:schemeClr>
                    </a:solidFill>
                  </a:tcPr>
                </a:tc>
                <a:tc>
                  <a:txBody>
                    <a:bodyPr/>
                    <a:lstStyle/>
                    <a:p>
                      <a:pPr algn="dist" fontAlgn="ctr"/>
                      <a:r>
                        <a:rPr lang="zh-TW" altLang="en-US" sz="2000" u="none" strike="noStrike" dirty="0">
                          <a:effectLst/>
                          <a:latin typeface="標楷體" panose="03000509000000000000" pitchFamily="65" charset="-120"/>
                          <a:ea typeface="標楷體" panose="03000509000000000000" pitchFamily="65" charset="-120"/>
                        </a:rPr>
                        <a:t>被分配比例</a:t>
                      </a:r>
                      <a:r>
                        <a:rPr lang="en-US" altLang="zh-TW" sz="1200" u="none" strike="noStrike" dirty="0">
                          <a:effectLst/>
                          <a:latin typeface="標楷體" panose="03000509000000000000" pitchFamily="65" charset="-120"/>
                          <a:ea typeface="標楷體" panose="03000509000000000000" pitchFamily="65" charset="-120"/>
                        </a:rPr>
                        <a:t>(15/30*1/2)</a:t>
                      </a:r>
                      <a:endParaRPr lang="en-US" altLang="zh-TW" sz="1200" b="0" i="0" u="none" strike="noStrike" dirty="0">
                        <a:solidFill>
                          <a:srgbClr val="000000"/>
                        </a:solidFill>
                        <a:effectLst/>
                        <a:latin typeface="標楷體" panose="03000509000000000000" pitchFamily="65" charset="-120"/>
                        <a:ea typeface="標楷體" panose="03000509000000000000" pitchFamily="65" charset="-120"/>
                      </a:endParaRPr>
                    </a:p>
                  </a:txBody>
                  <a:tcPr marL="6149" marR="6149" marT="6149" marB="0" anchor="ctr">
                    <a:solidFill>
                      <a:schemeClr val="accent6">
                        <a:lumMod val="40000"/>
                        <a:lumOff val="60000"/>
                      </a:schemeClr>
                    </a:solidFill>
                  </a:tcPr>
                </a:tc>
                <a:tc gridSpan="3">
                  <a:txBody>
                    <a:bodyPr/>
                    <a:lstStyle/>
                    <a:p>
                      <a:pPr algn="ctr" fontAlgn="ctr"/>
                      <a:r>
                        <a:rPr lang="zh-TW" altLang="en-US" sz="2000" u="none" strike="noStrike" dirty="0">
                          <a:effectLst/>
                          <a:latin typeface="標楷體" panose="03000509000000000000" pitchFamily="65" charset="-120"/>
                          <a:ea typeface="標楷體" panose="03000509000000000000" pitchFamily="65" charset="-120"/>
                        </a:rPr>
                        <a:t>得請求分配金額</a:t>
                      </a:r>
                      <a:endParaRPr lang="zh-TW" altLang="en-US" sz="2000" b="0" i="0" u="none" strike="noStrike" dirty="0">
                        <a:solidFill>
                          <a:srgbClr val="000000"/>
                        </a:solidFill>
                        <a:effectLst/>
                        <a:latin typeface="標楷體" panose="03000509000000000000" pitchFamily="65" charset="-120"/>
                        <a:ea typeface="標楷體" panose="03000509000000000000" pitchFamily="65" charset="-120"/>
                      </a:endParaRPr>
                    </a:p>
                  </a:txBody>
                  <a:tcPr marL="6149" marR="6149" marT="6149" marB="0" anchor="ctr">
                    <a:solidFill>
                      <a:schemeClr val="accent6">
                        <a:lumMod val="40000"/>
                        <a:lumOff val="60000"/>
                      </a:schemeClr>
                    </a:solidFill>
                  </a:tcPr>
                </a:tc>
                <a:tc hMerge="1">
                  <a:txBody>
                    <a:bodyPr/>
                    <a:lstStyle/>
                    <a:p>
                      <a:endParaRPr lang="zh-TW" altLang="en-US"/>
                    </a:p>
                  </a:txBody>
                  <a:tcPr/>
                </a:tc>
                <a:tc hMerge="1">
                  <a:txBody>
                    <a:bodyPr/>
                    <a:lstStyle/>
                    <a:p>
                      <a:endParaRPr lang="zh-TW" altLang="en-US"/>
                    </a:p>
                  </a:txBody>
                  <a:tcPr/>
                </a:tc>
                <a:extLst>
                  <a:ext uri="{0D108BD9-81ED-4DB2-BD59-A6C34878D82A}">
                    <a16:rowId xmlns:a16="http://schemas.microsoft.com/office/drawing/2014/main" xmlns="" val="10005"/>
                  </a:ext>
                </a:extLst>
              </a:tr>
              <a:tr h="378911">
                <a:tc vMerge="1">
                  <a:txBody>
                    <a:bodyPr/>
                    <a:lstStyle/>
                    <a:p>
                      <a:pPr algn="l" fontAlgn="ctr"/>
                      <a:endParaRPr lang="zh-TW" altLang="en-US" sz="2000" b="0" i="0" u="none" strike="noStrike">
                        <a:solidFill>
                          <a:srgbClr val="000000"/>
                        </a:solidFill>
                        <a:effectLst/>
                        <a:latin typeface="新細明體"/>
                      </a:endParaRPr>
                    </a:p>
                  </a:txBody>
                  <a:tcPr marL="6149" marR="6149" marT="6149" marB="0" anchor="ctr"/>
                </a:tc>
                <a:tc>
                  <a:txBody>
                    <a:bodyPr/>
                    <a:lstStyle/>
                    <a:p>
                      <a:pPr algn="ctr" fontAlgn="ctr"/>
                      <a:r>
                        <a:rPr lang="en-US" altLang="zh-TW" sz="2000" u="none" strike="noStrike" dirty="0">
                          <a:effectLst/>
                          <a:latin typeface="標楷體" panose="03000509000000000000" pitchFamily="65" charset="-120"/>
                          <a:ea typeface="標楷體" panose="03000509000000000000" pitchFamily="65" charset="-120"/>
                        </a:rPr>
                        <a:t>48505</a:t>
                      </a:r>
                      <a:endParaRPr lang="en-US" altLang="zh-TW" sz="2000" b="0" i="0" u="none" strike="noStrike" dirty="0">
                        <a:solidFill>
                          <a:srgbClr val="000000"/>
                        </a:solidFill>
                        <a:effectLst/>
                        <a:latin typeface="標楷體" panose="03000509000000000000" pitchFamily="65" charset="-120"/>
                        <a:ea typeface="標楷體" panose="03000509000000000000" pitchFamily="65" charset="-120"/>
                      </a:endParaRPr>
                    </a:p>
                  </a:txBody>
                  <a:tcPr marL="6149" marR="6149" marT="6149" marB="0" anchor="ctr">
                    <a:solidFill>
                      <a:srgbClr val="92D050"/>
                    </a:solidFill>
                  </a:tcPr>
                </a:tc>
                <a:tc>
                  <a:txBody>
                    <a:bodyPr/>
                    <a:lstStyle/>
                    <a:p>
                      <a:pPr algn="ctr" fontAlgn="ctr"/>
                      <a:r>
                        <a:rPr lang="en-US" altLang="zh-TW" sz="2000" u="none" strike="noStrike" dirty="0">
                          <a:effectLst/>
                          <a:latin typeface="標楷體" panose="03000509000000000000" pitchFamily="65" charset="-120"/>
                          <a:ea typeface="標楷體" panose="03000509000000000000" pitchFamily="65" charset="-120"/>
                        </a:rPr>
                        <a:t>4365450</a:t>
                      </a:r>
                      <a:endParaRPr lang="en-US" altLang="zh-TW" sz="2000" b="0" i="0" u="none" strike="noStrike" dirty="0">
                        <a:solidFill>
                          <a:srgbClr val="000000"/>
                        </a:solidFill>
                        <a:effectLst/>
                        <a:latin typeface="標楷體" panose="03000509000000000000" pitchFamily="65" charset="-120"/>
                        <a:ea typeface="標楷體" panose="03000509000000000000" pitchFamily="65" charset="-120"/>
                      </a:endParaRPr>
                    </a:p>
                  </a:txBody>
                  <a:tcPr marL="6149" marR="6149" marT="6149" marB="0" anchor="ctr">
                    <a:solidFill>
                      <a:srgbClr val="92D050"/>
                    </a:solidFill>
                  </a:tcPr>
                </a:tc>
                <a:tc>
                  <a:txBody>
                    <a:bodyPr/>
                    <a:lstStyle/>
                    <a:p>
                      <a:pPr algn="ctr" fontAlgn="ctr"/>
                      <a:r>
                        <a:rPr lang="en-US" altLang="zh-TW" sz="2000" u="none" strike="noStrike" dirty="0">
                          <a:effectLst/>
                          <a:latin typeface="標楷體" panose="03000509000000000000" pitchFamily="65" charset="-120"/>
                          <a:ea typeface="標楷體" panose="03000509000000000000" pitchFamily="65" charset="-120"/>
                        </a:rPr>
                        <a:t>25%</a:t>
                      </a:r>
                      <a:endParaRPr lang="en-US" altLang="zh-TW" sz="2000" b="0" i="0" u="none" strike="noStrike" dirty="0">
                        <a:solidFill>
                          <a:srgbClr val="000000"/>
                        </a:solidFill>
                        <a:effectLst/>
                        <a:latin typeface="標楷體" panose="03000509000000000000" pitchFamily="65" charset="-120"/>
                        <a:ea typeface="標楷體" panose="03000509000000000000" pitchFamily="65" charset="-120"/>
                      </a:endParaRPr>
                    </a:p>
                  </a:txBody>
                  <a:tcPr marL="6149" marR="6149" marT="6149" marB="0" anchor="ctr">
                    <a:solidFill>
                      <a:srgbClr val="92D050"/>
                    </a:solidFill>
                  </a:tcPr>
                </a:tc>
                <a:tc gridSpan="3">
                  <a:txBody>
                    <a:bodyPr/>
                    <a:lstStyle/>
                    <a:p>
                      <a:pPr algn="ctr" fontAlgn="ctr"/>
                      <a:r>
                        <a:rPr lang="en-US" altLang="zh-TW" sz="2000" u="none" strike="noStrike" dirty="0">
                          <a:effectLst/>
                          <a:latin typeface="標楷體" panose="03000509000000000000" pitchFamily="65" charset="-120"/>
                          <a:ea typeface="標楷體" panose="03000509000000000000" pitchFamily="65" charset="-120"/>
                        </a:rPr>
                        <a:t>1091363</a:t>
                      </a:r>
                      <a:endParaRPr lang="en-US" altLang="zh-TW" sz="2000" b="0" i="0" u="none" strike="noStrike" dirty="0">
                        <a:solidFill>
                          <a:srgbClr val="000000"/>
                        </a:solidFill>
                        <a:effectLst/>
                        <a:latin typeface="標楷體" panose="03000509000000000000" pitchFamily="65" charset="-120"/>
                        <a:ea typeface="標楷體" panose="03000509000000000000" pitchFamily="65" charset="-120"/>
                      </a:endParaRPr>
                    </a:p>
                  </a:txBody>
                  <a:tcPr marL="6149" marR="6149" marT="6149" marB="0" anchor="ctr">
                    <a:solidFill>
                      <a:srgbClr val="92D050"/>
                    </a:solidFill>
                  </a:tcPr>
                </a:tc>
                <a:tc hMerge="1">
                  <a:txBody>
                    <a:bodyPr/>
                    <a:lstStyle/>
                    <a:p>
                      <a:endParaRPr lang="zh-TW" altLang="en-US"/>
                    </a:p>
                  </a:txBody>
                  <a:tcPr/>
                </a:tc>
                <a:tc hMerge="1">
                  <a:txBody>
                    <a:bodyPr/>
                    <a:lstStyle/>
                    <a:p>
                      <a:endParaRPr lang="zh-TW" altLang="en-US"/>
                    </a:p>
                  </a:txBody>
                  <a:tcPr/>
                </a:tc>
                <a:extLst>
                  <a:ext uri="{0D108BD9-81ED-4DB2-BD59-A6C34878D82A}">
                    <a16:rowId xmlns:a16="http://schemas.microsoft.com/office/drawing/2014/main" xmlns="" val="10006"/>
                  </a:ext>
                </a:extLst>
              </a:tr>
              <a:tr h="757821">
                <a:tc rowSpan="2">
                  <a:txBody>
                    <a:bodyPr/>
                    <a:lstStyle/>
                    <a:p>
                      <a:pPr algn="ctr" fontAlgn="ctr"/>
                      <a:r>
                        <a:rPr lang="zh-TW" altLang="en-US" sz="2000" u="none" strike="noStrike" dirty="0">
                          <a:effectLst/>
                        </a:rPr>
                        <a:t>擇領一次退者</a:t>
                      </a:r>
                      <a:endParaRPr lang="zh-TW" altLang="en-US" sz="2000" b="0" i="0" u="none" strike="noStrike" dirty="0">
                        <a:solidFill>
                          <a:srgbClr val="000000"/>
                        </a:solidFill>
                        <a:effectLst/>
                        <a:latin typeface="新細明體"/>
                      </a:endParaRPr>
                    </a:p>
                  </a:txBody>
                  <a:tcPr marL="6149" marR="6149" marT="6149" marB="0" anchor="ctr">
                    <a:solidFill>
                      <a:schemeClr val="accent5">
                        <a:lumMod val="40000"/>
                        <a:lumOff val="60000"/>
                      </a:schemeClr>
                    </a:solidFill>
                  </a:tcPr>
                </a:tc>
                <a:tc gridSpan="2">
                  <a:txBody>
                    <a:bodyPr/>
                    <a:lstStyle/>
                    <a:p>
                      <a:pPr algn="ctr" fontAlgn="ctr"/>
                      <a:r>
                        <a:rPr lang="zh-TW" altLang="en-US" sz="2000" u="none" strike="noStrike" dirty="0">
                          <a:effectLst/>
                          <a:latin typeface="標楷體" panose="03000509000000000000" pitchFamily="65" charset="-120"/>
                          <a:ea typeface="標楷體" panose="03000509000000000000" pitchFamily="65" charset="-120"/>
                        </a:rPr>
                        <a:t>原發一次退休金</a:t>
                      </a:r>
                      <a:endParaRPr lang="zh-TW" altLang="en-US" sz="2000" b="0" i="0" u="none" strike="noStrike" dirty="0">
                        <a:solidFill>
                          <a:srgbClr val="000000"/>
                        </a:solidFill>
                        <a:effectLst/>
                        <a:latin typeface="標楷體" panose="03000509000000000000" pitchFamily="65" charset="-120"/>
                        <a:ea typeface="標楷體" panose="03000509000000000000" pitchFamily="65" charset="-120"/>
                      </a:endParaRPr>
                    </a:p>
                  </a:txBody>
                  <a:tcPr marL="6149" marR="6149" marT="6149" marB="0" anchor="ctr">
                    <a:solidFill>
                      <a:schemeClr val="accent5">
                        <a:lumMod val="40000"/>
                        <a:lumOff val="60000"/>
                      </a:schemeClr>
                    </a:solidFill>
                  </a:tcPr>
                </a:tc>
                <a:tc hMerge="1">
                  <a:txBody>
                    <a:bodyPr/>
                    <a:lstStyle/>
                    <a:p>
                      <a:endParaRPr lang="zh-TW" altLang="en-US"/>
                    </a:p>
                  </a:txBody>
                  <a:tcPr/>
                </a:tc>
                <a:tc gridSpan="2">
                  <a:txBody>
                    <a:bodyPr/>
                    <a:lstStyle/>
                    <a:p>
                      <a:pPr algn="ctr" fontAlgn="ctr"/>
                      <a:r>
                        <a:rPr lang="zh-TW" altLang="en-US" sz="2000" u="none" strike="noStrike" dirty="0">
                          <a:effectLst/>
                          <a:latin typeface="標楷體" panose="03000509000000000000" pitchFamily="65" charset="-120"/>
                          <a:ea typeface="標楷體" panose="03000509000000000000" pitchFamily="65" charset="-120"/>
                        </a:rPr>
                        <a:t>扣減分配金額</a:t>
                      </a:r>
                      <a:endParaRPr lang="zh-TW" altLang="en-US" sz="2000" b="0" i="0" u="none" strike="noStrike" dirty="0">
                        <a:solidFill>
                          <a:srgbClr val="000000"/>
                        </a:solidFill>
                        <a:effectLst/>
                        <a:latin typeface="標楷體" panose="03000509000000000000" pitchFamily="65" charset="-120"/>
                        <a:ea typeface="標楷體" panose="03000509000000000000" pitchFamily="65" charset="-120"/>
                      </a:endParaRPr>
                    </a:p>
                  </a:txBody>
                  <a:tcPr marL="6149" marR="6149" marT="6149" marB="0" anchor="ctr">
                    <a:solidFill>
                      <a:schemeClr val="accent5">
                        <a:lumMod val="40000"/>
                        <a:lumOff val="60000"/>
                      </a:schemeClr>
                    </a:solidFill>
                  </a:tcPr>
                </a:tc>
                <a:tc hMerge="1">
                  <a:txBody>
                    <a:bodyPr/>
                    <a:lstStyle/>
                    <a:p>
                      <a:endParaRPr lang="zh-TW" altLang="en-US"/>
                    </a:p>
                  </a:txBody>
                  <a:tcPr/>
                </a:tc>
                <a:tc gridSpan="2">
                  <a:txBody>
                    <a:bodyPr/>
                    <a:lstStyle/>
                    <a:p>
                      <a:pPr algn="ctr" fontAlgn="ctr"/>
                      <a:r>
                        <a:rPr lang="zh-TW" altLang="en-US" sz="2000" u="none" strike="noStrike" dirty="0">
                          <a:effectLst/>
                          <a:latin typeface="標楷體" panose="03000509000000000000" pitchFamily="65" charset="-120"/>
                          <a:ea typeface="標楷體" panose="03000509000000000000" pitchFamily="65" charset="-120"/>
                        </a:rPr>
                        <a:t>實領一次退休金</a:t>
                      </a:r>
                      <a:endParaRPr lang="zh-TW" altLang="en-US" sz="2000" b="0" i="0" u="none" strike="noStrike" dirty="0">
                        <a:solidFill>
                          <a:srgbClr val="000000"/>
                        </a:solidFill>
                        <a:effectLst/>
                        <a:latin typeface="標楷體" panose="03000509000000000000" pitchFamily="65" charset="-120"/>
                        <a:ea typeface="標楷體" panose="03000509000000000000" pitchFamily="65" charset="-120"/>
                      </a:endParaRPr>
                    </a:p>
                  </a:txBody>
                  <a:tcPr marL="6149" marR="6149" marT="6149" marB="0" anchor="ctr">
                    <a:solidFill>
                      <a:schemeClr val="accent5">
                        <a:lumMod val="40000"/>
                        <a:lumOff val="60000"/>
                      </a:schemeClr>
                    </a:solidFill>
                  </a:tcPr>
                </a:tc>
                <a:tc hMerge="1">
                  <a:txBody>
                    <a:bodyPr/>
                    <a:lstStyle/>
                    <a:p>
                      <a:endParaRPr lang="zh-TW" altLang="en-US"/>
                    </a:p>
                  </a:txBody>
                  <a:tcPr/>
                </a:tc>
                <a:extLst>
                  <a:ext uri="{0D108BD9-81ED-4DB2-BD59-A6C34878D82A}">
                    <a16:rowId xmlns:a16="http://schemas.microsoft.com/office/drawing/2014/main" xmlns="" val="10007"/>
                  </a:ext>
                </a:extLst>
              </a:tr>
              <a:tr h="378911">
                <a:tc vMerge="1">
                  <a:txBody>
                    <a:bodyPr/>
                    <a:lstStyle/>
                    <a:p>
                      <a:endParaRPr lang="zh-TW" altLang="en-US"/>
                    </a:p>
                  </a:txBody>
                  <a:tcPr/>
                </a:tc>
                <a:tc gridSpan="2">
                  <a:txBody>
                    <a:bodyPr/>
                    <a:lstStyle/>
                    <a:p>
                      <a:pPr algn="ctr" fontAlgn="ctr"/>
                      <a:r>
                        <a:rPr lang="en-US" altLang="zh-TW" sz="2000" u="none" strike="noStrike" dirty="0">
                          <a:effectLst/>
                          <a:latin typeface="標楷體" panose="03000509000000000000" pitchFamily="65" charset="-120"/>
                          <a:ea typeface="標楷體" panose="03000509000000000000" pitchFamily="65" charset="-120"/>
                        </a:rPr>
                        <a:t>4365450</a:t>
                      </a:r>
                      <a:endParaRPr lang="en-US" altLang="zh-TW" sz="2000" b="0" i="0" u="none" strike="noStrike" dirty="0">
                        <a:solidFill>
                          <a:srgbClr val="000000"/>
                        </a:solidFill>
                        <a:effectLst/>
                        <a:latin typeface="標楷體" panose="03000509000000000000" pitchFamily="65" charset="-120"/>
                        <a:ea typeface="標楷體" panose="03000509000000000000" pitchFamily="65" charset="-120"/>
                      </a:endParaRPr>
                    </a:p>
                  </a:txBody>
                  <a:tcPr marL="6149" marR="6149" marT="6149" marB="0" anchor="ctr">
                    <a:solidFill>
                      <a:srgbClr val="92D050"/>
                    </a:solidFill>
                  </a:tcPr>
                </a:tc>
                <a:tc hMerge="1">
                  <a:txBody>
                    <a:bodyPr/>
                    <a:lstStyle/>
                    <a:p>
                      <a:endParaRPr lang="zh-TW" altLang="en-US"/>
                    </a:p>
                  </a:txBody>
                  <a:tcPr/>
                </a:tc>
                <a:tc gridSpan="2">
                  <a:txBody>
                    <a:bodyPr/>
                    <a:lstStyle/>
                    <a:p>
                      <a:pPr algn="ctr" fontAlgn="ctr"/>
                      <a:r>
                        <a:rPr lang="en-US" altLang="zh-TW" sz="2000" u="none" strike="noStrike" dirty="0">
                          <a:effectLst/>
                          <a:latin typeface="標楷體" panose="03000509000000000000" pitchFamily="65" charset="-120"/>
                          <a:ea typeface="標楷體" panose="03000509000000000000" pitchFamily="65" charset="-120"/>
                        </a:rPr>
                        <a:t>1091363</a:t>
                      </a:r>
                      <a:endParaRPr lang="en-US" altLang="zh-TW" sz="2000" b="0" i="0" u="none" strike="noStrike" dirty="0">
                        <a:solidFill>
                          <a:srgbClr val="000000"/>
                        </a:solidFill>
                        <a:effectLst/>
                        <a:latin typeface="標楷體" panose="03000509000000000000" pitchFamily="65" charset="-120"/>
                        <a:ea typeface="標楷體" panose="03000509000000000000" pitchFamily="65" charset="-120"/>
                      </a:endParaRPr>
                    </a:p>
                  </a:txBody>
                  <a:tcPr marL="6149" marR="6149" marT="6149" marB="0" anchor="ctr">
                    <a:solidFill>
                      <a:srgbClr val="92D050"/>
                    </a:solidFill>
                  </a:tcPr>
                </a:tc>
                <a:tc hMerge="1">
                  <a:txBody>
                    <a:bodyPr/>
                    <a:lstStyle/>
                    <a:p>
                      <a:endParaRPr lang="zh-TW" altLang="en-US"/>
                    </a:p>
                  </a:txBody>
                  <a:tcPr/>
                </a:tc>
                <a:tc gridSpan="2">
                  <a:txBody>
                    <a:bodyPr/>
                    <a:lstStyle/>
                    <a:p>
                      <a:pPr algn="ctr" fontAlgn="ctr"/>
                      <a:r>
                        <a:rPr lang="en-US" altLang="zh-TW" sz="2000" u="none" strike="noStrike" dirty="0">
                          <a:effectLst/>
                          <a:latin typeface="標楷體" panose="03000509000000000000" pitchFamily="65" charset="-120"/>
                          <a:ea typeface="標楷體" panose="03000509000000000000" pitchFamily="65" charset="-120"/>
                        </a:rPr>
                        <a:t>3274087</a:t>
                      </a:r>
                      <a:endParaRPr lang="en-US" altLang="zh-TW" sz="2000" b="0" i="0" u="none" strike="noStrike" dirty="0">
                        <a:solidFill>
                          <a:srgbClr val="000000"/>
                        </a:solidFill>
                        <a:effectLst/>
                        <a:latin typeface="標楷體" panose="03000509000000000000" pitchFamily="65" charset="-120"/>
                        <a:ea typeface="標楷體" panose="03000509000000000000" pitchFamily="65" charset="-120"/>
                      </a:endParaRPr>
                    </a:p>
                  </a:txBody>
                  <a:tcPr marL="6149" marR="6149" marT="6149" marB="0" anchor="ctr">
                    <a:solidFill>
                      <a:srgbClr val="92D050"/>
                    </a:solidFill>
                  </a:tcPr>
                </a:tc>
                <a:tc hMerge="1">
                  <a:txBody>
                    <a:bodyPr/>
                    <a:lstStyle/>
                    <a:p>
                      <a:endParaRPr lang="zh-TW" altLang="en-US"/>
                    </a:p>
                  </a:txBody>
                  <a:tcPr/>
                </a:tc>
                <a:extLst>
                  <a:ext uri="{0D108BD9-81ED-4DB2-BD59-A6C34878D82A}">
                    <a16:rowId xmlns:a16="http://schemas.microsoft.com/office/drawing/2014/main" xmlns="" val="10008"/>
                  </a:ext>
                </a:extLst>
              </a:tr>
              <a:tr h="378911">
                <a:tc rowSpan="2">
                  <a:txBody>
                    <a:bodyPr/>
                    <a:lstStyle/>
                    <a:p>
                      <a:pPr algn="ctr" fontAlgn="ctr"/>
                      <a:r>
                        <a:rPr lang="zh-TW" altLang="en-US" sz="2000" u="none" strike="noStrike" dirty="0">
                          <a:effectLst/>
                        </a:rPr>
                        <a:t>擇領月退者</a:t>
                      </a:r>
                      <a:endParaRPr lang="zh-TW" altLang="en-US" sz="2000" b="0" i="0" u="none" strike="noStrike" dirty="0">
                        <a:solidFill>
                          <a:srgbClr val="000000"/>
                        </a:solidFill>
                        <a:effectLst/>
                        <a:latin typeface="新細明體"/>
                      </a:endParaRPr>
                    </a:p>
                  </a:txBody>
                  <a:tcPr marL="6149" marR="6149" marT="6149" marB="0" anchor="ctr">
                    <a:solidFill>
                      <a:schemeClr val="tx2">
                        <a:lumMod val="25000"/>
                        <a:lumOff val="75000"/>
                      </a:schemeClr>
                    </a:solidFill>
                  </a:tcPr>
                </a:tc>
                <a:tc>
                  <a:txBody>
                    <a:bodyPr/>
                    <a:lstStyle/>
                    <a:p>
                      <a:pPr algn="dist" fontAlgn="ctr"/>
                      <a:r>
                        <a:rPr lang="zh-TW" altLang="en-US" sz="2000" u="none" strike="noStrike" dirty="0">
                          <a:effectLst/>
                          <a:latin typeface="標楷體" panose="03000509000000000000" pitchFamily="65" charset="-120"/>
                          <a:ea typeface="標楷體" panose="03000509000000000000" pitchFamily="65" charset="-120"/>
                        </a:rPr>
                        <a:t>假設原領月退</a:t>
                      </a:r>
                      <a:endParaRPr lang="zh-TW" altLang="en-US" sz="2000" b="0" i="0" u="none" strike="noStrike" dirty="0">
                        <a:solidFill>
                          <a:srgbClr val="000000"/>
                        </a:solidFill>
                        <a:effectLst/>
                        <a:latin typeface="標楷體" panose="03000509000000000000" pitchFamily="65" charset="-120"/>
                        <a:ea typeface="標楷體" panose="03000509000000000000" pitchFamily="65" charset="-120"/>
                      </a:endParaRPr>
                    </a:p>
                  </a:txBody>
                  <a:tcPr marL="6149" marR="6149" marT="6149" marB="0" anchor="ctr">
                    <a:solidFill>
                      <a:schemeClr val="tx2">
                        <a:lumMod val="25000"/>
                        <a:lumOff val="75000"/>
                      </a:schemeClr>
                    </a:solidFill>
                  </a:tcPr>
                </a:tc>
                <a:tc>
                  <a:txBody>
                    <a:bodyPr/>
                    <a:lstStyle/>
                    <a:p>
                      <a:pPr algn="ctr" fontAlgn="ctr"/>
                      <a:r>
                        <a:rPr lang="zh-TW" altLang="en-US" sz="2000" u="none" strike="noStrike" dirty="0">
                          <a:effectLst/>
                          <a:latin typeface="標楷體" panose="03000509000000000000" pitchFamily="65" charset="-120"/>
                          <a:ea typeface="標楷體" panose="03000509000000000000" pitchFamily="65" charset="-120"/>
                        </a:rPr>
                        <a:t>每月應扣減</a:t>
                      </a:r>
                      <a:endParaRPr lang="en-US" altLang="zh-TW" sz="2000" u="none" strike="noStrike" dirty="0">
                        <a:effectLst/>
                        <a:latin typeface="標楷體" panose="03000509000000000000" pitchFamily="65" charset="-120"/>
                        <a:ea typeface="標楷體" panose="03000509000000000000" pitchFamily="65" charset="-120"/>
                      </a:endParaRPr>
                    </a:p>
                    <a:p>
                      <a:pPr algn="ctr" fontAlgn="ctr"/>
                      <a:r>
                        <a:rPr lang="zh-TW" altLang="en-US" sz="2000" u="none" strike="noStrike" dirty="0">
                          <a:effectLst/>
                          <a:latin typeface="標楷體" panose="03000509000000000000" pitchFamily="65" charset="-120"/>
                          <a:ea typeface="標楷體" panose="03000509000000000000" pitchFamily="65" charset="-120"/>
                        </a:rPr>
                        <a:t>分配比例</a:t>
                      </a:r>
                      <a:endParaRPr lang="zh-TW" altLang="en-US" sz="2000" b="0" i="0" u="none" strike="noStrike" dirty="0">
                        <a:solidFill>
                          <a:srgbClr val="000000"/>
                        </a:solidFill>
                        <a:effectLst/>
                        <a:latin typeface="標楷體" panose="03000509000000000000" pitchFamily="65" charset="-120"/>
                        <a:ea typeface="標楷體" panose="03000509000000000000" pitchFamily="65" charset="-120"/>
                      </a:endParaRPr>
                    </a:p>
                  </a:txBody>
                  <a:tcPr marL="6149" marR="6149" marT="6149" marB="0" anchor="ctr">
                    <a:solidFill>
                      <a:schemeClr val="tx2">
                        <a:lumMod val="25000"/>
                        <a:lumOff val="75000"/>
                      </a:schemeClr>
                    </a:solidFill>
                  </a:tcPr>
                </a:tc>
                <a:tc>
                  <a:txBody>
                    <a:bodyPr/>
                    <a:lstStyle/>
                    <a:p>
                      <a:pPr algn="dist" fontAlgn="ctr"/>
                      <a:r>
                        <a:rPr lang="zh-TW" altLang="en-US" sz="2000" u="none" strike="noStrike" dirty="0">
                          <a:effectLst/>
                          <a:latin typeface="標楷體" panose="03000509000000000000" pitchFamily="65" charset="-120"/>
                          <a:ea typeface="標楷體" panose="03000509000000000000" pitchFamily="65" charset="-120"/>
                        </a:rPr>
                        <a:t>每月應扣分配金額</a:t>
                      </a:r>
                      <a:endParaRPr lang="zh-TW" altLang="en-US" sz="2000" b="0" i="0" u="none" strike="noStrike" dirty="0">
                        <a:solidFill>
                          <a:srgbClr val="000000"/>
                        </a:solidFill>
                        <a:effectLst/>
                        <a:latin typeface="標楷體" panose="03000509000000000000" pitchFamily="65" charset="-120"/>
                        <a:ea typeface="標楷體" panose="03000509000000000000" pitchFamily="65" charset="-120"/>
                      </a:endParaRPr>
                    </a:p>
                  </a:txBody>
                  <a:tcPr marL="6149" marR="6149" marT="6149" marB="0" anchor="ctr">
                    <a:solidFill>
                      <a:schemeClr val="tx2">
                        <a:lumMod val="25000"/>
                        <a:lumOff val="75000"/>
                      </a:schemeClr>
                    </a:solidFill>
                  </a:tcPr>
                </a:tc>
                <a:tc>
                  <a:txBody>
                    <a:bodyPr/>
                    <a:lstStyle/>
                    <a:p>
                      <a:pPr algn="ctr" fontAlgn="ctr"/>
                      <a:r>
                        <a:rPr lang="zh-TW" altLang="en-US" sz="2000" u="none" strike="noStrike" dirty="0">
                          <a:effectLst/>
                          <a:latin typeface="標楷體" panose="03000509000000000000" pitchFamily="65" charset="-120"/>
                          <a:ea typeface="標楷體" panose="03000509000000000000" pitchFamily="65" charset="-120"/>
                        </a:rPr>
                        <a:t>每月</a:t>
                      </a:r>
                      <a:endParaRPr lang="en-US" altLang="zh-TW" sz="2000" u="none" strike="noStrike" dirty="0">
                        <a:effectLst/>
                        <a:latin typeface="標楷體" panose="03000509000000000000" pitchFamily="65" charset="-120"/>
                        <a:ea typeface="標楷體" panose="03000509000000000000" pitchFamily="65" charset="-120"/>
                      </a:endParaRPr>
                    </a:p>
                    <a:p>
                      <a:pPr algn="ctr" fontAlgn="ctr"/>
                      <a:r>
                        <a:rPr lang="zh-TW" altLang="en-US" sz="2000" u="none" strike="noStrike" dirty="0">
                          <a:effectLst/>
                          <a:latin typeface="標楷體" panose="03000509000000000000" pitchFamily="65" charset="-120"/>
                          <a:ea typeface="標楷體" panose="03000509000000000000" pitchFamily="65" charset="-120"/>
                        </a:rPr>
                        <a:t>扣減後</a:t>
                      </a:r>
                      <a:endParaRPr lang="en-US" altLang="zh-TW" sz="2000" u="none" strike="noStrike" dirty="0">
                        <a:effectLst/>
                        <a:latin typeface="標楷體" panose="03000509000000000000" pitchFamily="65" charset="-120"/>
                        <a:ea typeface="標楷體" panose="03000509000000000000" pitchFamily="65" charset="-120"/>
                      </a:endParaRPr>
                    </a:p>
                    <a:p>
                      <a:pPr algn="ctr" fontAlgn="ctr"/>
                      <a:r>
                        <a:rPr lang="zh-TW" altLang="en-US" sz="2000" u="none" strike="noStrike" dirty="0">
                          <a:effectLst/>
                          <a:latin typeface="標楷體" panose="03000509000000000000" pitchFamily="65" charset="-120"/>
                          <a:ea typeface="標楷體" panose="03000509000000000000" pitchFamily="65" charset="-120"/>
                        </a:rPr>
                        <a:t>實領月退</a:t>
                      </a:r>
                      <a:endParaRPr lang="zh-TW" altLang="en-US" sz="2000" b="0" i="0" u="none" strike="noStrike" dirty="0">
                        <a:solidFill>
                          <a:srgbClr val="000000"/>
                        </a:solidFill>
                        <a:effectLst/>
                        <a:latin typeface="標楷體" panose="03000509000000000000" pitchFamily="65" charset="-120"/>
                        <a:ea typeface="標楷體" panose="03000509000000000000" pitchFamily="65" charset="-120"/>
                      </a:endParaRPr>
                    </a:p>
                  </a:txBody>
                  <a:tcPr marL="6149" marR="6149" marT="6149" marB="0" anchor="ctr">
                    <a:solidFill>
                      <a:schemeClr val="tx2">
                        <a:lumMod val="25000"/>
                        <a:lumOff val="75000"/>
                      </a:schemeClr>
                    </a:solidFill>
                  </a:tcPr>
                </a:tc>
                <a:tc>
                  <a:txBody>
                    <a:bodyPr/>
                    <a:lstStyle/>
                    <a:p>
                      <a:pPr algn="l" fontAlgn="ctr"/>
                      <a:r>
                        <a:rPr lang="zh-TW" altLang="en-US" sz="2000" u="none" strike="noStrike" dirty="0">
                          <a:effectLst/>
                          <a:latin typeface="標楷體" panose="03000509000000000000" pitchFamily="65" charset="-120"/>
                          <a:ea typeface="標楷體" panose="03000509000000000000" pitchFamily="65" charset="-120"/>
                        </a:rPr>
                        <a:t>扣減完畢月數</a:t>
                      </a:r>
                      <a:endParaRPr lang="zh-TW" altLang="en-US" sz="2000" b="0" i="0" u="none" strike="noStrike" dirty="0">
                        <a:solidFill>
                          <a:srgbClr val="000000"/>
                        </a:solidFill>
                        <a:effectLst/>
                        <a:latin typeface="標楷體" panose="03000509000000000000" pitchFamily="65" charset="-120"/>
                        <a:ea typeface="標楷體" panose="03000509000000000000" pitchFamily="65" charset="-120"/>
                      </a:endParaRPr>
                    </a:p>
                  </a:txBody>
                  <a:tcPr marL="6149" marR="6149" marT="6149" marB="0" anchor="ctr">
                    <a:solidFill>
                      <a:schemeClr val="tx2">
                        <a:lumMod val="25000"/>
                        <a:lumOff val="75000"/>
                      </a:schemeClr>
                    </a:solidFill>
                  </a:tcPr>
                </a:tc>
                <a:tc>
                  <a:txBody>
                    <a:bodyPr/>
                    <a:lstStyle/>
                    <a:p>
                      <a:pPr algn="l" fontAlgn="ctr"/>
                      <a:r>
                        <a:rPr lang="zh-TW" altLang="en-US" sz="2000" u="none" strike="noStrike" dirty="0">
                          <a:effectLst/>
                          <a:latin typeface="標楷體" panose="03000509000000000000" pitchFamily="65" charset="-120"/>
                          <a:ea typeface="標楷體" panose="03000509000000000000" pitchFamily="65" charset="-120"/>
                        </a:rPr>
                        <a:t>扣減完畢年數</a:t>
                      </a:r>
                      <a:endParaRPr lang="zh-TW" altLang="en-US" sz="2000" b="0" i="0" u="none" strike="noStrike" dirty="0">
                        <a:solidFill>
                          <a:srgbClr val="000000"/>
                        </a:solidFill>
                        <a:effectLst/>
                        <a:latin typeface="標楷體" panose="03000509000000000000" pitchFamily="65" charset="-120"/>
                        <a:ea typeface="標楷體" panose="03000509000000000000" pitchFamily="65" charset="-120"/>
                      </a:endParaRPr>
                    </a:p>
                  </a:txBody>
                  <a:tcPr marL="6149" marR="6149" marT="6149" marB="0" anchor="ctr">
                    <a:solidFill>
                      <a:schemeClr val="tx2">
                        <a:lumMod val="25000"/>
                        <a:lumOff val="75000"/>
                      </a:schemeClr>
                    </a:solidFill>
                  </a:tcPr>
                </a:tc>
                <a:extLst>
                  <a:ext uri="{0D108BD9-81ED-4DB2-BD59-A6C34878D82A}">
                    <a16:rowId xmlns:a16="http://schemas.microsoft.com/office/drawing/2014/main" xmlns="" val="10009"/>
                  </a:ext>
                </a:extLst>
              </a:tr>
              <a:tr h="378911">
                <a:tc vMerge="1">
                  <a:txBody>
                    <a:bodyPr/>
                    <a:lstStyle/>
                    <a:p>
                      <a:endParaRPr lang="zh-TW" altLang="en-US"/>
                    </a:p>
                  </a:txBody>
                  <a:tcPr/>
                </a:tc>
                <a:tc>
                  <a:txBody>
                    <a:bodyPr/>
                    <a:lstStyle/>
                    <a:p>
                      <a:pPr algn="ctr" fontAlgn="ctr"/>
                      <a:r>
                        <a:rPr lang="en-US" altLang="zh-TW" sz="2000" u="none" strike="noStrike" dirty="0">
                          <a:effectLst/>
                          <a:latin typeface="標楷體" panose="03000509000000000000" pitchFamily="65" charset="-120"/>
                          <a:ea typeface="標楷體" panose="03000509000000000000" pitchFamily="65" charset="-120"/>
                        </a:rPr>
                        <a:t>50930</a:t>
                      </a:r>
                      <a:endParaRPr lang="en-US" altLang="zh-TW" sz="2000" b="0" i="0" u="none" strike="noStrike" dirty="0">
                        <a:solidFill>
                          <a:srgbClr val="000000"/>
                        </a:solidFill>
                        <a:effectLst/>
                        <a:latin typeface="標楷體" panose="03000509000000000000" pitchFamily="65" charset="-120"/>
                        <a:ea typeface="標楷體" panose="03000509000000000000" pitchFamily="65" charset="-120"/>
                      </a:endParaRPr>
                    </a:p>
                  </a:txBody>
                  <a:tcPr marL="6149" marR="6149" marT="6149" marB="0" anchor="ctr">
                    <a:solidFill>
                      <a:srgbClr val="92D050"/>
                    </a:solidFill>
                  </a:tcPr>
                </a:tc>
                <a:tc>
                  <a:txBody>
                    <a:bodyPr/>
                    <a:lstStyle/>
                    <a:p>
                      <a:pPr algn="ctr" fontAlgn="ctr"/>
                      <a:r>
                        <a:rPr lang="en-US" altLang="zh-TW" sz="2000" u="none" strike="noStrike" dirty="0">
                          <a:effectLst/>
                          <a:latin typeface="標楷體" panose="03000509000000000000" pitchFamily="65" charset="-120"/>
                          <a:ea typeface="標楷體" panose="03000509000000000000" pitchFamily="65" charset="-120"/>
                        </a:rPr>
                        <a:t>25%</a:t>
                      </a:r>
                      <a:endParaRPr lang="en-US" altLang="zh-TW" sz="2000" b="0" i="0" u="none" strike="noStrike" dirty="0">
                        <a:solidFill>
                          <a:srgbClr val="000000"/>
                        </a:solidFill>
                        <a:effectLst/>
                        <a:latin typeface="標楷體" panose="03000509000000000000" pitchFamily="65" charset="-120"/>
                        <a:ea typeface="標楷體" panose="03000509000000000000" pitchFamily="65" charset="-120"/>
                      </a:endParaRPr>
                    </a:p>
                  </a:txBody>
                  <a:tcPr marL="6149" marR="6149" marT="6149" marB="0" anchor="ctr">
                    <a:solidFill>
                      <a:srgbClr val="92D050"/>
                    </a:solidFill>
                  </a:tcPr>
                </a:tc>
                <a:tc>
                  <a:txBody>
                    <a:bodyPr/>
                    <a:lstStyle/>
                    <a:p>
                      <a:pPr algn="ctr" fontAlgn="ctr"/>
                      <a:r>
                        <a:rPr lang="en-US" altLang="zh-TW" sz="2000" u="none" strike="noStrike" dirty="0">
                          <a:effectLst/>
                          <a:latin typeface="標楷體" panose="03000509000000000000" pitchFamily="65" charset="-120"/>
                          <a:ea typeface="標楷體" panose="03000509000000000000" pitchFamily="65" charset="-120"/>
                        </a:rPr>
                        <a:t>12733</a:t>
                      </a:r>
                      <a:endParaRPr lang="en-US" altLang="zh-TW" sz="2000" b="0" i="0" u="none" strike="noStrike" dirty="0">
                        <a:solidFill>
                          <a:srgbClr val="000000"/>
                        </a:solidFill>
                        <a:effectLst/>
                        <a:latin typeface="標楷體" panose="03000509000000000000" pitchFamily="65" charset="-120"/>
                        <a:ea typeface="標楷體" panose="03000509000000000000" pitchFamily="65" charset="-120"/>
                      </a:endParaRPr>
                    </a:p>
                  </a:txBody>
                  <a:tcPr marL="6149" marR="6149" marT="6149" marB="0" anchor="ctr">
                    <a:solidFill>
                      <a:srgbClr val="92D050"/>
                    </a:solidFill>
                  </a:tcPr>
                </a:tc>
                <a:tc>
                  <a:txBody>
                    <a:bodyPr/>
                    <a:lstStyle/>
                    <a:p>
                      <a:pPr algn="ctr" fontAlgn="ctr"/>
                      <a:r>
                        <a:rPr lang="en-US" altLang="zh-TW" sz="2000" u="none" strike="noStrike" dirty="0">
                          <a:effectLst/>
                          <a:latin typeface="標楷體" panose="03000509000000000000" pitchFamily="65" charset="-120"/>
                          <a:ea typeface="標楷體" panose="03000509000000000000" pitchFamily="65" charset="-120"/>
                        </a:rPr>
                        <a:t>38197</a:t>
                      </a:r>
                      <a:endParaRPr lang="en-US" altLang="zh-TW" sz="2000" b="0" i="0" u="none" strike="noStrike" dirty="0">
                        <a:solidFill>
                          <a:srgbClr val="000000"/>
                        </a:solidFill>
                        <a:effectLst/>
                        <a:latin typeface="標楷體" panose="03000509000000000000" pitchFamily="65" charset="-120"/>
                        <a:ea typeface="標楷體" panose="03000509000000000000" pitchFamily="65" charset="-120"/>
                      </a:endParaRPr>
                    </a:p>
                  </a:txBody>
                  <a:tcPr marL="6149" marR="6149" marT="6149" marB="0" anchor="ctr">
                    <a:solidFill>
                      <a:srgbClr val="92D050"/>
                    </a:solidFill>
                  </a:tcPr>
                </a:tc>
                <a:tc>
                  <a:txBody>
                    <a:bodyPr/>
                    <a:lstStyle/>
                    <a:p>
                      <a:pPr algn="ctr" fontAlgn="ctr"/>
                      <a:r>
                        <a:rPr lang="en-US" altLang="zh-TW" sz="2000" u="none" strike="noStrike" dirty="0">
                          <a:effectLst/>
                          <a:latin typeface="標楷體" panose="03000509000000000000" pitchFamily="65" charset="-120"/>
                          <a:ea typeface="標楷體" panose="03000509000000000000" pitchFamily="65" charset="-120"/>
                        </a:rPr>
                        <a:t>85.7</a:t>
                      </a:r>
                      <a:endParaRPr lang="en-US" altLang="zh-TW" sz="2000" b="0" i="0" u="none" strike="noStrike" dirty="0">
                        <a:solidFill>
                          <a:srgbClr val="000000"/>
                        </a:solidFill>
                        <a:effectLst/>
                        <a:latin typeface="標楷體" panose="03000509000000000000" pitchFamily="65" charset="-120"/>
                        <a:ea typeface="標楷體" panose="03000509000000000000" pitchFamily="65" charset="-120"/>
                      </a:endParaRPr>
                    </a:p>
                  </a:txBody>
                  <a:tcPr marL="6149" marR="6149" marT="6149" marB="0" anchor="ctr">
                    <a:solidFill>
                      <a:srgbClr val="92D050"/>
                    </a:solidFill>
                  </a:tcPr>
                </a:tc>
                <a:tc>
                  <a:txBody>
                    <a:bodyPr/>
                    <a:lstStyle/>
                    <a:p>
                      <a:pPr algn="ctr" fontAlgn="ctr"/>
                      <a:r>
                        <a:rPr lang="en-US" altLang="zh-TW" sz="2000" u="none" strike="noStrike" dirty="0">
                          <a:effectLst/>
                          <a:latin typeface="標楷體" panose="03000509000000000000" pitchFamily="65" charset="-120"/>
                          <a:ea typeface="標楷體" panose="03000509000000000000" pitchFamily="65" charset="-120"/>
                        </a:rPr>
                        <a:t>7.1</a:t>
                      </a:r>
                      <a:endParaRPr lang="en-US" altLang="zh-TW" sz="2000" b="0" i="0" u="none" strike="noStrike" dirty="0">
                        <a:solidFill>
                          <a:srgbClr val="000000"/>
                        </a:solidFill>
                        <a:effectLst/>
                        <a:latin typeface="標楷體" panose="03000509000000000000" pitchFamily="65" charset="-120"/>
                        <a:ea typeface="標楷體" panose="03000509000000000000" pitchFamily="65" charset="-120"/>
                      </a:endParaRPr>
                    </a:p>
                  </a:txBody>
                  <a:tcPr marL="6149" marR="6149" marT="6149" marB="0" anchor="ctr">
                    <a:solidFill>
                      <a:srgbClr val="92D050"/>
                    </a:solidFill>
                  </a:tcPr>
                </a:tc>
                <a:extLst>
                  <a:ext uri="{0D108BD9-81ED-4DB2-BD59-A6C34878D82A}">
                    <a16:rowId xmlns:a16="http://schemas.microsoft.com/office/drawing/2014/main" xmlns="" val="10010"/>
                  </a:ext>
                </a:extLst>
              </a:tr>
            </a:tbl>
          </a:graphicData>
        </a:graphic>
      </p:graphicFrame>
      <p:pic>
        <p:nvPicPr>
          <p:cNvPr id="4" name="圖片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9512" y="188640"/>
            <a:ext cx="792088" cy="792088"/>
          </a:xfrm>
          <a:prstGeom prst="rect">
            <a:avLst/>
          </a:prstGeom>
        </p:spPr>
      </p:pic>
    </p:spTree>
    <p:extLst>
      <p:ext uri="{BB962C8B-B14F-4D97-AF65-F5344CB8AC3E}">
        <p14:creationId xmlns:p14="http://schemas.microsoft.com/office/powerpoint/2010/main" val="225410679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p:cNvSpPr>
            <a:spLocks noGrp="1"/>
          </p:cNvSpPr>
          <p:nvPr>
            <p:ph type="ctrTitle"/>
          </p:nvPr>
        </p:nvSpPr>
        <p:spPr>
          <a:xfrm>
            <a:off x="611560" y="548680"/>
            <a:ext cx="7772400" cy="4637112"/>
          </a:xfrm>
        </p:spPr>
        <p:txBody>
          <a:bodyPr>
            <a:normAutofit/>
          </a:bodyPr>
          <a:lstStyle/>
          <a:p>
            <a:r>
              <a:rPr lang="en-US" altLang="zh-TW" dirty="0">
                <a:solidFill>
                  <a:schemeClr val="tx1"/>
                </a:solidFill>
                <a:latin typeface="+mn-ea"/>
                <a:ea typeface="+mn-ea"/>
              </a:rPr>
              <a:t/>
            </a:r>
            <a:br>
              <a:rPr lang="en-US" altLang="zh-TW" dirty="0">
                <a:solidFill>
                  <a:schemeClr val="tx1"/>
                </a:solidFill>
                <a:latin typeface="+mn-ea"/>
                <a:ea typeface="+mn-ea"/>
              </a:rPr>
            </a:br>
            <a:r>
              <a:rPr lang="en-US" altLang="zh-TW" dirty="0">
                <a:solidFill>
                  <a:schemeClr val="tx1"/>
                </a:solidFill>
                <a:latin typeface="+mn-ea"/>
                <a:ea typeface="+mn-ea"/>
              </a:rPr>
              <a:t/>
            </a:r>
            <a:br>
              <a:rPr lang="en-US" altLang="zh-TW" dirty="0">
                <a:solidFill>
                  <a:schemeClr val="tx1"/>
                </a:solidFill>
                <a:latin typeface="+mn-ea"/>
                <a:ea typeface="+mn-ea"/>
              </a:rPr>
            </a:br>
            <a:r>
              <a:rPr lang="zh-TW" altLang="en-US" sz="4800" dirty="0">
                <a:solidFill>
                  <a:schemeClr val="tx1"/>
                </a:solidFill>
                <a:latin typeface="標楷體" panose="03000509000000000000" pitchFamily="65" charset="-120"/>
              </a:rPr>
              <a:t>常用問答集</a:t>
            </a:r>
            <a:r>
              <a:rPr lang="en-US" altLang="zh-TW" sz="4800" dirty="0">
                <a:solidFill>
                  <a:schemeClr val="tx1"/>
                </a:solidFill>
                <a:latin typeface="標楷體" panose="03000509000000000000" pitchFamily="65" charset="-120"/>
              </a:rPr>
              <a:t/>
            </a:r>
            <a:br>
              <a:rPr lang="en-US" altLang="zh-TW" sz="4800" dirty="0">
                <a:solidFill>
                  <a:schemeClr val="tx1"/>
                </a:solidFill>
                <a:latin typeface="標楷體" panose="03000509000000000000" pitchFamily="65" charset="-120"/>
              </a:rPr>
            </a:br>
            <a:r>
              <a:rPr lang="en-US" altLang="zh-TW" sz="4800" dirty="0">
                <a:solidFill>
                  <a:schemeClr val="tx1"/>
                </a:solidFill>
                <a:latin typeface="+mn-ea"/>
                <a:ea typeface="+mn-ea"/>
              </a:rPr>
              <a:t>Q&amp;A</a:t>
            </a:r>
            <a:r>
              <a:rPr lang="en-US" altLang="zh-TW" dirty="0">
                <a:solidFill>
                  <a:schemeClr val="tx1"/>
                </a:solidFill>
                <a:latin typeface="+mn-ea"/>
                <a:ea typeface="+mn-ea"/>
              </a:rPr>
              <a:t/>
            </a:r>
            <a:br>
              <a:rPr lang="en-US" altLang="zh-TW" dirty="0">
                <a:solidFill>
                  <a:schemeClr val="tx1"/>
                </a:solidFill>
                <a:latin typeface="+mn-ea"/>
                <a:ea typeface="+mn-ea"/>
              </a:rPr>
            </a:br>
            <a:r>
              <a:rPr lang="zh-TW" altLang="zh-TW" dirty="0"/>
              <a:t/>
            </a:r>
            <a:br>
              <a:rPr lang="zh-TW" altLang="zh-TW" dirty="0"/>
            </a:br>
            <a:endParaRPr lang="zh-TW" altLang="en-US" dirty="0"/>
          </a:p>
        </p:txBody>
      </p:sp>
    </p:spTree>
    <p:extLst>
      <p:ext uri="{BB962C8B-B14F-4D97-AF65-F5344CB8AC3E}">
        <p14:creationId xmlns:p14="http://schemas.microsoft.com/office/powerpoint/2010/main" val="340917969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a:xfrm>
            <a:off x="827584" y="2060848"/>
            <a:ext cx="7560840" cy="4320480"/>
          </a:xfrm>
          <a:gradFill flip="none" rotWithShape="1">
            <a:gsLst>
              <a:gs pos="40000">
                <a:schemeClr val="lt2">
                  <a:tint val="94000"/>
                  <a:shade val="94000"/>
                  <a:alpha val="100000"/>
                  <a:satMod val="114000"/>
                  <a:lumMod val="114000"/>
                </a:schemeClr>
              </a:gs>
              <a:gs pos="0">
                <a:schemeClr val="bg1"/>
              </a:gs>
              <a:gs pos="100000">
                <a:schemeClr val="accent1"/>
              </a:gs>
            </a:gsLst>
            <a:path path="circle">
              <a:fillToRect r="100000" b="100000"/>
            </a:path>
            <a:tileRect l="-100000" t="-100000"/>
          </a:gradFill>
        </p:spPr>
        <p:txBody>
          <a:bodyPr>
            <a:normAutofit fontScale="85000" lnSpcReduction="10000"/>
          </a:bodyPr>
          <a:lstStyle/>
          <a:p>
            <a:pPr marL="0" indent="0">
              <a:buClrTx/>
              <a:buNone/>
            </a:pPr>
            <a:r>
              <a:rPr lang="zh-TW" altLang="zh-TW" dirty="0">
                <a:solidFill>
                  <a:schemeClr val="tx1"/>
                </a:solidFill>
                <a:latin typeface="標楷體" panose="03000509000000000000" pitchFamily="65" charset="-120"/>
                <a:ea typeface="標楷體" panose="03000509000000000000" pitchFamily="65" charset="-120"/>
              </a:rPr>
              <a:t>答：依公立學校教職員退休資遣撫卹條例第</a:t>
            </a:r>
            <a:r>
              <a:rPr lang="en-US" altLang="zh-TW" dirty="0">
                <a:solidFill>
                  <a:schemeClr val="tx1"/>
                </a:solidFill>
                <a:latin typeface="標楷體" panose="03000509000000000000" pitchFamily="65" charset="-120"/>
                <a:ea typeface="標楷體" panose="03000509000000000000" pitchFamily="65" charset="-120"/>
              </a:rPr>
              <a:t>31</a:t>
            </a:r>
            <a:r>
              <a:rPr lang="zh-TW" altLang="zh-TW" dirty="0">
                <a:solidFill>
                  <a:schemeClr val="tx1"/>
                </a:solidFill>
                <a:latin typeface="標楷體" panose="03000509000000000000" pitchFamily="65" charset="-120"/>
                <a:ea typeface="標楷體" panose="03000509000000000000" pitchFamily="65" charset="-120"/>
              </a:rPr>
              <a:t>條第</a:t>
            </a:r>
            <a:r>
              <a:rPr lang="en-US" altLang="zh-TW" dirty="0">
                <a:solidFill>
                  <a:schemeClr val="tx1"/>
                </a:solidFill>
                <a:latin typeface="標楷體" panose="03000509000000000000" pitchFamily="65" charset="-120"/>
                <a:ea typeface="標楷體" panose="03000509000000000000" pitchFamily="65" charset="-120"/>
              </a:rPr>
              <a:t>4</a:t>
            </a:r>
            <a:r>
              <a:rPr lang="zh-TW" altLang="zh-TW" dirty="0">
                <a:solidFill>
                  <a:schemeClr val="tx1"/>
                </a:solidFill>
                <a:latin typeface="標楷體" panose="03000509000000000000" pitchFamily="65" charset="-120"/>
                <a:ea typeface="標楷體" panose="03000509000000000000" pitchFamily="65" charset="-120"/>
              </a:rPr>
              <a:t>項規定，教職員依第</a:t>
            </a:r>
            <a:r>
              <a:rPr lang="en-US" altLang="zh-TW" dirty="0">
                <a:solidFill>
                  <a:schemeClr val="tx1"/>
                </a:solidFill>
                <a:latin typeface="標楷體" panose="03000509000000000000" pitchFamily="65" charset="-120"/>
                <a:ea typeface="標楷體" panose="03000509000000000000" pitchFamily="65" charset="-120"/>
              </a:rPr>
              <a:t>19</a:t>
            </a:r>
            <a:r>
              <a:rPr lang="zh-TW" altLang="zh-TW" dirty="0">
                <a:solidFill>
                  <a:schemeClr val="tx1"/>
                </a:solidFill>
                <a:latin typeface="標楷體" panose="03000509000000000000" pitchFamily="65" charset="-120"/>
                <a:ea typeface="標楷體" panose="03000509000000000000" pitchFamily="65" charset="-120"/>
              </a:rPr>
              <a:t>條規定辦理退休者，依下列規定支領退休金：</a:t>
            </a:r>
          </a:p>
          <a:p>
            <a:pPr marL="0" indent="0">
              <a:buNone/>
            </a:pPr>
            <a:r>
              <a:rPr lang="zh-TW" altLang="zh-TW" dirty="0">
                <a:solidFill>
                  <a:schemeClr val="tx1"/>
                </a:solidFill>
                <a:latin typeface="標楷體" panose="03000509000000000000" pitchFamily="65" charset="-120"/>
                <a:ea typeface="標楷體" panose="03000509000000000000" pitchFamily="65" charset="-120"/>
              </a:rPr>
              <a:t>一、任職滿</a:t>
            </a:r>
            <a:r>
              <a:rPr lang="en-US" altLang="zh-TW" dirty="0">
                <a:solidFill>
                  <a:schemeClr val="tx1"/>
                </a:solidFill>
                <a:latin typeface="標楷體" panose="03000509000000000000" pitchFamily="65" charset="-120"/>
                <a:ea typeface="標楷體" panose="03000509000000000000" pitchFamily="65" charset="-120"/>
              </a:rPr>
              <a:t>20</a:t>
            </a:r>
            <a:r>
              <a:rPr lang="zh-TW" altLang="zh-TW" dirty="0">
                <a:solidFill>
                  <a:schemeClr val="tx1"/>
                </a:solidFill>
                <a:latin typeface="標楷體" panose="03000509000000000000" pitchFamily="65" charset="-120"/>
                <a:ea typeface="標楷體" panose="03000509000000000000" pitchFamily="65" charset="-120"/>
              </a:rPr>
              <a:t>年者：</a:t>
            </a:r>
          </a:p>
          <a:p>
            <a:pPr marL="0" indent="0">
              <a:buNone/>
            </a:pPr>
            <a:r>
              <a:rPr lang="zh-TW" altLang="en-US" dirty="0">
                <a:solidFill>
                  <a:schemeClr val="tx1"/>
                </a:solidFill>
                <a:latin typeface="標楷體" panose="03000509000000000000" pitchFamily="65" charset="-120"/>
                <a:ea typeface="標楷體" panose="03000509000000000000" pitchFamily="65" charset="-120"/>
              </a:rPr>
              <a:t>  </a:t>
            </a:r>
            <a:r>
              <a:rPr lang="en-US" altLang="zh-TW" dirty="0">
                <a:solidFill>
                  <a:schemeClr val="tx1"/>
                </a:solidFill>
                <a:latin typeface="標楷體" panose="03000509000000000000" pitchFamily="65" charset="-120"/>
                <a:ea typeface="標楷體" panose="03000509000000000000" pitchFamily="65" charset="-120"/>
              </a:rPr>
              <a:t>(</a:t>
            </a:r>
            <a:r>
              <a:rPr lang="zh-TW" altLang="zh-TW" dirty="0">
                <a:solidFill>
                  <a:schemeClr val="tx1"/>
                </a:solidFill>
                <a:latin typeface="標楷體" panose="03000509000000000000" pitchFamily="65" charset="-120"/>
                <a:ea typeface="標楷體" panose="03000509000000000000" pitchFamily="65" charset="-120"/>
              </a:rPr>
              <a:t>一</a:t>
            </a:r>
            <a:r>
              <a:rPr lang="en-US" altLang="zh-TW" dirty="0">
                <a:solidFill>
                  <a:schemeClr val="tx1"/>
                </a:solidFill>
                <a:latin typeface="標楷體" panose="03000509000000000000" pitchFamily="65" charset="-120"/>
                <a:ea typeface="標楷體" panose="03000509000000000000" pitchFamily="65" charset="-120"/>
              </a:rPr>
              <a:t>)</a:t>
            </a:r>
            <a:r>
              <a:rPr lang="zh-TW" altLang="zh-TW" dirty="0">
                <a:solidFill>
                  <a:schemeClr val="tx1"/>
                </a:solidFill>
                <a:latin typeface="標楷體" panose="03000509000000000000" pitchFamily="65" charset="-120"/>
                <a:ea typeface="標楷體" panose="03000509000000000000" pitchFamily="65" charset="-120"/>
              </a:rPr>
              <a:t>年滿</a:t>
            </a:r>
            <a:r>
              <a:rPr lang="en-US" altLang="zh-TW" dirty="0">
                <a:solidFill>
                  <a:schemeClr val="tx1"/>
                </a:solidFill>
                <a:latin typeface="標楷體" panose="03000509000000000000" pitchFamily="65" charset="-120"/>
                <a:ea typeface="標楷體" panose="03000509000000000000" pitchFamily="65" charset="-120"/>
              </a:rPr>
              <a:t>60</a:t>
            </a:r>
            <a:r>
              <a:rPr lang="zh-TW" altLang="zh-TW" dirty="0">
                <a:solidFill>
                  <a:schemeClr val="tx1"/>
                </a:solidFill>
                <a:latin typeface="標楷體" panose="03000509000000000000" pitchFamily="65" charset="-120"/>
                <a:ea typeface="標楷體" panose="03000509000000000000" pitchFamily="65" charset="-120"/>
              </a:rPr>
              <a:t>歲，得依第</a:t>
            </a:r>
            <a:r>
              <a:rPr lang="en-US" altLang="zh-TW" dirty="0">
                <a:solidFill>
                  <a:schemeClr val="tx1"/>
                </a:solidFill>
                <a:latin typeface="標楷體" panose="03000509000000000000" pitchFamily="65" charset="-120"/>
                <a:ea typeface="標楷體" panose="03000509000000000000" pitchFamily="65" charset="-120"/>
              </a:rPr>
              <a:t>27</a:t>
            </a:r>
            <a:r>
              <a:rPr lang="zh-TW" altLang="zh-TW" dirty="0">
                <a:solidFill>
                  <a:schemeClr val="tx1"/>
                </a:solidFill>
                <a:latin typeface="標楷體" panose="03000509000000000000" pitchFamily="65" charset="-120"/>
                <a:ea typeface="標楷體" panose="03000509000000000000" pitchFamily="65" charset="-120"/>
              </a:rPr>
              <a:t>條第</a:t>
            </a:r>
            <a:r>
              <a:rPr lang="en-US" altLang="zh-TW" dirty="0">
                <a:solidFill>
                  <a:schemeClr val="tx1"/>
                </a:solidFill>
                <a:latin typeface="標楷體" panose="03000509000000000000" pitchFamily="65" charset="-120"/>
                <a:ea typeface="標楷體" panose="03000509000000000000" pitchFamily="65" charset="-120"/>
              </a:rPr>
              <a:t>1</a:t>
            </a:r>
            <a:r>
              <a:rPr lang="zh-TW" altLang="zh-TW" dirty="0">
                <a:solidFill>
                  <a:schemeClr val="tx1"/>
                </a:solidFill>
                <a:latin typeface="標楷體" panose="03000509000000000000" pitchFamily="65" charset="-120"/>
                <a:ea typeface="標楷體" panose="03000509000000000000" pitchFamily="65" charset="-120"/>
              </a:rPr>
              <a:t>項所定退休金種類，擇一支領。</a:t>
            </a:r>
          </a:p>
          <a:p>
            <a:pPr marL="0" indent="0">
              <a:buNone/>
            </a:pPr>
            <a:r>
              <a:rPr lang="zh-TW" altLang="en-US" dirty="0">
                <a:solidFill>
                  <a:schemeClr val="tx1"/>
                </a:solidFill>
                <a:latin typeface="標楷體" panose="03000509000000000000" pitchFamily="65" charset="-120"/>
                <a:ea typeface="標楷體" panose="03000509000000000000" pitchFamily="65" charset="-120"/>
              </a:rPr>
              <a:t>  </a:t>
            </a:r>
            <a:r>
              <a:rPr lang="en-US" altLang="zh-TW" dirty="0">
                <a:solidFill>
                  <a:schemeClr val="tx1"/>
                </a:solidFill>
                <a:latin typeface="標楷體" panose="03000509000000000000" pitchFamily="65" charset="-120"/>
                <a:ea typeface="標楷體" panose="03000509000000000000" pitchFamily="65" charset="-120"/>
              </a:rPr>
              <a:t>(</a:t>
            </a:r>
            <a:r>
              <a:rPr lang="zh-TW" altLang="zh-TW" dirty="0">
                <a:solidFill>
                  <a:schemeClr val="tx1"/>
                </a:solidFill>
                <a:latin typeface="標楷體" panose="03000509000000000000" pitchFamily="65" charset="-120"/>
                <a:ea typeface="標楷體" panose="03000509000000000000" pitchFamily="65" charset="-120"/>
              </a:rPr>
              <a:t>二</a:t>
            </a:r>
            <a:r>
              <a:rPr lang="en-US" altLang="zh-TW" dirty="0">
                <a:solidFill>
                  <a:schemeClr val="tx1"/>
                </a:solidFill>
                <a:latin typeface="標楷體" panose="03000509000000000000" pitchFamily="65" charset="-120"/>
                <a:ea typeface="標楷體" panose="03000509000000000000" pitchFamily="65" charset="-120"/>
              </a:rPr>
              <a:t>)</a:t>
            </a:r>
            <a:r>
              <a:rPr lang="zh-TW" altLang="zh-TW" dirty="0">
                <a:solidFill>
                  <a:schemeClr val="tx1"/>
                </a:solidFill>
                <a:latin typeface="標楷體" panose="03000509000000000000" pitchFamily="65" charset="-120"/>
                <a:ea typeface="標楷體" panose="03000509000000000000" pitchFamily="65" charset="-120"/>
              </a:rPr>
              <a:t>年齡未滿</a:t>
            </a:r>
            <a:r>
              <a:rPr lang="en-US" altLang="zh-TW" dirty="0">
                <a:solidFill>
                  <a:schemeClr val="tx1"/>
                </a:solidFill>
                <a:latin typeface="標楷體" panose="03000509000000000000" pitchFamily="65" charset="-120"/>
                <a:ea typeface="標楷體" panose="03000509000000000000" pitchFamily="65" charset="-120"/>
              </a:rPr>
              <a:t>60</a:t>
            </a:r>
            <a:r>
              <a:rPr lang="zh-TW" altLang="zh-TW" dirty="0">
                <a:solidFill>
                  <a:schemeClr val="tx1"/>
                </a:solidFill>
                <a:latin typeface="標楷體" panose="03000509000000000000" pitchFamily="65" charset="-120"/>
                <a:ea typeface="標楷體" panose="03000509000000000000" pitchFamily="65" charset="-120"/>
              </a:rPr>
              <a:t>歲者，得依第</a:t>
            </a:r>
            <a:r>
              <a:rPr lang="en-US" altLang="zh-TW" dirty="0">
                <a:solidFill>
                  <a:schemeClr val="tx1"/>
                </a:solidFill>
                <a:latin typeface="標楷體" panose="03000509000000000000" pitchFamily="65" charset="-120"/>
                <a:ea typeface="標楷體" panose="03000509000000000000" pitchFamily="65" charset="-120"/>
              </a:rPr>
              <a:t>32</a:t>
            </a:r>
            <a:r>
              <a:rPr lang="zh-TW" altLang="zh-TW" dirty="0">
                <a:solidFill>
                  <a:schemeClr val="tx1"/>
                </a:solidFill>
                <a:latin typeface="標楷體" panose="03000509000000000000" pitchFamily="65" charset="-120"/>
                <a:ea typeface="標楷體" panose="03000509000000000000" pitchFamily="65" charset="-120"/>
              </a:rPr>
              <a:t>條第</a:t>
            </a:r>
            <a:r>
              <a:rPr lang="en-US" altLang="zh-TW" dirty="0">
                <a:solidFill>
                  <a:schemeClr val="tx1"/>
                </a:solidFill>
                <a:latin typeface="標楷體" panose="03000509000000000000" pitchFamily="65" charset="-120"/>
                <a:ea typeface="標楷體" panose="03000509000000000000" pitchFamily="65" charset="-120"/>
              </a:rPr>
              <a:t>4</a:t>
            </a:r>
            <a:r>
              <a:rPr lang="zh-TW" altLang="zh-TW" dirty="0">
                <a:solidFill>
                  <a:schemeClr val="tx1"/>
                </a:solidFill>
                <a:latin typeface="標楷體" panose="03000509000000000000" pitchFamily="65" charset="-120"/>
                <a:ea typeface="標楷體" panose="03000509000000000000" pitchFamily="65" charset="-120"/>
              </a:rPr>
              <a:t>項各款規定，擇一支領</a:t>
            </a:r>
            <a:r>
              <a:rPr lang="zh-TW" altLang="en-US" dirty="0">
                <a:solidFill>
                  <a:schemeClr val="tx1"/>
                </a:solidFill>
                <a:latin typeface="標楷體" panose="03000509000000000000" pitchFamily="65" charset="-120"/>
                <a:ea typeface="標楷體" panose="03000509000000000000" pitchFamily="65" charset="-120"/>
              </a:rPr>
              <a:t>    </a:t>
            </a:r>
            <a:endParaRPr lang="en-US" altLang="zh-TW" dirty="0">
              <a:solidFill>
                <a:schemeClr val="tx1"/>
              </a:solidFill>
              <a:latin typeface="標楷體" panose="03000509000000000000" pitchFamily="65" charset="-120"/>
              <a:ea typeface="標楷體" panose="03000509000000000000" pitchFamily="65" charset="-120"/>
            </a:endParaRPr>
          </a:p>
          <a:p>
            <a:pPr marL="0" indent="0">
              <a:buNone/>
            </a:pPr>
            <a:r>
              <a:rPr lang="zh-TW" altLang="en-US" dirty="0">
                <a:solidFill>
                  <a:schemeClr val="tx1"/>
                </a:solidFill>
                <a:latin typeface="標楷體" panose="03000509000000000000" pitchFamily="65" charset="-120"/>
                <a:ea typeface="標楷體" panose="03000509000000000000" pitchFamily="65" charset="-120"/>
              </a:rPr>
              <a:t>      </a:t>
            </a:r>
            <a:r>
              <a:rPr lang="zh-TW" altLang="zh-TW" dirty="0">
                <a:solidFill>
                  <a:schemeClr val="tx1"/>
                </a:solidFill>
                <a:latin typeface="標楷體" panose="03000509000000000000" pitchFamily="65" charset="-120"/>
                <a:ea typeface="標楷體" panose="03000509000000000000" pitchFamily="65" charset="-120"/>
              </a:rPr>
              <a:t>退休金，並以年滿</a:t>
            </a:r>
            <a:r>
              <a:rPr lang="en-US" altLang="zh-TW" dirty="0">
                <a:solidFill>
                  <a:schemeClr val="tx1"/>
                </a:solidFill>
                <a:latin typeface="標楷體" panose="03000509000000000000" pitchFamily="65" charset="-120"/>
                <a:ea typeface="標楷體" panose="03000509000000000000" pitchFamily="65" charset="-120"/>
              </a:rPr>
              <a:t>60</a:t>
            </a:r>
            <a:r>
              <a:rPr lang="zh-TW" altLang="zh-TW" dirty="0">
                <a:solidFill>
                  <a:schemeClr val="tx1"/>
                </a:solidFill>
                <a:latin typeface="標楷體" panose="03000509000000000000" pitchFamily="65" charset="-120"/>
                <a:ea typeface="標楷體" panose="03000509000000000000" pitchFamily="65" charset="-120"/>
              </a:rPr>
              <a:t>歲為月退休金起支年齡。</a:t>
            </a:r>
          </a:p>
          <a:p>
            <a:pPr marL="0" indent="0">
              <a:buNone/>
            </a:pPr>
            <a:r>
              <a:rPr lang="zh-TW" altLang="zh-TW" dirty="0">
                <a:solidFill>
                  <a:schemeClr val="tx1"/>
                </a:solidFill>
                <a:latin typeface="標楷體" panose="03000509000000000000" pitchFamily="65" charset="-120"/>
                <a:ea typeface="標楷體" panose="03000509000000000000" pitchFamily="65" charset="-120"/>
              </a:rPr>
              <a:t>二、任職滿</a:t>
            </a:r>
            <a:r>
              <a:rPr lang="en-US" altLang="zh-TW" dirty="0">
                <a:solidFill>
                  <a:schemeClr val="tx1"/>
                </a:solidFill>
                <a:latin typeface="標楷體" panose="03000509000000000000" pitchFamily="65" charset="-120"/>
                <a:ea typeface="標楷體" panose="03000509000000000000" pitchFamily="65" charset="-120"/>
              </a:rPr>
              <a:t>15</a:t>
            </a:r>
            <a:r>
              <a:rPr lang="zh-TW" altLang="zh-TW" dirty="0">
                <a:solidFill>
                  <a:schemeClr val="tx1"/>
                </a:solidFill>
                <a:latin typeface="標楷體" panose="03000509000000000000" pitchFamily="65" charset="-120"/>
                <a:ea typeface="標楷體" panose="03000509000000000000" pitchFamily="65" charset="-120"/>
              </a:rPr>
              <a:t>年而未滿</a:t>
            </a:r>
            <a:r>
              <a:rPr lang="en-US" altLang="zh-TW" dirty="0">
                <a:solidFill>
                  <a:schemeClr val="tx1"/>
                </a:solidFill>
                <a:latin typeface="標楷體" panose="03000509000000000000" pitchFamily="65" charset="-120"/>
                <a:ea typeface="標楷體" panose="03000509000000000000" pitchFamily="65" charset="-120"/>
              </a:rPr>
              <a:t>20</a:t>
            </a:r>
            <a:r>
              <a:rPr lang="zh-TW" altLang="zh-TW" dirty="0">
                <a:solidFill>
                  <a:schemeClr val="tx1"/>
                </a:solidFill>
                <a:latin typeface="標楷體" panose="03000509000000000000" pitchFamily="65" charset="-120"/>
                <a:ea typeface="標楷體" panose="03000509000000000000" pitchFamily="65" charset="-120"/>
              </a:rPr>
              <a:t>年，且年滿</a:t>
            </a:r>
            <a:r>
              <a:rPr lang="en-US" altLang="zh-TW" dirty="0">
                <a:solidFill>
                  <a:schemeClr val="tx1"/>
                </a:solidFill>
                <a:latin typeface="標楷體" panose="03000509000000000000" pitchFamily="65" charset="-120"/>
                <a:ea typeface="標楷體" panose="03000509000000000000" pitchFamily="65" charset="-120"/>
              </a:rPr>
              <a:t>55</a:t>
            </a:r>
            <a:r>
              <a:rPr lang="zh-TW" altLang="zh-TW" dirty="0">
                <a:solidFill>
                  <a:schemeClr val="tx1"/>
                </a:solidFill>
                <a:latin typeface="標楷體" panose="03000509000000000000" pitchFamily="65" charset="-120"/>
                <a:ea typeface="標楷體" panose="03000509000000000000" pitchFamily="65" charset="-120"/>
              </a:rPr>
              <a:t>歲者，得依第</a:t>
            </a:r>
            <a:r>
              <a:rPr lang="en-US" altLang="zh-TW" dirty="0">
                <a:solidFill>
                  <a:schemeClr val="tx1"/>
                </a:solidFill>
                <a:latin typeface="標楷體" panose="03000509000000000000" pitchFamily="65" charset="-120"/>
                <a:ea typeface="標楷體" panose="03000509000000000000" pitchFamily="65" charset="-120"/>
              </a:rPr>
              <a:t>32</a:t>
            </a:r>
            <a:r>
              <a:rPr lang="zh-TW" altLang="zh-TW" dirty="0">
                <a:solidFill>
                  <a:schemeClr val="tx1"/>
                </a:solidFill>
                <a:latin typeface="標楷體" panose="03000509000000000000" pitchFamily="65" charset="-120"/>
                <a:ea typeface="標楷體" panose="03000509000000000000" pitchFamily="65" charset="-120"/>
              </a:rPr>
              <a:t>條第</a:t>
            </a:r>
            <a:r>
              <a:rPr lang="en-US" altLang="zh-TW" dirty="0">
                <a:solidFill>
                  <a:schemeClr val="tx1"/>
                </a:solidFill>
                <a:latin typeface="標楷體" panose="03000509000000000000" pitchFamily="65" charset="-120"/>
                <a:ea typeface="標楷體" panose="03000509000000000000" pitchFamily="65" charset="-120"/>
              </a:rPr>
              <a:t>4</a:t>
            </a:r>
            <a:r>
              <a:rPr lang="zh-TW" altLang="zh-TW" dirty="0">
                <a:solidFill>
                  <a:schemeClr val="tx1"/>
                </a:solidFill>
                <a:latin typeface="標楷體" panose="03000509000000000000" pitchFamily="65" charset="-120"/>
                <a:ea typeface="標楷體" panose="03000509000000000000" pitchFamily="65" charset="-120"/>
              </a:rPr>
              <a:t>項</a:t>
            </a:r>
            <a:r>
              <a:rPr lang="en-US" altLang="zh-TW" dirty="0">
                <a:solidFill>
                  <a:schemeClr val="tx1"/>
                </a:solidFill>
                <a:latin typeface="標楷體" panose="03000509000000000000" pitchFamily="65" charset="-120"/>
                <a:ea typeface="標楷體" panose="03000509000000000000" pitchFamily="65" charset="-120"/>
              </a:rPr>
              <a:t>    </a:t>
            </a:r>
            <a:r>
              <a:rPr lang="zh-TW" altLang="zh-TW" dirty="0">
                <a:solidFill>
                  <a:schemeClr val="tx1"/>
                </a:solidFill>
                <a:latin typeface="標楷體" panose="03000509000000000000" pitchFamily="65" charset="-120"/>
                <a:ea typeface="標楷體" panose="03000509000000000000" pitchFamily="65" charset="-120"/>
              </a:rPr>
              <a:t>各款規定，擇一支領退休金，並以年滿</a:t>
            </a:r>
            <a:r>
              <a:rPr lang="en-US" altLang="zh-TW" dirty="0">
                <a:solidFill>
                  <a:schemeClr val="tx1"/>
                </a:solidFill>
                <a:latin typeface="標楷體" panose="03000509000000000000" pitchFamily="65" charset="-120"/>
                <a:ea typeface="標楷體" panose="03000509000000000000" pitchFamily="65" charset="-120"/>
              </a:rPr>
              <a:t>60</a:t>
            </a:r>
            <a:r>
              <a:rPr lang="zh-TW" altLang="zh-TW" dirty="0">
                <a:solidFill>
                  <a:schemeClr val="tx1"/>
                </a:solidFill>
                <a:latin typeface="標楷體" panose="03000509000000000000" pitchFamily="65" charset="-120"/>
                <a:ea typeface="標楷體" panose="03000509000000000000" pitchFamily="65" charset="-120"/>
              </a:rPr>
              <a:t>歲為月退休金起支年齡。</a:t>
            </a:r>
          </a:p>
          <a:p>
            <a:pPr marL="0" indent="0">
              <a:buNone/>
            </a:pPr>
            <a:r>
              <a:rPr lang="zh-TW" altLang="zh-TW" dirty="0">
                <a:solidFill>
                  <a:schemeClr val="tx1"/>
                </a:solidFill>
                <a:latin typeface="標楷體" panose="03000509000000000000" pitchFamily="65" charset="-120"/>
                <a:ea typeface="標楷體" panose="03000509000000000000" pitchFamily="65" charset="-120"/>
              </a:rPr>
              <a:t>三、任本職務年功薪最高級滿</a:t>
            </a:r>
            <a:r>
              <a:rPr lang="en-US" altLang="zh-TW" dirty="0">
                <a:solidFill>
                  <a:schemeClr val="tx1"/>
                </a:solidFill>
                <a:latin typeface="標楷體" panose="03000509000000000000" pitchFamily="65" charset="-120"/>
                <a:ea typeface="標楷體" panose="03000509000000000000" pitchFamily="65" charset="-120"/>
              </a:rPr>
              <a:t>3</a:t>
            </a:r>
            <a:r>
              <a:rPr lang="zh-TW" altLang="zh-TW" dirty="0">
                <a:solidFill>
                  <a:schemeClr val="tx1"/>
                </a:solidFill>
                <a:latin typeface="標楷體" panose="03000509000000000000" pitchFamily="65" charset="-120"/>
                <a:ea typeface="標楷體" panose="03000509000000000000" pitchFamily="65" charset="-120"/>
              </a:rPr>
              <a:t>年且年滿</a:t>
            </a:r>
            <a:r>
              <a:rPr lang="en-US" altLang="zh-TW" dirty="0">
                <a:solidFill>
                  <a:schemeClr val="tx1"/>
                </a:solidFill>
                <a:latin typeface="標楷體" panose="03000509000000000000" pitchFamily="65" charset="-120"/>
                <a:ea typeface="標楷體" panose="03000509000000000000" pitchFamily="65" charset="-120"/>
              </a:rPr>
              <a:t>55</a:t>
            </a:r>
            <a:r>
              <a:rPr lang="zh-TW" altLang="zh-TW" dirty="0">
                <a:solidFill>
                  <a:schemeClr val="tx1"/>
                </a:solidFill>
                <a:latin typeface="標楷體" panose="03000509000000000000" pitchFamily="65" charset="-120"/>
                <a:ea typeface="標楷體" panose="03000509000000000000" pitchFamily="65" charset="-120"/>
              </a:rPr>
              <a:t>歲者：</a:t>
            </a:r>
          </a:p>
          <a:p>
            <a:pPr marL="0" indent="0">
              <a:buNone/>
            </a:pPr>
            <a:r>
              <a:rPr lang="zh-TW" altLang="en-US" dirty="0">
                <a:solidFill>
                  <a:schemeClr val="tx1"/>
                </a:solidFill>
                <a:latin typeface="標楷體" panose="03000509000000000000" pitchFamily="65" charset="-120"/>
                <a:ea typeface="標楷體" panose="03000509000000000000" pitchFamily="65" charset="-120"/>
              </a:rPr>
              <a:t>  </a:t>
            </a:r>
            <a:r>
              <a:rPr lang="en-US" altLang="zh-TW" dirty="0">
                <a:solidFill>
                  <a:schemeClr val="tx1"/>
                </a:solidFill>
                <a:latin typeface="標楷體" panose="03000509000000000000" pitchFamily="65" charset="-120"/>
                <a:ea typeface="標楷體" panose="03000509000000000000" pitchFamily="65" charset="-120"/>
              </a:rPr>
              <a:t>(</a:t>
            </a:r>
            <a:r>
              <a:rPr lang="zh-TW" altLang="zh-TW" dirty="0">
                <a:solidFill>
                  <a:schemeClr val="tx1"/>
                </a:solidFill>
                <a:latin typeface="標楷體" panose="03000509000000000000" pitchFamily="65" charset="-120"/>
                <a:ea typeface="標楷體" panose="03000509000000000000" pitchFamily="65" charset="-120"/>
              </a:rPr>
              <a:t>一</a:t>
            </a:r>
            <a:r>
              <a:rPr lang="en-US" altLang="zh-TW" dirty="0">
                <a:solidFill>
                  <a:schemeClr val="tx1"/>
                </a:solidFill>
                <a:latin typeface="標楷體" panose="03000509000000000000" pitchFamily="65" charset="-120"/>
                <a:ea typeface="標楷體" panose="03000509000000000000" pitchFamily="65" charset="-120"/>
              </a:rPr>
              <a:t>)</a:t>
            </a:r>
            <a:r>
              <a:rPr lang="zh-TW" altLang="zh-TW" dirty="0">
                <a:solidFill>
                  <a:schemeClr val="tx1"/>
                </a:solidFill>
                <a:latin typeface="標楷體" panose="03000509000000000000" pitchFamily="65" charset="-120"/>
                <a:ea typeface="標楷體" panose="03000509000000000000" pitchFamily="65" charset="-120"/>
              </a:rPr>
              <a:t>任職年資滿</a:t>
            </a:r>
            <a:r>
              <a:rPr lang="en-US" altLang="zh-TW" dirty="0">
                <a:solidFill>
                  <a:schemeClr val="tx1"/>
                </a:solidFill>
                <a:latin typeface="標楷體" panose="03000509000000000000" pitchFamily="65" charset="-120"/>
                <a:ea typeface="標楷體" panose="03000509000000000000" pitchFamily="65" charset="-120"/>
              </a:rPr>
              <a:t>15</a:t>
            </a:r>
            <a:r>
              <a:rPr lang="zh-TW" altLang="zh-TW" dirty="0">
                <a:solidFill>
                  <a:schemeClr val="tx1"/>
                </a:solidFill>
                <a:latin typeface="標楷體" panose="03000509000000000000" pitchFamily="65" charset="-120"/>
                <a:ea typeface="標楷體" panose="03000509000000000000" pitchFamily="65" charset="-120"/>
              </a:rPr>
              <a:t>年者，得依第</a:t>
            </a:r>
            <a:r>
              <a:rPr lang="en-US" altLang="zh-TW" dirty="0">
                <a:solidFill>
                  <a:schemeClr val="tx1"/>
                </a:solidFill>
                <a:latin typeface="標楷體" panose="03000509000000000000" pitchFamily="65" charset="-120"/>
                <a:ea typeface="標楷體" panose="03000509000000000000" pitchFamily="65" charset="-120"/>
              </a:rPr>
              <a:t>32</a:t>
            </a:r>
            <a:r>
              <a:rPr lang="zh-TW" altLang="zh-TW" dirty="0">
                <a:solidFill>
                  <a:schemeClr val="tx1"/>
                </a:solidFill>
                <a:latin typeface="標楷體" panose="03000509000000000000" pitchFamily="65" charset="-120"/>
                <a:ea typeface="標楷體" panose="03000509000000000000" pitchFamily="65" charset="-120"/>
              </a:rPr>
              <a:t>條第</a:t>
            </a:r>
            <a:r>
              <a:rPr lang="en-US" altLang="zh-TW" dirty="0">
                <a:solidFill>
                  <a:schemeClr val="tx1"/>
                </a:solidFill>
                <a:latin typeface="標楷體" panose="03000509000000000000" pitchFamily="65" charset="-120"/>
                <a:ea typeface="標楷體" panose="03000509000000000000" pitchFamily="65" charset="-120"/>
              </a:rPr>
              <a:t>4</a:t>
            </a:r>
            <a:r>
              <a:rPr lang="zh-TW" altLang="zh-TW" dirty="0">
                <a:solidFill>
                  <a:schemeClr val="tx1"/>
                </a:solidFill>
                <a:latin typeface="標楷體" panose="03000509000000000000" pitchFamily="65" charset="-120"/>
                <a:ea typeface="標楷體" panose="03000509000000000000" pitchFamily="65" charset="-120"/>
              </a:rPr>
              <a:t>項各款規定，擇一支</a:t>
            </a:r>
            <a:endParaRPr lang="en-US" altLang="zh-TW" dirty="0">
              <a:solidFill>
                <a:schemeClr val="tx1"/>
              </a:solidFill>
              <a:latin typeface="標楷體" panose="03000509000000000000" pitchFamily="65" charset="-120"/>
              <a:ea typeface="標楷體" panose="03000509000000000000" pitchFamily="65" charset="-120"/>
            </a:endParaRPr>
          </a:p>
          <a:p>
            <a:pPr marL="0" indent="0">
              <a:buNone/>
            </a:pPr>
            <a:r>
              <a:rPr lang="zh-TW" altLang="en-US" dirty="0">
                <a:solidFill>
                  <a:schemeClr val="tx1"/>
                </a:solidFill>
                <a:latin typeface="標楷體" panose="03000509000000000000" pitchFamily="65" charset="-120"/>
                <a:ea typeface="標楷體" panose="03000509000000000000" pitchFamily="65" charset="-120"/>
              </a:rPr>
              <a:t>      </a:t>
            </a:r>
            <a:r>
              <a:rPr lang="zh-TW" altLang="zh-TW" dirty="0">
                <a:solidFill>
                  <a:schemeClr val="tx1"/>
                </a:solidFill>
                <a:latin typeface="標楷體" panose="03000509000000000000" pitchFamily="65" charset="-120"/>
                <a:ea typeface="標楷體" panose="03000509000000000000" pitchFamily="65" charset="-120"/>
              </a:rPr>
              <a:t>領退休金，並以年滿</a:t>
            </a:r>
            <a:r>
              <a:rPr lang="en-US" altLang="zh-TW" dirty="0">
                <a:solidFill>
                  <a:schemeClr val="tx1"/>
                </a:solidFill>
                <a:latin typeface="標楷體" panose="03000509000000000000" pitchFamily="65" charset="-120"/>
                <a:ea typeface="標楷體" panose="03000509000000000000" pitchFamily="65" charset="-120"/>
              </a:rPr>
              <a:t>60</a:t>
            </a:r>
            <a:r>
              <a:rPr lang="zh-TW" altLang="zh-TW" dirty="0">
                <a:solidFill>
                  <a:schemeClr val="tx1"/>
                </a:solidFill>
                <a:latin typeface="標楷體" panose="03000509000000000000" pitchFamily="65" charset="-120"/>
                <a:ea typeface="標楷體" panose="03000509000000000000" pitchFamily="65" charset="-120"/>
              </a:rPr>
              <a:t>歲為月退休金起支年齡。</a:t>
            </a:r>
          </a:p>
          <a:p>
            <a:pPr marL="0" indent="0">
              <a:buNone/>
            </a:pPr>
            <a:r>
              <a:rPr lang="zh-TW" altLang="en-US" dirty="0">
                <a:solidFill>
                  <a:schemeClr val="tx1"/>
                </a:solidFill>
                <a:latin typeface="標楷體" panose="03000509000000000000" pitchFamily="65" charset="-120"/>
                <a:ea typeface="標楷體" panose="03000509000000000000" pitchFamily="65" charset="-120"/>
              </a:rPr>
              <a:t>  </a:t>
            </a:r>
            <a:r>
              <a:rPr lang="en-US" altLang="zh-TW" dirty="0">
                <a:solidFill>
                  <a:schemeClr val="tx1"/>
                </a:solidFill>
                <a:latin typeface="標楷體" panose="03000509000000000000" pitchFamily="65" charset="-120"/>
                <a:ea typeface="標楷體" panose="03000509000000000000" pitchFamily="65" charset="-120"/>
              </a:rPr>
              <a:t>(</a:t>
            </a:r>
            <a:r>
              <a:rPr lang="zh-TW" altLang="zh-TW" dirty="0">
                <a:solidFill>
                  <a:schemeClr val="tx1"/>
                </a:solidFill>
                <a:latin typeface="標楷體" panose="03000509000000000000" pitchFamily="65" charset="-120"/>
                <a:ea typeface="標楷體" panose="03000509000000000000" pitchFamily="65" charset="-120"/>
              </a:rPr>
              <a:t>二</a:t>
            </a:r>
            <a:r>
              <a:rPr lang="en-US" altLang="zh-TW" dirty="0">
                <a:solidFill>
                  <a:schemeClr val="tx1"/>
                </a:solidFill>
                <a:latin typeface="標楷體" panose="03000509000000000000" pitchFamily="65" charset="-120"/>
                <a:ea typeface="標楷體" panose="03000509000000000000" pitchFamily="65" charset="-120"/>
              </a:rPr>
              <a:t>)</a:t>
            </a:r>
            <a:r>
              <a:rPr lang="zh-TW" altLang="zh-TW" dirty="0">
                <a:solidFill>
                  <a:schemeClr val="tx1"/>
                </a:solidFill>
                <a:latin typeface="標楷體" panose="03000509000000000000" pitchFamily="65" charset="-120"/>
                <a:ea typeface="標楷體" panose="03000509000000000000" pitchFamily="65" charset="-120"/>
              </a:rPr>
              <a:t>任職年資未滿</a:t>
            </a:r>
            <a:r>
              <a:rPr lang="en-US" altLang="zh-TW" dirty="0">
                <a:solidFill>
                  <a:schemeClr val="tx1"/>
                </a:solidFill>
                <a:latin typeface="標楷體" panose="03000509000000000000" pitchFamily="65" charset="-120"/>
                <a:ea typeface="標楷體" panose="03000509000000000000" pitchFamily="65" charset="-120"/>
              </a:rPr>
              <a:t>15</a:t>
            </a:r>
            <a:r>
              <a:rPr lang="zh-TW" altLang="zh-TW" dirty="0">
                <a:solidFill>
                  <a:schemeClr val="tx1"/>
                </a:solidFill>
                <a:latin typeface="標楷體" panose="03000509000000000000" pitchFamily="65" charset="-120"/>
                <a:ea typeface="標楷體" panose="03000509000000000000" pitchFamily="65" charset="-120"/>
              </a:rPr>
              <a:t>年者，應支領一次退休金。</a:t>
            </a:r>
          </a:p>
          <a:p>
            <a:endParaRPr lang="zh-TW" altLang="en-US" dirty="0"/>
          </a:p>
        </p:txBody>
      </p:sp>
      <p:sp>
        <p:nvSpPr>
          <p:cNvPr id="3" name="標題 2"/>
          <p:cNvSpPr>
            <a:spLocks noGrp="1"/>
          </p:cNvSpPr>
          <p:nvPr>
            <p:ph type="title"/>
          </p:nvPr>
        </p:nvSpPr>
        <p:spPr>
          <a:xfrm>
            <a:off x="611560" y="620688"/>
            <a:ext cx="8229600" cy="1252728"/>
          </a:xfrm>
        </p:spPr>
        <p:txBody>
          <a:bodyPr>
            <a:normAutofit fontScale="90000"/>
          </a:bodyPr>
          <a:lstStyle/>
          <a:p>
            <a:r>
              <a:rPr lang="en-US" altLang="zh-TW" dirty="0">
                <a:solidFill>
                  <a:schemeClr val="tx1"/>
                </a:solidFill>
                <a:latin typeface="+mj-ea"/>
              </a:rPr>
              <a:t>Q1</a:t>
            </a:r>
            <a:r>
              <a:rPr lang="zh-TW" altLang="zh-TW" dirty="0">
                <a:solidFill>
                  <a:schemeClr val="tx1"/>
                </a:solidFill>
              </a:rPr>
              <a:t>、精簡彈性自願退休者支領退休金情形為何？</a:t>
            </a:r>
            <a:r>
              <a:rPr lang="zh-TW" altLang="zh-TW" dirty="0"/>
              <a:t/>
            </a:r>
            <a:br>
              <a:rPr lang="zh-TW" altLang="zh-TW" dirty="0"/>
            </a:br>
            <a:endParaRPr lang="zh-TW" altLang="en-US" dirty="0"/>
          </a:p>
        </p:txBody>
      </p:sp>
    </p:spTree>
    <p:extLst>
      <p:ext uri="{BB962C8B-B14F-4D97-AF65-F5344CB8AC3E}">
        <p14:creationId xmlns:p14="http://schemas.microsoft.com/office/powerpoint/2010/main" val="166619944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a:xfrm>
            <a:off x="179512" y="1916832"/>
            <a:ext cx="8733656" cy="4824536"/>
          </a:xfrm>
          <a:gradFill flip="none" rotWithShape="1">
            <a:gsLst>
              <a:gs pos="100000">
                <a:srgbClr val="92D050"/>
              </a:gs>
              <a:gs pos="0">
                <a:schemeClr val="bg1"/>
              </a:gs>
              <a:gs pos="100000">
                <a:schemeClr val="accent1"/>
              </a:gs>
            </a:gsLst>
            <a:lin ang="2700000" scaled="1"/>
            <a:tileRect/>
          </a:gradFill>
        </p:spPr>
        <p:txBody>
          <a:bodyPr>
            <a:normAutofit fontScale="47500" lnSpcReduction="20000"/>
          </a:bodyPr>
          <a:lstStyle/>
          <a:p>
            <a:pPr marL="0" indent="0">
              <a:buClr>
                <a:schemeClr val="tx1"/>
              </a:buClr>
              <a:buNone/>
            </a:pPr>
            <a:r>
              <a:rPr lang="zh-TW" altLang="zh-TW" sz="3800" dirty="0">
                <a:solidFill>
                  <a:schemeClr val="tx1"/>
                </a:solidFill>
              </a:rPr>
              <a:t>答：依公立學校教職員退休資遣撫卹條例第</a:t>
            </a:r>
            <a:r>
              <a:rPr lang="en-US" altLang="zh-TW" sz="3800" dirty="0">
                <a:solidFill>
                  <a:schemeClr val="tx1"/>
                </a:solidFill>
              </a:rPr>
              <a:t>83</a:t>
            </a:r>
            <a:r>
              <a:rPr lang="zh-TW" altLang="zh-TW" sz="3800" dirty="0">
                <a:solidFill>
                  <a:schemeClr val="tx1"/>
                </a:solidFill>
              </a:rPr>
              <a:t>條第</a:t>
            </a:r>
            <a:r>
              <a:rPr lang="en-US" altLang="zh-TW" sz="3800" dirty="0">
                <a:solidFill>
                  <a:schemeClr val="tx1"/>
                </a:solidFill>
              </a:rPr>
              <a:t>1</a:t>
            </a:r>
            <a:r>
              <a:rPr lang="zh-TW" altLang="zh-TW" sz="3800" dirty="0">
                <a:solidFill>
                  <a:schemeClr val="tx1"/>
                </a:solidFill>
              </a:rPr>
              <a:t>項規定，教職員之離婚配偶與該教職員婚姻關係存續期間滿二年者，於法定財產制或共同財產制關係因離婚而消滅時，得依下列規定，請求分配該教職員依本條例規定支領之退休金：</a:t>
            </a:r>
          </a:p>
          <a:p>
            <a:pPr marL="0" indent="0">
              <a:buNone/>
            </a:pPr>
            <a:r>
              <a:rPr lang="zh-TW" altLang="zh-TW" sz="3800" dirty="0">
                <a:solidFill>
                  <a:schemeClr val="tx1"/>
                </a:solidFill>
              </a:rPr>
              <a:t>一、以其與該教職員法定財產制或共同財產制關係在</a:t>
            </a:r>
            <a:r>
              <a:rPr lang="zh-TW" altLang="en-US" sz="3800" dirty="0">
                <a:solidFill>
                  <a:schemeClr val="tx1"/>
                </a:solidFill>
              </a:rPr>
              <a:t> </a:t>
            </a:r>
            <a:endParaRPr lang="en-US" altLang="zh-TW" sz="3800" dirty="0">
              <a:solidFill>
                <a:schemeClr val="tx1"/>
              </a:solidFill>
            </a:endParaRPr>
          </a:p>
          <a:p>
            <a:pPr marL="0" indent="0">
              <a:buNone/>
            </a:pPr>
            <a:r>
              <a:rPr lang="zh-TW" altLang="en-US" sz="3800" dirty="0">
                <a:solidFill>
                  <a:schemeClr val="tx1"/>
                </a:solidFill>
              </a:rPr>
              <a:t>         </a:t>
            </a:r>
            <a:r>
              <a:rPr lang="zh-TW" altLang="zh-TW" sz="3800" dirty="0">
                <a:solidFill>
                  <a:schemeClr val="tx1"/>
                </a:solidFill>
              </a:rPr>
              <a:t>該教職員審定退休年資期間所占比率二分之一為</a:t>
            </a:r>
            <a:r>
              <a:rPr lang="zh-TW" altLang="en-US" sz="3800" dirty="0">
                <a:solidFill>
                  <a:schemeClr val="tx1"/>
                </a:solidFill>
              </a:rPr>
              <a:t> </a:t>
            </a:r>
            <a:endParaRPr lang="en-US" altLang="zh-TW" sz="3800" dirty="0">
              <a:solidFill>
                <a:schemeClr val="tx1"/>
              </a:solidFill>
            </a:endParaRPr>
          </a:p>
          <a:p>
            <a:pPr marL="0" indent="0">
              <a:buNone/>
            </a:pPr>
            <a:r>
              <a:rPr lang="zh-TW" altLang="en-US" sz="3800" dirty="0">
                <a:solidFill>
                  <a:schemeClr val="tx1"/>
                </a:solidFill>
              </a:rPr>
              <a:t>         </a:t>
            </a:r>
            <a:r>
              <a:rPr lang="zh-TW" altLang="zh-TW" sz="3800" dirty="0">
                <a:solidFill>
                  <a:schemeClr val="tx1"/>
                </a:solidFill>
              </a:rPr>
              <a:t>分配比率，計算得請求分配之退休金。</a:t>
            </a:r>
          </a:p>
          <a:p>
            <a:pPr marL="0" indent="0">
              <a:buNone/>
            </a:pPr>
            <a:r>
              <a:rPr lang="zh-TW" altLang="zh-TW" sz="3800" dirty="0">
                <a:solidFill>
                  <a:schemeClr val="tx1"/>
                </a:solidFill>
              </a:rPr>
              <a:t>二、前款所定得請求分配之退休金數額，按其審定退</a:t>
            </a:r>
            <a:endParaRPr lang="en-US" altLang="zh-TW" sz="3800" dirty="0">
              <a:solidFill>
                <a:schemeClr val="tx1"/>
              </a:solidFill>
            </a:endParaRPr>
          </a:p>
          <a:p>
            <a:pPr marL="0" indent="0">
              <a:buNone/>
            </a:pPr>
            <a:r>
              <a:rPr lang="zh-TW" altLang="en-US" sz="3800" dirty="0">
                <a:solidFill>
                  <a:schemeClr val="tx1"/>
                </a:solidFill>
              </a:rPr>
              <a:t>          </a:t>
            </a:r>
            <a:r>
              <a:rPr lang="zh-TW" altLang="zh-TW" sz="3800" dirty="0">
                <a:solidFill>
                  <a:schemeClr val="tx1"/>
                </a:solidFill>
              </a:rPr>
              <a:t>休年資計算之應領一次退休金為準。</a:t>
            </a:r>
            <a:endParaRPr lang="en-US" altLang="zh-TW" sz="3800" dirty="0">
              <a:solidFill>
                <a:schemeClr val="tx1"/>
              </a:solidFill>
            </a:endParaRPr>
          </a:p>
          <a:p>
            <a:pPr marL="0" indent="0">
              <a:buNone/>
            </a:pPr>
            <a:r>
              <a:rPr lang="zh-TW" altLang="zh-TW" sz="3800" dirty="0">
                <a:solidFill>
                  <a:schemeClr val="tx1"/>
                </a:solidFill>
              </a:rPr>
              <a:t>三、所定法定財產制或共同財產制關係期間之計算以月計之，未滿一個月者，以一</a:t>
            </a:r>
            <a:r>
              <a:rPr lang="zh-TW" altLang="en-US" sz="3800" dirty="0">
                <a:solidFill>
                  <a:schemeClr val="tx1"/>
                </a:solidFill>
              </a:rPr>
              <a:t> </a:t>
            </a:r>
            <a:endParaRPr lang="en-US" altLang="zh-TW" sz="3800" dirty="0">
              <a:solidFill>
                <a:schemeClr val="tx1"/>
              </a:solidFill>
            </a:endParaRPr>
          </a:p>
          <a:p>
            <a:pPr marL="0" indent="0">
              <a:buNone/>
            </a:pPr>
            <a:r>
              <a:rPr lang="zh-TW" altLang="en-US" sz="3800" dirty="0">
                <a:solidFill>
                  <a:schemeClr val="tx1"/>
                </a:solidFill>
              </a:rPr>
              <a:t>         </a:t>
            </a:r>
            <a:r>
              <a:rPr lang="zh-TW" altLang="zh-TW" sz="3800" dirty="0">
                <a:solidFill>
                  <a:schemeClr val="tx1"/>
                </a:solidFill>
              </a:rPr>
              <a:t>個月計。</a:t>
            </a:r>
          </a:p>
          <a:p>
            <a:pPr marL="0" indent="0">
              <a:buNone/>
            </a:pPr>
            <a:r>
              <a:rPr lang="zh-TW" altLang="zh-TW" sz="3800" dirty="0">
                <a:solidFill>
                  <a:schemeClr val="tx1"/>
                </a:solidFill>
              </a:rPr>
              <a:t>四、本項第一款所定二分之一分配顯失公平者，當事人一方得聲請法院調整或免除</a:t>
            </a:r>
            <a:endParaRPr lang="en-US" altLang="zh-TW" sz="3800" dirty="0">
              <a:solidFill>
                <a:schemeClr val="tx1"/>
              </a:solidFill>
            </a:endParaRPr>
          </a:p>
          <a:p>
            <a:pPr marL="0" indent="0">
              <a:buNone/>
            </a:pPr>
            <a:r>
              <a:rPr lang="zh-TW" altLang="en-US" sz="3800" dirty="0">
                <a:solidFill>
                  <a:schemeClr val="tx1"/>
                </a:solidFill>
              </a:rPr>
              <a:t>         </a:t>
            </a:r>
            <a:r>
              <a:rPr lang="zh-TW" altLang="zh-TW" sz="3800" dirty="0">
                <a:solidFill>
                  <a:schemeClr val="tx1"/>
                </a:solidFill>
              </a:rPr>
              <a:t>其分配額。</a:t>
            </a:r>
          </a:p>
          <a:p>
            <a:pPr marL="0" indent="0">
              <a:buNone/>
            </a:pPr>
            <a:r>
              <a:rPr lang="zh-TW" altLang="zh-TW" sz="3800" dirty="0">
                <a:solidFill>
                  <a:schemeClr val="tx1"/>
                </a:solidFill>
              </a:rPr>
              <a:t>至於離婚配偶於婚姻關係存續期間依其他法律得享有退休金者，其分配請求權之行使，以該教職員得依該其他法律享有同等離婚配偶退休金分配請求權者為限。</a:t>
            </a:r>
          </a:p>
          <a:p>
            <a:endParaRPr lang="zh-TW" altLang="en-US" dirty="0"/>
          </a:p>
        </p:txBody>
      </p:sp>
      <p:sp>
        <p:nvSpPr>
          <p:cNvPr id="3" name="標題 2"/>
          <p:cNvSpPr>
            <a:spLocks noGrp="1"/>
          </p:cNvSpPr>
          <p:nvPr>
            <p:ph type="title"/>
          </p:nvPr>
        </p:nvSpPr>
        <p:spPr>
          <a:xfrm>
            <a:off x="683568" y="548680"/>
            <a:ext cx="8229600" cy="1252728"/>
          </a:xfrm>
        </p:spPr>
        <p:txBody>
          <a:bodyPr>
            <a:normAutofit fontScale="90000"/>
          </a:bodyPr>
          <a:lstStyle/>
          <a:p>
            <a:r>
              <a:rPr lang="en-US" altLang="zh-TW" dirty="0">
                <a:solidFill>
                  <a:schemeClr val="tx1"/>
                </a:solidFill>
                <a:latin typeface="+mj-ea"/>
              </a:rPr>
              <a:t>Q2</a:t>
            </a:r>
            <a:r>
              <a:rPr lang="zh-TW" altLang="zh-TW" dirty="0">
                <a:solidFill>
                  <a:schemeClr val="tx1"/>
                </a:solidFill>
              </a:rPr>
              <a:t>、離婚配偶請求分配退休金之數額為何？</a:t>
            </a:r>
            <a:r>
              <a:rPr lang="zh-TW" altLang="zh-TW" dirty="0"/>
              <a:t/>
            </a:r>
            <a:br>
              <a:rPr lang="zh-TW" altLang="zh-TW" dirty="0"/>
            </a:br>
            <a:endParaRPr lang="zh-TW" altLang="en-US" dirty="0"/>
          </a:p>
        </p:txBody>
      </p:sp>
    </p:spTree>
    <p:extLst>
      <p:ext uri="{BB962C8B-B14F-4D97-AF65-F5344CB8AC3E}">
        <p14:creationId xmlns:p14="http://schemas.microsoft.com/office/powerpoint/2010/main" val="754097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532524" y="549523"/>
            <a:ext cx="8143932" cy="867524"/>
          </a:xfrm>
          <a:noFill/>
          <a:ln>
            <a:noFill/>
          </a:ln>
        </p:spPr>
        <p:style>
          <a:lnRef idx="1">
            <a:schemeClr val="accent3"/>
          </a:lnRef>
          <a:fillRef idx="2">
            <a:schemeClr val="accent3"/>
          </a:fillRef>
          <a:effectRef idx="1">
            <a:schemeClr val="accent3"/>
          </a:effectRef>
          <a:fontRef idx="minor">
            <a:schemeClr val="dk1"/>
          </a:fontRef>
        </p:style>
        <p:txBody>
          <a:bodyPr>
            <a:normAutofit/>
          </a:bodyPr>
          <a:lstStyle/>
          <a:p>
            <a:pPr>
              <a:spcBef>
                <a:spcPct val="50000"/>
              </a:spcBef>
            </a:pPr>
            <a:r>
              <a:rPr lang="zh-TW" altLang="en-US" dirty="0">
                <a:solidFill>
                  <a:schemeClr val="tx1"/>
                </a:solidFill>
                <a:latin typeface="標楷體" panose="03000509000000000000" pitchFamily="65" charset="-120"/>
                <a:ea typeface="標楷體" panose="03000509000000000000" pitchFamily="65" charset="-120"/>
              </a:rPr>
              <a:t>退休年資採計規定</a:t>
            </a:r>
            <a:r>
              <a:rPr lang="en-US" altLang="zh-TW" dirty="0">
                <a:solidFill>
                  <a:schemeClr val="tx1"/>
                </a:solidFill>
                <a:latin typeface="標楷體" panose="03000509000000000000" pitchFamily="65" charset="-120"/>
                <a:ea typeface="標楷體" panose="03000509000000000000" pitchFamily="65" charset="-120"/>
              </a:rPr>
              <a:t>1</a:t>
            </a:r>
            <a:r>
              <a:rPr lang="zh-TW" altLang="en-US" sz="2000" dirty="0">
                <a:solidFill>
                  <a:srgbClr val="FF0000"/>
                </a:solidFill>
                <a:latin typeface="標楷體" panose="03000509000000000000" pitchFamily="65" charset="-120"/>
                <a:ea typeface="標楷體" panose="03000509000000000000" pitchFamily="65" charset="-120"/>
              </a:rPr>
              <a:t>教</a:t>
            </a:r>
            <a:r>
              <a:rPr lang="en-US" altLang="zh-TW" sz="2000" dirty="0">
                <a:solidFill>
                  <a:srgbClr val="FF0000"/>
                </a:solidFill>
                <a:latin typeface="標楷體" panose="03000509000000000000" pitchFamily="65" charset="-120"/>
                <a:ea typeface="標楷體" panose="03000509000000000000" pitchFamily="65" charset="-120"/>
              </a:rPr>
              <a:t>#12-13</a:t>
            </a:r>
            <a:endParaRPr lang="zh-TW" altLang="en-US" sz="2000" dirty="0">
              <a:solidFill>
                <a:srgbClr val="FF0000"/>
              </a:solidFill>
              <a:latin typeface="標楷體" panose="03000509000000000000" pitchFamily="65" charset="-120"/>
              <a:ea typeface="標楷體" panose="03000509000000000000" pitchFamily="65" charset="-120"/>
            </a:endParaRPr>
          </a:p>
        </p:txBody>
      </p:sp>
      <p:sp>
        <p:nvSpPr>
          <p:cNvPr id="6" name="AutoShape 3"/>
          <p:cNvSpPr>
            <a:spLocks noChangeArrowheads="1"/>
          </p:cNvSpPr>
          <p:nvPr/>
        </p:nvSpPr>
        <p:spPr bwMode="auto">
          <a:xfrm>
            <a:off x="179512" y="1844824"/>
            <a:ext cx="8745458" cy="4515414"/>
          </a:xfrm>
          <a:prstGeom prst="roundRect">
            <a:avLst>
              <a:gd name="adj" fmla="val 9106"/>
            </a:avLst>
          </a:prstGeom>
          <a:gradFill>
            <a:gsLst>
              <a:gs pos="0">
                <a:schemeClr val="bg1"/>
              </a:gs>
              <a:gs pos="74000">
                <a:schemeClr val="accent1">
                  <a:lumMod val="45000"/>
                  <a:lumOff val="55000"/>
                </a:schemeClr>
              </a:gs>
              <a:gs pos="83000">
                <a:schemeClr val="accent1">
                  <a:lumMod val="45000"/>
                  <a:lumOff val="55000"/>
                </a:schemeClr>
              </a:gs>
              <a:gs pos="55056">
                <a:srgbClr val="D4EFBE"/>
              </a:gs>
              <a:gs pos="100000">
                <a:schemeClr val="accent1">
                  <a:lumMod val="30000"/>
                  <a:lumOff val="70000"/>
                </a:schemeClr>
              </a:gs>
            </a:gsLst>
            <a:lin ang="5400000" scaled="1"/>
          </a:gradFill>
          <a:ln w="9525">
            <a:noFill/>
            <a:round/>
            <a:headEnd/>
            <a:tailEnd/>
          </a:ln>
          <a:effectLst/>
        </p:spPr>
        <p:txBody>
          <a:bodyPr wrap="none" anchor="ctr"/>
          <a:lstStyle/>
          <a:p>
            <a:pPr marL="177800" indent="-177800">
              <a:lnSpc>
                <a:spcPts val="3600"/>
              </a:lnSpc>
              <a:buSzPct val="90000"/>
              <a:buBlip>
                <a:blip r:embed="rId3"/>
              </a:buBlip>
            </a:pPr>
            <a:endParaRPr lang="en-US" altLang="zh-TW" sz="2800" u="sng" dirty="0">
              <a:solidFill>
                <a:srgbClr val="FF00FF"/>
              </a:solidFill>
              <a:latin typeface="標楷體" panose="03000509000000000000" pitchFamily="65" charset="-120"/>
            </a:endParaRPr>
          </a:p>
          <a:p>
            <a:pPr marL="457200" indent="-457200">
              <a:lnSpc>
                <a:spcPts val="3600"/>
              </a:lnSpc>
              <a:buSzPct val="90000"/>
              <a:buFont typeface="Arial" panose="020B0604020202020204" pitchFamily="34" charset="0"/>
              <a:buChar char="•"/>
            </a:pPr>
            <a:r>
              <a:rPr lang="zh-TW" altLang="en-US" sz="2800" u="sng" dirty="0">
                <a:solidFill>
                  <a:schemeClr val="tx1"/>
                </a:solidFill>
                <a:latin typeface="標楷體" panose="03000509000000000000" pitchFamily="65" charset="-120"/>
              </a:rPr>
              <a:t>教育人員</a:t>
            </a:r>
            <a:r>
              <a:rPr lang="zh-TW" altLang="en-US" sz="2800" dirty="0">
                <a:solidFill>
                  <a:schemeClr val="tx1"/>
                </a:solidFill>
                <a:latin typeface="標楷體" panose="03000509000000000000" pitchFamily="65" charset="-120"/>
              </a:rPr>
              <a:t>退撫基金新舊制</a:t>
            </a:r>
            <a:endParaRPr lang="en-US" altLang="zh-TW" sz="2800" dirty="0">
              <a:solidFill>
                <a:schemeClr val="tx1"/>
              </a:solidFill>
              <a:latin typeface="標楷體" panose="03000509000000000000" pitchFamily="65" charset="-120"/>
            </a:endParaRPr>
          </a:p>
          <a:p>
            <a:pPr indent="447675">
              <a:lnSpc>
                <a:spcPts val="3600"/>
              </a:lnSpc>
              <a:buSzPct val="90000"/>
            </a:pPr>
            <a:r>
              <a:rPr lang="en-US" altLang="zh-TW" sz="2800" dirty="0">
                <a:solidFill>
                  <a:schemeClr val="tx1"/>
                </a:solidFill>
                <a:latin typeface="標楷體" panose="03000509000000000000" pitchFamily="65" charset="-120"/>
              </a:rPr>
              <a:t>1.85.2.1</a:t>
            </a:r>
            <a:r>
              <a:rPr lang="zh-TW" altLang="en-US" sz="2800" dirty="0">
                <a:solidFill>
                  <a:schemeClr val="tx1"/>
                </a:solidFill>
                <a:latin typeface="標楷體" panose="03000509000000000000" pitchFamily="65" charset="-120"/>
              </a:rPr>
              <a:t>起實施共同儲金制</a:t>
            </a:r>
            <a:r>
              <a:rPr lang="en-US" altLang="zh-TW" sz="2800" dirty="0">
                <a:solidFill>
                  <a:schemeClr val="tx1"/>
                </a:solidFill>
                <a:latin typeface="標楷體" panose="03000509000000000000" pitchFamily="65" charset="-120"/>
              </a:rPr>
              <a:t>(</a:t>
            </a:r>
            <a:r>
              <a:rPr lang="zh-TW" altLang="en-US" sz="2800" dirty="0">
                <a:solidFill>
                  <a:schemeClr val="tx1"/>
                </a:solidFill>
                <a:latin typeface="標楷體" panose="03000509000000000000" pitchFamily="65" charset="-120"/>
              </a:rPr>
              <a:t>教師與政府共同提撥</a:t>
            </a:r>
            <a:r>
              <a:rPr lang="en-US" altLang="zh-TW" sz="2800" dirty="0">
                <a:solidFill>
                  <a:schemeClr val="tx1"/>
                </a:solidFill>
                <a:latin typeface="標楷體" panose="03000509000000000000" pitchFamily="65" charset="-120"/>
              </a:rPr>
              <a:t>)</a:t>
            </a:r>
          </a:p>
          <a:p>
            <a:pPr indent="447675">
              <a:lnSpc>
                <a:spcPts val="3600"/>
              </a:lnSpc>
              <a:buSzPct val="90000"/>
            </a:pPr>
            <a:r>
              <a:rPr lang="en-US" altLang="zh-TW" sz="2800" dirty="0">
                <a:solidFill>
                  <a:schemeClr val="tx1"/>
                </a:solidFill>
                <a:latin typeface="標楷體" panose="03000509000000000000" pitchFamily="65" charset="-120"/>
              </a:rPr>
              <a:t>2.85.1.31</a:t>
            </a:r>
            <a:r>
              <a:rPr lang="zh-TW" altLang="en-US" sz="2800" dirty="0">
                <a:solidFill>
                  <a:schemeClr val="tx1"/>
                </a:solidFill>
                <a:latin typeface="標楷體" panose="03000509000000000000" pitchFamily="65" charset="-120"/>
              </a:rPr>
              <a:t>前為恩給制</a:t>
            </a:r>
            <a:r>
              <a:rPr lang="en-US" altLang="zh-TW" sz="2800" dirty="0">
                <a:solidFill>
                  <a:schemeClr val="tx1"/>
                </a:solidFill>
                <a:latin typeface="標楷體" panose="03000509000000000000" pitchFamily="65" charset="-120"/>
              </a:rPr>
              <a:t>(</a:t>
            </a:r>
            <a:r>
              <a:rPr lang="zh-TW" altLang="en-US" sz="2800" dirty="0">
                <a:solidFill>
                  <a:schemeClr val="tx1"/>
                </a:solidFill>
                <a:latin typeface="標楷體" panose="03000509000000000000" pitchFamily="65" charset="-120"/>
              </a:rPr>
              <a:t>由政府編列預算支付退休金</a:t>
            </a:r>
            <a:r>
              <a:rPr lang="en-US" altLang="zh-TW" sz="2800" dirty="0">
                <a:solidFill>
                  <a:schemeClr val="tx1"/>
                </a:solidFill>
                <a:latin typeface="標楷體" panose="03000509000000000000" pitchFamily="65" charset="-120"/>
              </a:rPr>
              <a:t>)</a:t>
            </a:r>
            <a:endParaRPr lang="zh-TW" altLang="en-US" sz="2800" dirty="0">
              <a:solidFill>
                <a:schemeClr val="tx1"/>
              </a:solidFill>
              <a:latin typeface="標楷體" panose="03000509000000000000" pitchFamily="65" charset="-120"/>
            </a:endParaRPr>
          </a:p>
          <a:p>
            <a:pPr marL="457200" indent="-457200">
              <a:lnSpc>
                <a:spcPts val="3600"/>
              </a:lnSpc>
              <a:buSzPct val="90000"/>
              <a:buFont typeface="Arial" panose="020B0604020202020204" pitchFamily="34" charset="0"/>
              <a:buChar char="•"/>
            </a:pPr>
            <a:r>
              <a:rPr lang="zh-TW" altLang="en-US" sz="2800" u="sng" dirty="0">
                <a:solidFill>
                  <a:schemeClr val="tx1"/>
                </a:solidFill>
                <a:latin typeface="標楷體" panose="03000509000000000000" pitchFamily="65" charset="-120"/>
              </a:rPr>
              <a:t>教師年資</a:t>
            </a:r>
            <a:r>
              <a:rPr lang="zh-TW" altLang="en-US" sz="2800" dirty="0">
                <a:solidFill>
                  <a:schemeClr val="tx1"/>
                </a:solidFill>
                <a:latin typeface="標楷體" panose="03000509000000000000" pitchFamily="65" charset="-120"/>
              </a:rPr>
              <a:t>：符合編制內、合格、專任、有給之年資</a:t>
            </a:r>
            <a:endParaRPr lang="ko-KR" altLang="en-US" sz="2800" dirty="0">
              <a:solidFill>
                <a:schemeClr val="tx1"/>
              </a:solidFill>
              <a:latin typeface="標楷體" panose="03000509000000000000" pitchFamily="65" charset="-120"/>
            </a:endParaRPr>
          </a:p>
          <a:p>
            <a:pPr marL="457200" indent="-457200">
              <a:lnSpc>
                <a:spcPts val="3600"/>
              </a:lnSpc>
              <a:buSzPct val="90000"/>
              <a:buFont typeface="Arial" panose="020B0604020202020204" pitchFamily="34" charset="0"/>
              <a:buChar char="•"/>
            </a:pPr>
            <a:r>
              <a:rPr lang="zh-TW" altLang="en-US" sz="2800" u="sng" dirty="0">
                <a:solidFill>
                  <a:schemeClr val="tx1"/>
                </a:solidFill>
                <a:latin typeface="標楷體" panose="03000509000000000000" pitchFamily="65" charset="-120"/>
              </a:rPr>
              <a:t>公務人員年資</a:t>
            </a:r>
            <a:r>
              <a:rPr lang="zh-TW" altLang="en-US" sz="2800" dirty="0">
                <a:solidFill>
                  <a:schemeClr val="tx1"/>
                </a:solidFill>
                <a:latin typeface="標楷體" panose="03000509000000000000" pitchFamily="65" charset="-120"/>
              </a:rPr>
              <a:t>：銓敘審定合格之年資</a:t>
            </a:r>
            <a:endParaRPr lang="ko-KR" altLang="en-US" sz="2800" dirty="0">
              <a:solidFill>
                <a:schemeClr val="tx1"/>
              </a:solidFill>
              <a:latin typeface="標楷體" panose="03000509000000000000" pitchFamily="65" charset="-120"/>
            </a:endParaRPr>
          </a:p>
          <a:p>
            <a:pPr marL="457200" indent="-457200">
              <a:lnSpc>
                <a:spcPts val="3600"/>
              </a:lnSpc>
              <a:buSzPct val="90000"/>
              <a:buFont typeface="Arial" panose="020B0604020202020204" pitchFamily="34" charset="0"/>
              <a:buChar char="•"/>
            </a:pPr>
            <a:r>
              <a:rPr lang="zh-TW" altLang="en-US" sz="2800" u="sng" dirty="0">
                <a:solidFill>
                  <a:schemeClr val="tx1"/>
                </a:solidFill>
                <a:latin typeface="標楷體" panose="03000509000000000000" pitchFamily="65" charset="-120"/>
              </a:rPr>
              <a:t>代理</a:t>
            </a:r>
            <a:r>
              <a:rPr lang="en-US" altLang="zh-TW" sz="2800" u="sng" dirty="0">
                <a:solidFill>
                  <a:schemeClr val="tx1"/>
                </a:solidFill>
                <a:latin typeface="標楷體" panose="03000509000000000000" pitchFamily="65" charset="-120"/>
              </a:rPr>
              <a:t>(</a:t>
            </a:r>
            <a:r>
              <a:rPr lang="zh-TW" altLang="en-US" sz="2800" u="sng" dirty="0">
                <a:solidFill>
                  <a:schemeClr val="tx1"/>
                </a:solidFill>
                <a:latin typeface="標楷體" panose="03000509000000000000" pitchFamily="65" charset="-120"/>
              </a:rPr>
              <a:t>課</a:t>
            </a:r>
            <a:r>
              <a:rPr lang="en-US" altLang="zh-TW" sz="2800" u="sng" dirty="0">
                <a:solidFill>
                  <a:schemeClr val="tx1"/>
                </a:solidFill>
                <a:latin typeface="標楷體" panose="03000509000000000000" pitchFamily="65" charset="-120"/>
              </a:rPr>
              <a:t>)</a:t>
            </a:r>
            <a:r>
              <a:rPr lang="zh-TW" altLang="en-US" sz="2800" u="sng" dirty="0">
                <a:solidFill>
                  <a:schemeClr val="tx1"/>
                </a:solidFill>
                <a:latin typeface="標楷體" panose="03000509000000000000" pitchFamily="65" charset="-120"/>
              </a:rPr>
              <a:t>年資</a:t>
            </a:r>
            <a:r>
              <a:rPr lang="zh-TW" altLang="en-US" sz="2800" dirty="0">
                <a:solidFill>
                  <a:schemeClr val="tx1"/>
                </a:solidFill>
                <a:latin typeface="標楷體" panose="03000509000000000000" pitchFamily="65" charset="-120"/>
              </a:rPr>
              <a:t>：</a:t>
            </a:r>
            <a:r>
              <a:rPr lang="en-US" altLang="zh-TW" sz="2800" dirty="0">
                <a:solidFill>
                  <a:schemeClr val="tx1"/>
                </a:solidFill>
                <a:latin typeface="標楷體" panose="03000509000000000000" pitchFamily="65" charset="-120"/>
              </a:rPr>
              <a:t>96.12.31</a:t>
            </a:r>
            <a:r>
              <a:rPr lang="zh-TW" altLang="en-US" sz="2800" dirty="0">
                <a:solidFill>
                  <a:schemeClr val="tx1"/>
                </a:solidFill>
                <a:latin typeface="標楷體" panose="03000509000000000000" pitchFamily="65" charset="-120"/>
              </a:rPr>
              <a:t>前之年資，須符合各類性</a:t>
            </a:r>
            <a:endParaRPr lang="en-US" altLang="zh-TW" sz="2800" dirty="0">
              <a:solidFill>
                <a:schemeClr val="tx1"/>
              </a:solidFill>
              <a:latin typeface="標楷體" panose="03000509000000000000" pitchFamily="65" charset="-120"/>
            </a:endParaRPr>
          </a:p>
          <a:p>
            <a:pPr>
              <a:lnSpc>
                <a:spcPts val="3600"/>
              </a:lnSpc>
              <a:buSzPct val="90000"/>
            </a:pPr>
            <a:r>
              <a:rPr lang="en-US" altLang="zh-TW" sz="2800" dirty="0">
                <a:solidFill>
                  <a:schemeClr val="tx1"/>
                </a:solidFill>
                <a:latin typeface="標楷體" panose="03000509000000000000" pitchFamily="65" charset="-120"/>
              </a:rPr>
              <a:t>  </a:t>
            </a:r>
            <a:r>
              <a:rPr lang="zh-TW" altLang="en-US" sz="2800" dirty="0">
                <a:solidFill>
                  <a:schemeClr val="tx1"/>
                </a:solidFill>
                <a:latin typeface="標楷體" panose="03000509000000000000" pitchFamily="65" charset="-120"/>
              </a:rPr>
              <a:t>質採計規範</a:t>
            </a:r>
            <a:r>
              <a:rPr lang="en-US" altLang="zh-TW" sz="2800" dirty="0">
                <a:solidFill>
                  <a:schemeClr val="tx1"/>
                </a:solidFill>
                <a:latin typeface="標楷體" panose="03000509000000000000" pitchFamily="65" charset="-120"/>
              </a:rPr>
              <a:t>(</a:t>
            </a:r>
            <a:r>
              <a:rPr lang="zh-TW" altLang="en-US" sz="2800" dirty="0">
                <a:solidFill>
                  <a:schemeClr val="tx1"/>
                </a:solidFill>
                <a:latin typeface="標楷體" panose="03000509000000000000" pitchFamily="65" charset="-120"/>
              </a:rPr>
              <a:t>懸實缺</a:t>
            </a:r>
            <a:r>
              <a:rPr lang="en-US" altLang="zh-TW" sz="2800" dirty="0">
                <a:solidFill>
                  <a:schemeClr val="tx1"/>
                </a:solidFill>
                <a:latin typeface="標楷體" panose="03000509000000000000" pitchFamily="65" charset="-120"/>
              </a:rPr>
              <a:t>/</a:t>
            </a:r>
            <a:r>
              <a:rPr lang="zh-TW" altLang="en-US" sz="2800" dirty="0">
                <a:solidFill>
                  <a:schemeClr val="tx1"/>
                </a:solidFill>
                <a:latin typeface="標楷體" panose="03000509000000000000" pitchFamily="65" charset="-120"/>
              </a:rPr>
              <a:t>兵缺等</a:t>
            </a:r>
            <a:r>
              <a:rPr lang="en-US" altLang="zh-TW" sz="2800" dirty="0">
                <a:solidFill>
                  <a:schemeClr val="tx1"/>
                </a:solidFill>
                <a:latin typeface="標楷體" panose="03000509000000000000" pitchFamily="65" charset="-120"/>
              </a:rPr>
              <a:t>)</a:t>
            </a:r>
          </a:p>
          <a:p>
            <a:pPr marL="457200" indent="-457200">
              <a:lnSpc>
                <a:spcPts val="3600"/>
              </a:lnSpc>
              <a:buSzPct val="90000"/>
              <a:buFont typeface="Arial" panose="020B0604020202020204" pitchFamily="34" charset="0"/>
              <a:buChar char="•"/>
            </a:pPr>
            <a:r>
              <a:rPr lang="zh-TW" altLang="en-US" sz="2800" u="sng" dirty="0">
                <a:solidFill>
                  <a:schemeClr val="tx1"/>
                </a:solidFill>
                <a:latin typeface="標楷體" panose="03000509000000000000" pitchFamily="65" charset="-120"/>
              </a:rPr>
              <a:t>國小附設自立幼稚園年資</a:t>
            </a:r>
            <a:r>
              <a:rPr lang="en-US" altLang="en-US" sz="2800" dirty="0">
                <a:solidFill>
                  <a:schemeClr val="tx1"/>
                </a:solidFill>
                <a:latin typeface="標楷體" panose="03000509000000000000" pitchFamily="65" charset="-120"/>
              </a:rPr>
              <a:t>：</a:t>
            </a:r>
            <a:r>
              <a:rPr lang="zh-TW" altLang="en-US" sz="2800" dirty="0">
                <a:solidFill>
                  <a:schemeClr val="tx1"/>
                </a:solidFill>
                <a:latin typeface="標楷體" panose="03000509000000000000" pitchFamily="65" charset="-120"/>
              </a:rPr>
              <a:t>依試行要點進用之合格</a:t>
            </a:r>
            <a:endParaRPr lang="en-US" altLang="zh-TW" sz="2800" dirty="0">
              <a:solidFill>
                <a:schemeClr val="tx1"/>
              </a:solidFill>
              <a:latin typeface="標楷體" panose="03000509000000000000" pitchFamily="65" charset="-120"/>
            </a:endParaRPr>
          </a:p>
          <a:p>
            <a:pPr>
              <a:lnSpc>
                <a:spcPts val="3600"/>
              </a:lnSpc>
              <a:buSzPct val="90000"/>
            </a:pPr>
            <a:r>
              <a:rPr lang="zh-TW" altLang="en-US" sz="2800" dirty="0">
                <a:solidFill>
                  <a:schemeClr val="tx1"/>
                </a:solidFill>
                <a:latin typeface="標楷體" panose="03000509000000000000" pitchFamily="65" charset="-120"/>
              </a:rPr>
              <a:t>  教師納編前年資</a:t>
            </a:r>
          </a:p>
          <a:p>
            <a:pPr>
              <a:lnSpc>
                <a:spcPts val="3600"/>
              </a:lnSpc>
              <a:buSzPct val="90000"/>
            </a:pPr>
            <a:endParaRPr lang="en-US" altLang="zh-TW" sz="2800" dirty="0">
              <a:latin typeface="標楷體" panose="03000509000000000000" pitchFamily="65" charset="-120"/>
            </a:endParaRPr>
          </a:p>
        </p:txBody>
      </p:sp>
      <p:pic>
        <p:nvPicPr>
          <p:cNvPr id="5" name="圖片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9512" y="188640"/>
            <a:ext cx="792088" cy="792088"/>
          </a:xfrm>
          <a:prstGeom prst="rect">
            <a:avLst/>
          </a:prstGeom>
        </p:spPr>
      </p:pic>
    </p:spTree>
    <p:extLst>
      <p:ext uri="{BB962C8B-B14F-4D97-AF65-F5344CB8AC3E}">
        <p14:creationId xmlns:p14="http://schemas.microsoft.com/office/powerpoint/2010/main" val="128818650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a:gradFill>
            <a:gsLst>
              <a:gs pos="100000">
                <a:srgbClr val="92D050"/>
              </a:gs>
              <a:gs pos="0">
                <a:schemeClr val="bg1"/>
              </a:gs>
              <a:gs pos="100000">
                <a:schemeClr val="accent1"/>
              </a:gs>
            </a:gsLst>
            <a:lin ang="2700000" scaled="1"/>
          </a:gradFill>
        </p:spPr>
        <p:txBody>
          <a:bodyPr/>
          <a:lstStyle/>
          <a:p>
            <a:pPr marL="0" indent="0">
              <a:buNone/>
            </a:pPr>
            <a:r>
              <a:rPr lang="zh-TW" altLang="zh-TW" dirty="0">
                <a:solidFill>
                  <a:schemeClr val="tx1"/>
                </a:solidFill>
                <a:latin typeface="+mj-ea"/>
                <a:ea typeface="+mj-ea"/>
              </a:rPr>
              <a:t>答：依公立學校教職員退休資遣撫卹條例第</a:t>
            </a:r>
            <a:r>
              <a:rPr lang="en-US" altLang="zh-TW" dirty="0">
                <a:solidFill>
                  <a:schemeClr val="tx1"/>
                </a:solidFill>
                <a:latin typeface="+mj-ea"/>
                <a:ea typeface="+mj-ea"/>
              </a:rPr>
              <a:t>83</a:t>
            </a:r>
            <a:r>
              <a:rPr lang="zh-TW" altLang="zh-TW" dirty="0">
                <a:solidFill>
                  <a:schemeClr val="tx1"/>
                </a:solidFill>
                <a:latin typeface="+mj-ea"/>
                <a:ea typeface="+mj-ea"/>
              </a:rPr>
              <a:t>條第</a:t>
            </a:r>
            <a:r>
              <a:rPr lang="en-US" altLang="zh-TW" dirty="0">
                <a:solidFill>
                  <a:schemeClr val="tx1"/>
                </a:solidFill>
                <a:latin typeface="+mj-ea"/>
                <a:ea typeface="+mj-ea"/>
              </a:rPr>
              <a:t>5</a:t>
            </a:r>
            <a:r>
              <a:rPr lang="zh-TW" altLang="zh-TW" dirty="0">
                <a:solidFill>
                  <a:schemeClr val="tx1"/>
                </a:solidFill>
                <a:latin typeface="+mj-ea"/>
                <a:ea typeface="+mj-ea"/>
              </a:rPr>
              <a:t>項規定，教職員係命令退休或本條例公布施行前退休者，其依本條例支領之退休金，不適用本條規定。及同條第</a:t>
            </a:r>
            <a:r>
              <a:rPr lang="en-US" altLang="zh-TW" dirty="0">
                <a:solidFill>
                  <a:schemeClr val="tx1"/>
                </a:solidFill>
                <a:latin typeface="+mj-ea"/>
                <a:ea typeface="+mj-ea"/>
              </a:rPr>
              <a:t>6</a:t>
            </a:r>
            <a:r>
              <a:rPr lang="zh-TW" altLang="zh-TW" dirty="0">
                <a:solidFill>
                  <a:schemeClr val="tx1"/>
                </a:solidFill>
                <a:latin typeface="+mj-ea"/>
                <a:ea typeface="+mj-ea"/>
              </a:rPr>
              <a:t>項規定：本條例公布施行前已離婚者，不適用本條規定。</a:t>
            </a:r>
          </a:p>
          <a:p>
            <a:pPr marL="0" indent="0">
              <a:buNone/>
            </a:pPr>
            <a:endParaRPr lang="zh-TW" altLang="en-US" dirty="0"/>
          </a:p>
        </p:txBody>
      </p:sp>
      <p:sp>
        <p:nvSpPr>
          <p:cNvPr id="3" name="標題 2"/>
          <p:cNvSpPr>
            <a:spLocks noGrp="1"/>
          </p:cNvSpPr>
          <p:nvPr>
            <p:ph type="title"/>
          </p:nvPr>
        </p:nvSpPr>
        <p:spPr>
          <a:xfrm>
            <a:off x="755576" y="476672"/>
            <a:ext cx="8229600" cy="1368152"/>
          </a:xfrm>
        </p:spPr>
        <p:txBody>
          <a:bodyPr>
            <a:normAutofit fontScale="90000"/>
          </a:bodyPr>
          <a:lstStyle/>
          <a:p>
            <a:r>
              <a:rPr lang="en-US" altLang="zh-TW" dirty="0">
                <a:solidFill>
                  <a:schemeClr val="tx1"/>
                </a:solidFill>
                <a:latin typeface="+mn-ea"/>
              </a:rPr>
              <a:t>Q3</a:t>
            </a:r>
            <a:r>
              <a:rPr lang="zh-TW" altLang="zh-TW" dirty="0">
                <a:solidFill>
                  <a:schemeClr val="tx1"/>
                </a:solidFill>
              </a:rPr>
              <a:t>、離婚配偶請求分配退休金之不適用情形為何？</a:t>
            </a:r>
            <a:r>
              <a:rPr lang="zh-TW" altLang="zh-TW" dirty="0"/>
              <a:t/>
            </a:r>
            <a:br>
              <a:rPr lang="zh-TW" altLang="zh-TW" dirty="0"/>
            </a:br>
            <a:endParaRPr lang="zh-TW" altLang="en-US" dirty="0"/>
          </a:p>
        </p:txBody>
      </p:sp>
    </p:spTree>
    <p:extLst>
      <p:ext uri="{BB962C8B-B14F-4D97-AF65-F5344CB8AC3E}">
        <p14:creationId xmlns:p14="http://schemas.microsoft.com/office/powerpoint/2010/main" val="9656792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a:xfrm>
            <a:off x="872067" y="2132856"/>
            <a:ext cx="7408333" cy="3993307"/>
          </a:xfrm>
          <a:gradFill flip="none" rotWithShape="1">
            <a:gsLst>
              <a:gs pos="100000">
                <a:srgbClr val="92D050"/>
              </a:gs>
              <a:gs pos="0">
                <a:schemeClr val="bg1"/>
              </a:gs>
              <a:gs pos="100000">
                <a:schemeClr val="accent1"/>
              </a:gs>
            </a:gsLst>
            <a:lin ang="2700000" scaled="1"/>
            <a:tileRect/>
          </a:gradFill>
        </p:spPr>
        <p:txBody>
          <a:bodyPr>
            <a:normAutofit fontScale="92500"/>
          </a:bodyPr>
          <a:lstStyle/>
          <a:p>
            <a:pPr marL="0" indent="0">
              <a:buNone/>
            </a:pPr>
            <a:r>
              <a:rPr lang="zh-TW" altLang="zh-TW" dirty="0">
                <a:solidFill>
                  <a:schemeClr val="tx1"/>
                </a:solidFill>
                <a:latin typeface="+mn-ea"/>
              </a:rPr>
              <a:t>答：依公立學校教職員退休資遣撫卹條例第</a:t>
            </a:r>
            <a:r>
              <a:rPr lang="en-US" altLang="zh-TW" dirty="0">
                <a:solidFill>
                  <a:schemeClr val="tx1"/>
                </a:solidFill>
                <a:latin typeface="+mn-ea"/>
              </a:rPr>
              <a:t>16</a:t>
            </a:r>
            <a:r>
              <a:rPr lang="zh-TW" altLang="zh-TW" dirty="0">
                <a:solidFill>
                  <a:schemeClr val="tx1"/>
                </a:solidFill>
                <a:latin typeface="+mn-ea"/>
              </a:rPr>
              <a:t>條第</a:t>
            </a:r>
            <a:r>
              <a:rPr lang="en-US" altLang="zh-TW" dirty="0">
                <a:solidFill>
                  <a:schemeClr val="tx1"/>
                </a:solidFill>
                <a:latin typeface="+mn-ea"/>
              </a:rPr>
              <a:t>3</a:t>
            </a:r>
            <a:r>
              <a:rPr lang="zh-TW" altLang="zh-TW" dirty="0">
                <a:solidFill>
                  <a:schemeClr val="tx1"/>
                </a:solidFill>
                <a:latin typeface="+mn-ea"/>
              </a:rPr>
              <a:t>項規定：</a:t>
            </a:r>
          </a:p>
          <a:p>
            <a:pPr marL="0" indent="0">
              <a:buNone/>
            </a:pPr>
            <a:r>
              <a:rPr lang="zh-TW" altLang="zh-TW" dirty="0">
                <a:solidFill>
                  <a:schemeClr val="tx1"/>
                </a:solidFill>
                <a:latin typeface="+mn-ea"/>
              </a:rPr>
              <a:t>一、未曾領取退離給與之退撫新制實施前年資，應接續於</a:t>
            </a:r>
            <a:r>
              <a:rPr lang="en-US" altLang="zh-TW" dirty="0">
                <a:solidFill>
                  <a:schemeClr val="tx1"/>
                </a:solidFill>
                <a:latin typeface="+mn-ea"/>
              </a:rPr>
              <a:t>  </a:t>
            </a:r>
          </a:p>
          <a:p>
            <a:pPr marL="0" indent="0">
              <a:buNone/>
            </a:pPr>
            <a:r>
              <a:rPr lang="en-US" altLang="zh-TW" dirty="0">
                <a:solidFill>
                  <a:schemeClr val="tx1"/>
                </a:solidFill>
                <a:latin typeface="+mn-ea"/>
              </a:rPr>
              <a:t>    </a:t>
            </a:r>
            <a:r>
              <a:rPr lang="zh-TW" altLang="zh-TW" dirty="0">
                <a:solidFill>
                  <a:schemeClr val="tx1"/>
                </a:solidFill>
                <a:latin typeface="+mn-ea"/>
              </a:rPr>
              <a:t>前次由政府編列預算支付退撫新制實施前年資之退離</a:t>
            </a:r>
            <a:endParaRPr lang="en-US" altLang="zh-TW" dirty="0">
              <a:solidFill>
                <a:schemeClr val="tx1"/>
              </a:solidFill>
              <a:latin typeface="+mn-ea"/>
            </a:endParaRPr>
          </a:p>
          <a:p>
            <a:pPr marL="0" indent="0">
              <a:buNone/>
            </a:pPr>
            <a:r>
              <a:rPr lang="en-US" altLang="zh-TW" dirty="0">
                <a:solidFill>
                  <a:schemeClr val="tx1"/>
                </a:solidFill>
                <a:latin typeface="+mn-ea"/>
              </a:rPr>
              <a:t>    </a:t>
            </a:r>
            <a:r>
              <a:rPr lang="zh-TW" altLang="zh-TW" dirty="0">
                <a:solidFill>
                  <a:schemeClr val="tx1"/>
                </a:solidFill>
                <a:latin typeface="+mn-ea"/>
              </a:rPr>
              <a:t>給與年資之後，按接續後年資之退休金種類計算標準，</a:t>
            </a:r>
            <a:endParaRPr lang="en-US" altLang="zh-TW" dirty="0">
              <a:solidFill>
                <a:schemeClr val="tx1"/>
              </a:solidFill>
              <a:latin typeface="+mn-ea"/>
            </a:endParaRPr>
          </a:p>
          <a:p>
            <a:pPr marL="0" indent="0">
              <a:buNone/>
            </a:pPr>
            <a:r>
              <a:rPr lang="en-US" altLang="zh-TW" dirty="0">
                <a:solidFill>
                  <a:schemeClr val="tx1"/>
                </a:solidFill>
                <a:latin typeface="+mn-ea"/>
              </a:rPr>
              <a:t>    </a:t>
            </a:r>
            <a:r>
              <a:rPr lang="zh-TW" altLang="zh-TW" dirty="0">
                <a:solidFill>
                  <a:schemeClr val="tx1"/>
                </a:solidFill>
                <a:latin typeface="+mn-ea"/>
              </a:rPr>
              <a:t>核發給與。資遣者，亦同。</a:t>
            </a:r>
          </a:p>
          <a:p>
            <a:pPr marL="0" indent="0">
              <a:buNone/>
            </a:pPr>
            <a:r>
              <a:rPr lang="zh-TW" altLang="zh-TW" dirty="0">
                <a:solidFill>
                  <a:schemeClr val="tx1"/>
                </a:solidFill>
                <a:latin typeface="+mn-ea"/>
              </a:rPr>
              <a:t>二、再任年資滿</a:t>
            </a:r>
            <a:r>
              <a:rPr lang="en-US" altLang="zh-TW" dirty="0">
                <a:solidFill>
                  <a:schemeClr val="tx1"/>
                </a:solidFill>
                <a:latin typeface="+mn-ea"/>
              </a:rPr>
              <a:t>15</a:t>
            </a:r>
            <a:r>
              <a:rPr lang="zh-TW" altLang="zh-TW" dirty="0">
                <a:solidFill>
                  <a:schemeClr val="tx1"/>
                </a:solidFill>
                <a:latin typeface="+mn-ea"/>
              </a:rPr>
              <a:t>年以上者，其退休金得就第</a:t>
            </a:r>
            <a:r>
              <a:rPr lang="en-US" altLang="zh-TW" dirty="0">
                <a:solidFill>
                  <a:schemeClr val="tx1"/>
                </a:solidFill>
                <a:latin typeface="+mn-ea"/>
              </a:rPr>
              <a:t>27</a:t>
            </a:r>
            <a:r>
              <a:rPr lang="zh-TW" altLang="zh-TW" dirty="0">
                <a:solidFill>
                  <a:schemeClr val="tx1"/>
                </a:solidFill>
                <a:latin typeface="+mn-ea"/>
              </a:rPr>
              <a:t>條第</a:t>
            </a:r>
            <a:r>
              <a:rPr lang="en-US" altLang="zh-TW" dirty="0">
                <a:solidFill>
                  <a:schemeClr val="tx1"/>
                </a:solidFill>
                <a:latin typeface="+mn-ea"/>
              </a:rPr>
              <a:t>1</a:t>
            </a:r>
            <a:r>
              <a:rPr lang="zh-TW" altLang="zh-TW" dirty="0">
                <a:solidFill>
                  <a:schemeClr val="tx1"/>
                </a:solidFill>
                <a:latin typeface="+mn-ea"/>
              </a:rPr>
              <a:t>項所</a:t>
            </a:r>
            <a:r>
              <a:rPr lang="en-US" altLang="zh-TW" dirty="0">
                <a:solidFill>
                  <a:schemeClr val="tx1"/>
                </a:solidFill>
                <a:latin typeface="+mn-ea"/>
              </a:rPr>
              <a:t> </a:t>
            </a:r>
          </a:p>
          <a:p>
            <a:pPr marL="0" indent="0">
              <a:buNone/>
            </a:pPr>
            <a:r>
              <a:rPr lang="en-US" altLang="zh-TW" dirty="0">
                <a:solidFill>
                  <a:schemeClr val="tx1"/>
                </a:solidFill>
                <a:latin typeface="+mn-ea"/>
              </a:rPr>
              <a:t>    </a:t>
            </a:r>
            <a:r>
              <a:rPr lang="zh-TW" altLang="zh-TW" dirty="0">
                <a:solidFill>
                  <a:schemeClr val="tx1"/>
                </a:solidFill>
                <a:latin typeface="+mn-ea"/>
              </a:rPr>
              <a:t>定退休金種類，擇一支領，並按其審定退休年資，計</a:t>
            </a:r>
            <a:endParaRPr lang="en-US" altLang="zh-TW" dirty="0">
              <a:solidFill>
                <a:schemeClr val="tx1"/>
              </a:solidFill>
              <a:latin typeface="+mn-ea"/>
            </a:endParaRPr>
          </a:p>
          <a:p>
            <a:pPr marL="0" indent="0">
              <a:buNone/>
            </a:pPr>
            <a:r>
              <a:rPr lang="en-US" altLang="zh-TW" dirty="0">
                <a:solidFill>
                  <a:schemeClr val="tx1"/>
                </a:solidFill>
                <a:latin typeface="+mn-ea"/>
              </a:rPr>
              <a:t>    </a:t>
            </a:r>
            <a:r>
              <a:rPr lang="zh-TW" altLang="zh-TW" dirty="0">
                <a:solidFill>
                  <a:schemeClr val="tx1"/>
                </a:solidFill>
                <a:latin typeface="+mn-ea"/>
              </a:rPr>
              <a:t>算退休給與。但擇領或兼領月退休金時，應分別依第</a:t>
            </a:r>
            <a:endParaRPr lang="en-US" altLang="zh-TW" dirty="0">
              <a:solidFill>
                <a:schemeClr val="tx1"/>
              </a:solidFill>
              <a:latin typeface="+mn-ea"/>
            </a:endParaRPr>
          </a:p>
          <a:p>
            <a:pPr marL="0" indent="0">
              <a:buNone/>
            </a:pPr>
            <a:r>
              <a:rPr lang="en-US" altLang="zh-TW" dirty="0">
                <a:solidFill>
                  <a:schemeClr val="tx1"/>
                </a:solidFill>
                <a:latin typeface="+mn-ea"/>
              </a:rPr>
              <a:t>    31</a:t>
            </a:r>
            <a:r>
              <a:rPr lang="zh-TW" altLang="zh-TW" dirty="0">
                <a:solidFill>
                  <a:schemeClr val="tx1"/>
                </a:solidFill>
                <a:latin typeface="+mn-ea"/>
              </a:rPr>
              <a:t>條及第</a:t>
            </a:r>
            <a:r>
              <a:rPr lang="en-US" altLang="zh-TW" dirty="0">
                <a:solidFill>
                  <a:schemeClr val="tx1"/>
                </a:solidFill>
                <a:latin typeface="+mn-ea"/>
              </a:rPr>
              <a:t>32</a:t>
            </a:r>
            <a:r>
              <a:rPr lang="zh-TW" altLang="zh-TW" dirty="0">
                <a:solidFill>
                  <a:schemeClr val="tx1"/>
                </a:solidFill>
                <a:latin typeface="+mn-ea"/>
              </a:rPr>
              <a:t>條所定月退休金起支年齡之規定辦理。</a:t>
            </a:r>
            <a:endParaRPr lang="zh-TW" altLang="en-US" dirty="0">
              <a:solidFill>
                <a:schemeClr val="tx1"/>
              </a:solidFill>
              <a:latin typeface="+mn-ea"/>
            </a:endParaRPr>
          </a:p>
        </p:txBody>
      </p:sp>
      <p:sp>
        <p:nvSpPr>
          <p:cNvPr id="3" name="標題 2"/>
          <p:cNvSpPr>
            <a:spLocks noGrp="1"/>
          </p:cNvSpPr>
          <p:nvPr>
            <p:ph type="title"/>
          </p:nvPr>
        </p:nvSpPr>
        <p:spPr>
          <a:xfrm>
            <a:off x="755576" y="0"/>
            <a:ext cx="8229600" cy="1252728"/>
          </a:xfrm>
        </p:spPr>
        <p:txBody>
          <a:bodyPr>
            <a:normAutofit fontScale="90000"/>
          </a:bodyPr>
          <a:lstStyle/>
          <a:p>
            <a:r>
              <a:rPr lang="zh-TW" altLang="zh-TW" dirty="0"/>
              <a:t/>
            </a:r>
            <a:br>
              <a:rPr lang="zh-TW" altLang="zh-TW" dirty="0"/>
            </a:br>
            <a:r>
              <a:rPr lang="en-US" altLang="zh-TW" dirty="0">
                <a:solidFill>
                  <a:schemeClr val="tx1"/>
                </a:solidFill>
                <a:latin typeface="+mn-ea"/>
                <a:ea typeface="+mn-ea"/>
              </a:rPr>
              <a:t>Q4</a:t>
            </a:r>
            <a:r>
              <a:rPr lang="zh-TW" altLang="zh-TW" dirty="0">
                <a:solidFill>
                  <a:schemeClr val="tx1"/>
                </a:solidFill>
              </a:rPr>
              <a:t>、教職員重行退休時，其再任職年資之給與為何？</a:t>
            </a:r>
            <a:endParaRPr lang="zh-TW" altLang="en-US" dirty="0"/>
          </a:p>
        </p:txBody>
      </p:sp>
    </p:spTree>
    <p:extLst>
      <p:ext uri="{BB962C8B-B14F-4D97-AF65-F5344CB8AC3E}">
        <p14:creationId xmlns:p14="http://schemas.microsoft.com/office/powerpoint/2010/main" val="215101936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a:xfrm>
            <a:off x="1043608" y="2132856"/>
            <a:ext cx="7408333" cy="3849291"/>
          </a:xfrm>
          <a:gradFill flip="none" rotWithShape="1">
            <a:gsLst>
              <a:gs pos="100000">
                <a:srgbClr val="92D050"/>
              </a:gs>
              <a:gs pos="0">
                <a:schemeClr val="bg1"/>
              </a:gs>
              <a:gs pos="100000">
                <a:schemeClr val="accent1"/>
              </a:gs>
            </a:gsLst>
            <a:lin ang="2700000" scaled="1"/>
            <a:tileRect/>
          </a:gradFill>
        </p:spPr>
        <p:txBody>
          <a:bodyPr>
            <a:normAutofit fontScale="92500"/>
          </a:bodyPr>
          <a:lstStyle/>
          <a:p>
            <a:pPr marL="0" indent="0">
              <a:buNone/>
            </a:pPr>
            <a:r>
              <a:rPr lang="zh-TW" altLang="zh-TW" dirty="0">
                <a:solidFill>
                  <a:schemeClr val="tx1"/>
                </a:solidFill>
                <a:latin typeface="標楷體" panose="03000509000000000000" pitchFamily="65" charset="-120"/>
                <a:ea typeface="標楷體" panose="03000509000000000000" pitchFamily="65" charset="-120"/>
              </a:rPr>
              <a:t>答：依公立學校教職員退休資遣撫卹條例第</a:t>
            </a:r>
            <a:r>
              <a:rPr lang="en-US" altLang="zh-TW" dirty="0">
                <a:solidFill>
                  <a:schemeClr val="tx1"/>
                </a:solidFill>
                <a:latin typeface="標楷體" panose="03000509000000000000" pitchFamily="65" charset="-120"/>
                <a:ea typeface="標楷體" panose="03000509000000000000" pitchFamily="65" charset="-120"/>
              </a:rPr>
              <a:t>32</a:t>
            </a:r>
            <a:r>
              <a:rPr lang="zh-TW" altLang="zh-TW" dirty="0">
                <a:solidFill>
                  <a:schemeClr val="tx1"/>
                </a:solidFill>
                <a:latin typeface="標楷體" panose="03000509000000000000" pitchFamily="65" charset="-120"/>
                <a:ea typeface="標楷體" panose="03000509000000000000" pitchFamily="65" charset="-120"/>
              </a:rPr>
              <a:t>條第</a:t>
            </a:r>
            <a:r>
              <a:rPr lang="en-US" altLang="zh-TW" dirty="0">
                <a:solidFill>
                  <a:schemeClr val="tx1"/>
                </a:solidFill>
                <a:latin typeface="標楷體" panose="03000509000000000000" pitchFamily="65" charset="-120"/>
                <a:ea typeface="標楷體" panose="03000509000000000000" pitchFamily="65" charset="-120"/>
              </a:rPr>
              <a:t>4</a:t>
            </a:r>
            <a:r>
              <a:rPr lang="zh-TW" altLang="zh-TW" dirty="0">
                <a:solidFill>
                  <a:schemeClr val="tx1"/>
                </a:solidFill>
                <a:latin typeface="標楷體" panose="03000509000000000000" pitchFamily="65" charset="-120"/>
                <a:ea typeface="標楷體" panose="03000509000000000000" pitchFamily="65" charset="-120"/>
              </a:rPr>
              <a:t>項第</a:t>
            </a:r>
            <a:r>
              <a:rPr lang="en-US" altLang="zh-TW" dirty="0">
                <a:solidFill>
                  <a:schemeClr val="tx1"/>
                </a:solidFill>
                <a:latin typeface="標楷體" panose="03000509000000000000" pitchFamily="65" charset="-120"/>
                <a:ea typeface="標楷體" panose="03000509000000000000" pitchFamily="65" charset="-120"/>
              </a:rPr>
              <a:t>3 </a:t>
            </a:r>
          </a:p>
          <a:p>
            <a:pPr marL="0" indent="0">
              <a:buNone/>
            </a:pPr>
            <a:r>
              <a:rPr lang="en-US" altLang="zh-TW" dirty="0">
                <a:solidFill>
                  <a:schemeClr val="tx1"/>
                </a:solidFill>
                <a:latin typeface="標楷體" panose="03000509000000000000" pitchFamily="65" charset="-120"/>
                <a:ea typeface="標楷體" panose="03000509000000000000" pitchFamily="65" charset="-120"/>
              </a:rPr>
              <a:t>    </a:t>
            </a:r>
            <a:r>
              <a:rPr lang="zh-TW" altLang="zh-TW" dirty="0">
                <a:solidFill>
                  <a:schemeClr val="tx1"/>
                </a:solidFill>
                <a:latin typeface="標楷體" panose="03000509000000000000" pitchFamily="65" charset="-120"/>
                <a:ea typeface="標楷體" panose="03000509000000000000" pitchFamily="65" charset="-120"/>
              </a:rPr>
              <a:t>款、第</a:t>
            </a:r>
            <a:r>
              <a:rPr lang="en-US" altLang="zh-TW" dirty="0">
                <a:solidFill>
                  <a:schemeClr val="tx1"/>
                </a:solidFill>
                <a:latin typeface="標楷體" panose="03000509000000000000" pitchFamily="65" charset="-120"/>
                <a:ea typeface="標楷體" panose="03000509000000000000" pitchFamily="65" charset="-120"/>
              </a:rPr>
              <a:t>5</a:t>
            </a:r>
            <a:r>
              <a:rPr lang="zh-TW" altLang="zh-TW" dirty="0">
                <a:solidFill>
                  <a:schemeClr val="tx1"/>
                </a:solidFill>
                <a:latin typeface="標楷體" panose="03000509000000000000" pitchFamily="65" charset="-120"/>
                <a:ea typeface="標楷體" panose="03000509000000000000" pitchFamily="65" charset="-120"/>
              </a:rPr>
              <a:t>款之規定：</a:t>
            </a:r>
          </a:p>
          <a:p>
            <a:pPr marL="0" indent="0">
              <a:buNone/>
            </a:pPr>
            <a:r>
              <a:rPr lang="zh-TW" altLang="zh-TW" dirty="0">
                <a:solidFill>
                  <a:schemeClr val="tx1"/>
                </a:solidFill>
                <a:latin typeface="標楷體" panose="03000509000000000000" pitchFamily="65" charset="-120"/>
                <a:ea typeface="標楷體" panose="03000509000000000000" pitchFamily="65" charset="-120"/>
              </a:rPr>
              <a:t>一、提前於年滿月退休金起支年齡前，開始領取月退休金；</a:t>
            </a:r>
            <a:endParaRPr lang="en-US" altLang="zh-TW" dirty="0">
              <a:solidFill>
                <a:schemeClr val="tx1"/>
              </a:solidFill>
              <a:latin typeface="標楷體" panose="03000509000000000000" pitchFamily="65" charset="-120"/>
              <a:ea typeface="標楷體" panose="03000509000000000000" pitchFamily="65" charset="-120"/>
            </a:endParaRPr>
          </a:p>
          <a:p>
            <a:pPr marL="0" indent="0">
              <a:buNone/>
            </a:pPr>
            <a:r>
              <a:rPr lang="en-US" altLang="zh-TW" dirty="0">
                <a:solidFill>
                  <a:schemeClr val="tx1"/>
                </a:solidFill>
                <a:latin typeface="標楷體" panose="03000509000000000000" pitchFamily="65" charset="-120"/>
                <a:ea typeface="標楷體" panose="03000509000000000000" pitchFamily="65" charset="-120"/>
              </a:rPr>
              <a:t>    </a:t>
            </a:r>
            <a:r>
              <a:rPr lang="zh-TW" altLang="zh-TW" dirty="0">
                <a:solidFill>
                  <a:schemeClr val="tx1"/>
                </a:solidFill>
                <a:latin typeface="標楷體" panose="03000509000000000000" pitchFamily="65" charset="-120"/>
                <a:ea typeface="標楷體" panose="03000509000000000000" pitchFamily="65" charset="-120"/>
              </a:rPr>
              <a:t>每提前</a:t>
            </a:r>
            <a:r>
              <a:rPr lang="en-US" altLang="zh-TW" dirty="0">
                <a:solidFill>
                  <a:schemeClr val="tx1"/>
                </a:solidFill>
                <a:latin typeface="標楷體" panose="03000509000000000000" pitchFamily="65" charset="-120"/>
                <a:ea typeface="標楷體" panose="03000509000000000000" pitchFamily="65" charset="-120"/>
              </a:rPr>
              <a:t>1</a:t>
            </a:r>
            <a:r>
              <a:rPr lang="zh-TW" altLang="zh-TW" dirty="0">
                <a:solidFill>
                  <a:schemeClr val="tx1"/>
                </a:solidFill>
                <a:latin typeface="標楷體" panose="03000509000000000000" pitchFamily="65" charset="-120"/>
                <a:ea typeface="標楷體" panose="03000509000000000000" pitchFamily="65" charset="-120"/>
              </a:rPr>
              <a:t>年，減發百分之四，最多得提前五年，減發百</a:t>
            </a:r>
            <a:endParaRPr lang="en-US" altLang="zh-TW" dirty="0">
              <a:solidFill>
                <a:schemeClr val="tx1"/>
              </a:solidFill>
              <a:latin typeface="標楷體" panose="03000509000000000000" pitchFamily="65" charset="-120"/>
              <a:ea typeface="標楷體" panose="03000509000000000000" pitchFamily="65" charset="-120"/>
            </a:endParaRPr>
          </a:p>
          <a:p>
            <a:pPr marL="0" indent="0">
              <a:buNone/>
            </a:pPr>
            <a:r>
              <a:rPr lang="en-US" altLang="zh-TW" dirty="0">
                <a:solidFill>
                  <a:schemeClr val="tx1"/>
                </a:solidFill>
                <a:latin typeface="標楷體" panose="03000509000000000000" pitchFamily="65" charset="-120"/>
                <a:ea typeface="標楷體" panose="03000509000000000000" pitchFamily="65" charset="-120"/>
              </a:rPr>
              <a:t>    </a:t>
            </a:r>
            <a:r>
              <a:rPr lang="zh-TW" altLang="zh-TW" dirty="0">
                <a:solidFill>
                  <a:schemeClr val="tx1"/>
                </a:solidFill>
                <a:latin typeface="標楷體" panose="03000509000000000000" pitchFamily="65" charset="-120"/>
                <a:ea typeface="標楷體" panose="03000509000000000000" pitchFamily="65" charset="-120"/>
              </a:rPr>
              <a:t>分之二十。</a:t>
            </a:r>
          </a:p>
          <a:p>
            <a:pPr marL="0" indent="0">
              <a:buNone/>
            </a:pPr>
            <a:r>
              <a:rPr lang="zh-TW" altLang="zh-TW" dirty="0">
                <a:solidFill>
                  <a:schemeClr val="tx1"/>
                </a:solidFill>
                <a:latin typeface="標楷體" panose="03000509000000000000" pitchFamily="65" charset="-120"/>
                <a:ea typeface="標楷體" panose="03000509000000000000" pitchFamily="65" charset="-120"/>
              </a:rPr>
              <a:t>二、支領二分之一之一次退休金，並提前於年滿月退休金</a:t>
            </a:r>
            <a:endParaRPr lang="en-US" altLang="zh-TW" dirty="0">
              <a:solidFill>
                <a:schemeClr val="tx1"/>
              </a:solidFill>
              <a:latin typeface="標楷體" panose="03000509000000000000" pitchFamily="65" charset="-120"/>
              <a:ea typeface="標楷體" panose="03000509000000000000" pitchFamily="65" charset="-120"/>
            </a:endParaRPr>
          </a:p>
          <a:p>
            <a:pPr marL="0" indent="0">
              <a:buNone/>
            </a:pPr>
            <a:r>
              <a:rPr lang="en-US" altLang="zh-TW" dirty="0">
                <a:solidFill>
                  <a:schemeClr val="tx1"/>
                </a:solidFill>
                <a:latin typeface="標楷體" panose="03000509000000000000" pitchFamily="65" charset="-120"/>
                <a:ea typeface="標楷體" panose="03000509000000000000" pitchFamily="65" charset="-120"/>
              </a:rPr>
              <a:t>    </a:t>
            </a:r>
            <a:r>
              <a:rPr lang="zh-TW" altLang="zh-TW" dirty="0">
                <a:solidFill>
                  <a:schemeClr val="tx1"/>
                </a:solidFill>
                <a:latin typeface="標楷體" panose="03000509000000000000" pitchFamily="65" charset="-120"/>
                <a:ea typeface="標楷體" panose="03000509000000000000" pitchFamily="65" charset="-120"/>
              </a:rPr>
              <a:t>起支年齡前開始領取二分之一之月退休金，每提前一</a:t>
            </a:r>
            <a:endParaRPr lang="en-US" altLang="zh-TW" dirty="0">
              <a:solidFill>
                <a:schemeClr val="tx1"/>
              </a:solidFill>
              <a:latin typeface="標楷體" panose="03000509000000000000" pitchFamily="65" charset="-120"/>
              <a:ea typeface="標楷體" panose="03000509000000000000" pitchFamily="65" charset="-120"/>
            </a:endParaRPr>
          </a:p>
          <a:p>
            <a:pPr marL="0" indent="0">
              <a:buNone/>
            </a:pPr>
            <a:r>
              <a:rPr lang="en-US" altLang="zh-TW" dirty="0">
                <a:solidFill>
                  <a:schemeClr val="tx1"/>
                </a:solidFill>
                <a:latin typeface="標楷體" panose="03000509000000000000" pitchFamily="65" charset="-120"/>
                <a:ea typeface="標楷體" panose="03000509000000000000" pitchFamily="65" charset="-120"/>
              </a:rPr>
              <a:t>    </a:t>
            </a:r>
            <a:r>
              <a:rPr lang="zh-TW" altLang="zh-TW" dirty="0">
                <a:solidFill>
                  <a:schemeClr val="tx1"/>
                </a:solidFill>
                <a:latin typeface="標楷體" panose="03000509000000000000" pitchFamily="65" charset="-120"/>
                <a:ea typeface="標楷體" panose="03000509000000000000" pitchFamily="65" charset="-120"/>
              </a:rPr>
              <a:t>年減發百分之四，最多得提前</a:t>
            </a:r>
            <a:r>
              <a:rPr lang="en-US" altLang="zh-TW" dirty="0">
                <a:solidFill>
                  <a:schemeClr val="tx1"/>
                </a:solidFill>
                <a:latin typeface="標楷體" panose="03000509000000000000" pitchFamily="65" charset="-120"/>
                <a:ea typeface="標楷體" panose="03000509000000000000" pitchFamily="65" charset="-120"/>
              </a:rPr>
              <a:t>5</a:t>
            </a:r>
            <a:r>
              <a:rPr lang="zh-TW" altLang="zh-TW" dirty="0">
                <a:solidFill>
                  <a:schemeClr val="tx1"/>
                </a:solidFill>
                <a:latin typeface="標楷體" panose="03000509000000000000" pitchFamily="65" charset="-120"/>
                <a:ea typeface="標楷體" panose="03000509000000000000" pitchFamily="65" charset="-120"/>
              </a:rPr>
              <a:t>年減發百分之二十。</a:t>
            </a:r>
            <a:endParaRPr lang="zh-TW" altLang="en-US" dirty="0">
              <a:solidFill>
                <a:schemeClr val="tx1"/>
              </a:solidFill>
              <a:latin typeface="標楷體" panose="03000509000000000000" pitchFamily="65" charset="-120"/>
              <a:ea typeface="標楷體" panose="03000509000000000000" pitchFamily="65" charset="-120"/>
            </a:endParaRPr>
          </a:p>
        </p:txBody>
      </p:sp>
      <p:sp>
        <p:nvSpPr>
          <p:cNvPr id="3" name="標題 2"/>
          <p:cNvSpPr>
            <a:spLocks noGrp="1"/>
          </p:cNvSpPr>
          <p:nvPr>
            <p:ph type="title"/>
          </p:nvPr>
        </p:nvSpPr>
        <p:spPr>
          <a:xfrm>
            <a:off x="755576" y="476672"/>
            <a:ext cx="8229600" cy="1252728"/>
          </a:xfrm>
        </p:spPr>
        <p:txBody>
          <a:bodyPr>
            <a:normAutofit fontScale="90000"/>
          </a:bodyPr>
          <a:lstStyle/>
          <a:p>
            <a:r>
              <a:rPr lang="en-US" altLang="zh-TW" dirty="0">
                <a:solidFill>
                  <a:schemeClr val="tx1"/>
                </a:solidFill>
                <a:latin typeface="+mn-ea"/>
                <a:ea typeface="+mn-ea"/>
              </a:rPr>
              <a:t>Q5</a:t>
            </a:r>
            <a:r>
              <a:rPr lang="zh-TW" altLang="zh-TW" dirty="0">
                <a:solidFill>
                  <a:schemeClr val="tx1"/>
                </a:solidFill>
              </a:rPr>
              <a:t>、減額年金之提前年數及減發百分比為何。</a:t>
            </a:r>
            <a:r>
              <a:rPr lang="zh-TW" altLang="zh-TW" dirty="0"/>
              <a:t/>
            </a:r>
            <a:br>
              <a:rPr lang="zh-TW" altLang="zh-TW" dirty="0"/>
            </a:br>
            <a:endParaRPr lang="zh-TW" altLang="en-US" dirty="0"/>
          </a:p>
        </p:txBody>
      </p:sp>
    </p:spTree>
    <p:extLst>
      <p:ext uri="{BB962C8B-B14F-4D97-AF65-F5344CB8AC3E}">
        <p14:creationId xmlns:p14="http://schemas.microsoft.com/office/powerpoint/2010/main" val="266842284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a:xfrm>
            <a:off x="899592" y="2348880"/>
            <a:ext cx="7408333" cy="3810736"/>
          </a:xfrm>
          <a:gradFill>
            <a:gsLst>
              <a:gs pos="100000">
                <a:srgbClr val="92D050"/>
              </a:gs>
              <a:gs pos="0">
                <a:schemeClr val="bg1"/>
              </a:gs>
              <a:gs pos="100000">
                <a:schemeClr val="accent1"/>
              </a:gs>
            </a:gsLst>
            <a:lin ang="2700000" scaled="1"/>
          </a:gradFill>
        </p:spPr>
        <p:txBody>
          <a:bodyPr/>
          <a:lstStyle/>
          <a:p>
            <a:pPr marL="0" indent="0">
              <a:buClrTx/>
              <a:buNone/>
            </a:pPr>
            <a:r>
              <a:rPr lang="zh-TW" altLang="zh-TW" dirty="0">
                <a:solidFill>
                  <a:schemeClr val="tx1"/>
                </a:solidFill>
              </a:rPr>
              <a:t>答：</a:t>
            </a:r>
            <a:r>
              <a:rPr lang="zh-TW" altLang="zh-TW" dirty="0">
                <a:solidFill>
                  <a:schemeClr val="tx1"/>
                </a:solidFill>
                <a:latin typeface="標楷體" panose="03000509000000000000" pitchFamily="65" charset="-120"/>
                <a:ea typeface="標楷體" panose="03000509000000000000" pitchFamily="65" charset="-120"/>
              </a:rPr>
              <a:t>成就退休條件，即得申請退休；至於退休給與依公立學校教職員退休資遣撫卹條例第</a:t>
            </a:r>
            <a:r>
              <a:rPr lang="en-US" altLang="zh-TW" dirty="0">
                <a:solidFill>
                  <a:schemeClr val="tx1"/>
                </a:solidFill>
                <a:latin typeface="標楷體" panose="03000509000000000000" pitchFamily="65" charset="-120"/>
                <a:ea typeface="標楷體" panose="03000509000000000000" pitchFamily="65" charset="-120"/>
              </a:rPr>
              <a:t>32</a:t>
            </a:r>
            <a:r>
              <a:rPr lang="zh-TW" altLang="zh-TW" dirty="0">
                <a:solidFill>
                  <a:schemeClr val="tx1"/>
                </a:solidFill>
                <a:latin typeface="標楷體" panose="03000509000000000000" pitchFamily="65" charset="-120"/>
                <a:ea typeface="標楷體" panose="03000509000000000000" pitchFamily="65" charset="-120"/>
              </a:rPr>
              <a:t>條第</a:t>
            </a:r>
            <a:r>
              <a:rPr lang="en-US" altLang="zh-TW" dirty="0">
                <a:solidFill>
                  <a:schemeClr val="tx1"/>
                </a:solidFill>
                <a:latin typeface="標楷體" panose="03000509000000000000" pitchFamily="65" charset="-120"/>
                <a:ea typeface="標楷體" panose="03000509000000000000" pitchFamily="65" charset="-120"/>
              </a:rPr>
              <a:t>4</a:t>
            </a:r>
            <a:r>
              <a:rPr lang="zh-TW" altLang="zh-TW" dirty="0">
                <a:solidFill>
                  <a:schemeClr val="tx1"/>
                </a:solidFill>
                <a:latin typeface="標楷體" panose="03000509000000000000" pitchFamily="65" charset="-120"/>
                <a:ea typeface="標楷體" panose="03000509000000000000" pitchFamily="65" charset="-120"/>
              </a:rPr>
              <a:t>項第</a:t>
            </a:r>
            <a:r>
              <a:rPr lang="en-US" altLang="zh-TW" dirty="0">
                <a:solidFill>
                  <a:schemeClr val="tx1"/>
                </a:solidFill>
                <a:latin typeface="標楷體" panose="03000509000000000000" pitchFamily="65" charset="-120"/>
                <a:ea typeface="標楷體" panose="03000509000000000000" pitchFamily="65" charset="-120"/>
              </a:rPr>
              <a:t>2</a:t>
            </a:r>
            <a:r>
              <a:rPr lang="zh-TW" altLang="zh-TW" dirty="0">
                <a:solidFill>
                  <a:schemeClr val="tx1"/>
                </a:solidFill>
                <a:latin typeface="標楷體" panose="03000509000000000000" pitchFamily="65" charset="-120"/>
                <a:ea typeface="標楷體" panose="03000509000000000000" pitchFamily="65" charset="-120"/>
              </a:rPr>
              <a:t>款、第</a:t>
            </a:r>
            <a:r>
              <a:rPr lang="en-US" altLang="zh-TW" dirty="0">
                <a:solidFill>
                  <a:schemeClr val="tx1"/>
                </a:solidFill>
                <a:latin typeface="標楷體" panose="03000509000000000000" pitchFamily="65" charset="-120"/>
                <a:ea typeface="標楷體" panose="03000509000000000000" pitchFamily="65" charset="-120"/>
              </a:rPr>
              <a:t>4</a:t>
            </a:r>
            <a:r>
              <a:rPr lang="zh-TW" altLang="zh-TW" dirty="0">
                <a:solidFill>
                  <a:schemeClr val="tx1"/>
                </a:solidFill>
                <a:latin typeface="標楷體" panose="03000509000000000000" pitchFamily="65" charset="-120"/>
                <a:ea typeface="標楷體" panose="03000509000000000000" pitchFamily="65" charset="-120"/>
              </a:rPr>
              <a:t>款之規定：</a:t>
            </a:r>
          </a:p>
          <a:p>
            <a:pPr marL="0" indent="0">
              <a:buNone/>
            </a:pPr>
            <a:r>
              <a:rPr lang="zh-TW" altLang="zh-TW" dirty="0">
                <a:solidFill>
                  <a:schemeClr val="tx1"/>
                </a:solidFill>
                <a:latin typeface="標楷體" panose="03000509000000000000" pitchFamily="65" charset="-120"/>
                <a:ea typeface="標楷體" panose="03000509000000000000" pitchFamily="65" charset="-120"/>
              </a:rPr>
              <a:t>一、至年滿月退休金起支年齡之日起，領取全額月退</a:t>
            </a:r>
            <a:endParaRPr lang="en-US" altLang="zh-TW" dirty="0">
              <a:solidFill>
                <a:schemeClr val="tx1"/>
              </a:solidFill>
              <a:latin typeface="標楷體" panose="03000509000000000000" pitchFamily="65" charset="-120"/>
              <a:ea typeface="標楷體" panose="03000509000000000000" pitchFamily="65" charset="-120"/>
            </a:endParaRPr>
          </a:p>
          <a:p>
            <a:pPr marL="0" indent="0">
              <a:buNone/>
            </a:pPr>
            <a:r>
              <a:rPr lang="zh-TW" altLang="en-US" dirty="0">
                <a:solidFill>
                  <a:schemeClr val="tx1"/>
                </a:solidFill>
                <a:latin typeface="標楷體" panose="03000509000000000000" pitchFamily="65" charset="-120"/>
                <a:ea typeface="標楷體" panose="03000509000000000000" pitchFamily="65" charset="-120"/>
              </a:rPr>
              <a:t>    </a:t>
            </a:r>
            <a:r>
              <a:rPr lang="zh-TW" altLang="zh-TW" dirty="0">
                <a:solidFill>
                  <a:schemeClr val="tx1"/>
                </a:solidFill>
                <a:latin typeface="標楷體" panose="03000509000000000000" pitchFamily="65" charset="-120"/>
                <a:ea typeface="標楷體" panose="03000509000000000000" pitchFamily="65" charset="-120"/>
              </a:rPr>
              <a:t>休金。</a:t>
            </a:r>
          </a:p>
          <a:p>
            <a:pPr marL="0" indent="0">
              <a:buNone/>
            </a:pPr>
            <a:r>
              <a:rPr lang="zh-TW" altLang="zh-TW" dirty="0">
                <a:solidFill>
                  <a:schemeClr val="tx1"/>
                </a:solidFill>
                <a:latin typeface="標楷體" panose="03000509000000000000" pitchFamily="65" charset="-120"/>
                <a:ea typeface="標楷體" panose="03000509000000000000" pitchFamily="65" charset="-120"/>
              </a:rPr>
              <a:t>二、支領二分之一之一次退休金，並至年滿月退休金</a:t>
            </a:r>
            <a:endParaRPr lang="en-US" altLang="zh-TW" dirty="0">
              <a:solidFill>
                <a:schemeClr val="tx1"/>
              </a:solidFill>
              <a:latin typeface="標楷體" panose="03000509000000000000" pitchFamily="65" charset="-120"/>
              <a:ea typeface="標楷體" panose="03000509000000000000" pitchFamily="65" charset="-120"/>
            </a:endParaRPr>
          </a:p>
          <a:p>
            <a:pPr marL="0" indent="0">
              <a:buNone/>
            </a:pPr>
            <a:r>
              <a:rPr lang="zh-TW" altLang="en-US" dirty="0">
                <a:solidFill>
                  <a:schemeClr val="tx1"/>
                </a:solidFill>
                <a:latin typeface="標楷體" panose="03000509000000000000" pitchFamily="65" charset="-120"/>
                <a:ea typeface="標楷體" panose="03000509000000000000" pitchFamily="65" charset="-120"/>
              </a:rPr>
              <a:t>    </a:t>
            </a:r>
            <a:r>
              <a:rPr lang="zh-TW" altLang="zh-TW" dirty="0">
                <a:solidFill>
                  <a:schemeClr val="tx1"/>
                </a:solidFill>
                <a:latin typeface="標楷體" panose="03000509000000000000" pitchFamily="65" charset="-120"/>
                <a:ea typeface="標楷體" panose="03000509000000000000" pitchFamily="65" charset="-120"/>
              </a:rPr>
              <a:t>起支年齡之日起領取二分之一之月退休金</a:t>
            </a:r>
            <a:r>
              <a:rPr lang="zh-TW" altLang="zh-TW" dirty="0">
                <a:solidFill>
                  <a:schemeClr val="tx1"/>
                </a:solidFill>
              </a:rPr>
              <a:t>。</a:t>
            </a:r>
          </a:p>
          <a:p>
            <a:endParaRPr lang="zh-TW" altLang="en-US" dirty="0"/>
          </a:p>
        </p:txBody>
      </p:sp>
      <p:sp>
        <p:nvSpPr>
          <p:cNvPr id="3" name="標題 2"/>
          <p:cNvSpPr>
            <a:spLocks noGrp="1"/>
          </p:cNvSpPr>
          <p:nvPr>
            <p:ph type="title"/>
          </p:nvPr>
        </p:nvSpPr>
        <p:spPr>
          <a:xfrm>
            <a:off x="1331640" y="548680"/>
            <a:ext cx="7062896" cy="1252728"/>
          </a:xfrm>
        </p:spPr>
        <p:txBody>
          <a:bodyPr>
            <a:normAutofit fontScale="90000"/>
          </a:bodyPr>
          <a:lstStyle/>
          <a:p>
            <a:r>
              <a:rPr lang="en-US" altLang="zh-TW" dirty="0">
                <a:solidFill>
                  <a:schemeClr val="tx1"/>
                </a:solidFill>
                <a:latin typeface="+mn-ea"/>
                <a:ea typeface="+mn-ea"/>
              </a:rPr>
              <a:t>Q6</a:t>
            </a:r>
            <a:r>
              <a:rPr lang="zh-TW" altLang="zh-TW" dirty="0">
                <a:solidFill>
                  <a:schemeClr val="tx1"/>
                </a:solidFill>
              </a:rPr>
              <a:t>、展期年金是否有提前年數之限制。</a:t>
            </a:r>
            <a:r>
              <a:rPr lang="zh-TW" altLang="zh-TW" dirty="0"/>
              <a:t/>
            </a:r>
            <a:br>
              <a:rPr lang="zh-TW" altLang="zh-TW" dirty="0"/>
            </a:br>
            <a:endParaRPr lang="zh-TW" altLang="en-US" dirty="0"/>
          </a:p>
        </p:txBody>
      </p:sp>
    </p:spTree>
    <p:extLst>
      <p:ext uri="{BB962C8B-B14F-4D97-AF65-F5344CB8AC3E}">
        <p14:creationId xmlns:p14="http://schemas.microsoft.com/office/powerpoint/2010/main" val="334152130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a:xfrm>
            <a:off x="1043608" y="2348880"/>
            <a:ext cx="7408333" cy="1800199"/>
          </a:xfrm>
          <a:gradFill>
            <a:gsLst>
              <a:gs pos="100000">
                <a:srgbClr val="92D050"/>
              </a:gs>
              <a:gs pos="0">
                <a:schemeClr val="bg1"/>
              </a:gs>
              <a:gs pos="100000">
                <a:schemeClr val="accent1"/>
              </a:gs>
            </a:gsLst>
            <a:lin ang="2700000" scaled="1"/>
          </a:gradFill>
        </p:spPr>
        <p:txBody>
          <a:bodyPr/>
          <a:lstStyle/>
          <a:p>
            <a:pPr marL="0" indent="0">
              <a:buClrTx/>
              <a:buNone/>
            </a:pPr>
            <a:r>
              <a:rPr lang="zh-TW" altLang="zh-TW" dirty="0">
                <a:solidFill>
                  <a:schemeClr val="tx1"/>
                </a:solidFill>
                <a:latin typeface="標楷體" panose="03000509000000000000" pitchFamily="65" charset="-120"/>
                <a:ea typeface="標楷體" panose="03000509000000000000" pitchFamily="65" charset="-120"/>
              </a:rPr>
              <a:t>答：依公立學校教職員退休資遣撫卹條例第</a:t>
            </a:r>
            <a:r>
              <a:rPr lang="en-US" altLang="zh-TW" dirty="0">
                <a:solidFill>
                  <a:schemeClr val="tx1"/>
                </a:solidFill>
                <a:latin typeface="標楷體" panose="03000509000000000000" pitchFamily="65" charset="-120"/>
                <a:ea typeface="標楷體" panose="03000509000000000000" pitchFamily="65" charset="-120"/>
              </a:rPr>
              <a:t>49</a:t>
            </a:r>
            <a:r>
              <a:rPr lang="zh-TW" altLang="zh-TW" dirty="0">
                <a:solidFill>
                  <a:schemeClr val="tx1"/>
                </a:solidFill>
                <a:latin typeface="標楷體" panose="03000509000000000000" pitchFamily="65" charset="-120"/>
                <a:ea typeface="標楷體" panose="03000509000000000000" pitchFamily="65" charset="-120"/>
              </a:rPr>
              <a:t>條規定：「…擇領展期月退休金，於未達月退休金起支年齡前亡故時，其遺族得按所具資格條件，依第</a:t>
            </a:r>
            <a:r>
              <a:rPr lang="en-US" altLang="zh-TW" dirty="0">
                <a:solidFill>
                  <a:schemeClr val="tx1"/>
                </a:solidFill>
                <a:latin typeface="標楷體" panose="03000509000000000000" pitchFamily="65" charset="-120"/>
                <a:ea typeface="標楷體" panose="03000509000000000000" pitchFamily="65" charset="-120"/>
              </a:rPr>
              <a:t>43</a:t>
            </a:r>
            <a:r>
              <a:rPr lang="zh-TW" altLang="zh-TW" dirty="0">
                <a:solidFill>
                  <a:schemeClr val="tx1"/>
                </a:solidFill>
                <a:latin typeface="標楷體" panose="03000509000000000000" pitchFamily="65" charset="-120"/>
                <a:ea typeface="標楷體" panose="03000509000000000000" pitchFamily="65" charset="-120"/>
              </a:rPr>
              <a:t>條或第</a:t>
            </a:r>
            <a:r>
              <a:rPr lang="en-US" altLang="zh-TW" dirty="0">
                <a:solidFill>
                  <a:schemeClr val="tx1"/>
                </a:solidFill>
                <a:latin typeface="標楷體" panose="03000509000000000000" pitchFamily="65" charset="-120"/>
                <a:ea typeface="標楷體" panose="03000509000000000000" pitchFamily="65" charset="-120"/>
              </a:rPr>
              <a:t>45</a:t>
            </a:r>
            <a:r>
              <a:rPr lang="zh-TW" altLang="zh-TW" dirty="0">
                <a:solidFill>
                  <a:schemeClr val="tx1"/>
                </a:solidFill>
                <a:latin typeface="標楷體" panose="03000509000000000000" pitchFamily="65" charset="-120"/>
                <a:ea typeface="標楷體" panose="03000509000000000000" pitchFamily="65" charset="-120"/>
              </a:rPr>
              <a:t>條規定，請領遺屬一次金或遺屬年金。」</a:t>
            </a:r>
          </a:p>
          <a:p>
            <a:endParaRPr lang="zh-TW" altLang="en-US" dirty="0">
              <a:solidFill>
                <a:schemeClr val="tx1"/>
              </a:solidFill>
            </a:endParaRPr>
          </a:p>
        </p:txBody>
      </p:sp>
      <p:sp>
        <p:nvSpPr>
          <p:cNvPr id="3" name="標題 2"/>
          <p:cNvSpPr>
            <a:spLocks noGrp="1"/>
          </p:cNvSpPr>
          <p:nvPr>
            <p:ph type="title"/>
          </p:nvPr>
        </p:nvSpPr>
        <p:spPr>
          <a:xfrm>
            <a:off x="829354" y="566931"/>
            <a:ext cx="8229600" cy="1252728"/>
          </a:xfrm>
        </p:spPr>
        <p:txBody>
          <a:bodyPr>
            <a:normAutofit fontScale="90000"/>
          </a:bodyPr>
          <a:lstStyle/>
          <a:p>
            <a:r>
              <a:rPr lang="en-US" altLang="zh-TW" dirty="0">
                <a:solidFill>
                  <a:schemeClr val="tx1"/>
                </a:solidFill>
                <a:latin typeface="+mn-ea"/>
                <a:ea typeface="+mn-ea"/>
              </a:rPr>
              <a:t>Q7</a:t>
            </a:r>
            <a:r>
              <a:rPr lang="zh-TW" altLang="zh-TW" dirty="0">
                <a:solidFill>
                  <a:schemeClr val="tx1"/>
                </a:solidFill>
                <a:latin typeface="+mn-ea"/>
                <a:ea typeface="+mn-ea"/>
              </a:rPr>
              <a:t>、退休人員於展期年金期間亡故之給付為何。</a:t>
            </a:r>
            <a:r>
              <a:rPr lang="zh-TW" altLang="zh-TW" dirty="0">
                <a:solidFill>
                  <a:schemeClr val="tx1"/>
                </a:solidFill>
              </a:rPr>
              <a:t/>
            </a:r>
            <a:br>
              <a:rPr lang="zh-TW" altLang="zh-TW" dirty="0">
                <a:solidFill>
                  <a:schemeClr val="tx1"/>
                </a:solidFill>
              </a:rPr>
            </a:br>
            <a:endParaRPr lang="zh-TW" altLang="en-US" dirty="0">
              <a:solidFill>
                <a:schemeClr val="tx1"/>
              </a:solidFill>
            </a:endParaRPr>
          </a:p>
        </p:txBody>
      </p:sp>
      <p:sp>
        <p:nvSpPr>
          <p:cNvPr id="4" name="矩形 3"/>
          <p:cNvSpPr/>
          <p:nvPr/>
        </p:nvSpPr>
        <p:spPr>
          <a:xfrm>
            <a:off x="408077" y="561945"/>
            <a:ext cx="441146" cy="400110"/>
          </a:xfrm>
          <a:prstGeom prst="rect">
            <a:avLst/>
          </a:prstGeom>
        </p:spPr>
        <p:txBody>
          <a:bodyPr wrap="none">
            <a:spAutoFit/>
          </a:bodyPr>
          <a:lstStyle/>
          <a:p>
            <a:r>
              <a:rPr lang="zh-TW" altLang="zh-TW" dirty="0">
                <a:solidFill>
                  <a:srgbClr val="7030A0"/>
                </a:solidFill>
                <a:latin typeface="+mn-ea"/>
                <a:ea typeface="+mn-ea"/>
              </a:rPr>
              <a:t>。</a:t>
            </a:r>
            <a:endParaRPr lang="zh-TW" altLang="en-US" dirty="0"/>
          </a:p>
        </p:txBody>
      </p:sp>
    </p:spTree>
    <p:extLst>
      <p:ext uri="{BB962C8B-B14F-4D97-AF65-F5344CB8AC3E}">
        <p14:creationId xmlns:p14="http://schemas.microsoft.com/office/powerpoint/2010/main" val="285929296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a:xfrm>
            <a:off x="872067" y="2492896"/>
            <a:ext cx="7408333" cy="3633267"/>
          </a:xfrm>
          <a:gradFill>
            <a:gsLst>
              <a:gs pos="100000">
                <a:srgbClr val="92D050"/>
              </a:gs>
              <a:gs pos="0">
                <a:schemeClr val="bg1"/>
              </a:gs>
              <a:gs pos="100000">
                <a:schemeClr val="accent1"/>
              </a:gs>
            </a:gsLst>
            <a:lin ang="2700000" scaled="1"/>
          </a:gradFill>
        </p:spPr>
        <p:txBody>
          <a:bodyPr>
            <a:normAutofit/>
          </a:bodyPr>
          <a:lstStyle/>
          <a:p>
            <a:pPr marL="0" indent="0">
              <a:buClrTx/>
              <a:buNone/>
            </a:pPr>
            <a:r>
              <a:rPr lang="zh-TW" altLang="zh-TW" dirty="0">
                <a:solidFill>
                  <a:schemeClr val="tx1"/>
                </a:solidFill>
                <a:latin typeface="標楷體" panose="03000509000000000000" pitchFamily="65" charset="-120"/>
                <a:ea typeface="標楷體" panose="03000509000000000000" pitchFamily="65" charset="-120"/>
              </a:rPr>
              <a:t>答：參見公立學校教職員退休資遣撫卹條例第</a:t>
            </a:r>
            <a:r>
              <a:rPr lang="en-US" altLang="zh-TW" dirty="0">
                <a:solidFill>
                  <a:schemeClr val="tx1"/>
                </a:solidFill>
                <a:latin typeface="標楷體" panose="03000509000000000000" pitchFamily="65" charset="-120"/>
                <a:ea typeface="標楷體" panose="03000509000000000000" pitchFamily="65" charset="-120"/>
              </a:rPr>
              <a:t>28</a:t>
            </a:r>
            <a:r>
              <a:rPr lang="zh-TW" altLang="zh-TW" dirty="0">
                <a:solidFill>
                  <a:schemeClr val="tx1"/>
                </a:solidFill>
                <a:latin typeface="標楷體" panose="03000509000000000000" pitchFamily="65" charset="-120"/>
                <a:ea typeface="標楷體" panose="03000509000000000000" pitchFamily="65" charset="-120"/>
              </a:rPr>
              <a:t>條第</a:t>
            </a:r>
            <a:r>
              <a:rPr lang="en-US" altLang="zh-TW" dirty="0">
                <a:solidFill>
                  <a:schemeClr val="tx1"/>
                </a:solidFill>
                <a:latin typeface="標楷體" panose="03000509000000000000" pitchFamily="65" charset="-120"/>
                <a:ea typeface="標楷體" panose="03000509000000000000" pitchFamily="65" charset="-120"/>
              </a:rPr>
              <a:t>2</a:t>
            </a:r>
            <a:r>
              <a:rPr lang="zh-TW" altLang="zh-TW" dirty="0">
                <a:solidFill>
                  <a:schemeClr val="tx1"/>
                </a:solidFill>
                <a:latin typeface="標楷體" panose="03000509000000000000" pitchFamily="65" charset="-120"/>
                <a:ea typeface="標楷體" panose="03000509000000000000" pitchFamily="65" charset="-120"/>
              </a:rPr>
              <a:t>項附表一之計算基準彙整表：本表所定「平均薪額」，指依相關待遇法令規定核敘薪點（額），並依行政院核定薪點（額）之折算金額，按各該年度實際支領金額計算之平均數額。</a:t>
            </a:r>
          </a:p>
          <a:p>
            <a:pPr marL="0" indent="0">
              <a:buNone/>
            </a:pPr>
            <a:r>
              <a:rPr lang="en-US" altLang="zh-TW" dirty="0">
                <a:solidFill>
                  <a:schemeClr val="tx1"/>
                </a:solidFill>
                <a:latin typeface="標楷體" panose="03000509000000000000" pitchFamily="65" charset="-120"/>
                <a:ea typeface="標楷體" panose="03000509000000000000" pitchFamily="65" charset="-120"/>
              </a:rPr>
              <a:t> </a:t>
            </a:r>
            <a:endParaRPr lang="zh-TW" altLang="zh-TW" dirty="0">
              <a:solidFill>
                <a:schemeClr val="tx1"/>
              </a:solidFill>
              <a:latin typeface="標楷體" panose="03000509000000000000" pitchFamily="65" charset="-120"/>
              <a:ea typeface="標楷體" panose="03000509000000000000" pitchFamily="65" charset="-120"/>
            </a:endParaRPr>
          </a:p>
          <a:p>
            <a:pPr marL="0" indent="0">
              <a:buClrTx/>
              <a:buNone/>
            </a:pPr>
            <a:r>
              <a:rPr lang="zh-TW" altLang="zh-TW" dirty="0">
                <a:solidFill>
                  <a:schemeClr val="tx1"/>
                </a:solidFill>
                <a:latin typeface="標楷體" panose="03000509000000000000" pitchFamily="65" charset="-120"/>
                <a:ea typeface="標楷體" panose="03000509000000000000" pitchFamily="65" charset="-120"/>
              </a:rPr>
              <a:t>補充：留職停薪期間購（補）買退撫經費者，以繳納之薪額列計。</a:t>
            </a:r>
          </a:p>
          <a:p>
            <a:endParaRPr lang="zh-TW" altLang="en-US" dirty="0"/>
          </a:p>
        </p:txBody>
      </p:sp>
      <p:sp>
        <p:nvSpPr>
          <p:cNvPr id="3" name="標題 2"/>
          <p:cNvSpPr>
            <a:spLocks noGrp="1"/>
          </p:cNvSpPr>
          <p:nvPr>
            <p:ph type="title"/>
          </p:nvPr>
        </p:nvSpPr>
        <p:spPr>
          <a:xfrm>
            <a:off x="1331640" y="548680"/>
            <a:ext cx="7128792" cy="1252728"/>
          </a:xfrm>
        </p:spPr>
        <p:txBody>
          <a:bodyPr>
            <a:normAutofit fontScale="90000"/>
          </a:bodyPr>
          <a:lstStyle/>
          <a:p>
            <a:r>
              <a:rPr lang="en-US" altLang="zh-TW" dirty="0">
                <a:solidFill>
                  <a:schemeClr val="tx1"/>
                </a:solidFill>
                <a:latin typeface="+mj-ea"/>
              </a:rPr>
              <a:t>Q8</a:t>
            </a:r>
            <a:r>
              <a:rPr lang="zh-TW" altLang="zh-TW" dirty="0">
                <a:solidFill>
                  <a:schemeClr val="tx1"/>
                </a:solidFill>
              </a:rPr>
              <a:t>、退休金計算基準之「平均薪額」為何。</a:t>
            </a:r>
            <a:r>
              <a:rPr lang="zh-TW" altLang="zh-TW" dirty="0"/>
              <a:t/>
            </a:r>
            <a:br>
              <a:rPr lang="zh-TW" altLang="zh-TW" dirty="0"/>
            </a:br>
            <a:endParaRPr lang="zh-TW" altLang="en-US" dirty="0"/>
          </a:p>
        </p:txBody>
      </p:sp>
    </p:spTree>
    <p:extLst>
      <p:ext uri="{BB962C8B-B14F-4D97-AF65-F5344CB8AC3E}">
        <p14:creationId xmlns:p14="http://schemas.microsoft.com/office/powerpoint/2010/main" val="377698973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a:xfrm>
            <a:off x="971600" y="2276872"/>
            <a:ext cx="7408333" cy="3450696"/>
          </a:xfrm>
          <a:gradFill>
            <a:gsLst>
              <a:gs pos="100000">
                <a:srgbClr val="92D050"/>
              </a:gs>
              <a:gs pos="0">
                <a:schemeClr val="bg1"/>
              </a:gs>
              <a:gs pos="100000">
                <a:schemeClr val="accent1"/>
              </a:gs>
            </a:gsLst>
            <a:lin ang="2700000" scaled="1"/>
          </a:gradFill>
        </p:spPr>
        <p:txBody>
          <a:bodyPr>
            <a:normAutofit fontScale="92500" lnSpcReduction="10000"/>
          </a:bodyPr>
          <a:lstStyle/>
          <a:p>
            <a:pPr marL="0" indent="0">
              <a:buNone/>
            </a:pPr>
            <a:r>
              <a:rPr lang="zh-TW" altLang="zh-TW" dirty="0">
                <a:solidFill>
                  <a:schemeClr val="tx1"/>
                </a:solidFill>
              </a:rPr>
              <a:t>答</a:t>
            </a:r>
            <a:r>
              <a:rPr lang="zh-TW" altLang="zh-TW" dirty="0">
                <a:solidFill>
                  <a:schemeClr val="tx1"/>
                </a:solidFill>
                <a:latin typeface="標楷體" panose="03000509000000000000" pitchFamily="65" charset="-120"/>
                <a:ea typeface="標楷體" panose="03000509000000000000" pitchFamily="65" charset="-120"/>
              </a:rPr>
              <a:t>：依公立學校教職員退休資遣撫卹條例施行細則第</a:t>
            </a:r>
            <a:r>
              <a:rPr lang="en-US" altLang="zh-TW" dirty="0">
                <a:solidFill>
                  <a:schemeClr val="tx1"/>
                </a:solidFill>
                <a:latin typeface="標楷體" panose="03000509000000000000" pitchFamily="65" charset="-120"/>
                <a:ea typeface="標楷體" panose="03000509000000000000" pitchFamily="65" charset="-120"/>
              </a:rPr>
              <a:t>28</a:t>
            </a:r>
            <a:r>
              <a:rPr lang="zh-TW" altLang="zh-TW" dirty="0">
                <a:solidFill>
                  <a:schemeClr val="tx1"/>
                </a:solidFill>
                <a:latin typeface="標楷體" panose="03000509000000000000" pitchFamily="65" charset="-120"/>
                <a:ea typeface="標楷體" panose="03000509000000000000" pitchFamily="65" charset="-120"/>
              </a:rPr>
              <a:t>條規定：</a:t>
            </a:r>
          </a:p>
          <a:p>
            <a:pPr marL="0" indent="0">
              <a:buNone/>
            </a:pPr>
            <a:r>
              <a:rPr lang="zh-TW" altLang="zh-TW" dirty="0">
                <a:solidFill>
                  <a:schemeClr val="tx1"/>
                </a:solidFill>
                <a:latin typeface="標楷體" panose="03000509000000000000" pitchFamily="65" charset="-120"/>
                <a:ea typeface="標楷體" panose="03000509000000000000" pitchFamily="65" charset="-120"/>
              </a:rPr>
              <a:t>一、照退休年度所適用之計算年數，自退休教職員退休生</a:t>
            </a:r>
            <a:endParaRPr lang="en-US" altLang="zh-TW" dirty="0">
              <a:solidFill>
                <a:schemeClr val="tx1"/>
              </a:solidFill>
              <a:latin typeface="標楷體" panose="03000509000000000000" pitchFamily="65" charset="-120"/>
              <a:ea typeface="標楷體" panose="03000509000000000000" pitchFamily="65" charset="-120"/>
            </a:endParaRPr>
          </a:p>
          <a:p>
            <a:pPr marL="0" indent="0">
              <a:buNone/>
            </a:pPr>
            <a:r>
              <a:rPr lang="en-US" altLang="zh-TW" dirty="0">
                <a:solidFill>
                  <a:schemeClr val="tx1"/>
                </a:solidFill>
                <a:latin typeface="標楷體" panose="03000509000000000000" pitchFamily="65" charset="-120"/>
                <a:ea typeface="標楷體" panose="03000509000000000000" pitchFamily="65" charset="-120"/>
              </a:rPr>
              <a:t>    </a:t>
            </a:r>
            <a:r>
              <a:rPr lang="zh-TW" altLang="zh-TW" dirty="0">
                <a:solidFill>
                  <a:schemeClr val="tx1"/>
                </a:solidFill>
                <a:latin typeface="標楷體" panose="03000509000000000000" pitchFamily="65" charset="-120"/>
                <a:ea typeface="標楷體" panose="03000509000000000000" pitchFamily="65" charset="-120"/>
              </a:rPr>
              <a:t>效日前一日往前推算，並按日十足計算。</a:t>
            </a:r>
          </a:p>
          <a:p>
            <a:pPr marL="0" indent="0">
              <a:buNone/>
            </a:pPr>
            <a:r>
              <a:rPr lang="zh-TW" altLang="zh-TW" dirty="0">
                <a:solidFill>
                  <a:schemeClr val="tx1"/>
                </a:solidFill>
                <a:latin typeface="標楷體" panose="03000509000000000000" pitchFamily="65" charset="-120"/>
                <a:ea typeface="標楷體" panose="03000509000000000000" pitchFamily="65" charset="-120"/>
              </a:rPr>
              <a:t>二、遇有不符退休年資採計規定之期間，致計算年數中斷</a:t>
            </a:r>
            <a:endParaRPr lang="en-US" altLang="zh-TW" dirty="0">
              <a:solidFill>
                <a:schemeClr val="tx1"/>
              </a:solidFill>
              <a:latin typeface="標楷體" panose="03000509000000000000" pitchFamily="65" charset="-120"/>
              <a:ea typeface="標楷體" panose="03000509000000000000" pitchFamily="65" charset="-120"/>
            </a:endParaRPr>
          </a:p>
          <a:p>
            <a:pPr marL="0" indent="0">
              <a:buNone/>
            </a:pPr>
            <a:r>
              <a:rPr lang="en-US" altLang="zh-TW" dirty="0">
                <a:solidFill>
                  <a:schemeClr val="tx1"/>
                </a:solidFill>
                <a:latin typeface="標楷體" panose="03000509000000000000" pitchFamily="65" charset="-120"/>
                <a:ea typeface="標楷體" panose="03000509000000000000" pitchFamily="65" charset="-120"/>
              </a:rPr>
              <a:t>    </a:t>
            </a:r>
            <a:r>
              <a:rPr lang="zh-TW" altLang="zh-TW" dirty="0">
                <a:solidFill>
                  <a:schemeClr val="tx1"/>
                </a:solidFill>
                <a:latin typeface="標楷體" panose="03000509000000000000" pitchFamily="65" charset="-120"/>
                <a:ea typeface="標楷體" panose="03000509000000000000" pitchFamily="65" charset="-120"/>
              </a:rPr>
              <a:t>者，扣除該期間後，往前計算至退休年度適用之計算</a:t>
            </a:r>
            <a:endParaRPr lang="en-US" altLang="zh-TW" dirty="0">
              <a:solidFill>
                <a:schemeClr val="tx1"/>
              </a:solidFill>
              <a:latin typeface="標楷體" panose="03000509000000000000" pitchFamily="65" charset="-120"/>
              <a:ea typeface="標楷體" panose="03000509000000000000" pitchFamily="65" charset="-120"/>
            </a:endParaRPr>
          </a:p>
          <a:p>
            <a:pPr marL="0" indent="0">
              <a:buNone/>
            </a:pPr>
            <a:r>
              <a:rPr lang="en-US" altLang="zh-TW" dirty="0">
                <a:solidFill>
                  <a:schemeClr val="tx1"/>
                </a:solidFill>
                <a:latin typeface="標楷體" panose="03000509000000000000" pitchFamily="65" charset="-120"/>
                <a:ea typeface="標楷體" panose="03000509000000000000" pitchFamily="65" charset="-120"/>
              </a:rPr>
              <a:t>    </a:t>
            </a:r>
            <a:r>
              <a:rPr lang="zh-TW" altLang="zh-TW" dirty="0">
                <a:solidFill>
                  <a:schemeClr val="tx1"/>
                </a:solidFill>
                <a:latin typeface="標楷體" panose="03000509000000000000" pitchFamily="65" charset="-120"/>
                <a:ea typeface="標楷體" panose="03000509000000000000" pitchFamily="65" charset="-120"/>
              </a:rPr>
              <a:t>年數止。</a:t>
            </a:r>
          </a:p>
          <a:p>
            <a:pPr marL="0" indent="0">
              <a:buNone/>
            </a:pPr>
            <a:r>
              <a:rPr lang="zh-TW" altLang="zh-TW" dirty="0">
                <a:solidFill>
                  <a:schemeClr val="tx1"/>
                </a:solidFill>
                <a:latin typeface="標楷體" panose="03000509000000000000" pitchFamily="65" charset="-120"/>
                <a:ea typeface="標楷體" panose="03000509000000000000" pitchFamily="65" charset="-120"/>
              </a:rPr>
              <a:t>三、退休審定年資少於退休年度適用之計算年數者，按退</a:t>
            </a:r>
            <a:endParaRPr lang="en-US" altLang="zh-TW" dirty="0">
              <a:solidFill>
                <a:schemeClr val="tx1"/>
              </a:solidFill>
              <a:latin typeface="標楷體" panose="03000509000000000000" pitchFamily="65" charset="-120"/>
              <a:ea typeface="標楷體" panose="03000509000000000000" pitchFamily="65" charset="-120"/>
            </a:endParaRPr>
          </a:p>
          <a:p>
            <a:pPr marL="0" indent="0">
              <a:buNone/>
            </a:pPr>
            <a:r>
              <a:rPr lang="zh-TW" altLang="en-US" dirty="0">
                <a:solidFill>
                  <a:schemeClr val="tx1"/>
                </a:solidFill>
                <a:latin typeface="標楷體" panose="03000509000000000000" pitchFamily="65" charset="-120"/>
                <a:ea typeface="標楷體" panose="03000509000000000000" pitchFamily="65" charset="-120"/>
              </a:rPr>
              <a:t>    </a:t>
            </a:r>
            <a:r>
              <a:rPr lang="zh-TW" altLang="zh-TW" dirty="0">
                <a:solidFill>
                  <a:schemeClr val="tx1"/>
                </a:solidFill>
                <a:latin typeface="標楷體" panose="03000509000000000000" pitchFamily="65" charset="-120"/>
                <a:ea typeface="標楷體" panose="03000509000000000000" pitchFamily="65" charset="-120"/>
              </a:rPr>
              <a:t>休審定年資計算。</a:t>
            </a:r>
          </a:p>
          <a:p>
            <a:endParaRPr lang="zh-TW" altLang="en-US" dirty="0"/>
          </a:p>
        </p:txBody>
      </p:sp>
      <p:sp>
        <p:nvSpPr>
          <p:cNvPr id="3" name="標題 2"/>
          <p:cNvSpPr>
            <a:spLocks noGrp="1"/>
          </p:cNvSpPr>
          <p:nvPr>
            <p:ph type="title"/>
          </p:nvPr>
        </p:nvSpPr>
        <p:spPr>
          <a:xfrm>
            <a:off x="1187624" y="332656"/>
            <a:ext cx="7422935" cy="1684776"/>
          </a:xfrm>
        </p:spPr>
        <p:txBody>
          <a:bodyPr>
            <a:normAutofit fontScale="90000"/>
          </a:bodyPr>
          <a:lstStyle/>
          <a:p>
            <a:r>
              <a:rPr lang="en-US" altLang="zh-TW" dirty="0">
                <a:solidFill>
                  <a:schemeClr val="tx1"/>
                </a:solidFill>
                <a:latin typeface="+mj-ea"/>
              </a:rPr>
              <a:t>Q9</a:t>
            </a:r>
            <a:r>
              <a:rPr lang="zh-TW" altLang="zh-TW" dirty="0">
                <a:solidFill>
                  <a:schemeClr val="tx1"/>
                </a:solidFill>
                <a:latin typeface="+mj-ea"/>
              </a:rPr>
              <a:t>、有畸零留停日數之平均薪俸計算期間為何。</a:t>
            </a:r>
            <a:r>
              <a:rPr lang="zh-TW" altLang="zh-TW" dirty="0"/>
              <a:t/>
            </a:r>
            <a:br>
              <a:rPr lang="zh-TW" altLang="zh-TW" dirty="0"/>
            </a:br>
            <a:endParaRPr lang="zh-TW" altLang="en-US" dirty="0"/>
          </a:p>
        </p:txBody>
      </p:sp>
    </p:spTree>
    <p:extLst>
      <p:ext uri="{BB962C8B-B14F-4D97-AF65-F5344CB8AC3E}">
        <p14:creationId xmlns:p14="http://schemas.microsoft.com/office/powerpoint/2010/main" val="177327726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a:xfrm>
            <a:off x="899592" y="2492896"/>
            <a:ext cx="7408333" cy="2481725"/>
          </a:xfrm>
          <a:gradFill flip="none" rotWithShape="1">
            <a:gsLst>
              <a:gs pos="0">
                <a:schemeClr val="tx1"/>
              </a:gs>
              <a:gs pos="0">
                <a:schemeClr val="bg1"/>
              </a:gs>
              <a:gs pos="100000">
                <a:schemeClr val="accent1"/>
              </a:gs>
            </a:gsLst>
            <a:path path="circle">
              <a:fillToRect r="100000" b="100000"/>
            </a:path>
            <a:tileRect l="-100000" t="-100000"/>
          </a:gradFill>
        </p:spPr>
        <p:txBody>
          <a:bodyPr/>
          <a:lstStyle/>
          <a:p>
            <a:pPr marL="0" indent="0">
              <a:buNone/>
            </a:pPr>
            <a:r>
              <a:rPr lang="zh-TW" altLang="zh-TW" dirty="0">
                <a:solidFill>
                  <a:schemeClr val="tx1"/>
                </a:solidFill>
                <a:latin typeface="標楷體" panose="03000509000000000000" pitchFamily="65" charset="-120"/>
                <a:ea typeface="標楷體" panose="03000509000000000000" pitchFamily="65" charset="-120"/>
              </a:rPr>
              <a:t>答：按公教人員保險法第</a:t>
            </a:r>
            <a:r>
              <a:rPr lang="en-US" altLang="zh-TW" dirty="0">
                <a:solidFill>
                  <a:schemeClr val="tx1"/>
                </a:solidFill>
                <a:latin typeface="標楷體" panose="03000509000000000000" pitchFamily="65" charset="-120"/>
                <a:ea typeface="標楷體" panose="03000509000000000000" pitchFamily="65" charset="-120"/>
              </a:rPr>
              <a:t>16</a:t>
            </a:r>
            <a:r>
              <a:rPr lang="zh-TW" altLang="zh-TW" dirty="0">
                <a:solidFill>
                  <a:schemeClr val="tx1"/>
                </a:solidFill>
                <a:latin typeface="標楷體" panose="03000509000000000000" pitchFamily="65" charset="-120"/>
                <a:ea typeface="標楷體" panose="03000509000000000000" pitchFamily="65" charset="-120"/>
              </a:rPr>
              <a:t>條及其施行細則第</a:t>
            </a:r>
            <a:r>
              <a:rPr lang="en-US" altLang="zh-TW" dirty="0">
                <a:solidFill>
                  <a:schemeClr val="tx1"/>
                </a:solidFill>
                <a:latin typeface="標楷體" panose="03000509000000000000" pitchFamily="65" charset="-120"/>
                <a:ea typeface="標楷體" panose="03000509000000000000" pitchFamily="65" charset="-120"/>
              </a:rPr>
              <a:t>55</a:t>
            </a:r>
            <a:r>
              <a:rPr lang="zh-TW" altLang="zh-TW" dirty="0">
                <a:solidFill>
                  <a:schemeClr val="tx1"/>
                </a:solidFill>
                <a:latin typeface="標楷體" panose="03000509000000000000" pitchFamily="65" charset="-120"/>
                <a:ea typeface="標楷體" panose="03000509000000000000" pitchFamily="65" charset="-120"/>
              </a:rPr>
              <a:t>條之規定，一次養老給付上限，最高給付</a:t>
            </a:r>
            <a:r>
              <a:rPr lang="en-US" altLang="zh-TW" dirty="0">
                <a:solidFill>
                  <a:schemeClr val="tx1"/>
                </a:solidFill>
                <a:latin typeface="標楷體" panose="03000509000000000000" pitchFamily="65" charset="-120"/>
                <a:ea typeface="標楷體" panose="03000509000000000000" pitchFamily="65" charset="-120"/>
              </a:rPr>
              <a:t>42</a:t>
            </a:r>
            <a:r>
              <a:rPr lang="zh-TW" altLang="zh-TW" dirty="0">
                <a:solidFill>
                  <a:schemeClr val="tx1"/>
                </a:solidFill>
                <a:latin typeface="標楷體" panose="03000509000000000000" pitchFamily="65" charset="-120"/>
                <a:ea typeface="標楷體" panose="03000509000000000000" pitchFamily="65" charset="-120"/>
              </a:rPr>
              <a:t>個月；辦理優惠存款者，最高以</a:t>
            </a:r>
            <a:r>
              <a:rPr lang="en-US" altLang="zh-TW" dirty="0">
                <a:solidFill>
                  <a:schemeClr val="tx1"/>
                </a:solidFill>
                <a:latin typeface="標楷體" panose="03000509000000000000" pitchFamily="65" charset="-120"/>
                <a:ea typeface="標楷體" panose="03000509000000000000" pitchFamily="65" charset="-120"/>
              </a:rPr>
              <a:t>36</a:t>
            </a:r>
            <a:r>
              <a:rPr lang="zh-TW" altLang="zh-TW" dirty="0">
                <a:solidFill>
                  <a:schemeClr val="tx1"/>
                </a:solidFill>
                <a:latin typeface="標楷體" panose="03000509000000000000" pitchFamily="65" charset="-120"/>
                <a:ea typeface="標楷體" panose="03000509000000000000" pitchFamily="65" charset="-120"/>
              </a:rPr>
              <a:t>個月為限。</a:t>
            </a:r>
          </a:p>
          <a:p>
            <a:endParaRPr lang="zh-TW" altLang="en-US" dirty="0"/>
          </a:p>
        </p:txBody>
      </p:sp>
      <p:sp>
        <p:nvSpPr>
          <p:cNvPr id="3" name="標題 2"/>
          <p:cNvSpPr>
            <a:spLocks noGrp="1"/>
          </p:cNvSpPr>
          <p:nvPr>
            <p:ph type="title"/>
          </p:nvPr>
        </p:nvSpPr>
        <p:spPr>
          <a:xfrm>
            <a:off x="1259632" y="548680"/>
            <a:ext cx="7416824" cy="1252728"/>
          </a:xfrm>
        </p:spPr>
        <p:txBody>
          <a:bodyPr>
            <a:normAutofit fontScale="90000"/>
          </a:bodyPr>
          <a:lstStyle/>
          <a:p>
            <a:r>
              <a:rPr lang="en-US" altLang="zh-TW" dirty="0">
                <a:solidFill>
                  <a:schemeClr val="tx1"/>
                </a:solidFill>
                <a:latin typeface="+mj-ea"/>
              </a:rPr>
              <a:t>Q10</a:t>
            </a:r>
            <a:r>
              <a:rPr lang="zh-TW" altLang="zh-TW" dirty="0">
                <a:solidFill>
                  <a:schemeClr val="tx1"/>
                </a:solidFill>
              </a:rPr>
              <a:t>、優惠存款與公保養老給付的取捨為何。</a:t>
            </a:r>
            <a:r>
              <a:rPr lang="zh-TW" altLang="zh-TW" dirty="0"/>
              <a:t/>
            </a:r>
            <a:br>
              <a:rPr lang="zh-TW" altLang="zh-TW" dirty="0"/>
            </a:br>
            <a:endParaRPr lang="zh-TW" altLang="en-US" dirty="0"/>
          </a:p>
        </p:txBody>
      </p:sp>
    </p:spTree>
    <p:extLst>
      <p:ext uri="{BB962C8B-B14F-4D97-AF65-F5344CB8AC3E}">
        <p14:creationId xmlns:p14="http://schemas.microsoft.com/office/powerpoint/2010/main" val="188278053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a:xfrm>
            <a:off x="1461893" y="3068960"/>
            <a:ext cx="6220213" cy="825541"/>
          </a:xfrm>
        </p:spPr>
        <p:txBody>
          <a:bodyPr/>
          <a:lstStyle/>
          <a:p>
            <a:pPr marL="0" indent="0">
              <a:buNone/>
            </a:pPr>
            <a:r>
              <a:rPr lang="zh-TW" altLang="en-US" sz="3600" b="1" dirty="0">
                <a:solidFill>
                  <a:schemeClr val="tx1"/>
                </a:solidFill>
                <a:latin typeface="+mn-ea"/>
              </a:rPr>
              <a:t>三、退休所得替代率上限規定</a:t>
            </a:r>
            <a:endParaRPr lang="zh-TW" altLang="en-US" sz="4400" b="1" dirty="0">
              <a:solidFill>
                <a:schemeClr val="tx1"/>
              </a:solidFill>
              <a:latin typeface="+mn-ea"/>
            </a:endParaRPr>
          </a:p>
          <a:p>
            <a:endParaRPr lang="zh-TW" altLang="en-US" sz="3200" dirty="0"/>
          </a:p>
        </p:txBody>
      </p:sp>
      <p:sp>
        <p:nvSpPr>
          <p:cNvPr id="3" name="標題 2"/>
          <p:cNvSpPr>
            <a:spLocks noGrp="1"/>
          </p:cNvSpPr>
          <p:nvPr>
            <p:ph type="title"/>
          </p:nvPr>
        </p:nvSpPr>
        <p:spPr/>
        <p:txBody>
          <a:bodyPr/>
          <a:lstStyle/>
          <a:p>
            <a:endParaRPr lang="zh-TW" altLang="en-US"/>
          </a:p>
        </p:txBody>
      </p:sp>
    </p:spTree>
    <p:extLst>
      <p:ext uri="{BB962C8B-B14F-4D97-AF65-F5344CB8AC3E}">
        <p14:creationId xmlns:p14="http://schemas.microsoft.com/office/powerpoint/2010/main" val="334546725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a:xfrm>
            <a:off x="872067" y="2132856"/>
            <a:ext cx="7408333" cy="3993307"/>
          </a:xfrm>
        </p:spPr>
        <p:txBody>
          <a:bodyPr/>
          <a:lstStyle/>
          <a:p>
            <a:pPr marL="0" indent="0">
              <a:buNone/>
            </a:pPr>
            <a:r>
              <a:rPr lang="zh-TW" altLang="en-US" dirty="0">
                <a:solidFill>
                  <a:schemeClr val="tx1"/>
                </a:solidFill>
              </a:rPr>
              <a:t>係指教職員退休後所領</a:t>
            </a:r>
            <a:r>
              <a:rPr lang="zh-TW" altLang="en-US" u="sng" dirty="0">
                <a:solidFill>
                  <a:schemeClr val="tx1"/>
                </a:solidFill>
              </a:rPr>
              <a:t>每月退休所得</a:t>
            </a:r>
            <a:r>
              <a:rPr lang="zh-TW" altLang="en-US" dirty="0">
                <a:solidFill>
                  <a:schemeClr val="tx1"/>
                </a:solidFill>
              </a:rPr>
              <a:t>占最後在職同等級人員每月所領本（年功）薪額加計一倍金額之</a:t>
            </a:r>
            <a:br>
              <a:rPr lang="zh-TW" altLang="en-US" dirty="0">
                <a:solidFill>
                  <a:schemeClr val="tx1"/>
                </a:solidFill>
              </a:rPr>
            </a:br>
            <a:r>
              <a:rPr lang="zh-TW" altLang="en-US" dirty="0">
                <a:solidFill>
                  <a:schemeClr val="tx1"/>
                </a:solidFill>
              </a:rPr>
              <a:t>比率。</a:t>
            </a:r>
            <a:endParaRPr lang="en-US" altLang="zh-TW" dirty="0">
              <a:solidFill>
                <a:schemeClr val="tx1"/>
              </a:solidFill>
            </a:endParaRPr>
          </a:p>
        </p:txBody>
      </p:sp>
      <p:sp>
        <p:nvSpPr>
          <p:cNvPr id="4" name="標題 3"/>
          <p:cNvSpPr>
            <a:spLocks noGrp="1"/>
          </p:cNvSpPr>
          <p:nvPr>
            <p:ph type="title"/>
          </p:nvPr>
        </p:nvSpPr>
        <p:spPr/>
        <p:txBody>
          <a:bodyPr>
            <a:normAutofit/>
          </a:bodyPr>
          <a:lstStyle/>
          <a:p>
            <a:r>
              <a:rPr lang="zh-TW" altLang="en-US" sz="3600" b="1" dirty="0">
                <a:solidFill>
                  <a:schemeClr val="tx1"/>
                </a:solidFill>
              </a:rPr>
              <a:t>何謂退休所得替代率</a:t>
            </a:r>
            <a:r>
              <a:rPr lang="zh-TW" altLang="en-US" sz="2000" dirty="0">
                <a:solidFill>
                  <a:srgbClr val="FF0000"/>
                </a:solidFill>
                <a:latin typeface="標楷體" panose="03000509000000000000" pitchFamily="65" charset="-120"/>
                <a:ea typeface="標楷體" panose="03000509000000000000" pitchFamily="65" charset="-120"/>
                <a:cs typeface="+mn-cs"/>
              </a:rPr>
              <a:t>教＃</a:t>
            </a:r>
            <a:r>
              <a:rPr lang="en-US" altLang="zh-TW" sz="2000" dirty="0">
                <a:solidFill>
                  <a:srgbClr val="FF0000"/>
                </a:solidFill>
                <a:latin typeface="標楷體" panose="03000509000000000000" pitchFamily="65" charset="-120"/>
                <a:ea typeface="標楷體" panose="03000509000000000000" pitchFamily="65" charset="-120"/>
                <a:cs typeface="+mn-cs"/>
              </a:rPr>
              <a:t>4</a:t>
            </a:r>
            <a:endParaRPr lang="zh-TW" altLang="en-US" sz="2000" dirty="0">
              <a:solidFill>
                <a:srgbClr val="FF0000"/>
              </a:solidFill>
              <a:latin typeface="標楷體" panose="03000509000000000000" pitchFamily="65" charset="-120"/>
              <a:ea typeface="標楷體" panose="03000509000000000000" pitchFamily="65" charset="-120"/>
              <a:cs typeface="+mn-cs"/>
            </a:endParaRPr>
          </a:p>
        </p:txBody>
      </p:sp>
      <p:sp>
        <p:nvSpPr>
          <p:cNvPr id="5" name="圓角矩形 4"/>
          <p:cNvSpPr/>
          <p:nvPr/>
        </p:nvSpPr>
        <p:spPr>
          <a:xfrm>
            <a:off x="971600" y="1700808"/>
            <a:ext cx="1152128" cy="432048"/>
          </a:xfrm>
          <a:prstGeom prst="roundRect">
            <a:avLst/>
          </a:prstGeom>
        </p:spPr>
        <p:style>
          <a:lnRef idx="3">
            <a:schemeClr val="lt1"/>
          </a:lnRef>
          <a:fillRef idx="1">
            <a:schemeClr val="dk1"/>
          </a:fillRef>
          <a:effectRef idx="1">
            <a:schemeClr val="dk1"/>
          </a:effectRef>
          <a:fontRef idx="minor">
            <a:schemeClr val="lt1"/>
          </a:fontRef>
        </p:style>
        <p:txBody>
          <a:bodyPr rtlCol="0" anchor="ctr"/>
          <a:lstStyle/>
          <a:p>
            <a:pPr algn="ctr"/>
            <a:r>
              <a:rPr lang="zh-TW" altLang="en-US" dirty="0"/>
              <a:t>定義</a:t>
            </a:r>
          </a:p>
        </p:txBody>
      </p:sp>
      <p:sp>
        <p:nvSpPr>
          <p:cNvPr id="6" name="直線圖說文字 1 (加上框線和強調線) 5"/>
          <p:cNvSpPr/>
          <p:nvPr/>
        </p:nvSpPr>
        <p:spPr>
          <a:xfrm>
            <a:off x="971600" y="3356992"/>
            <a:ext cx="7488832" cy="2880320"/>
          </a:xfrm>
          <a:prstGeom prst="accentBorderCallout1">
            <a:avLst>
              <a:gd name="adj1" fmla="val 40960"/>
              <a:gd name="adj2" fmla="val 100960"/>
              <a:gd name="adj3" fmla="val -29178"/>
              <a:gd name="adj4" fmla="val 53124"/>
            </a:avLst>
          </a:prstGeom>
          <a:gradFill flip="none" rotWithShape="1">
            <a:gsLst>
              <a:gs pos="0">
                <a:schemeClr val="bg1"/>
              </a:gs>
              <a:gs pos="0">
                <a:schemeClr val="bg1"/>
              </a:gs>
              <a:gs pos="100000">
                <a:schemeClr val="accent1"/>
              </a:gs>
            </a:gsLst>
            <a:path path="circle">
              <a:fillToRect r="100000" b="100000"/>
            </a:path>
            <a:tileRect l="-100000" t="-100000"/>
          </a:gra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zh-TW" altLang="en-US" sz="1800" dirty="0">
                <a:solidFill>
                  <a:schemeClr val="tx1"/>
                </a:solidFill>
              </a:rPr>
              <a:t>定義如下：</a:t>
            </a:r>
            <a:endParaRPr lang="en-US" altLang="zh-TW" sz="1800" dirty="0">
              <a:solidFill>
                <a:schemeClr val="tx1"/>
              </a:solidFill>
            </a:endParaRPr>
          </a:p>
          <a:p>
            <a:pPr marL="342900" indent="-342900" algn="just">
              <a:buFont typeface="+mj-lt"/>
              <a:buAutoNum type="arabicPeriod"/>
            </a:pPr>
            <a:r>
              <a:rPr lang="zh-TW" altLang="en-US" sz="1800" dirty="0">
                <a:solidFill>
                  <a:schemeClr val="tx1"/>
                </a:solidFill>
              </a:rPr>
              <a:t>支領月退休金者：指每月所領月退休金（含月補償金），加計公保一次養老給付優惠存款利息，或於政府機關、公立學校、公營事業機構參加各項社會保險所支領保險年金（以下簡稱社會保險年金）之合計金額。</a:t>
            </a:r>
          </a:p>
          <a:p>
            <a:pPr marL="342900" indent="-342900" algn="just">
              <a:buFont typeface="+mj-lt"/>
              <a:buAutoNum type="arabicPeriod"/>
            </a:pPr>
            <a:r>
              <a:rPr lang="zh-TW" altLang="en-US" sz="1800" dirty="0">
                <a:solidFill>
                  <a:schemeClr val="tx1"/>
                </a:solidFill>
              </a:rPr>
              <a:t>兼領月退休金者：指每月按審定比率所領月退休金（含月補償金），加計一次退休金及公保一次養老給付優存利息或社會保險年金之合計金額。</a:t>
            </a:r>
          </a:p>
          <a:p>
            <a:pPr marL="342900" indent="-342900" algn="just">
              <a:buFont typeface="+mj-lt"/>
              <a:buAutoNum type="arabicPeriod"/>
            </a:pPr>
            <a:r>
              <a:rPr lang="zh-TW" altLang="en-US" sz="1800" dirty="0">
                <a:solidFill>
                  <a:schemeClr val="tx1"/>
                </a:solidFill>
              </a:rPr>
              <a:t> 支領一次退休金者，指每月所領一次退休金優存利息，加計公保一次養老給付優存利息或社會保險年金之合計金額。</a:t>
            </a:r>
          </a:p>
        </p:txBody>
      </p:sp>
    </p:spTree>
    <p:extLst>
      <p:ext uri="{BB962C8B-B14F-4D97-AF65-F5344CB8AC3E}">
        <p14:creationId xmlns:p14="http://schemas.microsoft.com/office/powerpoint/2010/main" val="24112606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532524" y="549523"/>
            <a:ext cx="8143932" cy="867524"/>
          </a:xfrm>
          <a:noFill/>
          <a:ln>
            <a:noFill/>
          </a:ln>
        </p:spPr>
        <p:style>
          <a:lnRef idx="1">
            <a:schemeClr val="accent3"/>
          </a:lnRef>
          <a:fillRef idx="2">
            <a:schemeClr val="accent3"/>
          </a:fillRef>
          <a:effectRef idx="1">
            <a:schemeClr val="accent3"/>
          </a:effectRef>
          <a:fontRef idx="minor">
            <a:schemeClr val="dk1"/>
          </a:fontRef>
        </p:style>
        <p:txBody>
          <a:bodyPr>
            <a:normAutofit/>
          </a:bodyPr>
          <a:lstStyle/>
          <a:p>
            <a:pPr>
              <a:spcBef>
                <a:spcPct val="50000"/>
              </a:spcBef>
            </a:pPr>
            <a:r>
              <a:rPr lang="zh-TW" altLang="en-US" dirty="0">
                <a:solidFill>
                  <a:schemeClr val="tx1"/>
                </a:solidFill>
                <a:latin typeface="標楷體" panose="03000509000000000000" pitchFamily="65" charset="-120"/>
                <a:ea typeface="標楷體" panose="03000509000000000000" pitchFamily="65" charset="-120"/>
              </a:rPr>
              <a:t>退休年資採計規定</a:t>
            </a:r>
            <a:r>
              <a:rPr lang="en-US" altLang="zh-TW" dirty="0">
                <a:solidFill>
                  <a:schemeClr val="tx1"/>
                </a:solidFill>
                <a:latin typeface="標楷體" panose="03000509000000000000" pitchFamily="65" charset="-120"/>
                <a:ea typeface="標楷體" panose="03000509000000000000" pitchFamily="65" charset="-120"/>
              </a:rPr>
              <a:t>2</a:t>
            </a:r>
            <a:r>
              <a:rPr lang="zh-TW" altLang="en-US" sz="2000" dirty="0">
                <a:solidFill>
                  <a:srgbClr val="FF0000"/>
                </a:solidFill>
                <a:latin typeface="標楷體" panose="03000509000000000000" pitchFamily="65" charset="-120"/>
                <a:ea typeface="標楷體" panose="03000509000000000000" pitchFamily="65" charset="-120"/>
              </a:rPr>
              <a:t>教</a:t>
            </a:r>
            <a:r>
              <a:rPr lang="en-US" altLang="zh-TW" sz="2000" dirty="0">
                <a:solidFill>
                  <a:srgbClr val="FF0000"/>
                </a:solidFill>
                <a:latin typeface="標楷體" panose="03000509000000000000" pitchFamily="65" charset="-120"/>
                <a:ea typeface="標楷體" panose="03000509000000000000" pitchFamily="65" charset="-120"/>
              </a:rPr>
              <a:t>#12-13</a:t>
            </a:r>
            <a:endParaRPr lang="zh-TW" altLang="en-US" sz="2000" dirty="0">
              <a:solidFill>
                <a:srgbClr val="FF0000"/>
              </a:solidFill>
              <a:latin typeface="標楷體" panose="03000509000000000000" pitchFamily="65" charset="-120"/>
              <a:ea typeface="標楷體" panose="03000509000000000000" pitchFamily="65" charset="-120"/>
            </a:endParaRPr>
          </a:p>
        </p:txBody>
      </p:sp>
      <p:sp>
        <p:nvSpPr>
          <p:cNvPr id="9" name="AutoShape 3"/>
          <p:cNvSpPr>
            <a:spLocks noChangeArrowheads="1"/>
          </p:cNvSpPr>
          <p:nvPr/>
        </p:nvSpPr>
        <p:spPr bwMode="auto">
          <a:xfrm>
            <a:off x="539552" y="1928802"/>
            <a:ext cx="8136904" cy="4143404"/>
          </a:xfrm>
          <a:prstGeom prst="roundRect">
            <a:avLst>
              <a:gd name="adj" fmla="val 9106"/>
            </a:avLst>
          </a:prstGeom>
          <a:gradFill rotWithShape="1">
            <a:gsLst>
              <a:gs pos="0">
                <a:srgbClr val="6DB6FF">
                  <a:gamma/>
                  <a:tint val="19216"/>
                  <a:invGamma/>
                </a:srgbClr>
              </a:gs>
              <a:gs pos="100000">
                <a:srgbClr val="6DB6FF"/>
              </a:gs>
            </a:gsLst>
            <a:lin ang="2700000" scaled="1"/>
          </a:gradFill>
          <a:ln w="9525">
            <a:noFill/>
            <a:round/>
            <a:headEnd/>
            <a:tailEnd/>
          </a:ln>
          <a:effectLst/>
        </p:spPr>
        <p:txBody>
          <a:bodyPr wrap="none" anchor="ctr"/>
          <a:lstStyle/>
          <a:p>
            <a:pPr>
              <a:lnSpc>
                <a:spcPts val="3500"/>
              </a:lnSpc>
              <a:buSzPct val="90000"/>
            </a:pPr>
            <a:endParaRPr lang="ko-KR" altLang="en-US" sz="2800" dirty="0">
              <a:latin typeface="華康隸書體W7" pitchFamily="65" charset="-120"/>
            </a:endParaRPr>
          </a:p>
        </p:txBody>
      </p:sp>
      <p:sp>
        <p:nvSpPr>
          <p:cNvPr id="6" name="AutoShape 3"/>
          <p:cNvSpPr>
            <a:spLocks noChangeArrowheads="1"/>
          </p:cNvSpPr>
          <p:nvPr/>
        </p:nvSpPr>
        <p:spPr bwMode="auto">
          <a:xfrm>
            <a:off x="0" y="1928802"/>
            <a:ext cx="8964488" cy="4551850"/>
          </a:xfrm>
          <a:prstGeom prst="roundRect">
            <a:avLst>
              <a:gd name="adj" fmla="val 9106"/>
            </a:avLst>
          </a:prstGeom>
          <a:gradFill rotWithShape="1">
            <a:gsLst>
              <a:gs pos="0">
                <a:schemeClr val="bg1"/>
              </a:gs>
              <a:gs pos="100000">
                <a:schemeClr val="accent1"/>
              </a:gs>
            </a:gsLst>
            <a:lin ang="2700000" scaled="0"/>
          </a:gradFill>
          <a:ln w="9525">
            <a:noFill/>
            <a:round/>
            <a:headEnd/>
            <a:tailEnd/>
          </a:ln>
          <a:effectLst/>
        </p:spPr>
        <p:txBody>
          <a:bodyPr wrap="none" anchor="ctr"/>
          <a:lstStyle/>
          <a:p>
            <a:pPr marL="361950" indent="-361950">
              <a:lnSpc>
                <a:spcPts val="3600"/>
              </a:lnSpc>
              <a:buSzPct val="90000"/>
              <a:buFont typeface="Arial" panose="020B0604020202020204" pitchFamily="34" charset="0"/>
              <a:buChar char="•"/>
            </a:pPr>
            <a:r>
              <a:rPr lang="en-US" altLang="zh-TW" sz="2800" u="sng" dirty="0">
                <a:solidFill>
                  <a:schemeClr val="tx1"/>
                </a:solidFill>
                <a:latin typeface="標楷體" panose="03000509000000000000" pitchFamily="65" charset="-120"/>
              </a:rPr>
              <a:t>74</a:t>
            </a:r>
            <a:r>
              <a:rPr lang="zh-TW" altLang="en-US" sz="2800" u="sng" dirty="0">
                <a:solidFill>
                  <a:schemeClr val="tx1"/>
                </a:solidFill>
                <a:latin typeface="標楷體" panose="03000509000000000000" pitchFamily="65" charset="-120"/>
              </a:rPr>
              <a:t>至</a:t>
            </a:r>
            <a:r>
              <a:rPr lang="en-US" altLang="zh-TW" sz="2800" u="sng" dirty="0">
                <a:solidFill>
                  <a:schemeClr val="tx1"/>
                </a:solidFill>
                <a:latin typeface="標楷體" panose="03000509000000000000" pitchFamily="65" charset="-120"/>
              </a:rPr>
              <a:t>78</a:t>
            </a:r>
            <a:r>
              <a:rPr lang="zh-TW" altLang="en-US" sz="2800" u="sng" dirty="0">
                <a:solidFill>
                  <a:schemeClr val="tx1"/>
                </a:solidFill>
                <a:latin typeface="標楷體" panose="03000509000000000000" pitchFamily="65" charset="-120"/>
              </a:rPr>
              <a:t>年各縣市政府自行設立或依臺灣省政府教育</a:t>
            </a:r>
            <a:endParaRPr lang="en-US" altLang="zh-TW" sz="2800" u="sng" dirty="0">
              <a:solidFill>
                <a:schemeClr val="tx1"/>
              </a:solidFill>
              <a:latin typeface="標楷體" panose="03000509000000000000" pitchFamily="65" charset="-120"/>
            </a:endParaRPr>
          </a:p>
          <a:p>
            <a:pPr>
              <a:lnSpc>
                <a:spcPts val="3600"/>
              </a:lnSpc>
              <a:buSzPct val="90000"/>
            </a:pPr>
            <a:r>
              <a:rPr lang="zh-TW" altLang="en-US" sz="2800" dirty="0">
                <a:solidFill>
                  <a:schemeClr val="tx1"/>
                </a:solidFill>
                <a:latin typeface="標楷體" panose="03000509000000000000" pitchFamily="65" charset="-120"/>
              </a:rPr>
              <a:t>  </a:t>
            </a:r>
            <a:r>
              <a:rPr lang="zh-TW" altLang="en-US" sz="2800" u="sng" dirty="0">
                <a:solidFill>
                  <a:schemeClr val="tx1"/>
                </a:solidFill>
                <a:latin typeface="標楷體" panose="03000509000000000000" pitchFamily="65" charset="-120"/>
              </a:rPr>
              <a:t>廳相關實施計畫設立幼稚園年資</a:t>
            </a:r>
            <a:r>
              <a:rPr lang="en-US" altLang="zh-TW" sz="2800" dirty="0">
                <a:solidFill>
                  <a:schemeClr val="tx1"/>
                </a:solidFill>
                <a:latin typeface="標楷體" panose="03000509000000000000" pitchFamily="65" charset="-120"/>
              </a:rPr>
              <a:t>:</a:t>
            </a:r>
            <a:r>
              <a:rPr lang="zh-TW" altLang="en-US" sz="2800" dirty="0">
                <a:solidFill>
                  <a:schemeClr val="tx1"/>
                </a:solidFill>
                <a:latin typeface="標楷體" panose="03000509000000000000" pitchFamily="65" charset="-120"/>
              </a:rPr>
              <a:t>合格教師納編前年資</a:t>
            </a:r>
            <a:endParaRPr lang="ko-KR" altLang="en-US" sz="2800" dirty="0">
              <a:solidFill>
                <a:schemeClr val="tx1"/>
              </a:solidFill>
              <a:latin typeface="標楷體" panose="03000509000000000000" pitchFamily="65" charset="-120"/>
            </a:endParaRPr>
          </a:p>
          <a:p>
            <a:pPr marL="361950" indent="-361950">
              <a:lnSpc>
                <a:spcPts val="3600"/>
              </a:lnSpc>
              <a:buSzPct val="90000"/>
              <a:buFont typeface="Arial" panose="020B0604020202020204" pitchFamily="34" charset="0"/>
              <a:buChar char="•"/>
            </a:pPr>
            <a:r>
              <a:rPr lang="zh-TW" altLang="en-US" sz="2800" u="sng" dirty="0">
                <a:solidFill>
                  <a:schemeClr val="tx1"/>
                </a:solidFill>
                <a:latin typeface="標楷體" panose="03000509000000000000" pitchFamily="65" charset="-120"/>
              </a:rPr>
              <a:t>軍職年資</a:t>
            </a:r>
            <a:r>
              <a:rPr lang="zh-TW" altLang="en-US" sz="2800" dirty="0">
                <a:solidFill>
                  <a:schemeClr val="tx1"/>
                </a:solidFill>
                <a:latin typeface="標楷體" panose="03000509000000000000" pitchFamily="65" charset="-120"/>
              </a:rPr>
              <a:t>：</a:t>
            </a:r>
            <a:endParaRPr lang="en-US" altLang="zh-TW" sz="2800" dirty="0">
              <a:solidFill>
                <a:schemeClr val="tx1"/>
              </a:solidFill>
              <a:latin typeface="標楷體" panose="03000509000000000000" pitchFamily="65" charset="-120"/>
            </a:endParaRPr>
          </a:p>
          <a:p>
            <a:pPr>
              <a:lnSpc>
                <a:spcPts val="3600"/>
              </a:lnSpc>
              <a:buSzPct val="90000"/>
            </a:pPr>
            <a:r>
              <a:rPr lang="en-US" altLang="zh-TW" sz="2800" dirty="0">
                <a:solidFill>
                  <a:schemeClr val="tx1"/>
                </a:solidFill>
                <a:latin typeface="標楷體" panose="03000509000000000000" pitchFamily="65" charset="-120"/>
              </a:rPr>
              <a:t>   1.</a:t>
            </a:r>
            <a:r>
              <a:rPr lang="zh-TW" altLang="en-US" sz="2800" dirty="0">
                <a:solidFill>
                  <a:schemeClr val="tx1"/>
                </a:solidFill>
                <a:latin typeface="標楷體" panose="03000509000000000000" pitchFamily="65" charset="-120"/>
              </a:rPr>
              <a:t>義務役</a:t>
            </a:r>
            <a:r>
              <a:rPr lang="en-US" altLang="zh-TW" sz="2800" dirty="0">
                <a:solidFill>
                  <a:schemeClr val="tx1"/>
                </a:solidFill>
                <a:latin typeface="標楷體" panose="03000509000000000000" pitchFamily="65" charset="-120"/>
              </a:rPr>
              <a:t>-87</a:t>
            </a:r>
            <a:r>
              <a:rPr lang="zh-TW" altLang="en-US" sz="2800" dirty="0">
                <a:solidFill>
                  <a:schemeClr val="tx1"/>
                </a:solidFill>
                <a:latin typeface="標楷體" panose="03000509000000000000" pitchFamily="65" charset="-120"/>
              </a:rPr>
              <a:t>年</a:t>
            </a:r>
            <a:r>
              <a:rPr lang="en-US" altLang="zh-TW" sz="2800" dirty="0">
                <a:solidFill>
                  <a:schemeClr val="tx1"/>
                </a:solidFill>
                <a:latin typeface="標楷體" panose="03000509000000000000" pitchFamily="65" charset="-120"/>
              </a:rPr>
              <a:t>6</a:t>
            </a:r>
            <a:r>
              <a:rPr lang="zh-TW" altLang="en-US" sz="2800" dirty="0">
                <a:solidFill>
                  <a:schemeClr val="tx1"/>
                </a:solidFill>
                <a:latin typeface="標楷體" panose="03000509000000000000" pitchFamily="65" charset="-120"/>
              </a:rPr>
              <a:t>月</a:t>
            </a:r>
            <a:r>
              <a:rPr lang="en-US" altLang="zh-TW" sz="2800" dirty="0">
                <a:solidFill>
                  <a:schemeClr val="tx1"/>
                </a:solidFill>
                <a:latin typeface="標楷體" panose="03000509000000000000" pitchFamily="65" charset="-120"/>
              </a:rPr>
              <a:t>5</a:t>
            </a:r>
            <a:r>
              <a:rPr lang="zh-TW" altLang="en-US" sz="2800" dirty="0">
                <a:solidFill>
                  <a:schemeClr val="tx1"/>
                </a:solidFill>
                <a:latin typeface="標楷體" panose="03000509000000000000" pitchFamily="65" charset="-120"/>
              </a:rPr>
              <a:t>日以後退休生效且未併計核給退</a:t>
            </a:r>
            <a:endParaRPr lang="en-US" altLang="zh-TW" sz="2800" dirty="0">
              <a:solidFill>
                <a:schemeClr val="tx1"/>
              </a:solidFill>
              <a:latin typeface="標楷體" panose="03000509000000000000" pitchFamily="65" charset="-120"/>
            </a:endParaRPr>
          </a:p>
          <a:p>
            <a:pPr>
              <a:lnSpc>
                <a:spcPts val="3600"/>
              </a:lnSpc>
              <a:buSzPct val="90000"/>
            </a:pPr>
            <a:r>
              <a:rPr lang="zh-TW" altLang="en-US" sz="2800" dirty="0">
                <a:solidFill>
                  <a:schemeClr val="tx1"/>
                </a:solidFill>
                <a:latin typeface="標楷體" panose="03000509000000000000" pitchFamily="65" charset="-120"/>
              </a:rPr>
              <a:t>            除給與之年資 </a:t>
            </a:r>
            <a:r>
              <a:rPr lang="en-US" altLang="zh-TW" sz="2800" dirty="0">
                <a:solidFill>
                  <a:schemeClr val="tx1"/>
                </a:solidFill>
                <a:latin typeface="標楷體" panose="03000509000000000000" pitchFamily="65" charset="-120"/>
              </a:rPr>
              <a:t>(</a:t>
            </a:r>
            <a:r>
              <a:rPr lang="zh-TW" altLang="en-US" sz="2800" dirty="0">
                <a:solidFill>
                  <a:schemeClr val="tx1"/>
                </a:solidFill>
                <a:latin typeface="標楷體" panose="03000509000000000000" pitchFamily="65" charset="-120"/>
              </a:rPr>
              <a:t>含大專集訓、兵役召集</a:t>
            </a:r>
            <a:r>
              <a:rPr lang="en-US" altLang="zh-TW" sz="2800" dirty="0">
                <a:solidFill>
                  <a:schemeClr val="tx1"/>
                </a:solidFill>
                <a:latin typeface="標楷體" panose="03000509000000000000" pitchFamily="65" charset="-120"/>
              </a:rPr>
              <a:t>)</a:t>
            </a:r>
          </a:p>
          <a:p>
            <a:pPr>
              <a:lnSpc>
                <a:spcPts val="3600"/>
              </a:lnSpc>
              <a:buSzPct val="90000"/>
            </a:pPr>
            <a:r>
              <a:rPr lang="zh-TW" altLang="en-US" sz="2800" dirty="0">
                <a:solidFill>
                  <a:schemeClr val="tx1"/>
                </a:solidFill>
                <a:latin typeface="標楷體" panose="03000509000000000000" pitchFamily="65" charset="-120"/>
              </a:rPr>
              <a:t>   </a:t>
            </a:r>
            <a:r>
              <a:rPr lang="en-US" altLang="zh-TW" sz="2800" dirty="0">
                <a:solidFill>
                  <a:schemeClr val="tx1"/>
                </a:solidFill>
                <a:latin typeface="標楷體" panose="03000509000000000000" pitchFamily="65" charset="-120"/>
              </a:rPr>
              <a:t>2.</a:t>
            </a:r>
            <a:r>
              <a:rPr lang="zh-TW" altLang="en-US" sz="2800" dirty="0">
                <a:solidFill>
                  <a:schemeClr val="tx1"/>
                </a:solidFill>
                <a:latin typeface="標楷體" panose="03000509000000000000" pitchFamily="65" charset="-120"/>
              </a:rPr>
              <a:t>替代役</a:t>
            </a:r>
            <a:r>
              <a:rPr lang="en-US" altLang="zh-TW" sz="2800" dirty="0">
                <a:solidFill>
                  <a:schemeClr val="tx1"/>
                </a:solidFill>
                <a:latin typeface="標楷體" panose="03000509000000000000" pitchFamily="65" charset="-120"/>
              </a:rPr>
              <a:t>-</a:t>
            </a:r>
            <a:r>
              <a:rPr lang="zh-TW" altLang="en-US" sz="2800" dirty="0">
                <a:solidFill>
                  <a:schemeClr val="tx1"/>
                </a:solidFill>
                <a:latin typeface="標楷體" panose="03000509000000000000" pitchFamily="65" charset="-120"/>
              </a:rPr>
              <a:t>但研發及產業訓儲替代役只採一二階</a:t>
            </a:r>
            <a:endParaRPr lang="en-US" altLang="zh-TW" sz="2800" dirty="0">
              <a:solidFill>
                <a:schemeClr val="tx1"/>
              </a:solidFill>
              <a:latin typeface="標楷體" panose="03000509000000000000" pitchFamily="65" charset="-120"/>
            </a:endParaRPr>
          </a:p>
          <a:p>
            <a:pPr>
              <a:lnSpc>
                <a:spcPts val="3600"/>
              </a:lnSpc>
              <a:buSzPct val="90000"/>
            </a:pPr>
            <a:r>
              <a:rPr lang="zh-TW" altLang="en-US" sz="2800" dirty="0">
                <a:solidFill>
                  <a:schemeClr val="tx1"/>
                </a:solidFill>
                <a:latin typeface="標楷體" panose="03000509000000000000" pitchFamily="65" charset="-120"/>
              </a:rPr>
              <a:t>   </a:t>
            </a:r>
            <a:r>
              <a:rPr lang="en-US" altLang="zh-TW" sz="2800" dirty="0">
                <a:solidFill>
                  <a:schemeClr val="tx1"/>
                </a:solidFill>
                <a:latin typeface="標楷體" panose="03000509000000000000" pitchFamily="65" charset="-120"/>
              </a:rPr>
              <a:t>3.</a:t>
            </a:r>
            <a:r>
              <a:rPr lang="zh-TW" altLang="en-US" sz="2800" dirty="0">
                <a:solidFill>
                  <a:schemeClr val="tx1"/>
                </a:solidFill>
                <a:latin typeface="標楷體" panose="03000509000000000000" pitchFamily="65" charset="-120"/>
              </a:rPr>
              <a:t>經准許折抵義務役之年資</a:t>
            </a:r>
            <a:endParaRPr lang="en-US" altLang="zh-TW" sz="2800" dirty="0">
              <a:solidFill>
                <a:schemeClr val="tx1"/>
              </a:solidFill>
              <a:latin typeface="標楷體" panose="03000509000000000000" pitchFamily="65" charset="-120"/>
            </a:endParaRPr>
          </a:p>
          <a:p>
            <a:pPr marL="361950" indent="-361950">
              <a:lnSpc>
                <a:spcPts val="3600"/>
              </a:lnSpc>
              <a:buSzPct val="90000"/>
              <a:buFont typeface="Arial" panose="020B0604020202020204" pitchFamily="34" charset="0"/>
              <a:buChar char="•"/>
            </a:pPr>
            <a:r>
              <a:rPr lang="zh-TW" altLang="en-US" sz="2800" u="sng" dirty="0">
                <a:solidFill>
                  <a:schemeClr val="tx1"/>
                </a:solidFill>
                <a:latin typeface="標楷體" panose="03000509000000000000" pitchFamily="65" charset="-120"/>
              </a:rPr>
              <a:t>公營事業年資</a:t>
            </a:r>
            <a:r>
              <a:rPr lang="en-US" altLang="en-US" sz="2800" dirty="0">
                <a:solidFill>
                  <a:schemeClr val="tx1"/>
                </a:solidFill>
                <a:latin typeface="標楷體" panose="03000509000000000000" pitchFamily="65" charset="-120"/>
              </a:rPr>
              <a:t>：</a:t>
            </a:r>
            <a:r>
              <a:rPr lang="zh-TW" altLang="en-US" sz="2800" dirty="0">
                <a:solidFill>
                  <a:schemeClr val="tx1"/>
                </a:solidFill>
                <a:latin typeface="標楷體" panose="03000509000000000000" pitchFamily="65" charset="-120"/>
              </a:rPr>
              <a:t>具公務員身分之編制內有給專任年資</a:t>
            </a:r>
            <a:endParaRPr lang="en-US" altLang="zh-TW" sz="2800" dirty="0">
              <a:solidFill>
                <a:schemeClr val="tx1"/>
              </a:solidFill>
              <a:latin typeface="標楷體" panose="03000509000000000000" pitchFamily="65" charset="-120"/>
            </a:endParaRPr>
          </a:p>
          <a:p>
            <a:pPr marL="361950" indent="-361950">
              <a:lnSpc>
                <a:spcPts val="3600"/>
              </a:lnSpc>
              <a:buSzPct val="90000"/>
              <a:buFont typeface="Arial" panose="020B0604020202020204" pitchFamily="34" charset="0"/>
              <a:buChar char="•"/>
            </a:pPr>
            <a:r>
              <a:rPr lang="zh-TW" altLang="en-US" sz="2800" u="sng" dirty="0">
                <a:solidFill>
                  <a:schemeClr val="tx1"/>
                </a:solidFill>
                <a:latin typeface="標楷體" panose="03000509000000000000" pitchFamily="65" charset="-120"/>
              </a:rPr>
              <a:t>政府編制內雇員年資</a:t>
            </a:r>
            <a:endParaRPr lang="en-US" altLang="zh-TW" sz="2800" dirty="0">
              <a:solidFill>
                <a:schemeClr val="tx1"/>
              </a:solidFill>
              <a:latin typeface="標楷體" panose="03000509000000000000" pitchFamily="65" charset="-120"/>
            </a:endParaRPr>
          </a:p>
        </p:txBody>
      </p:sp>
      <p:sp>
        <p:nvSpPr>
          <p:cNvPr id="8" name="矩形 7"/>
          <p:cNvSpPr/>
          <p:nvPr/>
        </p:nvSpPr>
        <p:spPr>
          <a:xfrm>
            <a:off x="4292642" y="6014819"/>
            <a:ext cx="4392488" cy="523220"/>
          </a:xfrm>
          <a:prstGeom prst="rect">
            <a:avLst/>
          </a:prstGeom>
          <a:gradFill>
            <a:gsLst>
              <a:gs pos="0">
                <a:schemeClr val="bg1"/>
              </a:gs>
              <a:gs pos="100000">
                <a:schemeClr val="bg1"/>
              </a:gs>
            </a:gsLst>
            <a:lin ang="2700000" scaled="0"/>
          </a:gradFill>
          <a:ln w="38100">
            <a:solidFill>
              <a:schemeClr val="tx1"/>
            </a:solidFill>
          </a:ln>
        </p:spPr>
        <p:txBody>
          <a:bodyPr wrap="square">
            <a:spAutoFit/>
          </a:bodyPr>
          <a:lstStyle/>
          <a:p>
            <a:pPr algn="ctr">
              <a:buNone/>
            </a:pPr>
            <a:r>
              <a:rPr lang="zh-TW" altLang="en-US" sz="2800" dirty="0">
                <a:solidFill>
                  <a:srgbClr val="FF0000"/>
                </a:solidFill>
                <a:latin typeface="標楷體" panose="03000509000000000000" pitchFamily="65" charset="-120"/>
              </a:rPr>
              <a:t>退休年資均按日十足計算</a:t>
            </a:r>
            <a:endParaRPr lang="zh-TW" altLang="zh-TW" sz="2800" dirty="0">
              <a:solidFill>
                <a:srgbClr val="FF0000"/>
              </a:solidFill>
              <a:latin typeface="標楷體" panose="03000509000000000000" pitchFamily="65" charset="-120"/>
            </a:endParaRPr>
          </a:p>
        </p:txBody>
      </p:sp>
      <p:pic>
        <p:nvPicPr>
          <p:cNvPr id="7" name="圖片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9512" y="188640"/>
            <a:ext cx="792088" cy="792088"/>
          </a:xfrm>
          <a:prstGeom prst="rect">
            <a:avLst/>
          </a:prstGeom>
        </p:spPr>
      </p:pic>
    </p:spTree>
    <p:extLst>
      <p:ext uri="{BB962C8B-B14F-4D97-AF65-F5344CB8AC3E}">
        <p14:creationId xmlns:p14="http://schemas.microsoft.com/office/powerpoint/2010/main" val="245732921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p:cNvSpPr>
            <a:spLocks noGrp="1"/>
          </p:cNvSpPr>
          <p:nvPr>
            <p:ph type="title"/>
          </p:nvPr>
        </p:nvSpPr>
        <p:spPr>
          <a:xfrm>
            <a:off x="395536" y="548680"/>
            <a:ext cx="8424936" cy="1252728"/>
          </a:xfrm>
        </p:spPr>
        <p:txBody>
          <a:bodyPr>
            <a:normAutofit/>
          </a:bodyPr>
          <a:lstStyle/>
          <a:p>
            <a:r>
              <a:rPr lang="zh-TW" altLang="en-US" sz="3600" b="1" dirty="0">
                <a:solidFill>
                  <a:schemeClr val="tx1"/>
                </a:solidFill>
              </a:rPr>
              <a:t>何謂退休所得替代率</a:t>
            </a:r>
            <a:endParaRPr lang="zh-TW" altLang="en-US" sz="3600" b="1" dirty="0">
              <a:solidFill>
                <a:srgbClr val="FF0000"/>
              </a:solidFill>
              <a:latin typeface="+mj-ea"/>
            </a:endParaRPr>
          </a:p>
        </p:txBody>
      </p:sp>
      <p:grpSp>
        <p:nvGrpSpPr>
          <p:cNvPr id="6" name="群組 5"/>
          <p:cNvGrpSpPr/>
          <p:nvPr/>
        </p:nvGrpSpPr>
        <p:grpSpPr>
          <a:xfrm>
            <a:off x="827584" y="2494104"/>
            <a:ext cx="7769730" cy="3756060"/>
            <a:chOff x="539552" y="2553239"/>
            <a:chExt cx="8201778" cy="3756081"/>
          </a:xfrm>
        </p:grpSpPr>
        <p:grpSp>
          <p:nvGrpSpPr>
            <p:cNvPr id="7" name="群組 6"/>
            <p:cNvGrpSpPr/>
            <p:nvPr/>
          </p:nvGrpSpPr>
          <p:grpSpPr>
            <a:xfrm>
              <a:off x="539552" y="2553239"/>
              <a:ext cx="8201778" cy="1994977"/>
              <a:chOff x="-54921" y="2125595"/>
              <a:chExt cx="9129880" cy="1419642"/>
            </a:xfrm>
          </p:grpSpPr>
          <p:grpSp>
            <p:nvGrpSpPr>
              <p:cNvPr id="9" name="群組 8"/>
              <p:cNvGrpSpPr/>
              <p:nvPr/>
            </p:nvGrpSpPr>
            <p:grpSpPr>
              <a:xfrm>
                <a:off x="791215" y="2125595"/>
                <a:ext cx="8283744" cy="1419642"/>
                <a:chOff x="364790" y="2142373"/>
                <a:chExt cx="8283744" cy="1419642"/>
              </a:xfrm>
            </p:grpSpPr>
            <p:grpSp>
              <p:nvGrpSpPr>
                <p:cNvPr id="12" name="群組 11"/>
                <p:cNvGrpSpPr/>
                <p:nvPr/>
              </p:nvGrpSpPr>
              <p:grpSpPr>
                <a:xfrm>
                  <a:off x="364790" y="2142373"/>
                  <a:ext cx="8283744" cy="1419642"/>
                  <a:chOff x="-62373" y="1780007"/>
                  <a:chExt cx="8629116" cy="2665464"/>
                </a:xfrm>
              </p:grpSpPr>
              <p:sp>
                <p:nvSpPr>
                  <p:cNvPr id="14" name="Text Box 21"/>
                  <p:cNvSpPr txBox="1">
                    <a:spLocks noChangeArrowheads="1"/>
                  </p:cNvSpPr>
                  <p:nvPr/>
                </p:nvSpPr>
                <p:spPr bwMode="auto">
                  <a:xfrm>
                    <a:off x="7090989" y="2307732"/>
                    <a:ext cx="1475754" cy="1908272"/>
                  </a:xfrm>
                  <a:prstGeom prst="rect">
                    <a:avLst/>
                  </a:prstGeom>
                  <a:gradFill rotWithShape="1">
                    <a:gsLst>
                      <a:gs pos="0">
                        <a:srgbClr val="9BBB59">
                          <a:tint val="50000"/>
                          <a:satMod val="300000"/>
                        </a:srgbClr>
                      </a:gs>
                      <a:gs pos="35000">
                        <a:srgbClr val="9BBB59">
                          <a:tint val="37000"/>
                          <a:satMod val="300000"/>
                        </a:srgbClr>
                      </a:gs>
                      <a:gs pos="100000">
                        <a:srgbClr val="9BBB59">
                          <a:tint val="15000"/>
                          <a:satMod val="350000"/>
                        </a:srgbClr>
                      </a:gs>
                    </a:gsLst>
                    <a:lin ang="16200000" scaled="1"/>
                  </a:gradFill>
                  <a:ln w="9525" cap="flat" cmpd="sng" algn="ctr">
                    <a:solidFill>
                      <a:srgbClr val="9BBB59">
                        <a:shade val="95000"/>
                        <a:satMod val="105000"/>
                      </a:srgbClr>
                    </a:solidFill>
                    <a:prstDash val="solid"/>
                  </a:ln>
                  <a:effectLst>
                    <a:outerShdw blurRad="40000" dist="20000" dir="5400000" rotWithShape="0">
                      <a:srgbClr val="000000">
                        <a:alpha val="38000"/>
                      </a:srgbClr>
                    </a:outerShdw>
                  </a:effectLst>
                  <a:extLst/>
                </p:spPr>
                <p:txBody>
                  <a:bodyPr anchor="ctr"/>
                  <a:lstStyle/>
                  <a:p>
                    <a:pPr marL="0" marR="0" lvl="0" indent="0" algn="ctr" defTabSz="914400" eaLnBrk="1" fontAlgn="auto" latinLnBrk="0" hangingPunct="1">
                      <a:lnSpc>
                        <a:spcPct val="100000"/>
                      </a:lnSpc>
                      <a:spcBef>
                        <a:spcPts val="1800"/>
                      </a:spcBef>
                      <a:spcAft>
                        <a:spcPts val="0"/>
                      </a:spcAft>
                      <a:buClrTx/>
                      <a:buSzTx/>
                      <a:buFontTx/>
                      <a:buNone/>
                      <a:tabLst/>
                      <a:defRPr/>
                    </a:pPr>
                    <a:r>
                      <a:rPr kumimoji="0" lang="zh-TW" altLang="en-US" sz="1800" b="1" i="0" u="none" strike="noStrike" kern="0" cap="none" spc="0" normalizeH="0" baseline="0" noProof="0" dirty="0">
                        <a:ln w="1905"/>
                        <a:solidFill>
                          <a:srgbClr val="C00000"/>
                        </a:solidFill>
                        <a:effectLst>
                          <a:innerShdw blurRad="69850" dist="43180" dir="5400000">
                            <a:srgbClr val="000000">
                              <a:alpha val="65000"/>
                            </a:srgbClr>
                          </a:innerShdw>
                        </a:effectLst>
                        <a:uLnTx/>
                        <a:uFillTx/>
                        <a:latin typeface="標楷體" pitchFamily="65" charset="-120"/>
                        <a:ea typeface="標楷體"/>
                        <a:cs typeface="+mn-cs"/>
                      </a:rPr>
                      <a:t>退休所得替代率</a:t>
                    </a:r>
                    <a:r>
                      <a:rPr kumimoji="0" lang="en-US" altLang="zh-TW" sz="1800" b="1" i="0" u="none" strike="noStrike" kern="0" cap="none" spc="0" normalizeH="0" baseline="0" noProof="0" dirty="0">
                        <a:ln w="1905"/>
                        <a:solidFill>
                          <a:srgbClr val="C00000"/>
                        </a:solidFill>
                        <a:effectLst>
                          <a:innerShdw blurRad="69850" dist="43180" dir="5400000">
                            <a:srgbClr val="000000">
                              <a:alpha val="65000"/>
                            </a:srgbClr>
                          </a:innerShdw>
                        </a:effectLst>
                        <a:uLnTx/>
                        <a:uFillTx/>
                        <a:latin typeface="標楷體" pitchFamily="65" charset="-120"/>
                        <a:ea typeface="標楷體"/>
                        <a:cs typeface="+mn-cs"/>
                      </a:rPr>
                      <a:t>(%)</a:t>
                    </a:r>
                    <a:endParaRPr kumimoji="0" lang="en-US" altLang="zh-TW" sz="1800" b="1" i="0" u="none" strike="noStrike" kern="0" cap="none" spc="0" normalizeH="0" baseline="0" noProof="0" dirty="0">
                      <a:ln w="1905"/>
                      <a:solidFill>
                        <a:srgbClr val="C00000"/>
                      </a:solidFill>
                      <a:effectLst>
                        <a:innerShdw blurRad="69850" dist="43180" dir="5400000">
                          <a:srgbClr val="000000">
                            <a:alpha val="65000"/>
                          </a:srgbClr>
                        </a:innerShdw>
                      </a:effectLst>
                      <a:uLnTx/>
                      <a:uFillTx/>
                      <a:latin typeface="Calibri"/>
                      <a:ea typeface="標楷體"/>
                      <a:cs typeface="+mn-cs"/>
                    </a:endParaRPr>
                  </a:p>
                </p:txBody>
              </p:sp>
              <p:sp>
                <p:nvSpPr>
                  <p:cNvPr id="15" name="Line 22"/>
                  <p:cNvSpPr>
                    <a:spLocks noChangeShapeType="1"/>
                  </p:cNvSpPr>
                  <p:nvPr/>
                </p:nvSpPr>
                <p:spPr bwMode="auto">
                  <a:xfrm flipV="1">
                    <a:off x="86287" y="3102910"/>
                    <a:ext cx="6335191" cy="70139"/>
                  </a:xfrm>
                  <a:prstGeom prst="line">
                    <a:avLst/>
                  </a:prstGeom>
                  <a:noFill/>
                  <a:ln w="76200" cap="flat" cmpd="sng" algn="ctr">
                    <a:solidFill>
                      <a:srgbClr val="C0504D"/>
                    </a:solidFill>
                    <a:prstDash val="solid"/>
                    <a:headEnd/>
                    <a:tailEnd/>
                  </a:ln>
                  <a:effectLst>
                    <a:outerShdw blurRad="40000" dist="23000" dir="5400000" rotWithShape="0">
                      <a:srgbClr val="000000">
                        <a:alpha val="35000"/>
                      </a:srgbClr>
                    </a:outerShdw>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TW" altLang="en-US" sz="1800" b="0" i="0" u="none" strike="noStrike" kern="0" cap="none" spc="0" normalizeH="0" baseline="0" noProof="0">
                      <a:ln>
                        <a:noFill/>
                      </a:ln>
                      <a:solidFill>
                        <a:prstClr val="black"/>
                      </a:solidFill>
                      <a:effectLst/>
                      <a:uLnTx/>
                      <a:uFillTx/>
                      <a:latin typeface="Calibri"/>
                      <a:ea typeface="標楷體"/>
                      <a:cs typeface="+mn-cs"/>
                    </a:endParaRPr>
                  </a:p>
                </p:txBody>
              </p:sp>
              <p:sp>
                <p:nvSpPr>
                  <p:cNvPr id="16" name="Text Box 23"/>
                  <p:cNvSpPr txBox="1">
                    <a:spLocks noChangeArrowheads="1"/>
                  </p:cNvSpPr>
                  <p:nvPr/>
                </p:nvSpPr>
                <p:spPr bwMode="auto">
                  <a:xfrm>
                    <a:off x="-62373" y="1780007"/>
                    <a:ext cx="6561923" cy="1243033"/>
                  </a:xfrm>
                  <a:prstGeom prst="rect">
                    <a:avLst/>
                  </a:prstGeom>
                  <a:gradFill rotWithShape="1">
                    <a:gsLst>
                      <a:gs pos="0">
                        <a:srgbClr val="FFFFFF"/>
                      </a:gs>
                      <a:gs pos="100000">
                        <a:srgbClr val="CCFFCC"/>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defRPr kumimoji="1" sz="2000" b="1">
                        <a:solidFill>
                          <a:srgbClr val="0000FF"/>
                        </a:solidFill>
                        <a:latin typeface="Tahoma" pitchFamily="34" charset="0"/>
                        <a:ea typeface="標楷體" pitchFamily="65" charset="-120"/>
                      </a:defRPr>
                    </a:lvl1pPr>
                    <a:lvl2pPr marL="179388">
                      <a:defRPr kumimoji="1" sz="2000" b="1">
                        <a:solidFill>
                          <a:srgbClr val="0000FF"/>
                        </a:solidFill>
                        <a:latin typeface="Tahoma" pitchFamily="34" charset="0"/>
                        <a:ea typeface="標楷體" pitchFamily="65" charset="-120"/>
                      </a:defRPr>
                    </a:lvl2pPr>
                    <a:lvl3pPr>
                      <a:defRPr kumimoji="1" sz="2000" b="1">
                        <a:solidFill>
                          <a:srgbClr val="0000FF"/>
                        </a:solidFill>
                        <a:latin typeface="Tahoma" pitchFamily="34" charset="0"/>
                        <a:ea typeface="標楷體" pitchFamily="65" charset="-120"/>
                      </a:defRPr>
                    </a:lvl3pPr>
                    <a:lvl4pPr>
                      <a:defRPr kumimoji="1" sz="2000" b="1">
                        <a:solidFill>
                          <a:srgbClr val="0000FF"/>
                        </a:solidFill>
                        <a:latin typeface="Tahoma" pitchFamily="34" charset="0"/>
                        <a:ea typeface="標楷體" pitchFamily="65" charset="-120"/>
                      </a:defRPr>
                    </a:lvl4pPr>
                    <a:lvl5pPr>
                      <a:defRPr kumimoji="1" sz="2000" b="1">
                        <a:solidFill>
                          <a:srgbClr val="0000FF"/>
                        </a:solidFill>
                        <a:latin typeface="Tahoma" pitchFamily="34" charset="0"/>
                        <a:ea typeface="標楷體" pitchFamily="65" charset="-120"/>
                      </a:defRPr>
                    </a:lvl5pPr>
                    <a:lvl6pPr eaLnBrk="0" fontAlgn="base" hangingPunct="0">
                      <a:spcBef>
                        <a:spcPct val="20000"/>
                      </a:spcBef>
                      <a:spcAft>
                        <a:spcPct val="0"/>
                      </a:spcAft>
                      <a:buClr>
                        <a:schemeClr val="folHlink"/>
                      </a:buClr>
                      <a:buSzPct val="60000"/>
                      <a:buFont typeface="Wingdings" pitchFamily="2" charset="2"/>
                      <a:defRPr kumimoji="1" sz="2000" b="1">
                        <a:solidFill>
                          <a:srgbClr val="0000FF"/>
                        </a:solidFill>
                        <a:latin typeface="Tahoma" pitchFamily="34" charset="0"/>
                        <a:ea typeface="標楷體" pitchFamily="65" charset="-120"/>
                      </a:defRPr>
                    </a:lvl6pPr>
                    <a:lvl7pPr eaLnBrk="0" fontAlgn="base" hangingPunct="0">
                      <a:spcBef>
                        <a:spcPct val="20000"/>
                      </a:spcBef>
                      <a:spcAft>
                        <a:spcPct val="0"/>
                      </a:spcAft>
                      <a:buClr>
                        <a:schemeClr val="folHlink"/>
                      </a:buClr>
                      <a:buSzPct val="60000"/>
                      <a:buFont typeface="Wingdings" pitchFamily="2" charset="2"/>
                      <a:defRPr kumimoji="1" sz="2000" b="1">
                        <a:solidFill>
                          <a:srgbClr val="0000FF"/>
                        </a:solidFill>
                        <a:latin typeface="Tahoma" pitchFamily="34" charset="0"/>
                        <a:ea typeface="標楷體" pitchFamily="65" charset="-120"/>
                      </a:defRPr>
                    </a:lvl7pPr>
                    <a:lvl8pPr eaLnBrk="0" fontAlgn="base" hangingPunct="0">
                      <a:spcBef>
                        <a:spcPct val="20000"/>
                      </a:spcBef>
                      <a:spcAft>
                        <a:spcPct val="0"/>
                      </a:spcAft>
                      <a:buClr>
                        <a:schemeClr val="folHlink"/>
                      </a:buClr>
                      <a:buSzPct val="60000"/>
                      <a:buFont typeface="Wingdings" pitchFamily="2" charset="2"/>
                      <a:defRPr kumimoji="1" sz="2000" b="1">
                        <a:solidFill>
                          <a:srgbClr val="0000FF"/>
                        </a:solidFill>
                        <a:latin typeface="Tahoma" pitchFamily="34" charset="0"/>
                        <a:ea typeface="標楷體" pitchFamily="65" charset="-120"/>
                      </a:defRPr>
                    </a:lvl8pPr>
                    <a:lvl9pPr eaLnBrk="0" fontAlgn="base" hangingPunct="0">
                      <a:spcBef>
                        <a:spcPct val="20000"/>
                      </a:spcBef>
                      <a:spcAft>
                        <a:spcPct val="0"/>
                      </a:spcAft>
                      <a:buClr>
                        <a:schemeClr val="folHlink"/>
                      </a:buClr>
                      <a:buSzPct val="60000"/>
                      <a:buFont typeface="Wingdings" pitchFamily="2" charset="2"/>
                      <a:defRPr kumimoji="1" sz="2000" b="1">
                        <a:solidFill>
                          <a:srgbClr val="0000FF"/>
                        </a:solidFill>
                        <a:latin typeface="Tahoma" pitchFamily="34" charset="0"/>
                        <a:ea typeface="標楷體" pitchFamily="65" charset="-120"/>
                      </a:defRPr>
                    </a:lvl9pPr>
                  </a:lstStyle>
                  <a:p>
                    <a:pPr marL="0" marR="0" lvl="0" indent="0" algn="ctr" defTabSz="914400" eaLnBrk="1" fontAlgn="auto" latinLnBrk="0" hangingPunct="1">
                      <a:lnSpc>
                        <a:spcPts val="4000"/>
                      </a:lnSpc>
                      <a:spcBef>
                        <a:spcPts val="0"/>
                      </a:spcBef>
                      <a:spcAft>
                        <a:spcPts val="0"/>
                      </a:spcAft>
                      <a:buClrTx/>
                      <a:buSzTx/>
                      <a:buFontTx/>
                      <a:buNone/>
                      <a:tabLst/>
                      <a:defRPr/>
                    </a:pPr>
                    <a:r>
                      <a:rPr kumimoji="1" lang="zh-TW" altLang="en-US" sz="2000" b="1" i="0" u="none" strike="noStrike" kern="0" cap="none" spc="0" normalizeH="0" baseline="0" noProof="0" dirty="0">
                        <a:ln>
                          <a:noFill/>
                        </a:ln>
                        <a:solidFill>
                          <a:srgbClr val="0000CC"/>
                        </a:solidFill>
                        <a:effectLst/>
                        <a:uLnTx/>
                        <a:uFillTx/>
                        <a:latin typeface="Tahoma" pitchFamily="34" charset="0"/>
                        <a:ea typeface="標楷體" pitchFamily="65" charset="-120"/>
                      </a:rPr>
                      <a:t>月退休</a:t>
                    </a:r>
                    <a:r>
                      <a:rPr kumimoji="1" lang="en-US" altLang="zh-TW" sz="2000" b="1" i="0" u="none" strike="noStrike" kern="0" cap="none" spc="0" normalizeH="0" baseline="0" noProof="0" dirty="0">
                        <a:ln>
                          <a:noFill/>
                        </a:ln>
                        <a:solidFill>
                          <a:srgbClr val="0000CC"/>
                        </a:solidFill>
                        <a:effectLst/>
                        <a:uLnTx/>
                        <a:uFillTx/>
                        <a:latin typeface="Tahoma" pitchFamily="34" charset="0"/>
                        <a:ea typeface="標楷體" pitchFamily="65" charset="-120"/>
                      </a:rPr>
                      <a:t>(</a:t>
                    </a:r>
                    <a:r>
                      <a:rPr kumimoji="1" lang="zh-TW" altLang="en-US" sz="2000" b="1" i="0" u="none" strike="noStrike" kern="0" cap="none" spc="0" normalizeH="0" baseline="0" noProof="0" dirty="0">
                        <a:ln>
                          <a:noFill/>
                        </a:ln>
                        <a:solidFill>
                          <a:srgbClr val="0000CC"/>
                        </a:solidFill>
                        <a:effectLst/>
                        <a:uLnTx/>
                        <a:uFillTx/>
                        <a:latin typeface="Tahoma" pitchFamily="34" charset="0"/>
                        <a:ea typeface="標楷體" pitchFamily="65" charset="-120"/>
                      </a:rPr>
                      <a:t>月補償</a:t>
                    </a:r>
                    <a:r>
                      <a:rPr kumimoji="1" lang="en-US" altLang="zh-TW" sz="2000" b="1" i="0" u="none" strike="noStrike" kern="0" cap="none" spc="0" normalizeH="0" baseline="0" noProof="0" dirty="0">
                        <a:ln>
                          <a:noFill/>
                        </a:ln>
                        <a:solidFill>
                          <a:srgbClr val="0000CC"/>
                        </a:solidFill>
                        <a:effectLst/>
                        <a:uLnTx/>
                        <a:uFillTx/>
                        <a:latin typeface="Tahoma" pitchFamily="34" charset="0"/>
                        <a:ea typeface="標楷體" pitchFamily="65" charset="-120"/>
                      </a:rPr>
                      <a:t>)</a:t>
                    </a:r>
                    <a:r>
                      <a:rPr kumimoji="1" lang="zh-TW" altLang="en-US" sz="2000" b="1" i="0" u="none" strike="noStrike" kern="0" cap="none" spc="0" normalizeH="0" baseline="0" noProof="0" dirty="0">
                        <a:ln>
                          <a:noFill/>
                        </a:ln>
                        <a:solidFill>
                          <a:srgbClr val="0000CC"/>
                        </a:solidFill>
                        <a:effectLst/>
                        <a:uLnTx/>
                        <a:uFillTx/>
                        <a:latin typeface="Tahoma" pitchFamily="34" charset="0"/>
                        <a:ea typeface="標楷體" pitchFamily="65" charset="-120"/>
                      </a:rPr>
                      <a:t>金</a:t>
                    </a:r>
                    <a:r>
                      <a:rPr kumimoji="1" lang="en-US" altLang="zh-TW" sz="2000" b="1" i="0" u="none" strike="noStrike" kern="0" cap="none" spc="0" normalizeH="0" baseline="0" noProof="0" dirty="0">
                        <a:ln>
                          <a:noFill/>
                        </a:ln>
                        <a:solidFill>
                          <a:srgbClr val="0000CC"/>
                        </a:solidFill>
                        <a:effectLst/>
                        <a:uLnTx/>
                        <a:uFillTx/>
                        <a:latin typeface="Tahoma" pitchFamily="34" charset="0"/>
                        <a:ea typeface="標楷體" pitchFamily="65" charset="-120"/>
                      </a:rPr>
                      <a:t>+</a:t>
                    </a:r>
                    <a:r>
                      <a:rPr kumimoji="1" lang="zh-TW" altLang="en-US" sz="2000" b="1" i="0" u="none" strike="noStrike" kern="0" cap="none" spc="0" normalizeH="0" baseline="0" noProof="0" dirty="0">
                        <a:ln>
                          <a:noFill/>
                        </a:ln>
                        <a:solidFill>
                          <a:srgbClr val="0000CC"/>
                        </a:solidFill>
                        <a:effectLst/>
                        <a:uLnTx/>
                        <a:uFillTx/>
                        <a:latin typeface="Tahoma" pitchFamily="34" charset="0"/>
                        <a:ea typeface="標楷體" pitchFamily="65" charset="-120"/>
                      </a:rPr>
                      <a:t>優存利息</a:t>
                    </a:r>
                    <a:r>
                      <a:rPr kumimoji="1" lang="en-US" altLang="zh-TW" sz="2000" b="1" i="0" u="none" strike="noStrike" kern="0" cap="none" spc="0" normalizeH="0" baseline="0" noProof="0" dirty="0">
                        <a:ln>
                          <a:noFill/>
                        </a:ln>
                        <a:solidFill>
                          <a:srgbClr val="0000CC"/>
                        </a:solidFill>
                        <a:effectLst/>
                        <a:uLnTx/>
                        <a:uFillTx/>
                        <a:latin typeface="標楷體" panose="03000509000000000000" pitchFamily="65" charset="-120"/>
                        <a:ea typeface="標楷體" pitchFamily="65" charset="-120"/>
                      </a:rPr>
                      <a:t>(</a:t>
                    </a:r>
                    <a:r>
                      <a:rPr kumimoji="1" lang="zh-TW" altLang="en-US" sz="2000" b="1" i="0" u="none" strike="noStrike" kern="0" cap="none" spc="0" normalizeH="0" baseline="0" noProof="0" dirty="0">
                        <a:ln>
                          <a:noFill/>
                        </a:ln>
                        <a:solidFill>
                          <a:srgbClr val="0000CC"/>
                        </a:solidFill>
                        <a:effectLst/>
                        <a:uLnTx/>
                        <a:uFillTx/>
                        <a:latin typeface="標楷體" panose="03000509000000000000" pitchFamily="65" charset="-120"/>
                        <a:ea typeface="標楷體" pitchFamily="65" charset="-120"/>
                      </a:rPr>
                      <a:t>或</a:t>
                    </a:r>
                    <a:r>
                      <a:rPr kumimoji="1" lang="zh-TW" altLang="en-US" sz="2000" b="1" i="0" u="sng" strike="noStrike" kern="0" cap="none" spc="0" normalizeH="0" baseline="0" noProof="0" dirty="0">
                        <a:ln>
                          <a:noFill/>
                        </a:ln>
                        <a:solidFill>
                          <a:srgbClr val="FF0066"/>
                        </a:solidFill>
                        <a:effectLst/>
                        <a:uLnTx/>
                        <a:uFillTx/>
                        <a:latin typeface="標楷體" panose="03000509000000000000" pitchFamily="65" charset="-120"/>
                        <a:ea typeface="標楷體" pitchFamily="65" charset="-120"/>
                      </a:rPr>
                      <a:t>社會保險年金</a:t>
                    </a:r>
                    <a:r>
                      <a:rPr kumimoji="1" lang="en-US" altLang="zh-TW" sz="2000" b="1" i="0" u="none" strike="noStrike" kern="0" cap="none" spc="0" normalizeH="0" baseline="0" noProof="0" dirty="0">
                        <a:ln>
                          <a:noFill/>
                        </a:ln>
                        <a:solidFill>
                          <a:srgbClr val="0000CC"/>
                        </a:solidFill>
                        <a:effectLst/>
                        <a:uLnTx/>
                        <a:uFillTx/>
                        <a:latin typeface="標楷體" panose="03000509000000000000" pitchFamily="65" charset="-120"/>
                        <a:ea typeface="標楷體" pitchFamily="65" charset="-120"/>
                      </a:rPr>
                      <a:t>)</a:t>
                    </a:r>
                  </a:p>
                </p:txBody>
              </p:sp>
              <p:sp>
                <p:nvSpPr>
                  <p:cNvPr id="17" name="Text Box 24"/>
                  <p:cNvSpPr txBox="1">
                    <a:spLocks noChangeArrowheads="1"/>
                  </p:cNvSpPr>
                  <p:nvPr/>
                </p:nvSpPr>
                <p:spPr bwMode="auto">
                  <a:xfrm>
                    <a:off x="51037" y="3330408"/>
                    <a:ext cx="6413262" cy="1115063"/>
                  </a:xfrm>
                  <a:prstGeom prst="rect">
                    <a:avLst/>
                  </a:prstGeom>
                  <a:gradFill rotWithShape="1">
                    <a:gsLst>
                      <a:gs pos="0">
                        <a:srgbClr val="FFFFFF"/>
                      </a:gs>
                      <a:gs pos="100000">
                        <a:srgbClr val="CCFFCC"/>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zh-TW" altLang="en-US" sz="2600" b="1" i="0" u="none" strike="noStrike" kern="0" cap="none" spc="0" normalizeH="0" baseline="0" noProof="0" dirty="0">
                        <a:ln>
                          <a:noFill/>
                        </a:ln>
                        <a:solidFill>
                          <a:srgbClr val="C00000"/>
                        </a:solidFill>
                        <a:effectLst/>
                        <a:uLnTx/>
                        <a:uFillTx/>
                        <a:latin typeface="標楷體" pitchFamily="65" charset="-120"/>
                      </a:rPr>
                      <a:t>最後在職</a:t>
                    </a:r>
                    <a:r>
                      <a:rPr kumimoji="0" lang="zh-TW" altLang="en-US" sz="2600" b="1" i="0" u="none" strike="noStrike" kern="0" cap="none" spc="0" normalizeH="0" baseline="0" noProof="0" dirty="0">
                        <a:ln>
                          <a:noFill/>
                        </a:ln>
                        <a:solidFill>
                          <a:prstClr val="black"/>
                        </a:solidFill>
                        <a:effectLst/>
                        <a:uLnTx/>
                        <a:uFillTx/>
                        <a:latin typeface="標楷體" pitchFamily="65" charset="-120"/>
                      </a:rPr>
                      <a:t>本</a:t>
                    </a:r>
                    <a:r>
                      <a:rPr kumimoji="0" lang="en-US" altLang="zh-TW" sz="2600" b="1" i="0" u="none" strike="noStrike" kern="0" cap="none" spc="0" normalizeH="0" baseline="0" noProof="0" dirty="0">
                        <a:ln>
                          <a:noFill/>
                        </a:ln>
                        <a:solidFill>
                          <a:prstClr val="black"/>
                        </a:solidFill>
                        <a:effectLst/>
                        <a:uLnTx/>
                        <a:uFillTx/>
                        <a:latin typeface="標楷體" pitchFamily="65" charset="-120"/>
                      </a:rPr>
                      <a:t>(</a:t>
                    </a:r>
                    <a:r>
                      <a:rPr kumimoji="0" lang="zh-TW" altLang="en-US" sz="2600" b="1" i="0" u="none" strike="noStrike" kern="0" cap="none" spc="0" normalizeH="0" baseline="0" noProof="0" dirty="0">
                        <a:ln>
                          <a:noFill/>
                        </a:ln>
                        <a:solidFill>
                          <a:prstClr val="black"/>
                        </a:solidFill>
                        <a:effectLst/>
                        <a:uLnTx/>
                        <a:uFillTx/>
                        <a:latin typeface="標楷體" pitchFamily="65" charset="-120"/>
                      </a:rPr>
                      <a:t>年功</a:t>
                    </a:r>
                    <a:r>
                      <a:rPr kumimoji="0" lang="en-US" altLang="zh-TW" sz="2600" b="1" i="0" u="none" strike="noStrike" kern="0" cap="none" spc="0" normalizeH="0" baseline="0" noProof="0" dirty="0">
                        <a:ln>
                          <a:noFill/>
                        </a:ln>
                        <a:solidFill>
                          <a:prstClr val="black"/>
                        </a:solidFill>
                        <a:effectLst/>
                        <a:uLnTx/>
                        <a:uFillTx/>
                        <a:latin typeface="標楷體" pitchFamily="65" charset="-120"/>
                      </a:rPr>
                      <a:t>)</a:t>
                    </a:r>
                    <a:r>
                      <a:rPr kumimoji="0" lang="zh-TW" altLang="zh-TW" sz="2600" b="1" kern="0" dirty="0">
                        <a:solidFill>
                          <a:prstClr val="black"/>
                        </a:solidFill>
                        <a:latin typeface="標楷體" pitchFamily="65" charset="-120"/>
                      </a:rPr>
                      <a:t>薪</a:t>
                    </a:r>
                    <a:r>
                      <a:rPr kumimoji="0" lang="en-US" altLang="zh-TW" sz="2600" b="1" i="0" u="none" strike="noStrike" kern="0" cap="none" spc="0" normalizeH="0" baseline="0" noProof="0" dirty="0">
                        <a:ln>
                          <a:noFill/>
                        </a:ln>
                        <a:solidFill>
                          <a:prstClr val="black"/>
                        </a:solidFill>
                        <a:effectLst/>
                        <a:uLnTx/>
                        <a:uFillTx/>
                        <a:latin typeface="標楷體" pitchFamily="65" charset="-120"/>
                      </a:rPr>
                      <a:t>2</a:t>
                    </a:r>
                    <a:r>
                      <a:rPr kumimoji="0" lang="zh-TW" altLang="en-US" sz="2600" b="1" i="0" u="none" strike="noStrike" kern="0" cap="none" spc="0" normalizeH="0" baseline="0" noProof="0" dirty="0">
                        <a:ln>
                          <a:noFill/>
                        </a:ln>
                        <a:solidFill>
                          <a:prstClr val="black"/>
                        </a:solidFill>
                        <a:effectLst/>
                        <a:uLnTx/>
                        <a:uFillTx/>
                        <a:latin typeface="標楷體" pitchFamily="65" charset="-120"/>
                      </a:rPr>
                      <a:t>倍</a:t>
                    </a:r>
                    <a:endParaRPr kumimoji="0" lang="en-US" altLang="zh-TW" sz="2600" b="1" i="0" u="none" strike="noStrike" kern="0" cap="none" spc="0" normalizeH="0" baseline="0" noProof="0" dirty="0">
                      <a:ln>
                        <a:noFill/>
                      </a:ln>
                      <a:solidFill>
                        <a:prstClr val="black"/>
                      </a:solidFill>
                      <a:effectLst/>
                      <a:uLnTx/>
                      <a:uFillTx/>
                      <a:latin typeface="標楷體" pitchFamily="65" charset="-120"/>
                    </a:endParaRPr>
                  </a:p>
                </p:txBody>
              </p:sp>
            </p:grpSp>
            <p:sp>
              <p:nvSpPr>
                <p:cNvPr id="13" name="矩形 12"/>
                <p:cNvSpPr/>
                <p:nvPr/>
              </p:nvSpPr>
              <p:spPr>
                <a:xfrm>
                  <a:off x="6589132" y="2466202"/>
                  <a:ext cx="642714" cy="798868"/>
                </a:xfrm>
                <a:prstGeom prst="rect">
                  <a:avLst/>
                </a:prstGeom>
              </p:spPr>
              <p:txBody>
                <a:bodyPr wrap="non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altLang="zh-TW" sz="3000" b="1" i="0" u="none" strike="noStrike" kern="0" cap="none" spc="0" normalizeH="0" baseline="0" noProof="0" dirty="0">
                      <a:ln w="1905"/>
                      <a:solidFill>
                        <a:srgbClr val="FF0066"/>
                      </a:solidFill>
                      <a:effectLst>
                        <a:innerShdw blurRad="69850" dist="43180" dir="5400000">
                          <a:srgbClr val="000000">
                            <a:alpha val="65000"/>
                          </a:srgbClr>
                        </a:innerShdw>
                      </a:effectLst>
                      <a:uLnTx/>
                      <a:uFillTx/>
                      <a:latin typeface="標楷體" pitchFamily="65" charset="-120"/>
                      <a:ea typeface="標楷體"/>
                    </a:rPr>
                    <a:t>≦</a:t>
                  </a:r>
                  <a:endParaRPr kumimoji="0" lang="zh-TW" altLang="en-US" sz="3000" b="1" i="0" u="none" strike="noStrike" kern="0" cap="none" spc="0" normalizeH="0" baseline="0" noProof="0" dirty="0">
                    <a:ln w="1905"/>
                    <a:solidFill>
                      <a:srgbClr val="FF0066"/>
                    </a:solidFill>
                    <a:effectLst>
                      <a:innerShdw blurRad="69850" dist="43180" dir="5400000">
                        <a:srgbClr val="000000">
                          <a:alpha val="65000"/>
                        </a:srgbClr>
                      </a:innerShdw>
                    </a:effectLst>
                    <a:uLnTx/>
                    <a:uFillTx/>
                    <a:latin typeface="Calibri"/>
                    <a:ea typeface="標楷體"/>
                  </a:endParaRPr>
                </a:p>
              </p:txBody>
            </p:sp>
          </p:grpSp>
          <p:sp>
            <p:nvSpPr>
              <p:cNvPr id="10" name="文字方塊 9"/>
              <p:cNvSpPr txBox="1"/>
              <p:nvPr/>
            </p:nvSpPr>
            <p:spPr>
              <a:xfrm>
                <a:off x="-54921" y="2424297"/>
                <a:ext cx="1029953" cy="306623"/>
              </a:xfrm>
              <a:prstGeom prst="rect">
                <a:avLst/>
              </a:prstGeom>
              <a:noFill/>
            </p:spPr>
            <p:txBody>
              <a:bodyPr wrap="none" rtlCol="0" anchor="ctr">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altLang="zh-TW" sz="2200" b="1" i="0" u="none" strike="noStrike" kern="0" cap="none" spc="0" normalizeH="0" baseline="0" noProof="0" dirty="0">
                    <a:ln w="1905"/>
                    <a:gradFill>
                      <a:gsLst>
                        <a:gs pos="0">
                          <a:srgbClr val="F79646">
                            <a:shade val="20000"/>
                            <a:satMod val="200000"/>
                          </a:srgbClr>
                        </a:gs>
                        <a:gs pos="78000">
                          <a:srgbClr val="F79646">
                            <a:tint val="90000"/>
                            <a:shade val="89000"/>
                            <a:satMod val="220000"/>
                          </a:srgbClr>
                        </a:gs>
                        <a:gs pos="100000">
                          <a:srgbClr val="F79646">
                            <a:tint val="12000"/>
                            <a:satMod val="255000"/>
                          </a:srgbClr>
                        </a:gs>
                      </a:gsLst>
                      <a:lin ang="5400000"/>
                    </a:gradFill>
                    <a:effectLst>
                      <a:innerShdw blurRad="69850" dist="43180" dir="5400000">
                        <a:srgbClr val="000000">
                          <a:alpha val="65000"/>
                        </a:srgbClr>
                      </a:innerShdw>
                    </a:effectLst>
                    <a:uLnTx/>
                    <a:uFillTx/>
                    <a:latin typeface="Calibri"/>
                    <a:ea typeface="標楷體"/>
                  </a:rPr>
                  <a:t>(</a:t>
                </a:r>
                <a:r>
                  <a:rPr kumimoji="0" lang="zh-TW" altLang="en-US" sz="2200" b="1" i="0" u="none" strike="noStrike" kern="0" cap="none" spc="0" normalizeH="0" baseline="0" noProof="0" dirty="0">
                    <a:ln w="1905"/>
                    <a:gradFill>
                      <a:gsLst>
                        <a:gs pos="0">
                          <a:srgbClr val="F79646">
                            <a:shade val="20000"/>
                            <a:satMod val="200000"/>
                          </a:srgbClr>
                        </a:gs>
                        <a:gs pos="78000">
                          <a:srgbClr val="F79646">
                            <a:tint val="90000"/>
                            <a:shade val="89000"/>
                            <a:satMod val="220000"/>
                          </a:srgbClr>
                        </a:gs>
                        <a:gs pos="100000">
                          <a:srgbClr val="F79646">
                            <a:tint val="12000"/>
                            <a:satMod val="255000"/>
                          </a:srgbClr>
                        </a:gs>
                      </a:gsLst>
                      <a:lin ang="5400000"/>
                    </a:gradFill>
                    <a:effectLst>
                      <a:innerShdw blurRad="69850" dist="43180" dir="5400000">
                        <a:srgbClr val="000000">
                          <a:alpha val="65000"/>
                        </a:srgbClr>
                      </a:innerShdw>
                    </a:effectLst>
                    <a:uLnTx/>
                    <a:uFillTx/>
                    <a:latin typeface="Calibri"/>
                    <a:ea typeface="標楷體"/>
                  </a:rPr>
                  <a:t>分子</a:t>
                </a:r>
                <a:r>
                  <a:rPr kumimoji="0" lang="en-US" altLang="zh-TW" sz="2200" b="1" i="0" u="none" strike="noStrike" kern="0" cap="none" spc="0" normalizeH="0" baseline="0" noProof="0" dirty="0">
                    <a:ln w="1905"/>
                    <a:gradFill>
                      <a:gsLst>
                        <a:gs pos="0">
                          <a:srgbClr val="F79646">
                            <a:shade val="20000"/>
                            <a:satMod val="200000"/>
                          </a:srgbClr>
                        </a:gs>
                        <a:gs pos="78000">
                          <a:srgbClr val="F79646">
                            <a:tint val="90000"/>
                            <a:shade val="89000"/>
                            <a:satMod val="220000"/>
                          </a:srgbClr>
                        </a:gs>
                        <a:gs pos="100000">
                          <a:srgbClr val="F79646">
                            <a:tint val="12000"/>
                            <a:satMod val="255000"/>
                          </a:srgbClr>
                        </a:gs>
                      </a:gsLst>
                      <a:lin ang="5400000"/>
                    </a:gradFill>
                    <a:effectLst>
                      <a:innerShdw blurRad="69850" dist="43180" dir="5400000">
                        <a:srgbClr val="000000">
                          <a:alpha val="65000"/>
                        </a:srgbClr>
                      </a:innerShdw>
                    </a:effectLst>
                    <a:uLnTx/>
                    <a:uFillTx/>
                    <a:latin typeface="Calibri"/>
                    <a:ea typeface="標楷體"/>
                  </a:rPr>
                  <a:t>)</a:t>
                </a:r>
                <a:endParaRPr kumimoji="0" lang="zh-TW" altLang="en-US" sz="2200" b="1" i="0" u="none" strike="noStrike" kern="0" cap="none" spc="0" normalizeH="0" baseline="0" noProof="0" dirty="0">
                  <a:ln w="1905"/>
                  <a:gradFill>
                    <a:gsLst>
                      <a:gs pos="0">
                        <a:srgbClr val="F79646">
                          <a:shade val="20000"/>
                          <a:satMod val="200000"/>
                        </a:srgbClr>
                      </a:gs>
                      <a:gs pos="78000">
                        <a:srgbClr val="F79646">
                          <a:tint val="90000"/>
                          <a:shade val="89000"/>
                          <a:satMod val="220000"/>
                        </a:srgbClr>
                      </a:gs>
                      <a:gs pos="100000">
                        <a:srgbClr val="F79646">
                          <a:tint val="12000"/>
                          <a:satMod val="255000"/>
                        </a:srgbClr>
                      </a:gs>
                    </a:gsLst>
                    <a:lin ang="5400000"/>
                  </a:gradFill>
                  <a:effectLst>
                    <a:innerShdw blurRad="69850" dist="43180" dir="5400000">
                      <a:srgbClr val="000000">
                        <a:alpha val="65000"/>
                      </a:srgbClr>
                    </a:innerShdw>
                  </a:effectLst>
                  <a:uLnTx/>
                  <a:uFillTx/>
                  <a:latin typeface="Calibri"/>
                  <a:ea typeface="標楷體"/>
                </a:endParaRPr>
              </a:p>
            </p:txBody>
          </p:sp>
          <p:sp>
            <p:nvSpPr>
              <p:cNvPr id="11" name="文字方塊 10">
                <a:hlinkClick r:id="" action="ppaction://noaction"/>
              </p:cNvPr>
              <p:cNvSpPr txBox="1"/>
              <p:nvPr/>
            </p:nvSpPr>
            <p:spPr>
              <a:xfrm>
                <a:off x="-54921" y="3138300"/>
                <a:ext cx="1029953" cy="306623"/>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altLang="zh-TW" sz="2200" b="1" i="0" u="none" strike="noStrike" kern="0" cap="none" spc="0" normalizeH="0" baseline="0" noProof="0" dirty="0">
                    <a:ln w="1905"/>
                    <a:gradFill>
                      <a:gsLst>
                        <a:gs pos="0">
                          <a:srgbClr val="F79646">
                            <a:shade val="20000"/>
                            <a:satMod val="200000"/>
                          </a:srgbClr>
                        </a:gs>
                        <a:gs pos="78000">
                          <a:srgbClr val="F79646">
                            <a:tint val="90000"/>
                            <a:shade val="89000"/>
                            <a:satMod val="220000"/>
                          </a:srgbClr>
                        </a:gs>
                        <a:gs pos="100000">
                          <a:srgbClr val="F79646">
                            <a:tint val="12000"/>
                            <a:satMod val="255000"/>
                          </a:srgbClr>
                        </a:gs>
                      </a:gsLst>
                      <a:lin ang="5400000"/>
                    </a:gradFill>
                    <a:effectLst>
                      <a:innerShdw blurRad="69850" dist="43180" dir="5400000">
                        <a:srgbClr val="000000">
                          <a:alpha val="65000"/>
                        </a:srgbClr>
                      </a:innerShdw>
                    </a:effectLst>
                    <a:uLnTx/>
                    <a:uFillTx/>
                    <a:latin typeface="Calibri"/>
                    <a:ea typeface="標楷體"/>
                  </a:rPr>
                  <a:t>(</a:t>
                </a:r>
                <a:r>
                  <a:rPr kumimoji="0" lang="zh-TW" altLang="en-US" sz="2200" b="1" i="0" u="none" strike="noStrike" kern="0" cap="none" spc="0" normalizeH="0" baseline="0" noProof="0" dirty="0">
                    <a:ln w="1905"/>
                    <a:gradFill>
                      <a:gsLst>
                        <a:gs pos="0">
                          <a:srgbClr val="F79646">
                            <a:shade val="20000"/>
                            <a:satMod val="200000"/>
                          </a:srgbClr>
                        </a:gs>
                        <a:gs pos="78000">
                          <a:srgbClr val="F79646">
                            <a:tint val="90000"/>
                            <a:shade val="89000"/>
                            <a:satMod val="220000"/>
                          </a:srgbClr>
                        </a:gs>
                        <a:gs pos="100000">
                          <a:srgbClr val="F79646">
                            <a:tint val="12000"/>
                            <a:satMod val="255000"/>
                          </a:srgbClr>
                        </a:gs>
                      </a:gsLst>
                      <a:lin ang="5400000"/>
                    </a:gradFill>
                    <a:effectLst>
                      <a:innerShdw blurRad="69850" dist="43180" dir="5400000">
                        <a:srgbClr val="000000">
                          <a:alpha val="65000"/>
                        </a:srgbClr>
                      </a:innerShdw>
                    </a:effectLst>
                    <a:uLnTx/>
                    <a:uFillTx/>
                    <a:latin typeface="Calibri"/>
                    <a:ea typeface="標楷體"/>
                  </a:rPr>
                  <a:t>分母</a:t>
                </a:r>
                <a:r>
                  <a:rPr kumimoji="0" lang="en-US" altLang="zh-TW" sz="2200" b="1" i="0" u="none" strike="noStrike" kern="0" cap="none" spc="0" normalizeH="0" baseline="0" noProof="0" dirty="0">
                    <a:ln w="1905"/>
                    <a:gradFill>
                      <a:gsLst>
                        <a:gs pos="0">
                          <a:srgbClr val="F79646">
                            <a:shade val="20000"/>
                            <a:satMod val="200000"/>
                          </a:srgbClr>
                        </a:gs>
                        <a:gs pos="78000">
                          <a:srgbClr val="F79646">
                            <a:tint val="90000"/>
                            <a:shade val="89000"/>
                            <a:satMod val="220000"/>
                          </a:srgbClr>
                        </a:gs>
                        <a:gs pos="100000">
                          <a:srgbClr val="F79646">
                            <a:tint val="12000"/>
                            <a:satMod val="255000"/>
                          </a:srgbClr>
                        </a:gs>
                      </a:gsLst>
                      <a:lin ang="5400000"/>
                    </a:gradFill>
                    <a:effectLst>
                      <a:innerShdw blurRad="69850" dist="43180" dir="5400000">
                        <a:srgbClr val="000000">
                          <a:alpha val="65000"/>
                        </a:srgbClr>
                      </a:innerShdw>
                    </a:effectLst>
                    <a:uLnTx/>
                    <a:uFillTx/>
                    <a:latin typeface="Calibri"/>
                    <a:ea typeface="標楷體"/>
                  </a:rPr>
                  <a:t>)</a:t>
                </a:r>
                <a:endParaRPr kumimoji="0" lang="zh-TW" altLang="en-US" sz="2200" b="1" i="0" u="none" strike="noStrike" kern="0" cap="none" spc="0" normalizeH="0" baseline="0" noProof="0" dirty="0">
                  <a:ln w="1905"/>
                  <a:solidFill>
                    <a:srgbClr val="0000CC"/>
                  </a:solidFill>
                  <a:effectLst>
                    <a:innerShdw blurRad="69850" dist="43180" dir="5400000">
                      <a:srgbClr val="000000">
                        <a:alpha val="65000"/>
                      </a:srgbClr>
                    </a:innerShdw>
                  </a:effectLst>
                  <a:uLnTx/>
                  <a:uFillTx/>
                  <a:latin typeface="Calibri"/>
                  <a:ea typeface="標楷體"/>
                </a:endParaRPr>
              </a:p>
            </p:txBody>
          </p:sp>
        </p:grpSp>
        <p:sp>
          <p:nvSpPr>
            <p:cNvPr id="8" name="直線圖說文字 1 (加上框線和強調線) 7"/>
            <p:cNvSpPr/>
            <p:nvPr/>
          </p:nvSpPr>
          <p:spPr>
            <a:xfrm flipH="1">
              <a:off x="683567" y="5229200"/>
              <a:ext cx="7421425" cy="1080120"/>
            </a:xfrm>
            <a:prstGeom prst="accentBorderCallout1">
              <a:avLst>
                <a:gd name="adj1" fmla="val 22627"/>
                <a:gd name="adj2" fmla="val -1346"/>
                <a:gd name="adj3" fmla="val -191062"/>
                <a:gd name="adj4" fmla="val 23145"/>
              </a:avLst>
            </a:prstGeom>
            <a:gradFill rotWithShape="1">
              <a:gsLst>
                <a:gs pos="0">
                  <a:srgbClr val="C0504D">
                    <a:tint val="50000"/>
                    <a:satMod val="300000"/>
                  </a:srgbClr>
                </a:gs>
                <a:gs pos="35000">
                  <a:srgbClr val="C0504D">
                    <a:tint val="37000"/>
                    <a:satMod val="300000"/>
                  </a:srgbClr>
                </a:gs>
                <a:gs pos="100000">
                  <a:srgbClr val="C0504D">
                    <a:tint val="15000"/>
                    <a:satMod val="350000"/>
                  </a:srgbClr>
                </a:gs>
              </a:gsLst>
              <a:lin ang="16200000" scaled="1"/>
            </a:gradFill>
            <a:ln w="9525" cap="flat" cmpd="sng" algn="ctr">
              <a:solidFill>
                <a:srgbClr val="C0504D">
                  <a:shade val="95000"/>
                  <a:satMod val="105000"/>
                </a:srgbClr>
              </a:solidFill>
              <a:prstDash val="solid"/>
            </a:ln>
            <a:effectLst>
              <a:outerShdw blurRad="40000" dist="20000" dir="5400000" rotWithShape="0">
                <a:srgbClr val="000000">
                  <a:alpha val="38000"/>
                </a:srgbClr>
              </a:outerShdw>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zh-TW" altLang="en-US" sz="2200" b="1" i="0" u="none" strike="noStrike" kern="0" cap="none" spc="0" normalizeH="0" baseline="0" noProof="0" dirty="0">
                  <a:ln>
                    <a:noFill/>
                  </a:ln>
                  <a:solidFill>
                    <a:prstClr val="black"/>
                  </a:solidFill>
                  <a:effectLst/>
                  <a:uLnTx/>
                  <a:uFillTx/>
                  <a:latin typeface="Calibri"/>
                  <a:ea typeface="標楷體"/>
                  <a:cs typeface="+mn-cs"/>
                </a:rPr>
                <a:t>社會保險年金：</a:t>
              </a:r>
            </a:p>
            <a:p>
              <a:pPr marL="0" marR="0" lvl="0" indent="0" defTabSz="914400" eaLnBrk="1" fontAlgn="auto" latinLnBrk="0" hangingPunct="1">
                <a:lnSpc>
                  <a:spcPct val="100000"/>
                </a:lnSpc>
                <a:spcBef>
                  <a:spcPts val="0"/>
                </a:spcBef>
                <a:spcAft>
                  <a:spcPts val="0"/>
                </a:spcAft>
                <a:buClrTx/>
                <a:buSzTx/>
                <a:buFontTx/>
                <a:buNone/>
                <a:tabLst/>
                <a:defRPr/>
              </a:pPr>
              <a:r>
                <a:rPr kumimoji="0" lang="zh-TW" altLang="en-US" sz="2200" b="1" i="0" u="none" strike="noStrike" kern="0" cap="none" spc="0" normalizeH="0" baseline="0" noProof="0" dirty="0">
                  <a:ln>
                    <a:noFill/>
                  </a:ln>
                  <a:solidFill>
                    <a:prstClr val="black"/>
                  </a:solidFill>
                  <a:effectLst/>
                  <a:uLnTx/>
                  <a:uFillTx/>
                  <a:latin typeface="Calibri"/>
                  <a:ea typeface="標楷體"/>
                  <a:cs typeface="+mn-cs"/>
                </a:rPr>
                <a:t>指於政府機關、公立學校或公營事業退休所領取之公保年金或勞保年金，不包括純私人機構退休所領勞保年金。</a:t>
              </a:r>
            </a:p>
          </p:txBody>
        </p:sp>
      </p:grpSp>
      <p:sp>
        <p:nvSpPr>
          <p:cNvPr id="18" name="圓角矩形 17"/>
          <p:cNvSpPr/>
          <p:nvPr/>
        </p:nvSpPr>
        <p:spPr>
          <a:xfrm>
            <a:off x="751782" y="2016851"/>
            <a:ext cx="1152128" cy="432048"/>
          </a:xfrm>
          <a:prstGeom prst="roundRect">
            <a:avLst/>
          </a:prstGeom>
        </p:spPr>
        <p:style>
          <a:lnRef idx="3">
            <a:schemeClr val="lt1"/>
          </a:lnRef>
          <a:fillRef idx="1">
            <a:schemeClr val="dk1"/>
          </a:fillRef>
          <a:effectRef idx="1">
            <a:schemeClr val="dk1"/>
          </a:effectRef>
          <a:fontRef idx="minor">
            <a:schemeClr val="lt1"/>
          </a:fontRef>
        </p:style>
        <p:txBody>
          <a:bodyPr rtlCol="0" anchor="ctr"/>
          <a:lstStyle/>
          <a:p>
            <a:pPr algn="ctr"/>
            <a:r>
              <a:rPr lang="zh-TW" altLang="en-US" dirty="0"/>
              <a:t>公式</a:t>
            </a:r>
          </a:p>
        </p:txBody>
      </p:sp>
    </p:spTree>
    <p:extLst>
      <p:ext uri="{BB962C8B-B14F-4D97-AF65-F5344CB8AC3E}">
        <p14:creationId xmlns:p14="http://schemas.microsoft.com/office/powerpoint/2010/main" val="256267813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a:xfrm>
            <a:off x="575556" y="1844824"/>
            <a:ext cx="7992888" cy="4680520"/>
          </a:xfrm>
          <a:gradFill flip="none" rotWithShape="1">
            <a:gsLst>
              <a:gs pos="0">
                <a:schemeClr val="bg1"/>
              </a:gs>
              <a:gs pos="100000">
                <a:srgbClr val="92D050"/>
              </a:gs>
              <a:gs pos="100000">
                <a:srgbClr val="9BBB59">
                  <a:tint val="15000"/>
                  <a:satMod val="350000"/>
                </a:srgbClr>
              </a:gs>
            </a:gsLst>
            <a:lin ang="2700000" scaled="1"/>
            <a:tileRect/>
          </a:gradFill>
        </p:spPr>
        <p:txBody>
          <a:bodyPr>
            <a:normAutofit fontScale="47500" lnSpcReduction="20000"/>
          </a:bodyPr>
          <a:lstStyle/>
          <a:p>
            <a:pPr algn="just">
              <a:lnSpc>
                <a:spcPct val="120000"/>
              </a:lnSpc>
              <a:spcBef>
                <a:spcPts val="600"/>
              </a:spcBef>
              <a:buClrTx/>
              <a:buFont typeface="Arial" panose="020B0604020202020204" pitchFamily="34" charset="0"/>
              <a:buChar char="•"/>
            </a:pPr>
            <a:r>
              <a:rPr lang="zh-TW" altLang="en-US" sz="4000" dirty="0">
                <a:solidFill>
                  <a:schemeClr val="tx1"/>
                </a:solidFill>
              </a:rPr>
              <a:t>替代率依退休教職員審定之退休年資，任職滿</a:t>
            </a:r>
            <a:r>
              <a:rPr lang="en-US" altLang="zh-TW" sz="4000" dirty="0">
                <a:solidFill>
                  <a:schemeClr val="tx1"/>
                </a:solidFill>
              </a:rPr>
              <a:t>15</a:t>
            </a:r>
            <a:r>
              <a:rPr lang="zh-TW" altLang="en-US" sz="4000" dirty="0">
                <a:solidFill>
                  <a:schemeClr val="tx1"/>
                </a:solidFill>
              </a:rPr>
              <a:t>年者，替代率為</a:t>
            </a:r>
            <a:r>
              <a:rPr lang="en-US" altLang="zh-TW" sz="4000" dirty="0">
                <a:solidFill>
                  <a:schemeClr val="tx1"/>
                </a:solidFill>
              </a:rPr>
              <a:t>45%</a:t>
            </a:r>
            <a:r>
              <a:rPr lang="zh-TW" altLang="en-US" sz="4000" dirty="0">
                <a:solidFill>
                  <a:schemeClr val="tx1"/>
                </a:solidFill>
              </a:rPr>
              <a:t>，每增加</a:t>
            </a:r>
            <a:r>
              <a:rPr lang="en-US" altLang="zh-TW" sz="4000" dirty="0">
                <a:solidFill>
                  <a:schemeClr val="tx1"/>
                </a:solidFill>
              </a:rPr>
              <a:t>1</a:t>
            </a:r>
            <a:r>
              <a:rPr lang="zh-TW" altLang="en-US" sz="4000" dirty="0">
                <a:solidFill>
                  <a:schemeClr val="tx1"/>
                </a:solidFill>
              </a:rPr>
              <a:t>年，增給</a:t>
            </a:r>
            <a:r>
              <a:rPr lang="en-US" altLang="zh-TW" sz="4000" dirty="0">
                <a:solidFill>
                  <a:schemeClr val="tx1"/>
                </a:solidFill>
              </a:rPr>
              <a:t>1.5%</a:t>
            </a:r>
            <a:r>
              <a:rPr lang="zh-TW" altLang="en-US" sz="4000" dirty="0">
                <a:solidFill>
                  <a:schemeClr val="tx1"/>
                </a:solidFill>
              </a:rPr>
              <a:t>，最高增至</a:t>
            </a:r>
            <a:r>
              <a:rPr lang="en-US" altLang="zh-TW" sz="4000" dirty="0">
                <a:solidFill>
                  <a:schemeClr val="tx1"/>
                </a:solidFill>
              </a:rPr>
              <a:t>35</a:t>
            </a:r>
            <a:r>
              <a:rPr lang="zh-TW" altLang="en-US" sz="4000" dirty="0">
                <a:solidFill>
                  <a:schemeClr val="tx1"/>
                </a:solidFill>
              </a:rPr>
              <a:t>年，</a:t>
            </a:r>
            <a:r>
              <a:rPr lang="en-US" altLang="zh-TW" sz="4000" dirty="0">
                <a:solidFill>
                  <a:schemeClr val="tx1"/>
                </a:solidFill>
              </a:rPr>
              <a:t>75%</a:t>
            </a:r>
            <a:r>
              <a:rPr lang="zh-TW" altLang="en-US" sz="4000" dirty="0">
                <a:solidFill>
                  <a:schemeClr val="tx1"/>
                </a:solidFill>
              </a:rPr>
              <a:t>。自第</a:t>
            </a:r>
            <a:r>
              <a:rPr lang="en-US" altLang="zh-TW" sz="4000" dirty="0">
                <a:solidFill>
                  <a:schemeClr val="tx1"/>
                </a:solidFill>
              </a:rPr>
              <a:t>36</a:t>
            </a:r>
            <a:r>
              <a:rPr lang="zh-TW" altLang="en-US" sz="4000" dirty="0">
                <a:solidFill>
                  <a:schemeClr val="tx1"/>
                </a:solidFill>
              </a:rPr>
              <a:t>年起，每增加</a:t>
            </a:r>
            <a:r>
              <a:rPr lang="en-US" altLang="zh-TW" sz="4000" dirty="0">
                <a:solidFill>
                  <a:schemeClr val="tx1"/>
                </a:solidFill>
              </a:rPr>
              <a:t>1</a:t>
            </a:r>
            <a:r>
              <a:rPr lang="zh-TW" altLang="en-US" sz="4000" dirty="0">
                <a:solidFill>
                  <a:schemeClr val="tx1"/>
                </a:solidFill>
              </a:rPr>
              <a:t>年，增給</a:t>
            </a:r>
            <a:r>
              <a:rPr lang="en-US" altLang="zh-TW" sz="4000" dirty="0">
                <a:solidFill>
                  <a:schemeClr val="tx1"/>
                </a:solidFill>
              </a:rPr>
              <a:t>0.5%</a:t>
            </a:r>
            <a:r>
              <a:rPr lang="zh-TW" altLang="en-US" sz="4000" dirty="0">
                <a:solidFill>
                  <a:schemeClr val="tx1"/>
                </a:solidFill>
              </a:rPr>
              <a:t>，最高增至</a:t>
            </a:r>
            <a:r>
              <a:rPr lang="en-US" altLang="zh-TW" sz="4000" dirty="0">
                <a:solidFill>
                  <a:schemeClr val="tx1"/>
                </a:solidFill>
              </a:rPr>
              <a:t>40</a:t>
            </a:r>
            <a:r>
              <a:rPr lang="zh-TW" altLang="en-US" sz="4000" dirty="0">
                <a:solidFill>
                  <a:schemeClr val="tx1"/>
                </a:solidFill>
              </a:rPr>
              <a:t>年止。未滿</a:t>
            </a:r>
            <a:r>
              <a:rPr lang="en-US" altLang="zh-TW" sz="4000" dirty="0">
                <a:solidFill>
                  <a:schemeClr val="tx1"/>
                </a:solidFill>
              </a:rPr>
              <a:t>1</a:t>
            </a:r>
            <a:r>
              <a:rPr lang="zh-TW" altLang="en-US" sz="4000" dirty="0">
                <a:solidFill>
                  <a:schemeClr val="tx1"/>
                </a:solidFill>
              </a:rPr>
              <a:t>年之畸零年資，按比率計算；未滿</a:t>
            </a:r>
            <a:r>
              <a:rPr lang="en-US" altLang="zh-TW" sz="4000" dirty="0">
                <a:solidFill>
                  <a:schemeClr val="tx1"/>
                </a:solidFill>
              </a:rPr>
              <a:t>1</a:t>
            </a:r>
            <a:r>
              <a:rPr lang="zh-TW" altLang="en-US" sz="4000" dirty="0">
                <a:solidFill>
                  <a:schemeClr val="tx1"/>
                </a:solidFill>
              </a:rPr>
              <a:t>個月者，以</a:t>
            </a:r>
            <a:r>
              <a:rPr lang="en-US" altLang="zh-TW" sz="4000" dirty="0">
                <a:solidFill>
                  <a:schemeClr val="tx1"/>
                </a:solidFill>
              </a:rPr>
              <a:t>1</a:t>
            </a:r>
            <a:r>
              <a:rPr lang="zh-TW" altLang="en-US" sz="4000" dirty="0">
                <a:solidFill>
                  <a:schemeClr val="tx1"/>
                </a:solidFill>
              </a:rPr>
              <a:t>個月計。</a:t>
            </a:r>
            <a:endParaRPr lang="en-US" altLang="zh-TW" sz="4000" dirty="0">
              <a:solidFill>
                <a:schemeClr val="tx1"/>
              </a:solidFill>
            </a:endParaRPr>
          </a:p>
          <a:p>
            <a:pPr algn="just">
              <a:lnSpc>
                <a:spcPct val="120000"/>
              </a:lnSpc>
              <a:spcBef>
                <a:spcPts val="600"/>
              </a:spcBef>
              <a:buClrTx/>
              <a:buFont typeface="Arial" panose="020B0604020202020204" pitchFamily="34" charset="0"/>
              <a:buChar char="•"/>
            </a:pPr>
            <a:r>
              <a:rPr lang="zh-TW" altLang="en-US" sz="4000" dirty="0">
                <a:solidFill>
                  <a:schemeClr val="tx1"/>
                </a:solidFill>
              </a:rPr>
              <a:t>按退休年資，照退休當年度替代率認定，並逐年遞減</a:t>
            </a:r>
            <a:r>
              <a:rPr lang="en-US" altLang="zh-TW" sz="4000" dirty="0">
                <a:solidFill>
                  <a:schemeClr val="tx1"/>
                </a:solidFill>
              </a:rPr>
              <a:t>1.5%</a:t>
            </a:r>
            <a:r>
              <a:rPr lang="zh-TW" altLang="en-US" sz="4000" dirty="0">
                <a:solidFill>
                  <a:schemeClr val="tx1"/>
                </a:solidFill>
              </a:rPr>
              <a:t>至</a:t>
            </a:r>
            <a:r>
              <a:rPr lang="en-US" altLang="zh-TW" sz="4000" dirty="0">
                <a:solidFill>
                  <a:schemeClr val="tx1"/>
                </a:solidFill>
              </a:rPr>
              <a:t>118</a:t>
            </a:r>
            <a:r>
              <a:rPr lang="zh-TW" altLang="en-US" sz="4000" dirty="0">
                <a:solidFill>
                  <a:schemeClr val="tx1"/>
                </a:solidFill>
              </a:rPr>
              <a:t>年。</a:t>
            </a:r>
          </a:p>
          <a:p>
            <a:pPr>
              <a:buClrTx/>
              <a:buFont typeface="Arial" panose="020B0604020202020204" pitchFamily="34" charset="0"/>
              <a:buChar char="•"/>
            </a:pPr>
            <a:r>
              <a:rPr lang="zh-TW" altLang="en-US" sz="4000" dirty="0">
                <a:solidFill>
                  <a:schemeClr val="tx1"/>
                </a:solidFill>
              </a:rPr>
              <a:t>案例</a:t>
            </a:r>
            <a:r>
              <a:rPr lang="en-US" altLang="zh-TW" sz="4000" dirty="0">
                <a:solidFill>
                  <a:schemeClr val="tx1"/>
                </a:solidFill>
              </a:rPr>
              <a:t>:</a:t>
            </a:r>
          </a:p>
          <a:p>
            <a:endParaRPr lang="en-US" altLang="zh-TW" sz="4200" dirty="0"/>
          </a:p>
          <a:p>
            <a:endParaRPr lang="en-US" altLang="zh-TW" sz="4200" dirty="0"/>
          </a:p>
          <a:p>
            <a:endParaRPr lang="en-US" altLang="zh-TW" sz="4200" dirty="0"/>
          </a:p>
          <a:p>
            <a:endParaRPr lang="en-US" altLang="zh-TW" sz="4200" dirty="0">
              <a:solidFill>
                <a:schemeClr val="tx1"/>
              </a:solidFill>
            </a:endParaRPr>
          </a:p>
          <a:p>
            <a:endParaRPr lang="en-US" altLang="zh-TW" sz="2600" dirty="0">
              <a:solidFill>
                <a:schemeClr val="tx1"/>
              </a:solidFill>
            </a:endParaRPr>
          </a:p>
          <a:p>
            <a:pPr lvl="3">
              <a:buClrTx/>
              <a:buFont typeface="Wingdings" panose="05000000000000000000" pitchFamily="2" charset="2"/>
              <a:buChar char="n"/>
            </a:pPr>
            <a:r>
              <a:rPr lang="zh-TW" altLang="en-US" sz="3400" dirty="0">
                <a:solidFill>
                  <a:schemeClr val="tx1"/>
                </a:solidFill>
              </a:rPr>
              <a:t>審定之退休年資合計</a:t>
            </a:r>
            <a:r>
              <a:rPr lang="en-US" altLang="zh-TW" sz="3400" dirty="0">
                <a:solidFill>
                  <a:schemeClr val="tx1"/>
                </a:solidFill>
              </a:rPr>
              <a:t>39</a:t>
            </a:r>
            <a:r>
              <a:rPr lang="zh-TW" altLang="en-US" sz="3400" dirty="0">
                <a:solidFill>
                  <a:schemeClr val="tx1"/>
                </a:solidFill>
              </a:rPr>
              <a:t>年</a:t>
            </a:r>
            <a:r>
              <a:rPr lang="en-US" altLang="zh-TW" sz="3400" dirty="0">
                <a:solidFill>
                  <a:schemeClr val="tx1"/>
                </a:solidFill>
              </a:rPr>
              <a:t>4</a:t>
            </a:r>
            <a:r>
              <a:rPr lang="zh-TW" altLang="en-US" sz="3400" dirty="0">
                <a:solidFill>
                  <a:schemeClr val="tx1"/>
                </a:solidFill>
              </a:rPr>
              <a:t>月</a:t>
            </a:r>
            <a:r>
              <a:rPr lang="en-US" altLang="zh-TW" sz="3400" dirty="0">
                <a:solidFill>
                  <a:schemeClr val="tx1"/>
                </a:solidFill>
              </a:rPr>
              <a:t>(</a:t>
            </a:r>
            <a:r>
              <a:rPr lang="zh-TW" altLang="en-US" sz="3400" b="1" u="sng" dirty="0">
                <a:solidFill>
                  <a:schemeClr val="tx1"/>
                </a:solidFill>
              </a:rPr>
              <a:t>僅列計新制實施前後之審定年資</a:t>
            </a:r>
            <a:r>
              <a:rPr lang="en-US" altLang="zh-TW" sz="3400" dirty="0">
                <a:solidFill>
                  <a:schemeClr val="tx1"/>
                </a:solidFill>
              </a:rPr>
              <a:t>)</a:t>
            </a:r>
          </a:p>
          <a:p>
            <a:pPr lvl="3">
              <a:buClrTx/>
              <a:buFont typeface="Wingdings" panose="05000000000000000000" pitchFamily="2" charset="2"/>
              <a:buChar char="n"/>
            </a:pPr>
            <a:r>
              <a:rPr lang="en-US" altLang="zh-TW" sz="3400" b="1" dirty="0">
                <a:solidFill>
                  <a:schemeClr val="tx1"/>
                </a:solidFill>
              </a:rPr>
              <a:t>107</a:t>
            </a:r>
            <a:r>
              <a:rPr lang="zh-TW" altLang="en-US" sz="3400" b="1" dirty="0">
                <a:solidFill>
                  <a:schemeClr val="tx1"/>
                </a:solidFill>
              </a:rPr>
              <a:t>年</a:t>
            </a:r>
            <a:r>
              <a:rPr lang="en-US" altLang="zh-TW" sz="3400" b="1" dirty="0">
                <a:solidFill>
                  <a:schemeClr val="tx1"/>
                </a:solidFill>
              </a:rPr>
              <a:t>8</a:t>
            </a:r>
            <a:r>
              <a:rPr lang="zh-TW" altLang="en-US" sz="3400" b="1" dirty="0">
                <a:solidFill>
                  <a:schemeClr val="tx1"/>
                </a:solidFill>
              </a:rPr>
              <a:t>月</a:t>
            </a:r>
            <a:r>
              <a:rPr lang="en-US" altLang="zh-TW" sz="3400" b="1" dirty="0">
                <a:solidFill>
                  <a:schemeClr val="tx1"/>
                </a:solidFill>
              </a:rPr>
              <a:t>1</a:t>
            </a:r>
            <a:r>
              <a:rPr lang="zh-TW" altLang="en-US" sz="3400" b="1" dirty="0">
                <a:solidFill>
                  <a:schemeClr val="tx1"/>
                </a:solidFill>
              </a:rPr>
              <a:t>日</a:t>
            </a:r>
            <a:r>
              <a:rPr lang="en-US" altLang="zh-TW" sz="3400" b="1" dirty="0">
                <a:solidFill>
                  <a:schemeClr val="tx1"/>
                </a:solidFill>
              </a:rPr>
              <a:t>-108</a:t>
            </a:r>
            <a:r>
              <a:rPr lang="zh-TW" altLang="en-US" sz="3400" b="1" dirty="0">
                <a:solidFill>
                  <a:schemeClr val="tx1"/>
                </a:solidFill>
              </a:rPr>
              <a:t>年</a:t>
            </a:r>
            <a:r>
              <a:rPr lang="en-US" altLang="zh-TW" sz="3400" b="1" dirty="0">
                <a:solidFill>
                  <a:schemeClr val="tx1"/>
                </a:solidFill>
              </a:rPr>
              <a:t>12</a:t>
            </a:r>
            <a:r>
              <a:rPr lang="zh-TW" altLang="en-US" sz="3400" b="1" dirty="0">
                <a:solidFill>
                  <a:schemeClr val="tx1"/>
                </a:solidFill>
              </a:rPr>
              <a:t>月</a:t>
            </a:r>
            <a:r>
              <a:rPr lang="en-US" altLang="zh-TW" sz="3400" b="1" dirty="0">
                <a:solidFill>
                  <a:schemeClr val="tx1"/>
                </a:solidFill>
              </a:rPr>
              <a:t>31</a:t>
            </a:r>
            <a:r>
              <a:rPr lang="zh-TW" altLang="en-US" sz="3400" b="1" dirty="0">
                <a:solidFill>
                  <a:schemeClr val="tx1"/>
                </a:solidFill>
              </a:rPr>
              <a:t>日</a:t>
            </a:r>
            <a:r>
              <a:rPr lang="zh-TW" altLang="en-US" sz="3400" dirty="0">
                <a:solidFill>
                  <a:schemeClr val="tx1"/>
                </a:solidFill>
              </a:rPr>
              <a:t>退休所得替代率為</a:t>
            </a:r>
            <a:r>
              <a:rPr lang="en-US" altLang="zh-TW" sz="3400" dirty="0">
                <a:solidFill>
                  <a:schemeClr val="tx1"/>
                </a:solidFill>
              </a:rPr>
              <a:t>77.167</a:t>
            </a:r>
            <a:r>
              <a:rPr lang="zh-TW" altLang="en-US" sz="3400" dirty="0">
                <a:solidFill>
                  <a:schemeClr val="tx1"/>
                </a:solidFill>
              </a:rPr>
              <a:t>％，至</a:t>
            </a:r>
            <a:r>
              <a:rPr lang="en-US" altLang="zh-TW" sz="3400" dirty="0">
                <a:solidFill>
                  <a:schemeClr val="tx1"/>
                </a:solidFill>
              </a:rPr>
              <a:t>118年為62.167%</a:t>
            </a:r>
          </a:p>
          <a:p>
            <a:pPr marL="914400" lvl="3" indent="0">
              <a:buNone/>
            </a:pPr>
            <a:r>
              <a:rPr lang="zh-TW" altLang="en-US" sz="3400" dirty="0">
                <a:solidFill>
                  <a:schemeClr val="tx1"/>
                </a:solidFill>
              </a:rPr>
              <a:t>     </a:t>
            </a:r>
            <a:r>
              <a:rPr lang="en-US" altLang="zh-TW" sz="3400" dirty="0">
                <a:solidFill>
                  <a:schemeClr val="tx1"/>
                </a:solidFill>
              </a:rPr>
              <a:t>75%+(39-35)*0.5%+4/12*0.5= 77.167</a:t>
            </a:r>
            <a:r>
              <a:rPr lang="zh-TW" altLang="en-US" sz="3400" dirty="0">
                <a:solidFill>
                  <a:schemeClr val="tx1"/>
                </a:solidFill>
              </a:rPr>
              <a:t>％</a:t>
            </a:r>
            <a:endParaRPr lang="en-US" altLang="zh-TW" sz="3400" dirty="0">
              <a:solidFill>
                <a:schemeClr val="tx1"/>
              </a:solidFill>
            </a:endParaRPr>
          </a:p>
        </p:txBody>
      </p:sp>
      <p:sp>
        <p:nvSpPr>
          <p:cNvPr id="4" name="標題 3"/>
          <p:cNvSpPr>
            <a:spLocks noGrp="1"/>
          </p:cNvSpPr>
          <p:nvPr>
            <p:ph type="title"/>
          </p:nvPr>
        </p:nvSpPr>
        <p:spPr/>
        <p:txBody>
          <a:bodyPr/>
          <a:lstStyle/>
          <a:p>
            <a:r>
              <a:rPr lang="zh-TW" altLang="en-US" b="1" dirty="0">
                <a:solidFill>
                  <a:schemeClr val="tx1"/>
                </a:solidFill>
              </a:rPr>
              <a:t>何謂退休所得替代率</a:t>
            </a:r>
            <a:r>
              <a:rPr lang="zh-TW" altLang="en-US" sz="2000" dirty="0">
                <a:solidFill>
                  <a:srgbClr val="FF0000"/>
                </a:solidFill>
                <a:latin typeface="標楷體" panose="03000509000000000000" pitchFamily="65" charset="-120"/>
                <a:ea typeface="標楷體" panose="03000509000000000000" pitchFamily="65" charset="-120"/>
                <a:cs typeface="+mn-cs"/>
              </a:rPr>
              <a:t>教＃</a:t>
            </a:r>
            <a:r>
              <a:rPr lang="en-US" altLang="zh-TW" sz="2000" dirty="0">
                <a:solidFill>
                  <a:srgbClr val="FF0000"/>
                </a:solidFill>
                <a:latin typeface="標楷體" panose="03000509000000000000" pitchFamily="65" charset="-120"/>
                <a:ea typeface="標楷體" panose="03000509000000000000" pitchFamily="65" charset="-120"/>
                <a:cs typeface="+mn-cs"/>
              </a:rPr>
              <a:t>37</a:t>
            </a:r>
            <a:r>
              <a:rPr lang="en-US" altLang="zh-TW" sz="2000" dirty="0">
                <a:solidFill>
                  <a:srgbClr val="FF0000"/>
                </a:solidFill>
                <a:latin typeface="新細明體" panose="02020500000000000000" pitchFamily="18" charset="-120"/>
                <a:ea typeface="新細明體" panose="02020500000000000000" pitchFamily="18" charset="-120"/>
                <a:cs typeface="+mn-cs"/>
              </a:rPr>
              <a:t>Ⅱ</a:t>
            </a:r>
            <a:r>
              <a:rPr lang="zh-TW" altLang="en-US" sz="2000" dirty="0">
                <a:solidFill>
                  <a:srgbClr val="FF0000"/>
                </a:solidFill>
                <a:latin typeface="標楷體" panose="03000509000000000000" pitchFamily="65" charset="-120"/>
                <a:ea typeface="標楷體" panose="03000509000000000000" pitchFamily="65" charset="-120"/>
                <a:cs typeface="+mn-cs"/>
              </a:rPr>
              <a:t>、</a:t>
            </a:r>
            <a:r>
              <a:rPr lang="en-US" altLang="zh-TW" sz="2000" dirty="0">
                <a:solidFill>
                  <a:srgbClr val="FF0000"/>
                </a:solidFill>
                <a:latin typeface="標楷體" panose="03000509000000000000" pitchFamily="65" charset="-120"/>
                <a:ea typeface="標楷體" panose="03000509000000000000" pitchFamily="65" charset="-120"/>
                <a:cs typeface="+mn-cs"/>
              </a:rPr>
              <a:t>38</a:t>
            </a:r>
            <a:endParaRPr lang="zh-TW" altLang="en-US" sz="2000" dirty="0">
              <a:solidFill>
                <a:srgbClr val="FF0000"/>
              </a:solidFill>
              <a:latin typeface="標楷體" panose="03000509000000000000" pitchFamily="65" charset="-120"/>
              <a:ea typeface="標楷體" panose="03000509000000000000" pitchFamily="65" charset="-120"/>
              <a:cs typeface="+mn-cs"/>
            </a:endParaRPr>
          </a:p>
        </p:txBody>
      </p:sp>
      <p:pic>
        <p:nvPicPr>
          <p:cNvPr id="5" name="圖片 4"/>
          <p:cNvPicPr>
            <a:picLocks noChangeAspect="1"/>
          </p:cNvPicPr>
          <p:nvPr/>
        </p:nvPicPr>
        <p:blipFill>
          <a:blip r:embed="rId3"/>
          <a:stretch>
            <a:fillRect/>
          </a:stretch>
        </p:blipFill>
        <p:spPr>
          <a:xfrm>
            <a:off x="2105726" y="3573016"/>
            <a:ext cx="4932548" cy="145707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6" name="圓角矩形 5"/>
          <p:cNvSpPr/>
          <p:nvPr/>
        </p:nvSpPr>
        <p:spPr>
          <a:xfrm>
            <a:off x="1043608" y="1412776"/>
            <a:ext cx="1296144" cy="432048"/>
          </a:xfrm>
          <a:prstGeom prst="roundRect">
            <a:avLst/>
          </a:prstGeom>
        </p:spPr>
        <p:style>
          <a:lnRef idx="3">
            <a:schemeClr val="lt1"/>
          </a:lnRef>
          <a:fillRef idx="1">
            <a:schemeClr val="dk1"/>
          </a:fillRef>
          <a:effectRef idx="1">
            <a:schemeClr val="dk1"/>
          </a:effectRef>
          <a:fontRef idx="minor">
            <a:schemeClr val="lt1"/>
          </a:fontRef>
        </p:style>
        <p:txBody>
          <a:bodyPr rtlCol="0" anchor="ctr"/>
          <a:lstStyle/>
          <a:p>
            <a:pPr algn="ctr"/>
            <a:r>
              <a:rPr lang="zh-TW" altLang="en-US" dirty="0"/>
              <a:t>替代率值</a:t>
            </a:r>
          </a:p>
        </p:txBody>
      </p:sp>
    </p:spTree>
    <p:extLst>
      <p:ext uri="{BB962C8B-B14F-4D97-AF65-F5344CB8AC3E}">
        <p14:creationId xmlns:p14="http://schemas.microsoft.com/office/powerpoint/2010/main" val="175544305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標題 2"/>
          <p:cNvSpPr>
            <a:spLocks noGrp="1"/>
          </p:cNvSpPr>
          <p:nvPr>
            <p:ph type="title"/>
          </p:nvPr>
        </p:nvSpPr>
        <p:spPr>
          <a:xfrm>
            <a:off x="461433" y="404664"/>
            <a:ext cx="8229600" cy="713573"/>
          </a:xfrm>
        </p:spPr>
        <p:txBody>
          <a:bodyPr>
            <a:normAutofit/>
          </a:bodyPr>
          <a:lstStyle/>
          <a:p>
            <a:r>
              <a:rPr lang="zh-TW" altLang="en-US" sz="4000" b="1" dirty="0">
                <a:solidFill>
                  <a:schemeClr val="tx1"/>
                </a:solidFill>
              </a:rPr>
              <a:t>　　何謂退休所得替代率</a:t>
            </a:r>
            <a:endParaRPr lang="zh-TW" altLang="en-US" sz="4000" b="1" dirty="0">
              <a:solidFill>
                <a:schemeClr val="tx1"/>
              </a:solidFill>
              <a:latin typeface="+mn-ea"/>
              <a:ea typeface="+mn-ea"/>
            </a:endParaRPr>
          </a:p>
        </p:txBody>
      </p:sp>
      <p:sp>
        <p:nvSpPr>
          <p:cNvPr id="6" name="object 12"/>
          <p:cNvSpPr/>
          <p:nvPr/>
        </p:nvSpPr>
        <p:spPr>
          <a:xfrm>
            <a:off x="611560" y="1340768"/>
            <a:ext cx="8240980" cy="5497051"/>
          </a:xfrm>
          <a:prstGeom prst="rect">
            <a:avLst/>
          </a:prstGeom>
          <a:blipFill>
            <a:blip r:embed="rId3" cstate="print"/>
            <a:stretch>
              <a:fillRect/>
            </a:stretch>
          </a:blipFill>
        </p:spPr>
        <p:txBody>
          <a:bodyPr wrap="square" lIns="0" tIns="0" rIns="0" bIns="0" rtlCol="0"/>
          <a:lstStyle/>
          <a:p>
            <a:endParaRPr/>
          </a:p>
        </p:txBody>
      </p:sp>
      <p:sp>
        <p:nvSpPr>
          <p:cNvPr id="5" name="圓角矩形 4"/>
          <p:cNvSpPr/>
          <p:nvPr/>
        </p:nvSpPr>
        <p:spPr>
          <a:xfrm>
            <a:off x="611560" y="902213"/>
            <a:ext cx="2088232" cy="432048"/>
          </a:xfrm>
          <a:prstGeom prst="roundRect">
            <a:avLst/>
          </a:prstGeom>
        </p:spPr>
        <p:style>
          <a:lnRef idx="3">
            <a:schemeClr val="lt1"/>
          </a:lnRef>
          <a:fillRef idx="1">
            <a:schemeClr val="dk1"/>
          </a:fillRef>
          <a:effectRef idx="1">
            <a:schemeClr val="dk1"/>
          </a:effectRef>
          <a:fontRef idx="minor">
            <a:schemeClr val="lt1"/>
          </a:fontRef>
        </p:style>
        <p:txBody>
          <a:bodyPr rtlCol="0" anchor="ctr"/>
          <a:lstStyle/>
          <a:p>
            <a:pPr algn="ctr"/>
            <a:r>
              <a:rPr lang="zh-TW" altLang="en-US" dirty="0"/>
              <a:t>退撫條例附表三</a:t>
            </a:r>
          </a:p>
        </p:txBody>
      </p:sp>
    </p:spTree>
    <p:extLst>
      <p:ext uri="{BB962C8B-B14F-4D97-AF65-F5344CB8AC3E}">
        <p14:creationId xmlns:p14="http://schemas.microsoft.com/office/powerpoint/2010/main" val="199588400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p:cNvSpPr>
            <a:spLocks noGrp="1"/>
          </p:cNvSpPr>
          <p:nvPr>
            <p:ph type="title"/>
          </p:nvPr>
        </p:nvSpPr>
        <p:spPr/>
        <p:txBody>
          <a:bodyPr>
            <a:normAutofit/>
          </a:bodyPr>
          <a:lstStyle/>
          <a:p>
            <a:r>
              <a:rPr lang="zh-TW" altLang="en-US" sz="3600" b="1" dirty="0">
                <a:solidFill>
                  <a:schemeClr val="tx1"/>
                </a:solidFill>
              </a:rPr>
              <a:t>退休所得替代率之上限及調降</a:t>
            </a:r>
            <a:r>
              <a:rPr lang="zh-TW" altLang="en-US" sz="2000" dirty="0">
                <a:solidFill>
                  <a:srgbClr val="FF0000"/>
                </a:solidFill>
                <a:latin typeface="標楷體" panose="03000509000000000000" pitchFamily="65" charset="-120"/>
                <a:ea typeface="標楷體" panose="03000509000000000000" pitchFamily="65" charset="-120"/>
                <a:cs typeface="+mn-cs"/>
              </a:rPr>
              <a:t>教＃</a:t>
            </a:r>
            <a:r>
              <a:rPr lang="en-US" altLang="zh-TW" sz="2000" dirty="0">
                <a:solidFill>
                  <a:srgbClr val="FF0000"/>
                </a:solidFill>
                <a:latin typeface="標楷體" panose="03000509000000000000" pitchFamily="65" charset="-120"/>
                <a:ea typeface="標楷體" panose="03000509000000000000" pitchFamily="65" charset="-120"/>
                <a:cs typeface="+mn-cs"/>
              </a:rPr>
              <a:t>38Ⅰ</a:t>
            </a:r>
            <a:endParaRPr lang="zh-TW" altLang="en-US" sz="2000" dirty="0">
              <a:solidFill>
                <a:srgbClr val="FF0000"/>
              </a:solidFill>
              <a:latin typeface="標楷體" panose="03000509000000000000" pitchFamily="65" charset="-120"/>
              <a:ea typeface="標楷體" panose="03000509000000000000" pitchFamily="65" charset="-120"/>
              <a:cs typeface="+mn-cs"/>
            </a:endParaRPr>
          </a:p>
        </p:txBody>
      </p:sp>
      <p:sp>
        <p:nvSpPr>
          <p:cNvPr id="10" name="內容版面配置區 9"/>
          <p:cNvSpPr>
            <a:spLocks noGrp="1"/>
          </p:cNvSpPr>
          <p:nvPr>
            <p:ph idx="1"/>
          </p:nvPr>
        </p:nvSpPr>
        <p:spPr>
          <a:xfrm>
            <a:off x="872067" y="2070022"/>
            <a:ext cx="7408333" cy="4545266"/>
          </a:xfrm>
        </p:spPr>
        <p:txBody>
          <a:bodyPr>
            <a:normAutofit fontScale="62500" lnSpcReduction="20000"/>
          </a:bodyPr>
          <a:lstStyle/>
          <a:p>
            <a:pPr>
              <a:buClrTx/>
              <a:buFont typeface="Arial" panose="020B0604020202020204" pitchFamily="34" charset="0"/>
              <a:buChar char="•"/>
            </a:pPr>
            <a:r>
              <a:rPr lang="zh-TW" altLang="en-US" sz="3400" dirty="0">
                <a:solidFill>
                  <a:schemeClr val="tx1"/>
                </a:solidFill>
              </a:rPr>
              <a:t>退休生效者之每月退休所得，不得超過依替代率上限計算之金額</a:t>
            </a:r>
            <a:r>
              <a:rPr lang="zh-TW" altLang="en-US" sz="3400" dirty="0">
                <a:solidFill>
                  <a:schemeClr val="tx1"/>
                </a:solidFill>
                <a:latin typeface="新細明體" panose="02020500000000000000" pitchFamily="18" charset="-120"/>
                <a:ea typeface="新細明體" panose="02020500000000000000" pitchFamily="18" charset="-120"/>
              </a:rPr>
              <a:t>。</a:t>
            </a:r>
            <a:r>
              <a:rPr lang="zh-TW" altLang="en-US" sz="3400" dirty="0">
                <a:solidFill>
                  <a:schemeClr val="tx1"/>
                </a:solidFill>
              </a:rPr>
              <a:t>退休所得上限金額 </a:t>
            </a:r>
            <a:r>
              <a:rPr lang="en-US" altLang="zh-TW" sz="3400" dirty="0">
                <a:solidFill>
                  <a:schemeClr val="tx1"/>
                </a:solidFill>
              </a:rPr>
              <a:t>=</a:t>
            </a:r>
            <a:r>
              <a:rPr lang="zh-TW" altLang="en-US" sz="3400" dirty="0">
                <a:solidFill>
                  <a:schemeClr val="tx1"/>
                </a:solidFill>
              </a:rPr>
              <a:t>退休所得替代率*最後在職本</a:t>
            </a:r>
            <a:r>
              <a:rPr lang="en-US" altLang="zh-TW" sz="3400" dirty="0">
                <a:solidFill>
                  <a:schemeClr val="tx1"/>
                </a:solidFill>
              </a:rPr>
              <a:t>(</a:t>
            </a:r>
            <a:r>
              <a:rPr lang="zh-TW" altLang="en-US" sz="3400" dirty="0">
                <a:solidFill>
                  <a:schemeClr val="tx1"/>
                </a:solidFill>
              </a:rPr>
              <a:t>年功</a:t>
            </a:r>
            <a:r>
              <a:rPr lang="en-US" altLang="zh-TW" sz="3400" dirty="0">
                <a:solidFill>
                  <a:schemeClr val="tx1"/>
                </a:solidFill>
              </a:rPr>
              <a:t>)</a:t>
            </a:r>
            <a:r>
              <a:rPr lang="zh-TW" altLang="en-US" sz="3400" dirty="0">
                <a:solidFill>
                  <a:schemeClr val="tx1"/>
                </a:solidFill>
              </a:rPr>
              <a:t>薪</a:t>
            </a:r>
            <a:r>
              <a:rPr lang="en-US" altLang="zh-TW" sz="3400" dirty="0">
                <a:solidFill>
                  <a:schemeClr val="tx1"/>
                </a:solidFill>
              </a:rPr>
              <a:t>2</a:t>
            </a:r>
            <a:r>
              <a:rPr lang="zh-TW" altLang="en-US" sz="3400" dirty="0">
                <a:solidFill>
                  <a:schemeClr val="tx1"/>
                </a:solidFill>
              </a:rPr>
              <a:t>倍</a:t>
            </a:r>
            <a:endParaRPr lang="en-US" altLang="zh-TW" sz="3400" dirty="0">
              <a:solidFill>
                <a:schemeClr val="tx1"/>
              </a:solidFill>
            </a:endParaRPr>
          </a:p>
          <a:p>
            <a:pPr>
              <a:buClrTx/>
              <a:buFont typeface="Arial" panose="020B0604020202020204" pitchFamily="34" charset="0"/>
              <a:buChar char="•"/>
            </a:pPr>
            <a:r>
              <a:rPr lang="zh-TW" altLang="en-US" sz="3400" dirty="0">
                <a:solidFill>
                  <a:schemeClr val="tx1"/>
                </a:solidFill>
              </a:rPr>
              <a:t>案例</a:t>
            </a:r>
            <a:r>
              <a:rPr lang="en-US" altLang="zh-TW" sz="3400" dirty="0">
                <a:solidFill>
                  <a:schemeClr val="tx1"/>
                </a:solidFill>
              </a:rPr>
              <a:t>:</a:t>
            </a:r>
          </a:p>
          <a:p>
            <a:endParaRPr lang="en-US" altLang="zh-TW" sz="3400" dirty="0"/>
          </a:p>
          <a:p>
            <a:endParaRPr lang="en-US" altLang="zh-TW" sz="3400" dirty="0"/>
          </a:p>
          <a:p>
            <a:endParaRPr lang="en-US" altLang="zh-TW" sz="3400" dirty="0"/>
          </a:p>
          <a:p>
            <a:endParaRPr lang="en-US" altLang="zh-TW" sz="3400" dirty="0"/>
          </a:p>
          <a:p>
            <a:endParaRPr lang="en-US" altLang="zh-TW" sz="3400" dirty="0"/>
          </a:p>
          <a:p>
            <a:endParaRPr lang="en-US" altLang="zh-TW" sz="3400" dirty="0"/>
          </a:p>
          <a:p>
            <a:endParaRPr lang="en-US" altLang="zh-TW" sz="3400" dirty="0"/>
          </a:p>
          <a:p>
            <a:endParaRPr lang="en-US" altLang="zh-TW" sz="3400" dirty="0"/>
          </a:p>
          <a:p>
            <a:pPr marL="301625" lvl="1" indent="-34925">
              <a:buNone/>
            </a:pPr>
            <a:r>
              <a:rPr lang="zh-TW" altLang="en-US" sz="3200" dirty="0">
                <a:solidFill>
                  <a:schemeClr val="tx1"/>
                </a:solidFill>
                <a:latin typeface="標楷體" panose="03000509000000000000" pitchFamily="65" charset="-120"/>
                <a:ea typeface="標楷體" panose="03000509000000000000" pitchFamily="65" charset="-120"/>
              </a:rPr>
              <a:t>    </a:t>
            </a:r>
            <a:r>
              <a:rPr lang="en-US" altLang="zh-TW" sz="3200" dirty="0">
                <a:solidFill>
                  <a:schemeClr val="tx1"/>
                </a:solidFill>
                <a:latin typeface="標楷體" panose="03000509000000000000" pitchFamily="65" charset="-120"/>
                <a:ea typeface="標楷體" panose="03000509000000000000" pitchFamily="65" charset="-120"/>
              </a:rPr>
              <a:t>107</a:t>
            </a:r>
            <a:r>
              <a:rPr lang="zh-TW" altLang="en-US" sz="3200" dirty="0">
                <a:solidFill>
                  <a:schemeClr val="tx1"/>
                </a:solidFill>
                <a:latin typeface="標楷體" panose="03000509000000000000" pitchFamily="65" charset="-120"/>
                <a:ea typeface="標楷體" panose="03000509000000000000" pitchFamily="65" charset="-120"/>
              </a:rPr>
              <a:t>年</a:t>
            </a:r>
            <a:r>
              <a:rPr lang="en-US" altLang="zh-TW" sz="3200" dirty="0">
                <a:solidFill>
                  <a:schemeClr val="tx1"/>
                </a:solidFill>
                <a:latin typeface="標楷體" panose="03000509000000000000" pitchFamily="65" charset="-120"/>
                <a:ea typeface="標楷體" panose="03000509000000000000" pitchFamily="65" charset="-120"/>
              </a:rPr>
              <a:t>8</a:t>
            </a:r>
            <a:r>
              <a:rPr lang="zh-TW" altLang="en-US" sz="3200" dirty="0">
                <a:solidFill>
                  <a:schemeClr val="tx1"/>
                </a:solidFill>
                <a:latin typeface="標楷體" panose="03000509000000000000" pitchFamily="65" charset="-120"/>
                <a:ea typeface="標楷體" panose="03000509000000000000" pitchFamily="65" charset="-120"/>
              </a:rPr>
              <a:t>月</a:t>
            </a:r>
            <a:r>
              <a:rPr lang="en-US" altLang="zh-TW" sz="3200" dirty="0">
                <a:solidFill>
                  <a:schemeClr val="tx1"/>
                </a:solidFill>
                <a:latin typeface="標楷體" panose="03000509000000000000" pitchFamily="65" charset="-120"/>
                <a:ea typeface="標楷體" panose="03000509000000000000" pitchFamily="65" charset="-120"/>
              </a:rPr>
              <a:t>1</a:t>
            </a:r>
            <a:r>
              <a:rPr lang="zh-TW" altLang="en-US" sz="3200" dirty="0">
                <a:solidFill>
                  <a:schemeClr val="tx1"/>
                </a:solidFill>
                <a:latin typeface="標楷體" panose="03000509000000000000" pitchFamily="65" charset="-120"/>
                <a:ea typeface="標楷體" panose="03000509000000000000" pitchFamily="65" charset="-120"/>
              </a:rPr>
              <a:t>日至</a:t>
            </a:r>
            <a:r>
              <a:rPr lang="en-US" altLang="zh-TW" sz="3200" dirty="0">
                <a:solidFill>
                  <a:schemeClr val="tx1"/>
                </a:solidFill>
                <a:latin typeface="標楷體" panose="03000509000000000000" pitchFamily="65" charset="-120"/>
                <a:ea typeface="標楷體" panose="03000509000000000000" pitchFamily="65" charset="-120"/>
              </a:rPr>
              <a:t>108</a:t>
            </a:r>
            <a:r>
              <a:rPr lang="zh-TW" altLang="en-US" sz="3200" dirty="0">
                <a:solidFill>
                  <a:schemeClr val="tx1"/>
                </a:solidFill>
                <a:latin typeface="標楷體" panose="03000509000000000000" pitchFamily="65" charset="-120"/>
                <a:ea typeface="標楷體" panose="03000509000000000000" pitchFamily="65" charset="-120"/>
              </a:rPr>
              <a:t>年</a:t>
            </a:r>
            <a:r>
              <a:rPr lang="en-US" altLang="zh-TW" sz="3200" dirty="0">
                <a:solidFill>
                  <a:schemeClr val="tx1"/>
                </a:solidFill>
                <a:latin typeface="標楷體" panose="03000509000000000000" pitchFamily="65" charset="-120"/>
                <a:ea typeface="標楷體" panose="03000509000000000000" pitchFamily="65" charset="-120"/>
              </a:rPr>
              <a:t>12</a:t>
            </a:r>
            <a:r>
              <a:rPr lang="zh-TW" altLang="en-US" sz="3200" dirty="0">
                <a:solidFill>
                  <a:schemeClr val="tx1"/>
                </a:solidFill>
                <a:latin typeface="標楷體" panose="03000509000000000000" pitchFamily="65" charset="-120"/>
                <a:ea typeface="標楷體" panose="03000509000000000000" pitchFamily="65" charset="-120"/>
              </a:rPr>
              <a:t>月</a:t>
            </a:r>
            <a:r>
              <a:rPr lang="en-US" altLang="zh-TW" sz="3200" dirty="0">
                <a:solidFill>
                  <a:schemeClr val="tx1"/>
                </a:solidFill>
                <a:latin typeface="標楷體" panose="03000509000000000000" pitchFamily="65" charset="-120"/>
                <a:ea typeface="標楷體" panose="03000509000000000000" pitchFamily="65" charset="-120"/>
              </a:rPr>
              <a:t>31</a:t>
            </a:r>
            <a:r>
              <a:rPr lang="zh-TW" altLang="en-US" sz="3200" dirty="0">
                <a:solidFill>
                  <a:schemeClr val="tx1"/>
                </a:solidFill>
                <a:latin typeface="標楷體" panose="03000509000000000000" pitchFamily="65" charset="-120"/>
                <a:ea typeface="標楷體" panose="03000509000000000000" pitchFamily="65" charset="-120"/>
              </a:rPr>
              <a:t>日退休所上限金額為</a:t>
            </a:r>
            <a:r>
              <a:rPr lang="en-US" altLang="zh-TW" sz="3200" dirty="0">
                <a:solidFill>
                  <a:schemeClr val="tx1"/>
                </a:solidFill>
                <a:latin typeface="標楷體" panose="03000509000000000000" pitchFamily="65" charset="-120"/>
                <a:ea typeface="標楷體" panose="03000509000000000000" pitchFamily="65" charset="-120"/>
              </a:rPr>
              <a:t>87,863</a:t>
            </a:r>
            <a:r>
              <a:rPr lang="zh-TW" altLang="en-US" sz="3200" dirty="0">
                <a:solidFill>
                  <a:schemeClr val="tx1"/>
                </a:solidFill>
                <a:latin typeface="標楷體" panose="03000509000000000000" pitchFamily="65" charset="-120"/>
                <a:ea typeface="標楷體" panose="03000509000000000000" pitchFamily="65" charset="-120"/>
              </a:rPr>
              <a:t>元</a:t>
            </a:r>
            <a:endParaRPr lang="en-US" altLang="zh-TW" sz="3200" dirty="0">
              <a:solidFill>
                <a:schemeClr val="tx1"/>
              </a:solidFill>
              <a:latin typeface="標楷體" panose="03000509000000000000" pitchFamily="65" charset="-120"/>
              <a:ea typeface="標楷體" panose="03000509000000000000" pitchFamily="65" charset="-120"/>
            </a:endParaRPr>
          </a:p>
          <a:p>
            <a:pPr marL="0" indent="0">
              <a:buNone/>
            </a:pPr>
            <a:r>
              <a:rPr lang="zh-TW" altLang="en-US" sz="3200" dirty="0">
                <a:solidFill>
                  <a:schemeClr val="tx1"/>
                </a:solidFill>
                <a:latin typeface="標楷體" panose="03000509000000000000" pitchFamily="65" charset="-120"/>
                <a:ea typeface="標楷體" panose="03000509000000000000" pitchFamily="65" charset="-120"/>
              </a:rPr>
              <a:t>      </a:t>
            </a:r>
            <a:r>
              <a:rPr lang="en-US" altLang="zh-TW" sz="3200" dirty="0">
                <a:solidFill>
                  <a:schemeClr val="tx1"/>
                </a:solidFill>
                <a:latin typeface="標楷體" panose="03000509000000000000" pitchFamily="65" charset="-120"/>
                <a:ea typeface="標楷體" panose="03000509000000000000" pitchFamily="65" charset="-120"/>
              </a:rPr>
              <a:t>77.167%</a:t>
            </a:r>
            <a:r>
              <a:rPr lang="zh-TW" altLang="en-US" sz="3200" dirty="0">
                <a:solidFill>
                  <a:schemeClr val="tx1"/>
                </a:solidFill>
                <a:latin typeface="標楷體" panose="03000509000000000000" pitchFamily="65" charset="-120"/>
                <a:ea typeface="標楷體" panose="03000509000000000000" pitchFamily="65" charset="-120"/>
              </a:rPr>
              <a:t>*</a:t>
            </a:r>
            <a:r>
              <a:rPr lang="en-US" altLang="zh-TW" sz="3200" dirty="0">
                <a:solidFill>
                  <a:schemeClr val="tx1"/>
                </a:solidFill>
                <a:latin typeface="標楷體" panose="03000509000000000000" pitchFamily="65" charset="-120"/>
                <a:ea typeface="標楷體" panose="03000509000000000000" pitchFamily="65" charset="-120"/>
              </a:rPr>
              <a:t>56,930</a:t>
            </a:r>
            <a:r>
              <a:rPr lang="zh-TW" altLang="en-US" sz="3200" dirty="0">
                <a:solidFill>
                  <a:schemeClr val="tx1"/>
                </a:solidFill>
                <a:latin typeface="標楷體" panose="03000509000000000000" pitchFamily="65" charset="-120"/>
                <a:ea typeface="標楷體" panose="03000509000000000000" pitchFamily="65" charset="-120"/>
              </a:rPr>
              <a:t>*</a:t>
            </a:r>
            <a:r>
              <a:rPr lang="en-US" altLang="zh-TW" sz="3200" dirty="0">
                <a:solidFill>
                  <a:schemeClr val="tx1"/>
                </a:solidFill>
                <a:latin typeface="標楷體" panose="03000509000000000000" pitchFamily="65" charset="-120"/>
                <a:ea typeface="標楷體" panose="03000509000000000000" pitchFamily="65" charset="-120"/>
              </a:rPr>
              <a:t>2=87,863</a:t>
            </a:r>
            <a:endParaRPr lang="zh-TW" altLang="en-US" sz="3200" dirty="0">
              <a:solidFill>
                <a:schemeClr val="tx1"/>
              </a:solidFill>
              <a:latin typeface="標楷體" panose="03000509000000000000" pitchFamily="65" charset="-120"/>
              <a:ea typeface="標楷體" panose="03000509000000000000" pitchFamily="65" charset="-120"/>
            </a:endParaRPr>
          </a:p>
        </p:txBody>
      </p:sp>
      <p:sp>
        <p:nvSpPr>
          <p:cNvPr id="12" name="圓角矩形 11"/>
          <p:cNvSpPr/>
          <p:nvPr/>
        </p:nvSpPr>
        <p:spPr>
          <a:xfrm>
            <a:off x="872067" y="1573924"/>
            <a:ext cx="3555918" cy="432048"/>
          </a:xfrm>
          <a:prstGeom prst="roundRect">
            <a:avLst/>
          </a:prstGeom>
        </p:spPr>
        <p:style>
          <a:lnRef idx="3">
            <a:schemeClr val="lt1"/>
          </a:lnRef>
          <a:fillRef idx="1">
            <a:schemeClr val="dk1"/>
          </a:fillRef>
          <a:effectRef idx="1">
            <a:schemeClr val="dk1"/>
          </a:effectRef>
          <a:fontRef idx="minor">
            <a:schemeClr val="lt1"/>
          </a:fontRef>
        </p:style>
        <p:txBody>
          <a:bodyPr rtlCol="0" anchor="ctr"/>
          <a:lstStyle/>
          <a:p>
            <a:pPr algn="ctr"/>
            <a:r>
              <a:rPr lang="zh-TW" altLang="en-US" dirty="0"/>
              <a:t>退休所得替代率上限金額計算</a:t>
            </a:r>
          </a:p>
        </p:txBody>
      </p:sp>
      <p:pic>
        <p:nvPicPr>
          <p:cNvPr id="13" name="圖片 12"/>
          <p:cNvPicPr>
            <a:picLocks noChangeAspect="1"/>
          </p:cNvPicPr>
          <p:nvPr/>
        </p:nvPicPr>
        <p:blipFill>
          <a:blip r:embed="rId3"/>
          <a:stretch>
            <a:fillRect/>
          </a:stretch>
        </p:blipFill>
        <p:spPr>
          <a:xfrm>
            <a:off x="1937541" y="2996952"/>
            <a:ext cx="6289848" cy="244331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2277568471"/>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p:cNvSpPr>
            <a:spLocks noGrp="1"/>
          </p:cNvSpPr>
          <p:nvPr>
            <p:ph type="title"/>
          </p:nvPr>
        </p:nvSpPr>
        <p:spPr/>
        <p:txBody>
          <a:bodyPr>
            <a:normAutofit/>
          </a:bodyPr>
          <a:lstStyle/>
          <a:p>
            <a:r>
              <a:rPr lang="zh-TW" altLang="en-US" sz="3600" b="1" dirty="0">
                <a:solidFill>
                  <a:schemeClr val="tx1"/>
                </a:solidFill>
              </a:rPr>
              <a:t>退休所得替代率之上限及調降</a:t>
            </a:r>
            <a:r>
              <a:rPr lang="zh-TW" altLang="en-US" sz="2000" dirty="0">
                <a:solidFill>
                  <a:srgbClr val="FF0000"/>
                </a:solidFill>
                <a:latin typeface="標楷體" panose="03000509000000000000" pitchFamily="65" charset="-120"/>
                <a:ea typeface="標楷體" panose="03000509000000000000" pitchFamily="65" charset="-120"/>
                <a:cs typeface="+mn-cs"/>
              </a:rPr>
              <a:t>教＃</a:t>
            </a:r>
            <a:r>
              <a:rPr lang="en-US" altLang="zh-TW" sz="2000" dirty="0">
                <a:solidFill>
                  <a:srgbClr val="FF0000"/>
                </a:solidFill>
                <a:latin typeface="標楷體" panose="03000509000000000000" pitchFamily="65" charset="-120"/>
                <a:ea typeface="標楷體" panose="03000509000000000000" pitchFamily="65" charset="-120"/>
                <a:cs typeface="+mn-cs"/>
              </a:rPr>
              <a:t>39Ⅱ</a:t>
            </a:r>
            <a:endParaRPr lang="zh-TW" altLang="en-US" sz="2000" dirty="0">
              <a:solidFill>
                <a:srgbClr val="FF0000"/>
              </a:solidFill>
              <a:latin typeface="標楷體" panose="03000509000000000000" pitchFamily="65" charset="-120"/>
              <a:ea typeface="標楷體" panose="03000509000000000000" pitchFamily="65" charset="-120"/>
              <a:cs typeface="+mn-cs"/>
            </a:endParaRPr>
          </a:p>
        </p:txBody>
      </p:sp>
      <p:sp>
        <p:nvSpPr>
          <p:cNvPr id="10" name="內容版面配置區 9"/>
          <p:cNvSpPr>
            <a:spLocks noGrp="1"/>
          </p:cNvSpPr>
          <p:nvPr>
            <p:ph idx="1"/>
          </p:nvPr>
        </p:nvSpPr>
        <p:spPr>
          <a:xfrm>
            <a:off x="872067" y="2070023"/>
            <a:ext cx="7408333" cy="4023274"/>
          </a:xfrm>
        </p:spPr>
        <p:txBody>
          <a:bodyPr>
            <a:normAutofit/>
          </a:bodyPr>
          <a:lstStyle/>
          <a:p>
            <a:pPr marL="0" indent="0" algn="just">
              <a:buNone/>
            </a:pPr>
            <a:r>
              <a:rPr lang="zh-TW" altLang="en-US" sz="3400" dirty="0">
                <a:solidFill>
                  <a:schemeClr val="tx1"/>
                </a:solidFill>
              </a:rPr>
              <a:t>退休教職員每月所領退休所得，依退休所得替代率計算後，有低於</a:t>
            </a:r>
            <a:r>
              <a:rPr lang="zh-TW" altLang="en-US" sz="3400" u="sng" dirty="0">
                <a:solidFill>
                  <a:srgbClr val="FF5050"/>
                </a:solidFill>
              </a:rPr>
              <a:t>最低保障金額</a:t>
            </a:r>
            <a:r>
              <a:rPr lang="zh-TW" altLang="en-US" sz="3400" dirty="0">
                <a:solidFill>
                  <a:schemeClr val="tx1"/>
                </a:solidFill>
              </a:rPr>
              <a:t>者</a:t>
            </a:r>
            <a:r>
              <a:rPr lang="en-US" altLang="zh-TW" sz="3400" dirty="0">
                <a:solidFill>
                  <a:schemeClr val="tx1"/>
                </a:solidFill>
              </a:rPr>
              <a:t>(</a:t>
            </a:r>
            <a:r>
              <a:rPr lang="zh-TW" altLang="en-US" sz="3400" dirty="0">
                <a:solidFill>
                  <a:schemeClr val="tx1"/>
                </a:solidFill>
              </a:rPr>
              <a:t>現為</a:t>
            </a:r>
            <a:r>
              <a:rPr lang="en-US" altLang="zh-TW" sz="3400" dirty="0">
                <a:solidFill>
                  <a:schemeClr val="tx1"/>
                </a:solidFill>
              </a:rPr>
              <a:t>33,140</a:t>
            </a:r>
            <a:r>
              <a:rPr lang="zh-TW" altLang="en-US" sz="3400" dirty="0">
                <a:solidFill>
                  <a:schemeClr val="tx1"/>
                </a:solidFill>
              </a:rPr>
              <a:t>元</a:t>
            </a:r>
            <a:r>
              <a:rPr lang="en-US" altLang="zh-TW" sz="3400" dirty="0">
                <a:solidFill>
                  <a:schemeClr val="tx1"/>
                </a:solidFill>
              </a:rPr>
              <a:t>)</a:t>
            </a:r>
            <a:r>
              <a:rPr lang="zh-TW" altLang="en-US" sz="3400" dirty="0">
                <a:solidFill>
                  <a:schemeClr val="tx1"/>
                </a:solidFill>
              </a:rPr>
              <a:t>，支給最低保障金額。但原金額原即低於最低保障金額者，依原金額支給</a:t>
            </a:r>
            <a:r>
              <a:rPr lang="zh-TW" altLang="en-US" sz="3400" dirty="0">
                <a:latin typeface="新細明體" panose="02020500000000000000" pitchFamily="18" charset="-120"/>
                <a:ea typeface="新細明體" panose="02020500000000000000" pitchFamily="18" charset="-120"/>
              </a:rPr>
              <a:t>。</a:t>
            </a:r>
            <a:endParaRPr lang="en-US" altLang="zh-TW" sz="3400" dirty="0"/>
          </a:p>
          <a:p>
            <a:endParaRPr lang="en-US" altLang="zh-TW" sz="3400" dirty="0"/>
          </a:p>
          <a:p>
            <a:endParaRPr lang="en-US" altLang="zh-TW" sz="3400" dirty="0"/>
          </a:p>
          <a:p>
            <a:pPr marL="0" indent="0">
              <a:buNone/>
            </a:pPr>
            <a:endParaRPr lang="en-US" altLang="zh-TW" sz="3400" dirty="0"/>
          </a:p>
          <a:p>
            <a:endParaRPr lang="en-US" altLang="zh-TW" sz="3400" dirty="0"/>
          </a:p>
          <a:p>
            <a:endParaRPr lang="en-US" altLang="zh-TW" sz="3400" dirty="0"/>
          </a:p>
          <a:p>
            <a:endParaRPr lang="en-US" altLang="zh-TW" sz="3400" dirty="0"/>
          </a:p>
        </p:txBody>
      </p:sp>
      <p:sp>
        <p:nvSpPr>
          <p:cNvPr id="12" name="圓角矩形 11"/>
          <p:cNvSpPr/>
          <p:nvPr/>
        </p:nvSpPr>
        <p:spPr>
          <a:xfrm>
            <a:off x="872067" y="1573924"/>
            <a:ext cx="1899733" cy="432048"/>
          </a:xfrm>
          <a:prstGeom prst="roundRect">
            <a:avLst/>
          </a:prstGeom>
        </p:spPr>
        <p:style>
          <a:lnRef idx="3">
            <a:schemeClr val="lt1"/>
          </a:lnRef>
          <a:fillRef idx="1">
            <a:schemeClr val="dk1"/>
          </a:fillRef>
          <a:effectRef idx="1">
            <a:schemeClr val="dk1"/>
          </a:effectRef>
          <a:fontRef idx="minor">
            <a:schemeClr val="lt1"/>
          </a:fontRef>
        </p:style>
        <p:txBody>
          <a:bodyPr rtlCol="0" anchor="ctr"/>
          <a:lstStyle/>
          <a:p>
            <a:pPr algn="ctr"/>
            <a:r>
              <a:rPr lang="zh-TW" altLang="en-US"/>
              <a:t>最低保障金額</a:t>
            </a:r>
            <a:endParaRPr lang="zh-TW" altLang="en-US" dirty="0"/>
          </a:p>
        </p:txBody>
      </p:sp>
      <p:sp>
        <p:nvSpPr>
          <p:cNvPr id="2" name="直線圖說文字 1 (加上框線和強調線) 1"/>
          <p:cNvSpPr/>
          <p:nvPr/>
        </p:nvSpPr>
        <p:spPr>
          <a:xfrm>
            <a:off x="1403648" y="5108643"/>
            <a:ext cx="7177719" cy="902037"/>
          </a:xfrm>
          <a:prstGeom prst="accentBorderCallout1">
            <a:avLst>
              <a:gd name="adj1" fmla="val 23528"/>
              <a:gd name="adj2" fmla="val -2172"/>
              <a:gd name="adj3" fmla="val -160313"/>
              <a:gd name="adj4" fmla="val 5931"/>
            </a:avLst>
          </a:prstGeom>
          <a:gradFill>
            <a:gsLst>
              <a:gs pos="0">
                <a:schemeClr val="bg1">
                  <a:lumMod val="98000"/>
                </a:schemeClr>
              </a:gs>
              <a:gs pos="100000">
                <a:srgbClr val="92D050"/>
              </a:gs>
              <a:gs pos="100000">
                <a:srgbClr val="9BBB59">
                  <a:tint val="15000"/>
                  <a:satMod val="350000"/>
                </a:srgbClr>
              </a:gs>
            </a:gsLst>
            <a:lin ang="2700000" scaled="1"/>
          </a:gradFill>
          <a:ln>
            <a:solidFill>
              <a:schemeClr val="tx1"/>
            </a:solidFill>
          </a:ln>
        </p:spPr>
        <p:style>
          <a:lnRef idx="2">
            <a:schemeClr val="accent5"/>
          </a:lnRef>
          <a:fillRef idx="1">
            <a:schemeClr val="lt1"/>
          </a:fillRef>
          <a:effectRef idx="0">
            <a:schemeClr val="accent5"/>
          </a:effectRef>
          <a:fontRef idx="minor">
            <a:schemeClr val="dk1"/>
          </a:fontRef>
        </p:style>
        <p:txBody>
          <a:bodyPr rtlCol="0" anchor="ctr"/>
          <a:lstStyle/>
          <a:p>
            <a:r>
              <a:rPr lang="zh-TW" altLang="en-US" dirty="0"/>
              <a:t>指公務人員委任第一職等本俸最高級之本俸額與該職等一般公務人員專業加給合計數額。</a:t>
            </a:r>
          </a:p>
        </p:txBody>
      </p:sp>
    </p:spTree>
    <p:extLst>
      <p:ext uri="{BB962C8B-B14F-4D97-AF65-F5344CB8AC3E}">
        <p14:creationId xmlns:p14="http://schemas.microsoft.com/office/powerpoint/2010/main" val="1593549756"/>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p:cNvSpPr>
            <a:spLocks noGrp="1"/>
          </p:cNvSpPr>
          <p:nvPr>
            <p:ph type="title"/>
          </p:nvPr>
        </p:nvSpPr>
        <p:spPr/>
        <p:txBody>
          <a:bodyPr>
            <a:normAutofit/>
          </a:bodyPr>
          <a:lstStyle/>
          <a:p>
            <a:r>
              <a:rPr lang="zh-TW" altLang="en-US" sz="3600" b="1" dirty="0">
                <a:solidFill>
                  <a:schemeClr val="tx1"/>
                </a:solidFill>
              </a:rPr>
              <a:t>退休所得替代率之上限及調降</a:t>
            </a:r>
            <a:r>
              <a:rPr lang="zh-TW" altLang="en-US" sz="2000" dirty="0">
                <a:solidFill>
                  <a:srgbClr val="FF0000"/>
                </a:solidFill>
                <a:latin typeface="標楷體" panose="03000509000000000000" pitchFamily="65" charset="-120"/>
                <a:ea typeface="標楷體" panose="03000509000000000000" pitchFamily="65" charset="-120"/>
                <a:cs typeface="+mn-cs"/>
              </a:rPr>
              <a:t>教＃</a:t>
            </a:r>
            <a:r>
              <a:rPr lang="en-US" altLang="zh-TW" sz="2000" dirty="0">
                <a:solidFill>
                  <a:srgbClr val="FF0000"/>
                </a:solidFill>
                <a:latin typeface="標楷體" panose="03000509000000000000" pitchFamily="65" charset="-120"/>
                <a:ea typeface="標楷體" panose="03000509000000000000" pitchFamily="65" charset="-120"/>
                <a:cs typeface="+mn-cs"/>
              </a:rPr>
              <a:t>38</a:t>
            </a:r>
            <a:r>
              <a:rPr lang="en-US" altLang="zh-TW" sz="2000" dirty="0">
                <a:solidFill>
                  <a:srgbClr val="FF0000"/>
                </a:solidFill>
                <a:latin typeface="新細明體" panose="02020500000000000000" pitchFamily="18" charset="-120"/>
                <a:ea typeface="新細明體" panose="02020500000000000000" pitchFamily="18" charset="-120"/>
                <a:cs typeface="+mn-cs"/>
              </a:rPr>
              <a:t>Ⅲ</a:t>
            </a:r>
            <a:r>
              <a:rPr lang="zh-TW" altLang="en-US" sz="2000" dirty="0">
                <a:solidFill>
                  <a:srgbClr val="FF0000"/>
                </a:solidFill>
                <a:latin typeface="標楷體" panose="03000509000000000000" pitchFamily="65" charset="-120"/>
                <a:ea typeface="標楷體" panose="03000509000000000000" pitchFamily="65" charset="-120"/>
                <a:cs typeface="+mn-cs"/>
              </a:rPr>
              <a:t>、</a:t>
            </a:r>
            <a:r>
              <a:rPr lang="en-US" altLang="zh-TW" sz="2000" dirty="0">
                <a:solidFill>
                  <a:srgbClr val="FF0000"/>
                </a:solidFill>
                <a:latin typeface="標楷體" panose="03000509000000000000" pitchFamily="65" charset="-120"/>
                <a:ea typeface="標楷體" panose="03000509000000000000" pitchFamily="65" charset="-120"/>
                <a:cs typeface="+mn-cs"/>
              </a:rPr>
              <a:t>39</a:t>
            </a:r>
            <a:r>
              <a:rPr lang="en-US" altLang="zh-TW" sz="2000" dirty="0">
                <a:solidFill>
                  <a:srgbClr val="FF0000"/>
                </a:solidFill>
                <a:latin typeface="新細明體" panose="02020500000000000000" pitchFamily="18" charset="-120"/>
                <a:ea typeface="新細明體" panose="02020500000000000000" pitchFamily="18" charset="-120"/>
                <a:cs typeface="+mn-cs"/>
              </a:rPr>
              <a:t>Ⅲ</a:t>
            </a:r>
            <a:endParaRPr lang="zh-TW" altLang="en-US" sz="2000" dirty="0">
              <a:solidFill>
                <a:srgbClr val="FF0000"/>
              </a:solidFill>
              <a:latin typeface="標楷體" panose="03000509000000000000" pitchFamily="65" charset="-120"/>
              <a:ea typeface="標楷體" panose="03000509000000000000" pitchFamily="65" charset="-120"/>
              <a:cs typeface="+mn-cs"/>
            </a:endParaRPr>
          </a:p>
        </p:txBody>
      </p:sp>
      <p:sp>
        <p:nvSpPr>
          <p:cNvPr id="6" name="內容版面配置區 5"/>
          <p:cNvSpPr>
            <a:spLocks noGrp="1"/>
          </p:cNvSpPr>
          <p:nvPr>
            <p:ph idx="1"/>
          </p:nvPr>
        </p:nvSpPr>
        <p:spPr>
          <a:xfrm>
            <a:off x="872067" y="1916832"/>
            <a:ext cx="7814733" cy="4333331"/>
          </a:xfrm>
        </p:spPr>
        <p:txBody>
          <a:bodyPr/>
          <a:lstStyle/>
          <a:p>
            <a:pPr>
              <a:buClrTx/>
              <a:buFont typeface="Arial" panose="020B0604020202020204" pitchFamily="34" charset="0"/>
              <a:buChar char="•"/>
            </a:pPr>
            <a:r>
              <a:rPr lang="zh-TW" altLang="zh-TW" sz="2000" dirty="0">
                <a:solidFill>
                  <a:schemeClr val="tx1"/>
                </a:solidFill>
              </a:rPr>
              <a:t>兼領月退休金者，</a:t>
            </a:r>
            <a:r>
              <a:rPr lang="zh-TW" altLang="en-US" sz="2000" dirty="0">
                <a:solidFill>
                  <a:schemeClr val="tx1"/>
                </a:solidFill>
              </a:rPr>
              <a:t>替代率</a:t>
            </a:r>
            <a:r>
              <a:rPr lang="zh-TW" altLang="zh-TW" sz="2000" dirty="0">
                <a:solidFill>
                  <a:srgbClr val="FF5050"/>
                </a:solidFill>
              </a:rPr>
              <a:t>各依其兼領一次退休金與兼領月退休金比率計算</a:t>
            </a:r>
            <a:r>
              <a:rPr lang="zh-TW" altLang="en-US" sz="2000" dirty="0">
                <a:solidFill>
                  <a:schemeClr val="tx1"/>
                </a:solidFill>
              </a:rPr>
              <a:t>；最低保障金額，亦依比率計之</a:t>
            </a:r>
            <a:r>
              <a:rPr lang="zh-TW" altLang="zh-TW" sz="2000" dirty="0">
                <a:solidFill>
                  <a:schemeClr val="tx1"/>
                </a:solidFill>
              </a:rPr>
              <a:t>。</a:t>
            </a:r>
            <a:endParaRPr lang="en-US" altLang="zh-TW" sz="2000" dirty="0">
              <a:solidFill>
                <a:schemeClr val="tx1"/>
              </a:solidFill>
            </a:endParaRPr>
          </a:p>
          <a:p>
            <a:pPr>
              <a:buClrTx/>
              <a:buFont typeface="Arial" panose="020B0604020202020204" pitchFamily="34" charset="0"/>
              <a:buChar char="•"/>
            </a:pPr>
            <a:r>
              <a:rPr lang="zh-TW" altLang="en-US" sz="2000" dirty="0">
                <a:solidFill>
                  <a:schemeClr val="tx1"/>
                </a:solidFill>
              </a:rPr>
              <a:t>案例</a:t>
            </a:r>
            <a:r>
              <a:rPr lang="en-US" altLang="zh-TW" sz="2000" dirty="0">
                <a:solidFill>
                  <a:schemeClr val="tx1"/>
                </a:solidFill>
              </a:rPr>
              <a:t>:</a:t>
            </a:r>
          </a:p>
          <a:p>
            <a:endParaRPr lang="en-US" altLang="zh-TW" dirty="0"/>
          </a:p>
          <a:p>
            <a:endParaRPr lang="zh-TW" altLang="en-US" dirty="0"/>
          </a:p>
        </p:txBody>
      </p:sp>
      <p:sp>
        <p:nvSpPr>
          <p:cNvPr id="9" name="圓角矩形 8"/>
          <p:cNvSpPr/>
          <p:nvPr/>
        </p:nvSpPr>
        <p:spPr>
          <a:xfrm>
            <a:off x="1074810" y="1460819"/>
            <a:ext cx="1152128" cy="432048"/>
          </a:xfrm>
          <a:prstGeom prst="roundRect">
            <a:avLst/>
          </a:prstGeom>
        </p:spPr>
        <p:style>
          <a:lnRef idx="3">
            <a:schemeClr val="lt1"/>
          </a:lnRef>
          <a:fillRef idx="1">
            <a:schemeClr val="dk1"/>
          </a:fillRef>
          <a:effectRef idx="1">
            <a:schemeClr val="dk1"/>
          </a:effectRef>
          <a:fontRef idx="minor">
            <a:schemeClr val="lt1"/>
          </a:fontRef>
        </p:style>
        <p:txBody>
          <a:bodyPr rtlCol="0" anchor="ctr"/>
          <a:lstStyle/>
          <a:p>
            <a:pPr algn="ctr"/>
            <a:r>
              <a:rPr lang="zh-TW" altLang="en-US" dirty="0"/>
              <a:t>兼領者</a:t>
            </a:r>
          </a:p>
        </p:txBody>
      </p:sp>
      <p:pic>
        <p:nvPicPr>
          <p:cNvPr id="5" name="圖片 4"/>
          <p:cNvPicPr>
            <a:picLocks noChangeAspect="1"/>
          </p:cNvPicPr>
          <p:nvPr/>
        </p:nvPicPr>
        <p:blipFill>
          <a:blip r:embed="rId3"/>
          <a:stretch>
            <a:fillRect/>
          </a:stretch>
        </p:blipFill>
        <p:spPr>
          <a:xfrm>
            <a:off x="1074810" y="3015358"/>
            <a:ext cx="7583710" cy="325877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111082296"/>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p:cNvSpPr>
            <a:spLocks noGrp="1"/>
          </p:cNvSpPr>
          <p:nvPr>
            <p:ph type="title"/>
          </p:nvPr>
        </p:nvSpPr>
        <p:spPr>
          <a:xfrm>
            <a:off x="467544" y="476672"/>
            <a:ext cx="8229600" cy="1252728"/>
          </a:xfrm>
        </p:spPr>
        <p:txBody>
          <a:bodyPr>
            <a:normAutofit/>
          </a:bodyPr>
          <a:lstStyle/>
          <a:p>
            <a:r>
              <a:rPr lang="zh-TW" altLang="en-US" sz="3600" b="1" dirty="0">
                <a:solidFill>
                  <a:schemeClr val="tx1"/>
                </a:solidFill>
              </a:rPr>
              <a:t>退休所得替代率之上限及調降</a:t>
            </a:r>
            <a:r>
              <a:rPr lang="en-US" altLang="zh-TW" sz="3600" b="1" dirty="0">
                <a:solidFill>
                  <a:schemeClr val="tx1"/>
                </a:solidFill>
              </a:rPr>
              <a:t/>
            </a:r>
            <a:br>
              <a:rPr lang="en-US" altLang="zh-TW" sz="3600" b="1" dirty="0">
                <a:solidFill>
                  <a:schemeClr val="tx1"/>
                </a:solidFill>
              </a:rPr>
            </a:br>
            <a:r>
              <a:rPr lang="zh-TW" altLang="en-US" sz="2000" dirty="0">
                <a:solidFill>
                  <a:srgbClr val="FF0000"/>
                </a:solidFill>
                <a:latin typeface="標楷體" panose="03000509000000000000" pitchFamily="65" charset="-120"/>
                <a:ea typeface="標楷體" panose="03000509000000000000" pitchFamily="65" charset="-120"/>
                <a:cs typeface="+mn-cs"/>
              </a:rPr>
              <a:t>教＃</a:t>
            </a:r>
            <a:r>
              <a:rPr lang="en-US" altLang="zh-TW" sz="2000" dirty="0">
                <a:solidFill>
                  <a:srgbClr val="FF0000"/>
                </a:solidFill>
                <a:latin typeface="標楷體" panose="03000509000000000000" pitchFamily="65" charset="-120"/>
                <a:ea typeface="標楷體" panose="03000509000000000000" pitchFamily="65" charset="-120"/>
                <a:cs typeface="+mn-cs"/>
              </a:rPr>
              <a:t>37Ⅱ</a:t>
            </a:r>
            <a:r>
              <a:rPr lang="zh-TW" altLang="en-US" sz="2000" dirty="0">
                <a:solidFill>
                  <a:srgbClr val="FF0000"/>
                </a:solidFill>
                <a:latin typeface="新細明體" panose="02020500000000000000" pitchFamily="18" charset="-120"/>
                <a:ea typeface="新細明體" panose="02020500000000000000" pitchFamily="18" charset="-120"/>
                <a:cs typeface="+mn-cs"/>
              </a:rPr>
              <a:t>、</a:t>
            </a:r>
            <a:r>
              <a:rPr lang="en-US" altLang="zh-TW" sz="2000" dirty="0">
                <a:solidFill>
                  <a:srgbClr val="FF0000"/>
                </a:solidFill>
                <a:latin typeface="標楷體" panose="03000509000000000000" pitchFamily="65" charset="-120"/>
                <a:ea typeface="標楷體" panose="03000509000000000000" pitchFamily="65" charset="-120"/>
                <a:cs typeface="+mn-cs"/>
              </a:rPr>
              <a:t>38</a:t>
            </a:r>
            <a:r>
              <a:rPr lang="zh-TW" altLang="en-US" sz="2000" dirty="0">
                <a:solidFill>
                  <a:srgbClr val="FF0000"/>
                </a:solidFill>
                <a:latin typeface="標楷體" panose="03000509000000000000" pitchFamily="65" charset="-120"/>
                <a:ea typeface="標楷體" panose="03000509000000000000" pitchFamily="65" charset="-120"/>
                <a:cs typeface="+mn-cs"/>
              </a:rPr>
              <a:t>、</a:t>
            </a:r>
            <a:r>
              <a:rPr lang="en-US" altLang="zh-TW" sz="2000" dirty="0">
                <a:solidFill>
                  <a:srgbClr val="FF0000"/>
                </a:solidFill>
                <a:latin typeface="標楷體" panose="03000509000000000000" pitchFamily="65" charset="-120"/>
                <a:ea typeface="標楷體" panose="03000509000000000000" pitchFamily="65" charset="-120"/>
                <a:cs typeface="+mn-cs"/>
              </a:rPr>
              <a:t>39</a:t>
            </a:r>
            <a:endParaRPr lang="zh-TW" altLang="en-US" sz="2000" dirty="0">
              <a:solidFill>
                <a:srgbClr val="FF0000"/>
              </a:solidFill>
              <a:latin typeface="標楷體" panose="03000509000000000000" pitchFamily="65" charset="-120"/>
              <a:ea typeface="標楷體" panose="03000509000000000000" pitchFamily="65" charset="-120"/>
              <a:cs typeface="+mn-cs"/>
            </a:endParaRPr>
          </a:p>
        </p:txBody>
      </p:sp>
      <p:sp>
        <p:nvSpPr>
          <p:cNvPr id="5" name="文字方塊 4"/>
          <p:cNvSpPr txBox="1"/>
          <p:nvPr/>
        </p:nvSpPr>
        <p:spPr>
          <a:xfrm>
            <a:off x="467544" y="2031185"/>
            <a:ext cx="7920880" cy="523220"/>
          </a:xfrm>
          <a:prstGeom prst="rect">
            <a:avLst/>
          </a:prstGeom>
          <a:solidFill>
            <a:sysClr val="window" lastClr="FFFFFF"/>
          </a:solidFill>
          <a:ln w="25400" cap="flat" cmpd="sng" algn="ctr">
            <a:solidFill>
              <a:srgbClr val="8064A2"/>
            </a:solidFill>
            <a:prstDash val="solid"/>
          </a:ln>
          <a:effectLst/>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zh-TW" altLang="en-US" sz="2400" b="1" i="0" u="none" strike="noStrike" kern="0" cap="none" spc="0" normalizeH="0" baseline="0" noProof="0" dirty="0">
                <a:ln>
                  <a:noFill/>
                </a:ln>
                <a:solidFill>
                  <a:srgbClr val="0000FF"/>
                </a:solidFill>
                <a:effectLst/>
                <a:uLnTx/>
                <a:uFillTx/>
                <a:latin typeface="標楷體"/>
                <a:ea typeface="標楷體"/>
                <a:cs typeface="+mn-cs"/>
              </a:rPr>
              <a:t>現職人員退休</a:t>
            </a:r>
            <a:r>
              <a:rPr kumimoji="0" lang="zh-TW" altLang="en-US" sz="2400" b="1" kern="0" dirty="0">
                <a:latin typeface="標楷體"/>
                <a:ea typeface="標楷體"/>
              </a:rPr>
              <a:t>，</a:t>
            </a:r>
            <a:r>
              <a:rPr kumimoji="0" lang="zh-TW" altLang="en-US" sz="2400" b="1" i="0" u="none" strike="noStrike" kern="0" cap="none" spc="0" normalizeH="0" baseline="0" noProof="0" dirty="0">
                <a:ln>
                  <a:noFill/>
                </a:ln>
                <a:solidFill>
                  <a:srgbClr val="0000FF"/>
                </a:solidFill>
                <a:effectLst/>
                <a:uLnTx/>
                <a:uFillTx/>
                <a:latin typeface="標楷體"/>
                <a:ea typeface="標楷體"/>
                <a:cs typeface="+mn-cs"/>
              </a:rPr>
              <a:t>依</a:t>
            </a:r>
            <a:r>
              <a:rPr kumimoji="0" lang="zh-TW" altLang="en-US" sz="2800" b="1" i="0" u="none" strike="noStrike" kern="0" cap="none" spc="0" normalizeH="0" baseline="0" noProof="0" dirty="0">
                <a:ln>
                  <a:noFill/>
                </a:ln>
                <a:solidFill>
                  <a:srgbClr val="FF3300"/>
                </a:solidFill>
                <a:effectLst>
                  <a:outerShdw blurRad="38100" dist="38100" dir="2700000" algn="tl">
                    <a:srgbClr val="000000">
                      <a:alpha val="43137"/>
                    </a:srgbClr>
                  </a:outerShdw>
                </a:effectLst>
                <a:uLnTx/>
                <a:uFillTx/>
                <a:latin typeface="標楷體"/>
                <a:ea typeface="標楷體"/>
                <a:cs typeface="+mn-cs"/>
              </a:rPr>
              <a:t>退休當年度替代率上限</a:t>
            </a:r>
            <a:r>
              <a:rPr kumimoji="0" lang="zh-TW" altLang="en-US" sz="2400" b="1" i="0" u="none" strike="noStrike" kern="0" cap="none" spc="0" normalizeH="0" baseline="0" noProof="0" dirty="0">
                <a:ln>
                  <a:noFill/>
                </a:ln>
                <a:effectLst/>
                <a:uLnTx/>
                <a:uFillTx/>
                <a:latin typeface="標楷體"/>
                <a:ea typeface="標楷體"/>
                <a:cs typeface="+mn-cs"/>
              </a:rPr>
              <a:t>逐年調降</a:t>
            </a:r>
          </a:p>
        </p:txBody>
      </p:sp>
      <p:pic>
        <p:nvPicPr>
          <p:cNvPr id="6" name="圖片 5"/>
          <p:cNvPicPr>
            <a:picLocks noChangeAspect="1"/>
          </p:cNvPicPr>
          <p:nvPr/>
        </p:nvPicPr>
        <p:blipFill>
          <a:blip r:embed="rId3" cstate="print"/>
          <a:stretch>
            <a:fillRect/>
          </a:stretch>
        </p:blipFill>
        <p:spPr>
          <a:xfrm>
            <a:off x="189890" y="2485079"/>
            <a:ext cx="7829844" cy="2638012"/>
          </a:xfrm>
          <a:prstGeom prst="rect">
            <a:avLst/>
          </a:prstGeom>
        </p:spPr>
      </p:pic>
      <p:grpSp>
        <p:nvGrpSpPr>
          <p:cNvPr id="7" name="群組 6"/>
          <p:cNvGrpSpPr/>
          <p:nvPr/>
        </p:nvGrpSpPr>
        <p:grpSpPr>
          <a:xfrm>
            <a:off x="242870" y="4869160"/>
            <a:ext cx="7857522" cy="1872208"/>
            <a:chOff x="395536" y="4687601"/>
            <a:chExt cx="8022196" cy="1972693"/>
          </a:xfrm>
        </p:grpSpPr>
        <p:sp>
          <p:nvSpPr>
            <p:cNvPr id="8" name="文字方塊 7"/>
            <p:cNvSpPr txBox="1"/>
            <p:nvPr/>
          </p:nvSpPr>
          <p:spPr>
            <a:xfrm>
              <a:off x="395536" y="4849356"/>
              <a:ext cx="1399331" cy="1810938"/>
            </a:xfrm>
            <a:prstGeom prst="rect">
              <a:avLst/>
            </a:prstGeom>
            <a:solidFill>
              <a:sysClr val="window" lastClr="FFFFFF"/>
            </a:solidFill>
            <a:ln w="25400" cap="flat" cmpd="sng" algn="ctr">
              <a:solidFill>
                <a:srgbClr val="8064A2"/>
              </a:solidFill>
              <a:prstDash val="solid"/>
            </a:ln>
            <a:effectLst/>
          </p:spPr>
          <p:txBody>
            <a:bodyPr wrap="square" rtlCol="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zh-TW" altLang="en-US" sz="2200" b="1" i="0" u="none" strike="noStrike" kern="0" cap="none" spc="0" normalizeH="0" baseline="0" noProof="0" dirty="0">
                  <a:ln>
                    <a:noFill/>
                  </a:ln>
                  <a:solidFill>
                    <a:srgbClr val="0000CC"/>
                  </a:solidFill>
                  <a:effectLst/>
                  <a:uLnTx/>
                  <a:uFillTx/>
                  <a:latin typeface="標楷體"/>
                  <a:ea typeface="標楷體"/>
                  <a:cs typeface="+mn-cs"/>
                </a:rPr>
                <a:t>調降後月退休總所得不得低於最低保障金額</a:t>
              </a:r>
            </a:p>
          </p:txBody>
        </p:sp>
        <p:grpSp>
          <p:nvGrpSpPr>
            <p:cNvPr id="9" name="群組 8"/>
            <p:cNvGrpSpPr/>
            <p:nvPr/>
          </p:nvGrpSpPr>
          <p:grpSpPr>
            <a:xfrm>
              <a:off x="1913606" y="5368560"/>
              <a:ext cx="6504126" cy="539132"/>
              <a:chOff x="7157968" y="3498048"/>
              <a:chExt cx="1744475" cy="1295370"/>
            </a:xfrm>
          </p:grpSpPr>
          <p:sp>
            <p:nvSpPr>
              <p:cNvPr id="12" name="圓柱 11"/>
              <p:cNvSpPr/>
              <p:nvPr/>
            </p:nvSpPr>
            <p:spPr>
              <a:xfrm>
                <a:off x="7157968" y="3498048"/>
                <a:ext cx="1744475" cy="1132585"/>
              </a:xfrm>
              <a:prstGeom prst="can">
                <a:avLst/>
              </a:prstGeom>
              <a:solidFill>
                <a:srgbClr val="FF0066"/>
              </a:solidFill>
              <a:ln w="9525" cap="flat" cmpd="sng" algn="ctr">
                <a:solidFill>
                  <a:srgbClr val="8064A2">
                    <a:shade val="95000"/>
                    <a:satMod val="105000"/>
                  </a:srgbClr>
                </a:solidFill>
                <a:prstDash val="solid"/>
              </a:ln>
              <a:effectLst>
                <a:outerShdw blurRad="40000" dist="23000" dir="5400000" rotWithShape="0">
                  <a:srgbClr val="000000">
                    <a:alpha val="35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TW" altLang="en-US" sz="1800" b="0" i="0" u="none" strike="noStrike" kern="0" cap="none" spc="0" normalizeH="0" baseline="0" noProof="0">
                  <a:ln>
                    <a:noFill/>
                  </a:ln>
                  <a:solidFill>
                    <a:prstClr val="white"/>
                  </a:solidFill>
                  <a:effectLst/>
                  <a:uLnTx/>
                  <a:uFillTx/>
                  <a:latin typeface="Calibri"/>
                  <a:ea typeface="標楷體"/>
                  <a:cs typeface="+mn-cs"/>
                </a:endParaRPr>
              </a:p>
            </p:txBody>
          </p:sp>
          <p:sp>
            <p:nvSpPr>
              <p:cNvPr id="13" name="文字方塊 12"/>
              <p:cNvSpPr txBox="1"/>
              <p:nvPr/>
            </p:nvSpPr>
            <p:spPr>
              <a:xfrm>
                <a:off x="7821961" y="3624643"/>
                <a:ext cx="409189" cy="1168775"/>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altLang="zh-TW" sz="2400" b="0" i="0" u="none" strike="noStrike" kern="0" cap="none" spc="0" normalizeH="0" baseline="0" noProof="0" dirty="0">
                    <a:ln w="18415" cmpd="sng">
                      <a:solidFill>
                        <a:srgbClr val="FFFFFF"/>
                      </a:solidFill>
                      <a:prstDash val="solid"/>
                    </a:ln>
                    <a:solidFill>
                      <a:srgbClr val="FFFFFF"/>
                    </a:solidFill>
                    <a:effectLst>
                      <a:outerShdw blurRad="63500" dir="3600000" algn="tl" rotWithShape="0">
                        <a:srgbClr val="000000">
                          <a:alpha val="70000"/>
                        </a:srgbClr>
                      </a:outerShdw>
                    </a:effectLst>
                    <a:uLnTx/>
                    <a:uFillTx/>
                    <a:latin typeface="標楷體"/>
                    <a:ea typeface="標楷體"/>
                  </a:rPr>
                  <a:t>3</a:t>
                </a:r>
                <a:r>
                  <a:rPr kumimoji="0" lang="en-US" altLang="zh-TW" sz="2400" kern="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標楷體"/>
                    <a:ea typeface="標楷體"/>
                  </a:rPr>
                  <a:t>3</a:t>
                </a:r>
                <a:r>
                  <a:rPr kumimoji="0" lang="en-US" altLang="zh-TW" sz="2400" b="0" i="0" u="none" strike="noStrike" kern="0" cap="none" spc="0" normalizeH="0" baseline="0" noProof="0" dirty="0">
                    <a:ln w="18415" cmpd="sng">
                      <a:solidFill>
                        <a:srgbClr val="FFFFFF"/>
                      </a:solidFill>
                      <a:prstDash val="solid"/>
                    </a:ln>
                    <a:solidFill>
                      <a:srgbClr val="FFFFFF"/>
                    </a:solidFill>
                    <a:effectLst>
                      <a:outerShdw blurRad="63500" dir="3600000" algn="tl" rotWithShape="0">
                        <a:srgbClr val="000000">
                          <a:alpha val="70000"/>
                        </a:srgbClr>
                      </a:outerShdw>
                    </a:effectLst>
                    <a:uLnTx/>
                    <a:uFillTx/>
                    <a:latin typeface="標楷體"/>
                    <a:ea typeface="標楷體"/>
                  </a:rPr>
                  <a:t>,140</a:t>
                </a:r>
                <a:r>
                  <a:rPr kumimoji="0" lang="zh-TW" altLang="en-US" sz="2400" b="0" i="0" u="none" strike="noStrike" kern="0" cap="none" spc="0" normalizeH="0" baseline="0" noProof="0" dirty="0">
                    <a:ln w="18415" cmpd="sng">
                      <a:solidFill>
                        <a:srgbClr val="FFFFFF"/>
                      </a:solidFill>
                      <a:prstDash val="solid"/>
                    </a:ln>
                    <a:solidFill>
                      <a:srgbClr val="FFFFFF"/>
                    </a:solidFill>
                    <a:effectLst>
                      <a:outerShdw blurRad="63500" dir="3600000" algn="tl" rotWithShape="0">
                        <a:srgbClr val="000000">
                          <a:alpha val="70000"/>
                        </a:srgbClr>
                      </a:outerShdw>
                    </a:effectLst>
                    <a:uLnTx/>
                    <a:uFillTx/>
                    <a:latin typeface="標楷體"/>
                    <a:ea typeface="標楷體"/>
                  </a:rPr>
                  <a:t>元</a:t>
                </a:r>
              </a:p>
            </p:txBody>
          </p:sp>
        </p:grpSp>
        <p:sp>
          <p:nvSpPr>
            <p:cNvPr id="10" name="文字方塊 9"/>
            <p:cNvSpPr txBox="1"/>
            <p:nvPr/>
          </p:nvSpPr>
          <p:spPr>
            <a:xfrm>
              <a:off x="3695939" y="4687601"/>
              <a:ext cx="2510608" cy="489878"/>
            </a:xfrm>
            <a:prstGeom prst="rect">
              <a:avLst/>
            </a:prstGeom>
            <a:solidFill>
              <a:sysClr val="window" lastClr="FFFFFF"/>
            </a:solidFill>
            <a:ln w="25400" cap="flat" cmpd="sng" algn="ctr">
              <a:solidFill>
                <a:srgbClr val="8064A2"/>
              </a:solidFill>
              <a:prstDash val="solid"/>
            </a:ln>
            <a:effectLst/>
          </p:spPr>
          <p:txBody>
            <a:bodyPr wrap="square" rtlCol="0">
              <a:spAutoFit/>
            </a:bodyPr>
            <a:lstStyle/>
            <a:p>
              <a:pPr marL="0" marR="0" lvl="0" indent="0" algn="ctr" defTabSz="914400" eaLnBrk="1" fontAlgn="auto" latinLnBrk="0" hangingPunct="1">
                <a:lnSpc>
                  <a:spcPts val="3120"/>
                </a:lnSpc>
                <a:spcBef>
                  <a:spcPts val="0"/>
                </a:spcBef>
                <a:spcAft>
                  <a:spcPts val="0"/>
                </a:spcAft>
                <a:buClrTx/>
                <a:buSzTx/>
                <a:buFontTx/>
                <a:buNone/>
                <a:tabLst/>
                <a:defRPr/>
              </a:pPr>
              <a:r>
                <a:rPr kumimoji="0" lang="zh-TW" altLang="en-US" sz="2600" b="1" i="0" u="none" strike="noStrike" kern="0" cap="none" spc="0" normalizeH="0" baseline="0" noProof="0" dirty="0">
                  <a:ln>
                    <a:noFill/>
                  </a:ln>
                  <a:solidFill>
                    <a:srgbClr val="FF0000"/>
                  </a:solidFill>
                  <a:effectLst/>
                  <a:uLnTx/>
                  <a:uFillTx/>
                  <a:latin typeface="標楷體"/>
                  <a:ea typeface="標楷體"/>
                  <a:cs typeface="+mn-cs"/>
                </a:rPr>
                <a:t>最低保障金額</a:t>
              </a:r>
            </a:p>
          </p:txBody>
        </p:sp>
        <p:sp>
          <p:nvSpPr>
            <p:cNvPr id="11" name="矩形 10"/>
            <p:cNvSpPr/>
            <p:nvPr/>
          </p:nvSpPr>
          <p:spPr>
            <a:xfrm>
              <a:off x="2267744" y="5839941"/>
              <a:ext cx="5562100" cy="769441"/>
            </a:xfrm>
            <a:prstGeom prst="rect">
              <a:avLst/>
            </a:prstGeom>
            <a:ln>
              <a:solidFill>
                <a:srgbClr val="FFC000"/>
              </a:solidFill>
            </a:ln>
          </p:spPr>
          <p:txBody>
            <a:bodyPr wrap="non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zh-TW" altLang="en-US" sz="2200" b="1" i="0" u="none" strike="noStrike" kern="0" cap="none" spc="0" normalizeH="0" baseline="0" noProof="0" dirty="0">
                  <a:ln>
                    <a:noFill/>
                  </a:ln>
                  <a:solidFill>
                    <a:prstClr val="black"/>
                  </a:solidFill>
                  <a:effectLst/>
                  <a:uLnTx/>
                  <a:uFillTx/>
                  <a:latin typeface="標楷體"/>
                  <a:ea typeface="標楷體"/>
                </a:rPr>
                <a:t>註：月退休總所得</a:t>
              </a:r>
              <a:r>
                <a:rPr kumimoji="0" lang="en-US" altLang="zh-TW" sz="2200" b="1" i="0" u="none" strike="noStrike" kern="0" cap="none" spc="0" normalizeH="0" baseline="0" noProof="0" dirty="0">
                  <a:ln>
                    <a:noFill/>
                  </a:ln>
                  <a:solidFill>
                    <a:prstClr val="black"/>
                  </a:solidFill>
                  <a:effectLst/>
                  <a:uLnTx/>
                  <a:uFillTx/>
                  <a:latin typeface="標楷體"/>
                  <a:ea typeface="標楷體"/>
                </a:rPr>
                <a:t>=</a:t>
              </a:r>
              <a:r>
                <a:rPr kumimoji="0" lang="zh-TW" altLang="en-US" sz="2200" b="1" i="0" u="none" strike="noStrike" kern="0" cap="none" spc="0" normalizeH="0" baseline="0" noProof="0" dirty="0">
                  <a:ln>
                    <a:noFill/>
                  </a:ln>
                  <a:solidFill>
                    <a:prstClr val="black"/>
                  </a:solidFill>
                  <a:effectLst/>
                  <a:uLnTx/>
                  <a:uFillTx/>
                  <a:latin typeface="標楷體"/>
                  <a:ea typeface="標楷體"/>
                </a:rPr>
                <a:t>優存利息</a:t>
              </a:r>
              <a:r>
                <a:rPr kumimoji="0" lang="en-US" altLang="zh-TW" sz="2200" b="1" i="0" u="none" strike="noStrike" kern="0" cap="none" spc="0" normalizeH="0" baseline="0" noProof="0" dirty="0">
                  <a:ln>
                    <a:noFill/>
                  </a:ln>
                  <a:solidFill>
                    <a:prstClr val="black"/>
                  </a:solidFill>
                  <a:effectLst/>
                  <a:uLnTx/>
                  <a:uFillTx/>
                  <a:latin typeface="標楷體"/>
                  <a:ea typeface="標楷體"/>
                </a:rPr>
                <a:t>+</a:t>
              </a:r>
              <a:r>
                <a:rPr kumimoji="0" lang="zh-TW" altLang="en-US" sz="2200" b="1" i="0" u="none" strike="noStrike" kern="0" cap="none" spc="0" normalizeH="0" baseline="0" noProof="0" dirty="0">
                  <a:ln>
                    <a:noFill/>
                  </a:ln>
                  <a:solidFill>
                    <a:prstClr val="black"/>
                  </a:solidFill>
                  <a:effectLst/>
                  <a:uLnTx/>
                  <a:uFillTx/>
                  <a:latin typeface="標楷體"/>
                  <a:ea typeface="標楷體"/>
                </a:rPr>
                <a:t>月退休金</a:t>
              </a:r>
              <a:endParaRPr kumimoji="0" lang="en-US" altLang="zh-TW" sz="2200" b="1" i="0" u="none" strike="noStrike" kern="0" cap="none" spc="0" normalizeH="0" baseline="0" noProof="0" dirty="0">
                <a:ln>
                  <a:noFill/>
                </a:ln>
                <a:solidFill>
                  <a:prstClr val="black"/>
                </a:solidFill>
                <a:effectLst/>
                <a:uLnTx/>
                <a:uFillTx/>
                <a:latin typeface="標楷體"/>
                <a:ea typeface="標楷體"/>
              </a:endParaRPr>
            </a:p>
            <a:p>
              <a:pPr marL="450850" marR="0" lvl="0" indent="0" algn="ctr" defTabSz="914400" eaLnBrk="1" fontAlgn="auto" latinLnBrk="0" hangingPunct="1">
                <a:lnSpc>
                  <a:spcPct val="100000"/>
                </a:lnSpc>
                <a:spcBef>
                  <a:spcPts val="0"/>
                </a:spcBef>
                <a:spcAft>
                  <a:spcPts val="0"/>
                </a:spcAft>
                <a:buClrTx/>
                <a:buSzTx/>
                <a:buFontTx/>
                <a:buNone/>
                <a:tabLst/>
                <a:defRPr/>
              </a:pPr>
              <a:r>
                <a:rPr kumimoji="0" lang="zh-TW" altLang="en-US" sz="2200" b="1" i="0" u="none" strike="noStrike" kern="0" cap="none" spc="0" normalizeH="0" baseline="0" noProof="0" dirty="0">
                  <a:ln>
                    <a:noFill/>
                  </a:ln>
                  <a:solidFill>
                    <a:prstClr val="black"/>
                  </a:solidFill>
                  <a:effectLst/>
                  <a:uLnTx/>
                  <a:uFillTx/>
                  <a:latin typeface="標楷體"/>
                  <a:ea typeface="標楷體"/>
                </a:rPr>
                <a:t>原即低於最低保障金額者，維持原金額</a:t>
              </a:r>
              <a:endParaRPr kumimoji="0" lang="zh-TW" altLang="en-US" sz="2200" b="0" i="0" u="none" strike="noStrike" kern="0" cap="none" spc="0" normalizeH="0" baseline="0" noProof="0" dirty="0">
                <a:ln>
                  <a:noFill/>
                </a:ln>
                <a:solidFill>
                  <a:prstClr val="black"/>
                </a:solidFill>
                <a:effectLst/>
                <a:uLnTx/>
                <a:uFillTx/>
                <a:latin typeface="標楷體"/>
                <a:ea typeface="標楷體"/>
              </a:endParaRPr>
            </a:p>
          </p:txBody>
        </p:sp>
      </p:grpSp>
      <p:sp>
        <p:nvSpPr>
          <p:cNvPr id="16" name="向右箭號 15"/>
          <p:cNvSpPr/>
          <p:nvPr/>
        </p:nvSpPr>
        <p:spPr>
          <a:xfrm>
            <a:off x="3261367" y="4207336"/>
            <a:ext cx="2429407" cy="248419"/>
          </a:xfrm>
          <a:prstGeom prst="rightArrow">
            <a:avLst/>
          </a:prstGeom>
          <a:gradFill rotWithShape="1">
            <a:gsLst>
              <a:gs pos="0">
                <a:srgbClr val="F79646">
                  <a:shade val="51000"/>
                  <a:satMod val="130000"/>
                </a:srgbClr>
              </a:gs>
              <a:gs pos="80000">
                <a:srgbClr val="F79646">
                  <a:shade val="93000"/>
                  <a:satMod val="130000"/>
                </a:srgbClr>
              </a:gs>
              <a:gs pos="100000">
                <a:srgbClr val="F79646">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TW" altLang="en-US" sz="1100" b="0" i="0" u="none" strike="noStrike" kern="0" cap="none" spc="0" normalizeH="0" baseline="0" noProof="0">
              <a:ln>
                <a:noFill/>
              </a:ln>
              <a:solidFill>
                <a:sysClr val="window" lastClr="FFFFFF"/>
              </a:solidFill>
              <a:effectLst/>
              <a:uLnTx/>
              <a:uFillTx/>
              <a:latin typeface="Calibri"/>
              <a:ea typeface="標楷體"/>
              <a:cs typeface="+mn-cs"/>
            </a:endParaRPr>
          </a:p>
        </p:txBody>
      </p:sp>
    </p:spTree>
    <p:extLst>
      <p:ext uri="{BB962C8B-B14F-4D97-AF65-F5344CB8AC3E}">
        <p14:creationId xmlns:p14="http://schemas.microsoft.com/office/powerpoint/2010/main" val="3819809999"/>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標題 2"/>
          <p:cNvSpPr>
            <a:spLocks noGrp="1"/>
          </p:cNvSpPr>
          <p:nvPr>
            <p:ph type="title"/>
          </p:nvPr>
        </p:nvSpPr>
        <p:spPr>
          <a:xfrm>
            <a:off x="395536" y="476672"/>
            <a:ext cx="8229600" cy="1252728"/>
          </a:xfrm>
        </p:spPr>
        <p:txBody>
          <a:bodyPr>
            <a:normAutofit/>
          </a:bodyPr>
          <a:lstStyle/>
          <a:p>
            <a:r>
              <a:rPr lang="zh-TW" altLang="en-US" sz="3600" b="1" dirty="0">
                <a:solidFill>
                  <a:schemeClr val="tx1"/>
                </a:solidFill>
              </a:rPr>
              <a:t>退休所得替代率之上限及調降</a:t>
            </a:r>
            <a:r>
              <a:rPr lang="zh-TW" altLang="en-US" sz="2000" dirty="0">
                <a:solidFill>
                  <a:srgbClr val="FF0000"/>
                </a:solidFill>
                <a:latin typeface="標楷體" panose="03000509000000000000" pitchFamily="65" charset="-120"/>
                <a:ea typeface="標楷體" panose="03000509000000000000" pitchFamily="65" charset="-120"/>
                <a:cs typeface="+mn-cs"/>
              </a:rPr>
              <a:t>教＃</a:t>
            </a:r>
            <a:r>
              <a:rPr lang="en-US" altLang="zh-TW" sz="2000" dirty="0">
                <a:solidFill>
                  <a:srgbClr val="FF0000"/>
                </a:solidFill>
                <a:latin typeface="標楷體" panose="03000509000000000000" pitchFamily="65" charset="-120"/>
                <a:ea typeface="標楷體" panose="03000509000000000000" pitchFamily="65" charset="-120"/>
                <a:cs typeface="+mn-cs"/>
              </a:rPr>
              <a:t>39</a:t>
            </a:r>
            <a:r>
              <a:rPr lang="en-US" altLang="zh-TW" sz="2000" dirty="0">
                <a:solidFill>
                  <a:srgbClr val="FF0000"/>
                </a:solidFill>
                <a:latin typeface="新細明體" panose="02020500000000000000" pitchFamily="18" charset="-120"/>
                <a:ea typeface="新細明體" panose="02020500000000000000" pitchFamily="18" charset="-120"/>
                <a:cs typeface="+mn-cs"/>
              </a:rPr>
              <a:t>Ⅰ</a:t>
            </a:r>
            <a:endParaRPr lang="zh-TW" altLang="en-US" sz="2000" dirty="0">
              <a:solidFill>
                <a:srgbClr val="FF0000"/>
              </a:solidFill>
              <a:latin typeface="標楷體" panose="03000509000000000000" pitchFamily="65" charset="-120"/>
              <a:ea typeface="標楷體" panose="03000509000000000000" pitchFamily="65" charset="-120"/>
              <a:cs typeface="+mn-cs"/>
            </a:endParaRPr>
          </a:p>
        </p:txBody>
      </p:sp>
      <p:grpSp>
        <p:nvGrpSpPr>
          <p:cNvPr id="7" name="群組 6"/>
          <p:cNvGrpSpPr/>
          <p:nvPr/>
        </p:nvGrpSpPr>
        <p:grpSpPr>
          <a:xfrm>
            <a:off x="611560" y="1719674"/>
            <a:ext cx="8136904" cy="5112568"/>
            <a:chOff x="611560" y="1844824"/>
            <a:chExt cx="8136904" cy="5112568"/>
          </a:xfrm>
          <a:noFill/>
        </p:grpSpPr>
        <p:graphicFrame>
          <p:nvGraphicFramePr>
            <p:cNvPr id="5" name="資料庫圖表 4"/>
            <p:cNvGraphicFramePr/>
            <p:nvPr>
              <p:extLst/>
            </p:nvPr>
          </p:nvGraphicFramePr>
          <p:xfrm>
            <a:off x="611560" y="1844824"/>
            <a:ext cx="8136904" cy="511256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文字方塊 3"/>
            <p:cNvSpPr txBox="1"/>
            <p:nvPr/>
          </p:nvSpPr>
          <p:spPr>
            <a:xfrm>
              <a:off x="2555776" y="4919008"/>
              <a:ext cx="2736304" cy="2015936"/>
            </a:xfrm>
            <a:prstGeom prst="rect">
              <a:avLst/>
            </a:prstGeom>
            <a:noFill/>
            <a:ln>
              <a:noFill/>
            </a:ln>
          </p:spPr>
          <p:style>
            <a:lnRef idx="1">
              <a:schemeClr val="accent5"/>
            </a:lnRef>
            <a:fillRef idx="2">
              <a:schemeClr val="accent5"/>
            </a:fillRef>
            <a:effectRef idx="1">
              <a:schemeClr val="accent5"/>
            </a:effectRef>
            <a:fontRef idx="minor">
              <a:schemeClr val="dk1"/>
            </a:fontRef>
          </p:style>
          <p:txBody>
            <a:bodyPr wrap="square" rtlCol="0">
              <a:spAutoFit/>
            </a:bodyPr>
            <a:lstStyle/>
            <a:p>
              <a:pPr marL="457200" lvl="0" indent="-457200">
                <a:spcAft>
                  <a:spcPts val="0"/>
                </a:spcAft>
                <a:buFont typeface="+mj-lt"/>
                <a:buAutoNum type="arabicPeriod"/>
              </a:pPr>
              <a:r>
                <a:rPr lang="zh-TW" altLang="en-US" u="sng" dirty="0">
                  <a:latin typeface="+mj-ea"/>
                </a:rPr>
                <a:t>優惠存款利息</a:t>
              </a:r>
              <a:endParaRPr lang="en-US" altLang="zh-TW" u="sng" dirty="0">
                <a:latin typeface="+mj-ea"/>
              </a:endParaRPr>
            </a:p>
            <a:p>
              <a:pPr marL="457200" lvl="0" indent="-457200">
                <a:spcAft>
                  <a:spcPts val="0"/>
                </a:spcAft>
                <a:buFont typeface="+mj-lt"/>
                <a:buAutoNum type="arabicPeriod"/>
              </a:pPr>
              <a:r>
                <a:rPr lang="zh-TW" altLang="en-US" u="sng" dirty="0">
                  <a:latin typeface="+mj-ea"/>
                </a:rPr>
                <a:t>舊制月退休金</a:t>
              </a:r>
              <a:r>
                <a:rPr lang="en-US" altLang="zh-TW" u="sng" dirty="0">
                  <a:latin typeface="+mj-ea"/>
                </a:rPr>
                <a:t>(</a:t>
              </a:r>
              <a:r>
                <a:rPr lang="zh-TW" altLang="en-US" u="sng" dirty="0">
                  <a:latin typeface="+mj-ea"/>
                </a:rPr>
                <a:t>含月補償金</a:t>
              </a:r>
              <a:r>
                <a:rPr lang="en-US" altLang="zh-TW" u="sng" dirty="0">
                  <a:latin typeface="+mj-ea"/>
                </a:rPr>
                <a:t>)</a:t>
              </a:r>
            </a:p>
            <a:p>
              <a:pPr marL="457200" lvl="0" indent="-457200">
                <a:spcAft>
                  <a:spcPts val="0"/>
                </a:spcAft>
                <a:buFont typeface="+mj-lt"/>
                <a:buAutoNum type="arabicPeriod"/>
              </a:pPr>
              <a:r>
                <a:rPr lang="zh-TW" altLang="en-US" u="sng" dirty="0">
                  <a:latin typeface="+mj-ea"/>
                </a:rPr>
                <a:t>退撫新制月退休金</a:t>
              </a:r>
              <a:endParaRPr lang="en-US" altLang="zh-TW" u="sng" dirty="0">
                <a:latin typeface="+mj-ea"/>
              </a:endParaRPr>
            </a:p>
            <a:p>
              <a:pPr lvl="0">
                <a:spcBef>
                  <a:spcPts val="600"/>
                </a:spcBef>
                <a:spcAft>
                  <a:spcPts val="0"/>
                </a:spcAft>
              </a:pPr>
              <a:r>
                <a:rPr lang="en-US" altLang="zh-TW" dirty="0">
                  <a:solidFill>
                    <a:srgbClr val="D60093"/>
                  </a:solidFill>
                  <a:latin typeface="+mj-ea"/>
                </a:rPr>
                <a:t>【</a:t>
              </a:r>
              <a:r>
                <a:rPr lang="zh-TW" altLang="en-US" dirty="0">
                  <a:solidFill>
                    <a:srgbClr val="D60093"/>
                  </a:solidFill>
                  <a:latin typeface="+mj-ea"/>
                </a:rPr>
                <a:t>公保或勞保年金優先保障，不扣減</a:t>
              </a:r>
              <a:r>
                <a:rPr lang="en-US" altLang="zh-TW" dirty="0">
                  <a:solidFill>
                    <a:srgbClr val="D60093"/>
                  </a:solidFill>
                  <a:latin typeface="+mj-ea"/>
                </a:rPr>
                <a:t>】</a:t>
              </a:r>
              <a:endParaRPr lang="en-US" altLang="zh-TW" sz="2400" dirty="0">
                <a:solidFill>
                  <a:srgbClr val="D60093"/>
                </a:solidFill>
                <a:latin typeface="+mj-ea"/>
              </a:endParaRPr>
            </a:p>
          </p:txBody>
        </p:sp>
      </p:grpSp>
      <p:sp>
        <p:nvSpPr>
          <p:cNvPr id="14" name="圓角矩形 13"/>
          <p:cNvSpPr/>
          <p:nvPr/>
        </p:nvSpPr>
        <p:spPr>
          <a:xfrm>
            <a:off x="755576" y="1988840"/>
            <a:ext cx="2448272" cy="360040"/>
          </a:xfrm>
          <a:prstGeom prst="roundRect">
            <a:avLst/>
          </a:prstGeom>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zh-TW" altLang="en-US" sz="2400" b="1" dirty="0">
                <a:solidFill>
                  <a:schemeClr val="bg1"/>
                </a:solidFill>
              </a:rPr>
              <a:t>逾上限扣減原則</a:t>
            </a:r>
            <a:endParaRPr lang="zh-TW" altLang="en-US" sz="2400" dirty="0">
              <a:solidFill>
                <a:schemeClr val="bg1"/>
              </a:solidFill>
              <a:latin typeface="+mn-ea"/>
            </a:endParaRPr>
          </a:p>
        </p:txBody>
      </p:sp>
    </p:spTree>
    <p:extLst>
      <p:ext uri="{BB962C8B-B14F-4D97-AF65-F5344CB8AC3E}">
        <p14:creationId xmlns:p14="http://schemas.microsoft.com/office/powerpoint/2010/main" val="3531947338"/>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a:xfrm>
            <a:off x="899592" y="2775870"/>
            <a:ext cx="7488832" cy="3456384"/>
          </a:xfrm>
          <a:gradFill>
            <a:gsLst>
              <a:gs pos="0">
                <a:schemeClr val="bg1">
                  <a:lumMod val="98000"/>
                </a:schemeClr>
              </a:gs>
              <a:gs pos="100000">
                <a:srgbClr val="92D050"/>
              </a:gs>
              <a:gs pos="100000">
                <a:srgbClr val="9BBB59">
                  <a:tint val="15000"/>
                  <a:satMod val="350000"/>
                </a:srgbClr>
              </a:gs>
            </a:gsLst>
            <a:lin ang="2700000" scaled="1"/>
          </a:gradFill>
        </p:spPr>
        <p:txBody>
          <a:bodyPr>
            <a:noAutofit/>
          </a:bodyPr>
          <a:lstStyle/>
          <a:p>
            <a:pPr>
              <a:buNone/>
            </a:pPr>
            <a:r>
              <a:rPr lang="zh-TW" altLang="en-US" sz="2800" dirty="0">
                <a:solidFill>
                  <a:schemeClr val="tx1"/>
                </a:solidFill>
              </a:rPr>
              <a:t>    </a:t>
            </a:r>
            <a:r>
              <a:rPr lang="zh-TW" altLang="en-US" sz="2800" b="1" dirty="0">
                <a:solidFill>
                  <a:schemeClr val="tx1"/>
                </a:solidFill>
                <a:latin typeface="+mn-ea"/>
              </a:rPr>
              <a:t>法案公布施行前、後</a:t>
            </a:r>
            <a:r>
              <a:rPr lang="zh-TW" altLang="en-US" sz="2800" b="1" dirty="0">
                <a:solidFill>
                  <a:srgbClr val="FF0000"/>
                </a:solidFill>
                <a:latin typeface="+mn-ea"/>
              </a:rPr>
              <a:t>因公傷病命令退休人員</a:t>
            </a:r>
            <a:r>
              <a:rPr lang="zh-TW" altLang="en-US" sz="2800" b="1" dirty="0">
                <a:solidFill>
                  <a:schemeClr val="tx1"/>
                </a:solidFill>
                <a:latin typeface="+mn-ea"/>
              </a:rPr>
              <a:t>，有下列情形之一者，不適用替代率調降規定：</a:t>
            </a:r>
            <a:endParaRPr lang="en-US" altLang="zh-TW" sz="2800" b="1" dirty="0">
              <a:solidFill>
                <a:schemeClr val="tx1"/>
              </a:solidFill>
              <a:latin typeface="+mn-ea"/>
            </a:endParaRPr>
          </a:p>
          <a:p>
            <a:pPr>
              <a:buNone/>
            </a:pPr>
            <a:r>
              <a:rPr lang="zh-TW" altLang="en-US" sz="2800" b="1" dirty="0">
                <a:solidFill>
                  <a:schemeClr val="tx1"/>
                </a:solidFill>
                <a:latin typeface="+mn-ea"/>
              </a:rPr>
              <a:t>一、因執行職務時，發生意外危險事故、 </a:t>
            </a:r>
            <a:endParaRPr lang="en-US" altLang="zh-TW" sz="2800" b="1" dirty="0">
              <a:solidFill>
                <a:schemeClr val="tx1"/>
              </a:solidFill>
              <a:latin typeface="+mn-ea"/>
            </a:endParaRPr>
          </a:p>
          <a:p>
            <a:pPr>
              <a:buNone/>
            </a:pPr>
            <a:r>
              <a:rPr lang="zh-TW" altLang="en-US" sz="2800" b="1" dirty="0">
                <a:solidFill>
                  <a:schemeClr val="tx1"/>
                </a:solidFill>
                <a:latin typeface="+mn-ea"/>
              </a:rPr>
              <a:t>    遭受暴力事件或罹患疾病，以致傷病。</a:t>
            </a:r>
            <a:endParaRPr lang="en-US" altLang="zh-TW" sz="2800" b="1" dirty="0">
              <a:solidFill>
                <a:schemeClr val="tx1"/>
              </a:solidFill>
              <a:latin typeface="+mn-ea"/>
            </a:endParaRPr>
          </a:p>
          <a:p>
            <a:pPr>
              <a:buNone/>
            </a:pPr>
            <a:r>
              <a:rPr lang="zh-TW" altLang="en-US" sz="2800" b="1" dirty="0">
                <a:solidFill>
                  <a:schemeClr val="tx1"/>
                </a:solidFill>
                <a:latin typeface="+mn-ea"/>
              </a:rPr>
              <a:t>二、因前款以外之情形，已致傷病且致全身 </a:t>
            </a:r>
            <a:endParaRPr lang="en-US" altLang="zh-TW" sz="2800" b="1" dirty="0">
              <a:solidFill>
                <a:schemeClr val="tx1"/>
              </a:solidFill>
              <a:latin typeface="+mn-ea"/>
            </a:endParaRPr>
          </a:p>
          <a:p>
            <a:pPr>
              <a:buNone/>
            </a:pPr>
            <a:r>
              <a:rPr lang="zh-TW" altLang="en-US" sz="2800" b="1" dirty="0">
                <a:solidFill>
                  <a:schemeClr val="tx1"/>
                </a:solidFill>
                <a:latin typeface="+mn-ea"/>
              </a:rPr>
              <a:t>    癱瘓或致日常生活無法自理。</a:t>
            </a:r>
          </a:p>
        </p:txBody>
      </p:sp>
      <p:sp>
        <p:nvSpPr>
          <p:cNvPr id="3" name="標題 2"/>
          <p:cNvSpPr>
            <a:spLocks noGrp="1"/>
          </p:cNvSpPr>
          <p:nvPr>
            <p:ph type="title"/>
          </p:nvPr>
        </p:nvSpPr>
        <p:spPr>
          <a:xfrm>
            <a:off x="467544" y="908720"/>
            <a:ext cx="8229600" cy="748672"/>
          </a:xfrm>
        </p:spPr>
        <p:txBody>
          <a:bodyPr>
            <a:normAutofit/>
          </a:bodyPr>
          <a:lstStyle/>
          <a:p>
            <a:r>
              <a:rPr lang="zh-TW" altLang="en-US" sz="3600" b="1" dirty="0">
                <a:solidFill>
                  <a:schemeClr val="tx1"/>
                </a:solidFill>
              </a:rPr>
              <a:t>退休所得替代率之上限及調降</a:t>
            </a:r>
            <a:r>
              <a:rPr lang="zh-TW" altLang="en-US" sz="2000" dirty="0">
                <a:solidFill>
                  <a:srgbClr val="FF0000"/>
                </a:solidFill>
                <a:latin typeface="標楷體" panose="03000509000000000000" pitchFamily="65" charset="-120"/>
                <a:ea typeface="標楷體" panose="03000509000000000000" pitchFamily="65" charset="-120"/>
                <a:cs typeface="+mn-cs"/>
              </a:rPr>
              <a:t>教＃</a:t>
            </a:r>
            <a:r>
              <a:rPr lang="en-US" altLang="zh-TW" sz="2000" dirty="0">
                <a:solidFill>
                  <a:srgbClr val="FF0000"/>
                </a:solidFill>
                <a:latin typeface="標楷體" panose="03000509000000000000" pitchFamily="65" charset="-120"/>
                <a:ea typeface="標楷體" panose="03000509000000000000" pitchFamily="65" charset="-120"/>
                <a:cs typeface="+mn-cs"/>
              </a:rPr>
              <a:t>33</a:t>
            </a:r>
            <a:endParaRPr lang="zh-TW" altLang="en-US" sz="2000" dirty="0">
              <a:solidFill>
                <a:srgbClr val="FF0000"/>
              </a:solidFill>
              <a:latin typeface="標楷體" panose="03000509000000000000" pitchFamily="65" charset="-120"/>
              <a:ea typeface="標楷體" panose="03000509000000000000" pitchFamily="65" charset="-120"/>
              <a:cs typeface="+mn-cs"/>
            </a:endParaRPr>
          </a:p>
        </p:txBody>
      </p:sp>
      <p:sp>
        <p:nvSpPr>
          <p:cNvPr id="14" name="圓角矩形 13"/>
          <p:cNvSpPr/>
          <p:nvPr/>
        </p:nvSpPr>
        <p:spPr>
          <a:xfrm>
            <a:off x="971600" y="2273997"/>
            <a:ext cx="2664296" cy="360040"/>
          </a:xfrm>
          <a:prstGeom prst="roundRect">
            <a:avLst/>
          </a:prstGeom>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zh-TW" altLang="en-US" sz="2400" b="1" dirty="0">
                <a:solidFill>
                  <a:schemeClr val="bg1"/>
                </a:solidFill>
              </a:rPr>
              <a:t>調降排除適用對象</a:t>
            </a:r>
            <a:endParaRPr lang="zh-TW" altLang="en-US" sz="2400" dirty="0">
              <a:solidFill>
                <a:schemeClr val="bg1"/>
              </a:solidFill>
              <a:latin typeface="+mn-ea"/>
            </a:endParaRPr>
          </a:p>
        </p:txBody>
      </p:sp>
    </p:spTree>
    <p:extLst>
      <p:ext uri="{BB962C8B-B14F-4D97-AF65-F5344CB8AC3E}">
        <p14:creationId xmlns:p14="http://schemas.microsoft.com/office/powerpoint/2010/main" val="1147846210"/>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p:txBody>
          <a:bodyPr>
            <a:normAutofit/>
          </a:bodyPr>
          <a:lstStyle/>
          <a:p>
            <a:pPr marL="0" indent="0" algn="ctr">
              <a:buNone/>
            </a:pPr>
            <a:r>
              <a:rPr lang="zh-TW" altLang="en-US" sz="4800" dirty="0">
                <a:solidFill>
                  <a:schemeClr val="tx1"/>
                </a:solidFill>
                <a:latin typeface="華康隸書體W7" pitchFamily="65" charset="-120"/>
                <a:ea typeface="華康隸書體W7" pitchFamily="65" charset="-120"/>
              </a:rPr>
              <a:t>常用問答集</a:t>
            </a:r>
            <a:endParaRPr lang="en-US" altLang="zh-TW" sz="4800" dirty="0">
              <a:solidFill>
                <a:schemeClr val="tx1"/>
              </a:solidFill>
              <a:latin typeface="華康隸書體W7" pitchFamily="65" charset="-120"/>
              <a:ea typeface="華康隸書體W7" pitchFamily="65" charset="-120"/>
            </a:endParaRPr>
          </a:p>
          <a:p>
            <a:pPr marL="0" indent="0" algn="ctr">
              <a:buNone/>
            </a:pPr>
            <a:r>
              <a:rPr lang="en-US" altLang="zh-TW" sz="4800" dirty="0">
                <a:solidFill>
                  <a:schemeClr val="tx1"/>
                </a:solidFill>
                <a:latin typeface="+mj-ea"/>
                <a:ea typeface="+mj-ea"/>
              </a:rPr>
              <a:t>Q&amp;A</a:t>
            </a:r>
            <a:endParaRPr lang="zh-TW" altLang="en-US" sz="4800" dirty="0">
              <a:solidFill>
                <a:schemeClr val="tx1"/>
              </a:solidFill>
              <a:latin typeface="+mj-ea"/>
              <a:ea typeface="+mj-ea"/>
            </a:endParaRPr>
          </a:p>
        </p:txBody>
      </p:sp>
      <p:sp>
        <p:nvSpPr>
          <p:cNvPr id="4" name="標題 3"/>
          <p:cNvSpPr>
            <a:spLocks noGrp="1"/>
          </p:cNvSpPr>
          <p:nvPr>
            <p:ph type="title"/>
          </p:nvPr>
        </p:nvSpPr>
        <p:spPr/>
        <p:txBody>
          <a:bodyPr/>
          <a:lstStyle/>
          <a:p>
            <a:endParaRPr lang="zh-TW" altLang="en-US" dirty="0"/>
          </a:p>
        </p:txBody>
      </p:sp>
    </p:spTree>
    <p:extLst>
      <p:ext uri="{BB962C8B-B14F-4D97-AF65-F5344CB8AC3E}">
        <p14:creationId xmlns:p14="http://schemas.microsoft.com/office/powerpoint/2010/main" val="37452554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532524" y="549523"/>
            <a:ext cx="8143932" cy="867524"/>
          </a:xfrm>
          <a:noFill/>
          <a:ln>
            <a:noFill/>
          </a:ln>
        </p:spPr>
        <p:style>
          <a:lnRef idx="1">
            <a:schemeClr val="accent3"/>
          </a:lnRef>
          <a:fillRef idx="2">
            <a:schemeClr val="accent3"/>
          </a:fillRef>
          <a:effectRef idx="1">
            <a:schemeClr val="accent3"/>
          </a:effectRef>
          <a:fontRef idx="minor">
            <a:schemeClr val="dk1"/>
          </a:fontRef>
        </p:style>
        <p:txBody>
          <a:bodyPr>
            <a:normAutofit/>
          </a:bodyPr>
          <a:lstStyle/>
          <a:p>
            <a:pPr>
              <a:spcBef>
                <a:spcPct val="50000"/>
              </a:spcBef>
            </a:pPr>
            <a:r>
              <a:rPr lang="zh-TW" altLang="en-US" dirty="0">
                <a:solidFill>
                  <a:schemeClr val="tx1"/>
                </a:solidFill>
                <a:latin typeface="標楷體" panose="03000509000000000000" pitchFamily="65" charset="-120"/>
                <a:ea typeface="標楷體" panose="03000509000000000000" pitchFamily="65" charset="-120"/>
              </a:rPr>
              <a:t>退休年資採計規定</a:t>
            </a:r>
            <a:r>
              <a:rPr lang="en-US" altLang="zh-TW" dirty="0">
                <a:solidFill>
                  <a:schemeClr val="tx1"/>
                </a:solidFill>
                <a:latin typeface="標楷體" panose="03000509000000000000" pitchFamily="65" charset="-120"/>
                <a:ea typeface="標楷體" panose="03000509000000000000" pitchFamily="65" charset="-120"/>
              </a:rPr>
              <a:t>3</a:t>
            </a:r>
            <a:r>
              <a:rPr lang="zh-TW" altLang="en-US" sz="2000" dirty="0">
                <a:solidFill>
                  <a:srgbClr val="FF0000"/>
                </a:solidFill>
                <a:latin typeface="標楷體" panose="03000509000000000000" pitchFamily="65" charset="-120"/>
                <a:ea typeface="標楷體" panose="03000509000000000000" pitchFamily="65" charset="-120"/>
              </a:rPr>
              <a:t>教</a:t>
            </a:r>
            <a:r>
              <a:rPr lang="en-US" altLang="zh-TW" sz="2000" dirty="0">
                <a:solidFill>
                  <a:srgbClr val="FF0000"/>
                </a:solidFill>
                <a:latin typeface="標楷體" panose="03000509000000000000" pitchFamily="65" charset="-120"/>
                <a:ea typeface="標楷體" panose="03000509000000000000" pitchFamily="65" charset="-120"/>
              </a:rPr>
              <a:t>#12-13</a:t>
            </a:r>
            <a:endParaRPr lang="zh-TW" altLang="en-US" sz="2000" dirty="0">
              <a:solidFill>
                <a:srgbClr val="FF0000"/>
              </a:solidFill>
              <a:latin typeface="標楷體" panose="03000509000000000000" pitchFamily="65" charset="-120"/>
              <a:ea typeface="標楷體" panose="03000509000000000000" pitchFamily="65" charset="-120"/>
            </a:endParaRPr>
          </a:p>
        </p:txBody>
      </p:sp>
      <p:sp>
        <p:nvSpPr>
          <p:cNvPr id="6" name="AutoShape 3"/>
          <p:cNvSpPr>
            <a:spLocks noChangeArrowheads="1"/>
          </p:cNvSpPr>
          <p:nvPr/>
        </p:nvSpPr>
        <p:spPr bwMode="auto">
          <a:xfrm>
            <a:off x="265808" y="1916832"/>
            <a:ext cx="8677364" cy="4523292"/>
          </a:xfrm>
          <a:prstGeom prst="roundRect">
            <a:avLst>
              <a:gd name="adj" fmla="val 7843"/>
            </a:avLst>
          </a:prstGeom>
          <a:gradFill rotWithShape="1">
            <a:gsLst>
              <a:gs pos="0">
                <a:schemeClr val="bg1"/>
              </a:gs>
              <a:gs pos="100000">
                <a:schemeClr val="accent1"/>
              </a:gs>
            </a:gsLst>
            <a:lin ang="2700000" scaled="1"/>
          </a:gradFill>
          <a:ln w="9525">
            <a:noFill/>
            <a:round/>
            <a:headEnd/>
            <a:tailEnd/>
          </a:ln>
          <a:effectLst/>
        </p:spPr>
        <p:txBody>
          <a:bodyPr wrap="none" anchor="ctr"/>
          <a:lstStyle/>
          <a:p>
            <a:pPr marL="457200" indent="-457200">
              <a:lnSpc>
                <a:spcPts val="3600"/>
              </a:lnSpc>
              <a:buSzPct val="90000"/>
              <a:buFont typeface="Arial" panose="020B0604020202020204" pitchFamily="34" charset="0"/>
              <a:buChar char="•"/>
            </a:pPr>
            <a:r>
              <a:rPr lang="zh-TW" altLang="en-US" sz="2800" u="sng" dirty="0">
                <a:solidFill>
                  <a:schemeClr val="tx1"/>
                </a:solidFill>
                <a:latin typeface="標楷體" panose="03000509000000000000" pitchFamily="65" charset="-120"/>
              </a:rPr>
              <a:t>政府立案海外僑校專任教職員年資</a:t>
            </a:r>
            <a:endParaRPr lang="en-US" altLang="zh-TW" sz="2800" u="sng" dirty="0">
              <a:solidFill>
                <a:schemeClr val="tx1"/>
              </a:solidFill>
              <a:latin typeface="標楷體" panose="03000509000000000000" pitchFamily="65" charset="-120"/>
            </a:endParaRPr>
          </a:p>
          <a:p>
            <a:pPr marL="457200" indent="-457200">
              <a:lnSpc>
                <a:spcPts val="3600"/>
              </a:lnSpc>
              <a:buSzPct val="90000"/>
              <a:buFont typeface="Arial" panose="020B0604020202020204" pitchFamily="34" charset="0"/>
              <a:buChar char="•"/>
            </a:pPr>
            <a:r>
              <a:rPr lang="zh-TW" altLang="en-US" sz="2800" u="sng" dirty="0">
                <a:solidFill>
                  <a:schemeClr val="tx1"/>
                </a:solidFill>
                <a:latin typeface="標楷體" panose="03000509000000000000" pitchFamily="65" charset="-120"/>
              </a:rPr>
              <a:t>臨時人員年資</a:t>
            </a:r>
            <a:r>
              <a:rPr lang="en-US" altLang="zh-TW" sz="2800" dirty="0">
                <a:solidFill>
                  <a:schemeClr val="tx1"/>
                </a:solidFill>
                <a:latin typeface="標楷體" panose="03000509000000000000" pitchFamily="65" charset="-120"/>
              </a:rPr>
              <a:t>:</a:t>
            </a:r>
          </a:p>
          <a:p>
            <a:pPr>
              <a:lnSpc>
                <a:spcPts val="3600"/>
              </a:lnSpc>
              <a:buSzPct val="90000"/>
            </a:pPr>
            <a:r>
              <a:rPr lang="zh-TW" altLang="en-US" sz="2800" dirty="0">
                <a:solidFill>
                  <a:schemeClr val="tx1"/>
                </a:solidFill>
                <a:latin typeface="標楷體" panose="03000509000000000000" pitchFamily="65" charset="-120"/>
              </a:rPr>
              <a:t>  </a:t>
            </a:r>
            <a:r>
              <a:rPr lang="en-US" altLang="zh-TW" sz="2800" dirty="0">
                <a:solidFill>
                  <a:schemeClr val="tx1"/>
                </a:solidFill>
                <a:latin typeface="標楷體" panose="03000509000000000000" pitchFamily="65" charset="-120"/>
              </a:rPr>
              <a:t>1.</a:t>
            </a:r>
            <a:r>
              <a:rPr lang="zh-TW" altLang="en-US" sz="2800" dirty="0">
                <a:solidFill>
                  <a:schemeClr val="tx1"/>
                </a:solidFill>
                <a:latin typeface="標楷體" panose="03000509000000000000" pitchFamily="65" charset="-120"/>
              </a:rPr>
              <a:t>薪資應在政府預算項下列支</a:t>
            </a:r>
            <a:endParaRPr lang="en-US" altLang="zh-TW" sz="2800" dirty="0">
              <a:solidFill>
                <a:schemeClr val="tx1"/>
              </a:solidFill>
              <a:latin typeface="標楷體" panose="03000509000000000000" pitchFamily="65" charset="-120"/>
            </a:endParaRPr>
          </a:p>
          <a:p>
            <a:pPr>
              <a:lnSpc>
                <a:spcPts val="3600"/>
              </a:lnSpc>
              <a:buSzPct val="90000"/>
            </a:pPr>
            <a:r>
              <a:rPr lang="zh-TW" altLang="en-US" sz="2800" dirty="0">
                <a:solidFill>
                  <a:schemeClr val="tx1"/>
                </a:solidFill>
                <a:latin typeface="標楷體" panose="03000509000000000000" pitchFamily="65" charset="-120"/>
              </a:rPr>
              <a:t>  </a:t>
            </a:r>
            <a:r>
              <a:rPr lang="en-US" altLang="zh-TW" sz="2800" dirty="0">
                <a:solidFill>
                  <a:schemeClr val="tx1"/>
                </a:solidFill>
                <a:latin typeface="標楷體" panose="03000509000000000000" pitchFamily="65" charset="-120"/>
              </a:rPr>
              <a:t>2.</a:t>
            </a:r>
            <a:r>
              <a:rPr lang="zh-TW" altLang="en-US" sz="2800" dirty="0">
                <a:solidFill>
                  <a:schemeClr val="tx1"/>
                </a:solidFill>
                <a:latin typeface="標楷體" panose="03000509000000000000" pitchFamily="65" charset="-120"/>
              </a:rPr>
              <a:t>支相當雇員以上薪資</a:t>
            </a:r>
            <a:endParaRPr lang="en-US" altLang="zh-TW" sz="2800" dirty="0">
              <a:solidFill>
                <a:schemeClr val="tx1"/>
              </a:solidFill>
              <a:latin typeface="標楷體" panose="03000509000000000000" pitchFamily="65" charset="-120"/>
            </a:endParaRPr>
          </a:p>
          <a:p>
            <a:pPr>
              <a:lnSpc>
                <a:spcPts val="3600"/>
              </a:lnSpc>
              <a:buSzPct val="90000"/>
            </a:pPr>
            <a:r>
              <a:rPr lang="zh-TW" altLang="en-US" sz="2800" dirty="0">
                <a:solidFill>
                  <a:schemeClr val="tx1"/>
                </a:solidFill>
                <a:latin typeface="標楷體" panose="03000509000000000000" pitchFamily="65" charset="-120"/>
              </a:rPr>
              <a:t>  </a:t>
            </a:r>
            <a:r>
              <a:rPr lang="en-US" altLang="zh-TW" sz="2800" dirty="0">
                <a:solidFill>
                  <a:schemeClr val="tx1"/>
                </a:solidFill>
                <a:latin typeface="標楷體" panose="03000509000000000000" pitchFamily="65" charset="-120"/>
              </a:rPr>
              <a:t>3.</a:t>
            </a:r>
            <a:r>
              <a:rPr lang="zh-TW" altLang="en-US" sz="2800" dirty="0">
                <a:solidFill>
                  <a:schemeClr val="tx1"/>
                </a:solidFill>
                <a:latin typeface="標楷體" panose="03000509000000000000" pitchFamily="65" charset="-120"/>
              </a:rPr>
              <a:t>以「 行政院暨所屬機關約僱人員僱用辦法」發布</a:t>
            </a:r>
            <a:endParaRPr lang="en-US" altLang="zh-TW" sz="2800" dirty="0">
              <a:solidFill>
                <a:schemeClr val="tx1"/>
              </a:solidFill>
              <a:latin typeface="標楷體" panose="03000509000000000000" pitchFamily="65" charset="-120"/>
            </a:endParaRPr>
          </a:p>
          <a:p>
            <a:pPr>
              <a:lnSpc>
                <a:spcPts val="3600"/>
              </a:lnSpc>
              <a:buSzPct val="90000"/>
            </a:pPr>
            <a:r>
              <a:rPr lang="zh-TW" altLang="en-US" sz="2800" dirty="0">
                <a:solidFill>
                  <a:schemeClr val="tx1"/>
                </a:solidFill>
                <a:latin typeface="標楷體" panose="03000509000000000000" pitchFamily="65" charset="-120"/>
              </a:rPr>
              <a:t>     前之各機關臨時人員年資為限</a:t>
            </a:r>
            <a:r>
              <a:rPr lang="en-US" altLang="zh-TW" sz="2800" dirty="0">
                <a:solidFill>
                  <a:schemeClr val="tx1"/>
                </a:solidFill>
                <a:latin typeface="標楷體" panose="03000509000000000000" pitchFamily="65" charset="-120"/>
              </a:rPr>
              <a:t>(</a:t>
            </a:r>
            <a:r>
              <a:rPr lang="zh-TW" altLang="en-US" sz="2800" dirty="0">
                <a:solidFill>
                  <a:schemeClr val="tx1"/>
                </a:solidFill>
                <a:latin typeface="標楷體" panose="03000509000000000000" pitchFamily="65" charset="-120"/>
              </a:rPr>
              <a:t>採計至</a:t>
            </a:r>
            <a:r>
              <a:rPr lang="en-US" altLang="zh-TW" sz="2800" dirty="0">
                <a:solidFill>
                  <a:schemeClr val="tx1"/>
                </a:solidFill>
                <a:latin typeface="標楷體" panose="03000509000000000000" pitchFamily="65" charset="-120"/>
              </a:rPr>
              <a:t>61</a:t>
            </a:r>
            <a:r>
              <a:rPr lang="zh-TW" altLang="en-US" sz="2800" dirty="0">
                <a:solidFill>
                  <a:schemeClr val="tx1"/>
                </a:solidFill>
                <a:latin typeface="標楷體" panose="03000509000000000000" pitchFamily="65" charset="-120"/>
              </a:rPr>
              <a:t>年</a:t>
            </a:r>
            <a:r>
              <a:rPr lang="en-US" altLang="zh-TW" sz="2800" dirty="0">
                <a:solidFill>
                  <a:schemeClr val="tx1"/>
                </a:solidFill>
                <a:latin typeface="標楷體" panose="03000509000000000000" pitchFamily="65" charset="-120"/>
              </a:rPr>
              <a:t>12</a:t>
            </a:r>
            <a:r>
              <a:rPr lang="zh-TW" altLang="en-US" sz="2800" dirty="0">
                <a:solidFill>
                  <a:schemeClr val="tx1"/>
                </a:solidFill>
                <a:latin typeface="標楷體" panose="03000509000000000000" pitchFamily="65" charset="-120"/>
              </a:rPr>
              <a:t>月</a:t>
            </a:r>
            <a:r>
              <a:rPr lang="en-US" altLang="zh-TW" sz="2800" dirty="0">
                <a:solidFill>
                  <a:schemeClr val="tx1"/>
                </a:solidFill>
                <a:latin typeface="標楷體" panose="03000509000000000000" pitchFamily="65" charset="-120"/>
              </a:rPr>
              <a:t>)</a:t>
            </a:r>
          </a:p>
          <a:p>
            <a:pPr marL="457200" indent="-457200">
              <a:lnSpc>
                <a:spcPts val="3600"/>
              </a:lnSpc>
              <a:buSzPct val="90000"/>
              <a:buFont typeface="Arial" panose="020B0604020202020204" pitchFamily="34" charset="0"/>
              <a:buChar char="•"/>
            </a:pPr>
            <a:r>
              <a:rPr lang="zh-TW" altLang="en-US" sz="2800" u="sng" dirty="0">
                <a:solidFill>
                  <a:schemeClr val="tx1"/>
                </a:solidFill>
                <a:latin typeface="標楷體" panose="03000509000000000000" pitchFamily="65" charset="-120"/>
              </a:rPr>
              <a:t>聘用人員年資</a:t>
            </a:r>
            <a:r>
              <a:rPr lang="en-US" altLang="en-US" sz="2800" dirty="0">
                <a:solidFill>
                  <a:schemeClr val="tx1"/>
                </a:solidFill>
                <a:latin typeface="標楷體" panose="03000509000000000000" pitchFamily="65" charset="-120"/>
              </a:rPr>
              <a:t>：</a:t>
            </a:r>
            <a:r>
              <a:rPr lang="en-US" altLang="zh-TW" sz="2800" dirty="0">
                <a:solidFill>
                  <a:schemeClr val="tx1"/>
                </a:solidFill>
                <a:latin typeface="標楷體" panose="03000509000000000000" pitchFamily="65" charset="-120"/>
              </a:rPr>
              <a:t>84</a:t>
            </a:r>
            <a:r>
              <a:rPr lang="zh-TW" altLang="en-US" sz="2800" dirty="0">
                <a:solidFill>
                  <a:schemeClr val="tx1"/>
                </a:solidFill>
                <a:latin typeface="標楷體" panose="03000509000000000000" pitchFamily="65" charset="-120"/>
              </a:rPr>
              <a:t>年</a:t>
            </a:r>
            <a:r>
              <a:rPr lang="en-US" altLang="zh-TW" sz="2800" dirty="0">
                <a:solidFill>
                  <a:schemeClr val="tx1"/>
                </a:solidFill>
                <a:latin typeface="標楷體" panose="03000509000000000000" pitchFamily="65" charset="-120"/>
              </a:rPr>
              <a:t>6</a:t>
            </a:r>
            <a:r>
              <a:rPr lang="zh-TW" altLang="en-US" sz="2800" dirty="0">
                <a:solidFill>
                  <a:schemeClr val="tx1"/>
                </a:solidFill>
                <a:latin typeface="標楷體" panose="03000509000000000000" pitchFamily="65" charset="-120"/>
              </a:rPr>
              <a:t>月</a:t>
            </a:r>
            <a:r>
              <a:rPr lang="en-US" altLang="zh-TW" sz="2800" dirty="0">
                <a:solidFill>
                  <a:schemeClr val="tx1"/>
                </a:solidFill>
                <a:latin typeface="標楷體" panose="03000509000000000000" pitchFamily="65" charset="-120"/>
              </a:rPr>
              <a:t>30</a:t>
            </a:r>
            <a:r>
              <a:rPr lang="zh-TW" altLang="en-US" sz="2800" dirty="0">
                <a:solidFill>
                  <a:schemeClr val="tx1"/>
                </a:solidFill>
                <a:latin typeface="標楷體" panose="03000509000000000000" pitchFamily="65" charset="-120"/>
              </a:rPr>
              <a:t>日前經銓敘部登記備查</a:t>
            </a:r>
            <a:endParaRPr lang="en-US" altLang="zh-TW" sz="2800" dirty="0">
              <a:solidFill>
                <a:schemeClr val="tx1"/>
              </a:solidFill>
              <a:latin typeface="標楷體" panose="03000509000000000000" pitchFamily="65" charset="-120"/>
            </a:endParaRPr>
          </a:p>
          <a:p>
            <a:pPr algn="dist">
              <a:lnSpc>
                <a:spcPts val="3600"/>
              </a:lnSpc>
              <a:buSzPct val="90000"/>
            </a:pPr>
            <a:r>
              <a:rPr lang="en-US" altLang="zh-TW" sz="2800" dirty="0">
                <a:solidFill>
                  <a:schemeClr val="tx1"/>
                </a:solidFill>
                <a:latin typeface="標楷體" panose="03000509000000000000" pitchFamily="65" charset="-120"/>
              </a:rPr>
              <a:t> </a:t>
            </a:r>
            <a:r>
              <a:rPr lang="zh-TW" altLang="en-US" sz="2800" dirty="0">
                <a:solidFill>
                  <a:schemeClr val="tx1"/>
                </a:solidFill>
                <a:latin typeface="標楷體" panose="03000509000000000000" pitchFamily="65" charset="-120"/>
              </a:rPr>
              <a:t> 之年資，另如自</a:t>
            </a:r>
            <a:r>
              <a:rPr lang="en-US" altLang="zh-TW" sz="2800" dirty="0">
                <a:solidFill>
                  <a:schemeClr val="tx1"/>
                </a:solidFill>
                <a:latin typeface="標楷體" panose="03000509000000000000" pitchFamily="65" charset="-120"/>
              </a:rPr>
              <a:t>58</a:t>
            </a:r>
            <a:r>
              <a:rPr lang="zh-TW" altLang="en-US" sz="2800" dirty="0">
                <a:solidFill>
                  <a:schemeClr val="tx1"/>
                </a:solidFill>
                <a:latin typeface="標楷體" panose="03000509000000000000" pitchFamily="65" charset="-120"/>
              </a:rPr>
              <a:t>年</a:t>
            </a:r>
            <a:r>
              <a:rPr lang="en-US" altLang="zh-TW" sz="2800" dirty="0">
                <a:solidFill>
                  <a:schemeClr val="tx1"/>
                </a:solidFill>
                <a:latin typeface="標楷體" panose="03000509000000000000" pitchFamily="65" charset="-120"/>
              </a:rPr>
              <a:t>4</a:t>
            </a:r>
            <a:r>
              <a:rPr lang="zh-TW" altLang="en-US" sz="2800" dirty="0">
                <a:solidFill>
                  <a:schemeClr val="tx1"/>
                </a:solidFill>
                <a:latin typeface="標楷體" panose="03000509000000000000" pitchFamily="65" charset="-120"/>
              </a:rPr>
              <a:t>月</a:t>
            </a:r>
            <a:r>
              <a:rPr lang="en-US" altLang="zh-TW" sz="2800" dirty="0">
                <a:solidFill>
                  <a:schemeClr val="tx1"/>
                </a:solidFill>
                <a:latin typeface="標楷體" panose="03000509000000000000" pitchFamily="65" charset="-120"/>
              </a:rPr>
              <a:t>28</a:t>
            </a:r>
            <a:r>
              <a:rPr lang="zh-TW" altLang="en-US" sz="2800" dirty="0">
                <a:solidFill>
                  <a:schemeClr val="tx1"/>
                </a:solidFill>
                <a:latin typeface="標楷體" panose="03000509000000000000" pitchFamily="65" charset="-120"/>
              </a:rPr>
              <a:t>日至</a:t>
            </a:r>
            <a:r>
              <a:rPr lang="en-US" altLang="zh-TW" sz="2800" dirty="0">
                <a:solidFill>
                  <a:schemeClr val="tx1"/>
                </a:solidFill>
                <a:latin typeface="標楷體" panose="03000509000000000000" pitchFamily="65" charset="-120"/>
              </a:rPr>
              <a:t>61</a:t>
            </a:r>
            <a:r>
              <a:rPr lang="zh-TW" altLang="en-US" sz="2800" dirty="0">
                <a:solidFill>
                  <a:schemeClr val="tx1"/>
                </a:solidFill>
                <a:latin typeface="標楷體" panose="03000509000000000000" pitchFamily="65" charset="-120"/>
              </a:rPr>
              <a:t>年</a:t>
            </a:r>
            <a:r>
              <a:rPr lang="en-US" altLang="zh-TW" sz="2800" dirty="0">
                <a:solidFill>
                  <a:schemeClr val="tx1"/>
                </a:solidFill>
                <a:latin typeface="標楷體" panose="03000509000000000000" pitchFamily="65" charset="-120"/>
              </a:rPr>
              <a:t>12</a:t>
            </a:r>
            <a:r>
              <a:rPr lang="zh-TW" altLang="en-US" sz="2800" dirty="0">
                <a:solidFill>
                  <a:schemeClr val="tx1"/>
                </a:solidFill>
                <a:latin typeface="標楷體" panose="03000509000000000000" pitchFamily="65" charset="-120"/>
              </a:rPr>
              <a:t>月</a:t>
            </a:r>
            <a:r>
              <a:rPr lang="en-US" altLang="zh-TW" sz="2800" dirty="0">
                <a:solidFill>
                  <a:schemeClr val="tx1"/>
                </a:solidFill>
                <a:latin typeface="標楷體" panose="03000509000000000000" pitchFamily="65" charset="-120"/>
              </a:rPr>
              <a:t>27</a:t>
            </a:r>
            <a:r>
              <a:rPr lang="zh-TW" altLang="en-US" sz="2800" dirty="0">
                <a:solidFill>
                  <a:schemeClr val="tx1"/>
                </a:solidFill>
                <a:latin typeface="標楷體" panose="03000509000000000000" pitchFamily="65" charset="-120"/>
              </a:rPr>
              <a:t>日，未</a:t>
            </a:r>
            <a:endParaRPr lang="en-US" altLang="zh-TW" sz="2800" dirty="0">
              <a:solidFill>
                <a:schemeClr val="tx1"/>
              </a:solidFill>
              <a:latin typeface="標楷體" panose="03000509000000000000" pitchFamily="65" charset="-120"/>
            </a:endParaRPr>
          </a:p>
          <a:p>
            <a:pPr>
              <a:lnSpc>
                <a:spcPts val="3600"/>
              </a:lnSpc>
              <a:buSzPct val="90000"/>
            </a:pPr>
            <a:r>
              <a:rPr lang="zh-TW" altLang="en-US" sz="2800" dirty="0">
                <a:solidFill>
                  <a:schemeClr val="tx1"/>
                </a:solidFill>
                <a:latin typeface="標楷體" panose="03000509000000000000" pitchFamily="65" charset="-120"/>
              </a:rPr>
              <a:t>  列冊送經銓敘部登記備查者，比照臨時人員年資採</a:t>
            </a:r>
            <a:endParaRPr lang="en-US" altLang="zh-TW" sz="2800" dirty="0">
              <a:solidFill>
                <a:schemeClr val="tx1"/>
              </a:solidFill>
              <a:latin typeface="標楷體" panose="03000509000000000000" pitchFamily="65" charset="-120"/>
            </a:endParaRPr>
          </a:p>
          <a:p>
            <a:pPr>
              <a:lnSpc>
                <a:spcPts val="3600"/>
              </a:lnSpc>
              <a:buSzPct val="90000"/>
            </a:pPr>
            <a:r>
              <a:rPr lang="en-US" altLang="zh-TW" sz="2800" dirty="0">
                <a:solidFill>
                  <a:schemeClr val="tx1"/>
                </a:solidFill>
                <a:latin typeface="標楷體" panose="03000509000000000000" pitchFamily="65" charset="-120"/>
              </a:rPr>
              <a:t> </a:t>
            </a:r>
            <a:r>
              <a:rPr lang="zh-TW" altLang="en-US" sz="2800" dirty="0">
                <a:solidFill>
                  <a:schemeClr val="tx1"/>
                </a:solidFill>
                <a:latin typeface="標楷體" panose="03000509000000000000" pitchFamily="65" charset="-120"/>
              </a:rPr>
              <a:t> 計規定辦理 </a:t>
            </a:r>
            <a:endParaRPr lang="en-US" altLang="zh-TW" sz="2800" dirty="0">
              <a:solidFill>
                <a:schemeClr val="tx1"/>
              </a:solidFill>
              <a:latin typeface="標楷體" panose="03000509000000000000" pitchFamily="65" charset="-120"/>
            </a:endParaRPr>
          </a:p>
        </p:txBody>
      </p:sp>
      <p:sp>
        <p:nvSpPr>
          <p:cNvPr id="7" name="矩形 6"/>
          <p:cNvSpPr/>
          <p:nvPr/>
        </p:nvSpPr>
        <p:spPr>
          <a:xfrm>
            <a:off x="3203848" y="6093296"/>
            <a:ext cx="5324561" cy="523220"/>
          </a:xfrm>
          <a:prstGeom prst="rect">
            <a:avLst/>
          </a:prstGeom>
          <a:gradFill>
            <a:gsLst>
              <a:gs pos="0">
                <a:schemeClr val="bg1"/>
              </a:gs>
              <a:gs pos="100000">
                <a:schemeClr val="bg1"/>
              </a:gs>
            </a:gsLst>
            <a:lin ang="2700000" scaled="0"/>
          </a:gradFill>
          <a:ln w="38100">
            <a:solidFill>
              <a:schemeClr val="tx1"/>
            </a:solidFill>
          </a:ln>
        </p:spPr>
        <p:txBody>
          <a:bodyPr wrap="square">
            <a:spAutoFit/>
          </a:bodyPr>
          <a:lstStyle/>
          <a:p>
            <a:pPr algn="ctr"/>
            <a:r>
              <a:rPr lang="zh-TW" altLang="en-US" sz="2800" dirty="0">
                <a:solidFill>
                  <a:srgbClr val="FF0000"/>
                </a:solidFill>
                <a:latin typeface="標楷體" panose="03000509000000000000" pitchFamily="65" charset="-120"/>
              </a:rPr>
              <a:t>新制年資以實際繳費年資認定</a:t>
            </a:r>
            <a:endParaRPr lang="zh-TW" altLang="zh-TW" sz="2800" dirty="0">
              <a:solidFill>
                <a:srgbClr val="FF0000"/>
              </a:solidFill>
              <a:latin typeface="標楷體" panose="03000509000000000000" pitchFamily="65" charset="-120"/>
            </a:endParaRPr>
          </a:p>
        </p:txBody>
      </p:sp>
      <p:pic>
        <p:nvPicPr>
          <p:cNvPr id="5" name="圖片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9512" y="188640"/>
            <a:ext cx="792088" cy="792088"/>
          </a:xfrm>
          <a:prstGeom prst="rect">
            <a:avLst/>
          </a:prstGeom>
        </p:spPr>
      </p:pic>
    </p:spTree>
    <p:extLst>
      <p:ext uri="{BB962C8B-B14F-4D97-AF65-F5344CB8AC3E}">
        <p14:creationId xmlns:p14="http://schemas.microsoft.com/office/powerpoint/2010/main" val="1026692343"/>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a:xfrm>
            <a:off x="872067" y="2276872"/>
            <a:ext cx="7408333" cy="3849291"/>
          </a:xfrm>
          <a:gradFill>
            <a:gsLst>
              <a:gs pos="0">
                <a:schemeClr val="bg1">
                  <a:lumMod val="98000"/>
                </a:schemeClr>
              </a:gs>
              <a:gs pos="100000">
                <a:srgbClr val="92D050"/>
              </a:gs>
              <a:gs pos="100000">
                <a:srgbClr val="9BBB59">
                  <a:tint val="15000"/>
                  <a:satMod val="350000"/>
                </a:srgbClr>
              </a:gs>
            </a:gsLst>
            <a:lin ang="2700000" scaled="1"/>
          </a:gradFill>
          <a:ln>
            <a:noFill/>
          </a:ln>
        </p:spPr>
        <p:style>
          <a:lnRef idx="2">
            <a:schemeClr val="accent6"/>
          </a:lnRef>
          <a:fillRef idx="1">
            <a:schemeClr val="lt1"/>
          </a:fillRef>
          <a:effectRef idx="0">
            <a:schemeClr val="accent6"/>
          </a:effectRef>
          <a:fontRef idx="minor">
            <a:schemeClr val="dk1"/>
          </a:fontRef>
        </p:style>
        <p:txBody>
          <a:bodyPr>
            <a:normAutofit/>
          </a:bodyPr>
          <a:lstStyle/>
          <a:p>
            <a:pPr marL="0" indent="0">
              <a:buClrTx/>
              <a:buNone/>
            </a:pPr>
            <a:r>
              <a:rPr lang="en-US" altLang="zh-TW" dirty="0">
                <a:solidFill>
                  <a:schemeClr val="tx1"/>
                </a:solidFill>
              </a:rPr>
              <a:t>A</a:t>
            </a:r>
            <a:r>
              <a:rPr lang="zh-TW" altLang="zh-TW" dirty="0">
                <a:solidFill>
                  <a:schemeClr val="tx1"/>
                </a:solidFill>
              </a:rPr>
              <a:t>：</a:t>
            </a:r>
            <a:endParaRPr lang="en-US" altLang="zh-TW" dirty="0">
              <a:solidFill>
                <a:schemeClr val="tx1"/>
              </a:solidFill>
            </a:endParaRPr>
          </a:p>
          <a:p>
            <a:pPr marL="759143" lvl="1" indent="-457200">
              <a:buClrTx/>
              <a:buFont typeface="+mj-ea"/>
              <a:buAutoNum type="ea1ChtPeriod"/>
            </a:pPr>
            <a:r>
              <a:rPr lang="zh-TW" altLang="en-US" dirty="0">
                <a:solidFill>
                  <a:schemeClr val="tx1"/>
                </a:solidFill>
                <a:latin typeface="標楷體" panose="03000509000000000000" pitchFamily="65" charset="-120"/>
                <a:ea typeface="標楷體" panose="03000509000000000000" pitchFamily="65" charset="-120"/>
              </a:rPr>
              <a:t>否。調降期間</a:t>
            </a:r>
            <a:r>
              <a:rPr lang="en-US" altLang="zh-TW" dirty="0">
                <a:solidFill>
                  <a:schemeClr val="tx1"/>
                </a:solidFill>
                <a:latin typeface="標楷體" panose="03000509000000000000" pitchFamily="65" charset="-120"/>
                <a:ea typeface="標楷體" panose="03000509000000000000" pitchFamily="65" charset="-120"/>
              </a:rPr>
              <a:t>(107</a:t>
            </a:r>
            <a:r>
              <a:rPr lang="zh-TW" altLang="en-US" dirty="0">
                <a:solidFill>
                  <a:schemeClr val="tx1"/>
                </a:solidFill>
                <a:latin typeface="標楷體" panose="03000509000000000000" pitchFamily="65" charset="-120"/>
                <a:ea typeface="標楷體" panose="03000509000000000000" pitchFamily="65" charset="-120"/>
              </a:rPr>
              <a:t>年</a:t>
            </a:r>
            <a:r>
              <a:rPr lang="en-US" altLang="zh-TW" dirty="0">
                <a:solidFill>
                  <a:schemeClr val="tx1"/>
                </a:solidFill>
                <a:latin typeface="標楷體" panose="03000509000000000000" pitchFamily="65" charset="-120"/>
                <a:ea typeface="標楷體" panose="03000509000000000000" pitchFamily="65" charset="-120"/>
              </a:rPr>
              <a:t>7</a:t>
            </a:r>
            <a:r>
              <a:rPr lang="zh-TW" altLang="en-US" dirty="0">
                <a:solidFill>
                  <a:schemeClr val="tx1"/>
                </a:solidFill>
                <a:latin typeface="標楷體" panose="03000509000000000000" pitchFamily="65" charset="-120"/>
                <a:ea typeface="標楷體" panose="03000509000000000000" pitchFamily="65" charset="-120"/>
              </a:rPr>
              <a:t>月</a:t>
            </a:r>
            <a:r>
              <a:rPr lang="en-US" altLang="zh-TW" dirty="0">
                <a:solidFill>
                  <a:schemeClr val="tx1"/>
                </a:solidFill>
                <a:latin typeface="標楷體" panose="03000509000000000000" pitchFamily="65" charset="-120"/>
                <a:ea typeface="標楷體" panose="03000509000000000000" pitchFamily="65" charset="-120"/>
              </a:rPr>
              <a:t>1</a:t>
            </a:r>
            <a:r>
              <a:rPr lang="zh-TW" altLang="en-US" dirty="0">
                <a:solidFill>
                  <a:schemeClr val="tx1"/>
                </a:solidFill>
                <a:latin typeface="標楷體" panose="03000509000000000000" pitchFamily="65" charset="-120"/>
                <a:ea typeface="標楷體" panose="03000509000000000000" pitchFamily="65" charset="-120"/>
              </a:rPr>
              <a:t>日</a:t>
            </a:r>
            <a:r>
              <a:rPr lang="en-US" altLang="zh-TW" dirty="0">
                <a:solidFill>
                  <a:schemeClr val="tx1"/>
                </a:solidFill>
                <a:latin typeface="標楷體" panose="03000509000000000000" pitchFamily="65" charset="-120"/>
                <a:ea typeface="標楷體" panose="03000509000000000000" pitchFamily="65" charset="-120"/>
              </a:rPr>
              <a:t>~118</a:t>
            </a:r>
            <a:r>
              <a:rPr lang="zh-TW" altLang="en-US" dirty="0">
                <a:solidFill>
                  <a:schemeClr val="tx1"/>
                </a:solidFill>
                <a:latin typeface="標楷體" panose="03000509000000000000" pitchFamily="65" charset="-120"/>
                <a:ea typeface="標楷體" panose="03000509000000000000" pitchFamily="65" charset="-120"/>
              </a:rPr>
              <a:t>年</a:t>
            </a:r>
            <a:r>
              <a:rPr lang="en-US" altLang="zh-TW" dirty="0">
                <a:solidFill>
                  <a:schemeClr val="tx1"/>
                </a:solidFill>
                <a:latin typeface="標楷體" panose="03000509000000000000" pitchFamily="65" charset="-120"/>
                <a:ea typeface="標楷體" panose="03000509000000000000" pitchFamily="65" charset="-120"/>
              </a:rPr>
              <a:t>12</a:t>
            </a:r>
            <a:r>
              <a:rPr lang="zh-TW" altLang="en-US" dirty="0">
                <a:solidFill>
                  <a:schemeClr val="tx1"/>
                </a:solidFill>
                <a:latin typeface="標楷體" panose="03000509000000000000" pitchFamily="65" charset="-120"/>
                <a:ea typeface="標楷體" panose="03000509000000000000" pitchFamily="65" charset="-120"/>
              </a:rPr>
              <a:t>月</a:t>
            </a:r>
            <a:r>
              <a:rPr lang="en-US" altLang="zh-TW" dirty="0">
                <a:solidFill>
                  <a:schemeClr val="tx1"/>
                </a:solidFill>
                <a:latin typeface="標楷體" panose="03000509000000000000" pitchFamily="65" charset="-120"/>
                <a:ea typeface="標楷體" panose="03000509000000000000" pitchFamily="65" charset="-120"/>
              </a:rPr>
              <a:t>31</a:t>
            </a:r>
            <a:r>
              <a:rPr lang="zh-TW" altLang="en-US" dirty="0">
                <a:solidFill>
                  <a:schemeClr val="tx1"/>
                </a:solidFill>
                <a:latin typeface="標楷體" panose="03000509000000000000" pitchFamily="65" charset="-120"/>
                <a:ea typeface="標楷體" panose="03000509000000000000" pitchFamily="65" charset="-120"/>
              </a:rPr>
              <a:t>日</a:t>
            </a:r>
            <a:r>
              <a:rPr lang="en-US" altLang="zh-TW" dirty="0">
                <a:solidFill>
                  <a:schemeClr val="tx1"/>
                </a:solidFill>
                <a:latin typeface="標楷體" panose="03000509000000000000" pitchFamily="65" charset="-120"/>
                <a:ea typeface="標楷體" panose="03000509000000000000" pitchFamily="65" charset="-120"/>
              </a:rPr>
              <a:t>)</a:t>
            </a:r>
            <a:r>
              <a:rPr lang="zh-TW" altLang="en-US" dirty="0">
                <a:solidFill>
                  <a:schemeClr val="tx1"/>
                </a:solidFill>
                <a:latin typeface="標楷體" panose="03000509000000000000" pitchFamily="65" charset="-120"/>
                <a:ea typeface="標楷體" panose="03000509000000000000" pitchFamily="65" charset="-120"/>
              </a:rPr>
              <a:t>退休者，各依其退休當年度之所得替代率計算，並逐年遞減</a:t>
            </a:r>
            <a:r>
              <a:rPr lang="en-US" altLang="zh-TW" dirty="0">
                <a:solidFill>
                  <a:schemeClr val="tx1"/>
                </a:solidFill>
                <a:latin typeface="標楷體" panose="03000509000000000000" pitchFamily="65" charset="-120"/>
                <a:ea typeface="標楷體" panose="03000509000000000000" pitchFamily="65" charset="-120"/>
              </a:rPr>
              <a:t>1.5%</a:t>
            </a:r>
            <a:r>
              <a:rPr lang="zh-TW" altLang="en-US" dirty="0">
                <a:solidFill>
                  <a:schemeClr val="tx1"/>
                </a:solidFill>
                <a:latin typeface="標楷體" panose="03000509000000000000" pitchFamily="65" charset="-120"/>
                <a:ea typeface="標楷體" panose="03000509000000000000" pitchFamily="65" charset="-120"/>
              </a:rPr>
              <a:t>至</a:t>
            </a:r>
            <a:r>
              <a:rPr lang="en-US" altLang="zh-TW" dirty="0">
                <a:solidFill>
                  <a:schemeClr val="tx1"/>
                </a:solidFill>
                <a:latin typeface="標楷體" panose="03000509000000000000" pitchFamily="65" charset="-120"/>
                <a:ea typeface="標楷體" panose="03000509000000000000" pitchFamily="65" charset="-120"/>
              </a:rPr>
              <a:t>118</a:t>
            </a:r>
            <a:r>
              <a:rPr lang="zh-TW" altLang="en-US" dirty="0">
                <a:solidFill>
                  <a:schemeClr val="tx1"/>
                </a:solidFill>
                <a:latin typeface="標楷體" panose="03000509000000000000" pitchFamily="65" charset="-120"/>
                <a:ea typeface="標楷體" panose="03000509000000000000" pitchFamily="65" charset="-120"/>
              </a:rPr>
              <a:t>年。</a:t>
            </a:r>
            <a:endParaRPr lang="en-US" altLang="zh-TW" dirty="0">
              <a:solidFill>
                <a:schemeClr val="tx1"/>
              </a:solidFill>
              <a:latin typeface="標楷體" panose="03000509000000000000" pitchFamily="65" charset="-120"/>
              <a:ea typeface="標楷體" panose="03000509000000000000" pitchFamily="65" charset="-120"/>
            </a:endParaRPr>
          </a:p>
          <a:p>
            <a:pPr marL="759143" lvl="1" indent="-457200">
              <a:buClrTx/>
              <a:buFont typeface="+mj-ea"/>
              <a:buAutoNum type="ea1ChtPeriod"/>
            </a:pPr>
            <a:r>
              <a:rPr lang="zh-TW" altLang="en-US" dirty="0">
                <a:solidFill>
                  <a:schemeClr val="tx1"/>
                </a:solidFill>
                <a:latin typeface="標楷體" panose="03000509000000000000" pitchFamily="65" charset="-120"/>
                <a:ea typeface="標楷體" panose="03000509000000000000" pitchFamily="65" charset="-120"/>
              </a:rPr>
              <a:t>例如：張師退休年資為</a:t>
            </a:r>
            <a:r>
              <a:rPr lang="en-US" altLang="zh-TW" dirty="0">
                <a:solidFill>
                  <a:schemeClr val="tx1"/>
                </a:solidFill>
                <a:latin typeface="標楷體" panose="03000509000000000000" pitchFamily="65" charset="-120"/>
                <a:ea typeface="標楷體" panose="03000509000000000000" pitchFamily="65" charset="-120"/>
              </a:rPr>
              <a:t>25</a:t>
            </a:r>
            <a:r>
              <a:rPr lang="zh-TW" altLang="en-US" dirty="0">
                <a:solidFill>
                  <a:schemeClr val="tx1"/>
                </a:solidFill>
                <a:latin typeface="標楷體" panose="03000509000000000000" pitchFamily="65" charset="-120"/>
                <a:ea typeface="標楷體" panose="03000509000000000000" pitchFamily="65" charset="-120"/>
              </a:rPr>
              <a:t>年，</a:t>
            </a:r>
            <a:r>
              <a:rPr lang="en-US" altLang="zh-TW" dirty="0">
                <a:solidFill>
                  <a:schemeClr val="tx1"/>
                </a:solidFill>
                <a:latin typeface="標楷體" panose="03000509000000000000" pitchFamily="65" charset="-120"/>
                <a:ea typeface="標楷體" panose="03000509000000000000" pitchFamily="65" charset="-120"/>
              </a:rPr>
              <a:t>110</a:t>
            </a:r>
            <a:r>
              <a:rPr lang="zh-TW" altLang="en-US" dirty="0">
                <a:solidFill>
                  <a:schemeClr val="tx1"/>
                </a:solidFill>
                <a:latin typeface="標楷體" panose="03000509000000000000" pitchFamily="65" charset="-120"/>
                <a:ea typeface="標楷體" panose="03000509000000000000" pitchFamily="65" charset="-120"/>
              </a:rPr>
              <a:t>年</a:t>
            </a:r>
            <a:r>
              <a:rPr lang="en-US" altLang="zh-TW" dirty="0">
                <a:solidFill>
                  <a:schemeClr val="tx1"/>
                </a:solidFill>
                <a:latin typeface="標楷體" panose="03000509000000000000" pitchFamily="65" charset="-120"/>
                <a:ea typeface="標楷體" panose="03000509000000000000" pitchFamily="65" charset="-120"/>
              </a:rPr>
              <a:t>2</a:t>
            </a:r>
            <a:r>
              <a:rPr lang="zh-TW" altLang="en-US" dirty="0">
                <a:solidFill>
                  <a:schemeClr val="tx1"/>
                </a:solidFill>
                <a:latin typeface="標楷體" panose="03000509000000000000" pitchFamily="65" charset="-120"/>
                <a:ea typeface="標楷體" panose="03000509000000000000" pitchFamily="65" charset="-120"/>
              </a:rPr>
              <a:t>月</a:t>
            </a:r>
            <a:r>
              <a:rPr lang="en-US" altLang="zh-TW" dirty="0">
                <a:solidFill>
                  <a:schemeClr val="tx1"/>
                </a:solidFill>
                <a:latin typeface="標楷體" panose="03000509000000000000" pitchFamily="65" charset="-120"/>
                <a:ea typeface="標楷體" panose="03000509000000000000" pitchFamily="65" charset="-120"/>
              </a:rPr>
              <a:t>1 </a:t>
            </a:r>
            <a:r>
              <a:rPr lang="zh-TW" altLang="en-US" dirty="0">
                <a:solidFill>
                  <a:schemeClr val="tx1"/>
                </a:solidFill>
                <a:latin typeface="標楷體" panose="03000509000000000000" pitchFamily="65" charset="-120"/>
                <a:ea typeface="標楷體" panose="03000509000000000000" pitchFamily="65" charset="-120"/>
              </a:rPr>
              <a:t>日退休，依退撫條例附表三，年資</a:t>
            </a:r>
            <a:r>
              <a:rPr lang="en-US" altLang="zh-TW" dirty="0">
                <a:solidFill>
                  <a:schemeClr val="tx1"/>
                </a:solidFill>
                <a:latin typeface="標楷體" panose="03000509000000000000" pitchFamily="65" charset="-120"/>
                <a:ea typeface="標楷體" panose="03000509000000000000" pitchFamily="65" charset="-120"/>
              </a:rPr>
              <a:t>25</a:t>
            </a:r>
            <a:r>
              <a:rPr lang="zh-TW" altLang="en-US" dirty="0">
                <a:solidFill>
                  <a:schemeClr val="tx1"/>
                </a:solidFill>
                <a:latin typeface="標楷體" panose="03000509000000000000" pitchFamily="65" charset="-120"/>
                <a:ea typeface="標楷體" panose="03000509000000000000" pitchFamily="65" charset="-120"/>
              </a:rPr>
              <a:t>年於</a:t>
            </a:r>
            <a:r>
              <a:rPr lang="en-US" altLang="zh-TW" dirty="0">
                <a:solidFill>
                  <a:schemeClr val="tx1"/>
                </a:solidFill>
                <a:latin typeface="標楷體" panose="03000509000000000000" pitchFamily="65" charset="-120"/>
                <a:ea typeface="標楷體" panose="03000509000000000000" pitchFamily="65" charset="-120"/>
              </a:rPr>
              <a:t>110</a:t>
            </a:r>
            <a:r>
              <a:rPr lang="zh-TW" altLang="en-US" dirty="0">
                <a:solidFill>
                  <a:schemeClr val="tx1"/>
                </a:solidFill>
                <a:latin typeface="標楷體" panose="03000509000000000000" pitchFamily="65" charset="-120"/>
                <a:ea typeface="標楷體" panose="03000509000000000000" pitchFamily="65" charset="-120"/>
              </a:rPr>
              <a:t>年</a:t>
            </a:r>
            <a:r>
              <a:rPr lang="en-US" altLang="zh-TW" dirty="0">
                <a:solidFill>
                  <a:schemeClr val="tx1"/>
                </a:solidFill>
                <a:latin typeface="標楷體" panose="03000509000000000000" pitchFamily="65" charset="-120"/>
                <a:ea typeface="標楷體" panose="03000509000000000000" pitchFamily="65" charset="-120"/>
              </a:rPr>
              <a:t>2</a:t>
            </a:r>
            <a:r>
              <a:rPr lang="zh-TW" altLang="en-US" dirty="0">
                <a:solidFill>
                  <a:schemeClr val="tx1"/>
                </a:solidFill>
                <a:latin typeface="標楷體" panose="03000509000000000000" pitchFamily="65" charset="-120"/>
                <a:ea typeface="標楷體" panose="03000509000000000000" pitchFamily="65" charset="-120"/>
              </a:rPr>
              <a:t>月</a:t>
            </a:r>
            <a:r>
              <a:rPr lang="en-US" altLang="zh-TW" dirty="0">
                <a:solidFill>
                  <a:schemeClr val="tx1"/>
                </a:solidFill>
                <a:latin typeface="標楷體" panose="03000509000000000000" pitchFamily="65" charset="-120"/>
                <a:ea typeface="標楷體" panose="03000509000000000000" pitchFamily="65" charset="-120"/>
              </a:rPr>
              <a:t>1</a:t>
            </a:r>
            <a:r>
              <a:rPr lang="zh-TW" altLang="en-US" dirty="0">
                <a:solidFill>
                  <a:schemeClr val="tx1"/>
                </a:solidFill>
                <a:latin typeface="標楷體" panose="03000509000000000000" pitchFamily="65" charset="-120"/>
                <a:ea typeface="標楷體" panose="03000509000000000000" pitchFamily="65" charset="-120"/>
              </a:rPr>
              <a:t>日至</a:t>
            </a:r>
            <a:r>
              <a:rPr lang="en-US" altLang="zh-TW" dirty="0">
                <a:solidFill>
                  <a:schemeClr val="tx1"/>
                </a:solidFill>
                <a:latin typeface="標楷體" panose="03000509000000000000" pitchFamily="65" charset="-120"/>
                <a:ea typeface="標楷體" panose="03000509000000000000" pitchFamily="65" charset="-120"/>
              </a:rPr>
              <a:t>110</a:t>
            </a:r>
            <a:r>
              <a:rPr lang="zh-TW" altLang="en-US" dirty="0">
                <a:solidFill>
                  <a:schemeClr val="tx1"/>
                </a:solidFill>
                <a:latin typeface="標楷體" panose="03000509000000000000" pitchFamily="65" charset="-120"/>
                <a:ea typeface="標楷體" panose="03000509000000000000" pitchFamily="65" charset="-120"/>
              </a:rPr>
              <a:t>年</a:t>
            </a:r>
            <a:r>
              <a:rPr lang="en-US" altLang="zh-TW" dirty="0">
                <a:solidFill>
                  <a:schemeClr val="tx1"/>
                </a:solidFill>
                <a:latin typeface="標楷體" panose="03000509000000000000" pitchFamily="65" charset="-120"/>
                <a:ea typeface="標楷體" panose="03000509000000000000" pitchFamily="65" charset="-120"/>
              </a:rPr>
              <a:t>12</a:t>
            </a:r>
            <a:r>
              <a:rPr lang="zh-TW" altLang="en-US" dirty="0">
                <a:solidFill>
                  <a:schemeClr val="tx1"/>
                </a:solidFill>
                <a:latin typeface="標楷體" panose="03000509000000000000" pitchFamily="65" charset="-120"/>
                <a:ea typeface="標楷體" panose="03000509000000000000" pitchFamily="65" charset="-120"/>
              </a:rPr>
              <a:t>月</a:t>
            </a:r>
            <a:r>
              <a:rPr lang="en-US" altLang="zh-TW" dirty="0">
                <a:solidFill>
                  <a:schemeClr val="tx1"/>
                </a:solidFill>
                <a:latin typeface="標楷體" panose="03000509000000000000" pitchFamily="65" charset="-120"/>
                <a:ea typeface="標楷體" panose="03000509000000000000" pitchFamily="65" charset="-120"/>
              </a:rPr>
              <a:t>31</a:t>
            </a:r>
            <a:r>
              <a:rPr lang="zh-TW" altLang="en-US" dirty="0">
                <a:solidFill>
                  <a:schemeClr val="tx1"/>
                </a:solidFill>
                <a:latin typeface="標楷體" panose="03000509000000000000" pitchFamily="65" charset="-120"/>
                <a:ea typeface="標楷體" panose="03000509000000000000" pitchFamily="65" charset="-120"/>
              </a:rPr>
              <a:t>日期間退休者，退休所得替代率為</a:t>
            </a:r>
            <a:r>
              <a:rPr lang="en-US" altLang="zh-TW" dirty="0">
                <a:solidFill>
                  <a:schemeClr val="tx1"/>
                </a:solidFill>
                <a:latin typeface="標楷體" panose="03000509000000000000" pitchFamily="65" charset="-120"/>
                <a:ea typeface="標楷體" panose="03000509000000000000" pitchFamily="65" charset="-120"/>
              </a:rPr>
              <a:t>57%</a:t>
            </a:r>
            <a:r>
              <a:rPr lang="zh-TW" altLang="en-US" dirty="0">
                <a:solidFill>
                  <a:schemeClr val="tx1"/>
                </a:solidFill>
                <a:latin typeface="標楷體" panose="03000509000000000000" pitchFamily="65" charset="-120"/>
                <a:ea typeface="標楷體" panose="03000509000000000000" pitchFamily="65" charset="-120"/>
              </a:rPr>
              <a:t>，之後逐年調降</a:t>
            </a:r>
            <a:r>
              <a:rPr lang="en-US" altLang="zh-TW" dirty="0">
                <a:solidFill>
                  <a:schemeClr val="tx1"/>
                </a:solidFill>
                <a:latin typeface="標楷體" panose="03000509000000000000" pitchFamily="65" charset="-120"/>
                <a:ea typeface="標楷體" panose="03000509000000000000" pitchFamily="65" charset="-120"/>
              </a:rPr>
              <a:t>1.5%</a:t>
            </a:r>
            <a:r>
              <a:rPr lang="zh-TW" altLang="en-US" dirty="0">
                <a:solidFill>
                  <a:schemeClr val="tx1"/>
                </a:solidFill>
                <a:latin typeface="標楷體" panose="03000509000000000000" pitchFamily="65" charset="-120"/>
                <a:ea typeface="標楷體" panose="03000509000000000000" pitchFamily="65" charset="-120"/>
              </a:rPr>
              <a:t>，至</a:t>
            </a:r>
            <a:r>
              <a:rPr lang="en-US" altLang="zh-TW" dirty="0">
                <a:solidFill>
                  <a:schemeClr val="tx1"/>
                </a:solidFill>
                <a:latin typeface="標楷體" panose="03000509000000000000" pitchFamily="65" charset="-120"/>
                <a:ea typeface="標楷體" panose="03000509000000000000" pitchFamily="65" charset="-120"/>
              </a:rPr>
              <a:t>118</a:t>
            </a:r>
            <a:r>
              <a:rPr lang="zh-TW" altLang="en-US" dirty="0">
                <a:solidFill>
                  <a:schemeClr val="tx1"/>
                </a:solidFill>
                <a:latin typeface="標楷體" panose="03000509000000000000" pitchFamily="65" charset="-120"/>
                <a:ea typeface="標楷體" panose="03000509000000000000" pitchFamily="65" charset="-120"/>
              </a:rPr>
              <a:t>年為</a:t>
            </a:r>
            <a:r>
              <a:rPr lang="en-US" altLang="zh-TW" dirty="0">
                <a:solidFill>
                  <a:schemeClr val="tx1"/>
                </a:solidFill>
                <a:latin typeface="標楷體" panose="03000509000000000000" pitchFamily="65" charset="-120"/>
                <a:ea typeface="標楷體" panose="03000509000000000000" pitchFamily="65" charset="-120"/>
              </a:rPr>
              <a:t>45%</a:t>
            </a:r>
            <a:r>
              <a:rPr lang="zh-TW" altLang="en-US" dirty="0">
                <a:solidFill>
                  <a:schemeClr val="tx1"/>
                </a:solidFill>
                <a:latin typeface="標楷體" panose="03000509000000000000" pitchFamily="65" charset="-120"/>
                <a:ea typeface="標楷體" panose="03000509000000000000" pitchFamily="65" charset="-120"/>
              </a:rPr>
              <a:t>，並非自</a:t>
            </a:r>
            <a:r>
              <a:rPr lang="en-US" altLang="zh-TW" dirty="0">
                <a:solidFill>
                  <a:schemeClr val="tx1"/>
                </a:solidFill>
                <a:latin typeface="標楷體" panose="03000509000000000000" pitchFamily="65" charset="-120"/>
                <a:ea typeface="標楷體" panose="03000509000000000000" pitchFamily="65" charset="-120"/>
              </a:rPr>
              <a:t>60%</a:t>
            </a:r>
            <a:r>
              <a:rPr lang="zh-TW" altLang="en-US" dirty="0">
                <a:solidFill>
                  <a:schemeClr val="tx1"/>
                </a:solidFill>
                <a:latin typeface="標楷體" panose="03000509000000000000" pitchFamily="65" charset="-120"/>
                <a:ea typeface="標楷體" panose="03000509000000000000" pitchFamily="65" charset="-120"/>
              </a:rPr>
              <a:t>開始逐年調降</a:t>
            </a:r>
            <a:r>
              <a:rPr lang="zh-TW" altLang="en-US" dirty="0">
                <a:solidFill>
                  <a:schemeClr val="tx1"/>
                </a:solidFill>
                <a:latin typeface="新細明體" panose="02020500000000000000" pitchFamily="18" charset="-120"/>
                <a:ea typeface="新細明體" panose="02020500000000000000" pitchFamily="18" charset="-120"/>
              </a:rPr>
              <a:t>。</a:t>
            </a:r>
            <a:endParaRPr lang="zh-TW" altLang="en-US" dirty="0"/>
          </a:p>
        </p:txBody>
      </p:sp>
      <p:sp>
        <p:nvSpPr>
          <p:cNvPr id="4" name="標題 3"/>
          <p:cNvSpPr>
            <a:spLocks noGrp="1"/>
          </p:cNvSpPr>
          <p:nvPr>
            <p:ph type="title"/>
          </p:nvPr>
        </p:nvSpPr>
        <p:spPr>
          <a:xfrm>
            <a:off x="457200" y="764704"/>
            <a:ext cx="8229600" cy="1388168"/>
          </a:xfrm>
        </p:spPr>
        <p:txBody>
          <a:bodyPr>
            <a:normAutofit/>
          </a:bodyPr>
          <a:lstStyle/>
          <a:p>
            <a:pPr marL="540000" indent="-540000" algn="l"/>
            <a:r>
              <a:rPr lang="en-US" altLang="zh-TW" sz="2800" dirty="0">
                <a:solidFill>
                  <a:schemeClr val="tx1"/>
                </a:solidFill>
                <a:latin typeface="+mn-ea"/>
                <a:ea typeface="+mn-ea"/>
              </a:rPr>
              <a:t>Q1</a:t>
            </a:r>
            <a:r>
              <a:rPr lang="zh-TW" altLang="en-US" sz="2800" dirty="0">
                <a:solidFill>
                  <a:schemeClr val="tx1"/>
                </a:solidFill>
              </a:rPr>
              <a:t>：</a:t>
            </a:r>
            <a:r>
              <a:rPr lang="zh-TW" altLang="en-US" sz="2800" dirty="0">
                <a:solidFill>
                  <a:schemeClr val="tx1"/>
                </a:solidFill>
                <a:latin typeface="標楷體" panose="03000509000000000000" pitchFamily="65" charset="-120"/>
                <a:ea typeface="標楷體" panose="03000509000000000000" pitchFamily="65" charset="-120"/>
              </a:rPr>
              <a:t>本次年金改革分</a:t>
            </a:r>
            <a:r>
              <a:rPr lang="en-US" altLang="zh-TW" sz="2800" dirty="0">
                <a:solidFill>
                  <a:schemeClr val="tx1"/>
                </a:solidFill>
                <a:latin typeface="標楷體" panose="03000509000000000000" pitchFamily="65" charset="-120"/>
                <a:ea typeface="標楷體" panose="03000509000000000000" pitchFamily="65" charset="-120"/>
              </a:rPr>
              <a:t>10</a:t>
            </a:r>
            <a:r>
              <a:rPr lang="zh-TW" altLang="en-US" sz="2800" dirty="0">
                <a:solidFill>
                  <a:schemeClr val="tx1"/>
                </a:solidFill>
                <a:latin typeface="標楷體" panose="03000509000000000000" pitchFamily="65" charset="-120"/>
                <a:ea typeface="標楷體" panose="03000509000000000000" pitchFamily="65" charset="-120"/>
              </a:rPr>
              <a:t>年調降退休所得替代率上限，         逐年調降</a:t>
            </a:r>
            <a:r>
              <a:rPr lang="en-US" altLang="zh-TW" sz="2800" dirty="0">
                <a:solidFill>
                  <a:schemeClr val="tx1"/>
                </a:solidFill>
                <a:latin typeface="標楷體" panose="03000509000000000000" pitchFamily="65" charset="-120"/>
                <a:ea typeface="標楷體" panose="03000509000000000000" pitchFamily="65" charset="-120"/>
              </a:rPr>
              <a:t>1.5%</a:t>
            </a:r>
            <a:r>
              <a:rPr lang="zh-TW" altLang="en-US" sz="2800" dirty="0">
                <a:solidFill>
                  <a:schemeClr val="tx1"/>
                </a:solidFill>
                <a:latin typeface="標楷體" panose="03000509000000000000" pitchFamily="65" charset="-120"/>
                <a:ea typeface="標楷體" panose="03000509000000000000" pitchFamily="65" charset="-120"/>
              </a:rPr>
              <a:t>，是否從個人退休當年算</a:t>
            </a:r>
            <a:r>
              <a:rPr lang="en-US" altLang="zh-TW" sz="2800" dirty="0">
                <a:solidFill>
                  <a:schemeClr val="tx1"/>
                </a:solidFill>
                <a:latin typeface="標楷體" panose="03000509000000000000" pitchFamily="65" charset="-120"/>
                <a:ea typeface="標楷體" panose="03000509000000000000" pitchFamily="65" charset="-120"/>
              </a:rPr>
              <a:t>10</a:t>
            </a:r>
            <a:r>
              <a:rPr lang="zh-TW" altLang="en-US" sz="2800" dirty="0">
                <a:solidFill>
                  <a:schemeClr val="tx1"/>
                </a:solidFill>
                <a:latin typeface="標楷體" panose="03000509000000000000" pitchFamily="65" charset="-120"/>
                <a:ea typeface="標楷體" panose="03000509000000000000" pitchFamily="65" charset="-120"/>
              </a:rPr>
              <a:t>年逐年調降</a:t>
            </a:r>
            <a:r>
              <a:rPr lang="en-US" altLang="zh-TW" sz="2800" dirty="0">
                <a:solidFill>
                  <a:schemeClr val="tx1"/>
                </a:solidFill>
              </a:rPr>
              <a:t>?</a:t>
            </a:r>
            <a:endParaRPr lang="zh-TW" altLang="en-US" sz="2800" dirty="0">
              <a:solidFill>
                <a:schemeClr val="tx1"/>
              </a:solidFill>
            </a:endParaRPr>
          </a:p>
        </p:txBody>
      </p:sp>
    </p:spTree>
    <p:extLst>
      <p:ext uri="{BB962C8B-B14F-4D97-AF65-F5344CB8AC3E}">
        <p14:creationId xmlns:p14="http://schemas.microsoft.com/office/powerpoint/2010/main" val="3999068350"/>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a:xfrm>
            <a:off x="872067" y="2276872"/>
            <a:ext cx="7408333" cy="3849291"/>
          </a:xfrm>
          <a:gradFill>
            <a:gsLst>
              <a:gs pos="0">
                <a:schemeClr val="bg1">
                  <a:lumMod val="98000"/>
                </a:schemeClr>
              </a:gs>
              <a:gs pos="100000">
                <a:srgbClr val="92D050"/>
              </a:gs>
              <a:gs pos="100000">
                <a:srgbClr val="9BBB59">
                  <a:tint val="15000"/>
                  <a:satMod val="350000"/>
                </a:srgbClr>
              </a:gs>
            </a:gsLst>
            <a:lin ang="2700000" scaled="1"/>
          </a:gradFill>
          <a:ln>
            <a:noFill/>
          </a:ln>
        </p:spPr>
        <p:style>
          <a:lnRef idx="2">
            <a:schemeClr val="accent6"/>
          </a:lnRef>
          <a:fillRef idx="1">
            <a:schemeClr val="lt1"/>
          </a:fillRef>
          <a:effectRef idx="0">
            <a:schemeClr val="accent6"/>
          </a:effectRef>
          <a:fontRef idx="minor">
            <a:schemeClr val="dk1"/>
          </a:fontRef>
        </p:style>
        <p:txBody>
          <a:bodyPr>
            <a:normAutofit/>
          </a:bodyPr>
          <a:lstStyle/>
          <a:p>
            <a:pPr marL="0" indent="0">
              <a:buClrTx/>
              <a:buNone/>
            </a:pPr>
            <a:r>
              <a:rPr lang="en-US" altLang="zh-TW" sz="2800" dirty="0">
                <a:solidFill>
                  <a:schemeClr val="tx1"/>
                </a:solidFill>
              </a:rPr>
              <a:t>A</a:t>
            </a:r>
            <a:r>
              <a:rPr lang="zh-TW" altLang="zh-TW" sz="2800" dirty="0">
                <a:solidFill>
                  <a:schemeClr val="tx1"/>
                </a:solidFill>
              </a:rPr>
              <a:t>：</a:t>
            </a:r>
            <a:endParaRPr lang="en-US" altLang="zh-TW" sz="2800" dirty="0">
              <a:solidFill>
                <a:schemeClr val="tx1"/>
              </a:solidFill>
            </a:endParaRPr>
          </a:p>
          <a:p>
            <a:pPr marL="301943" lvl="1" indent="0">
              <a:buClrTx/>
              <a:buNone/>
            </a:pPr>
            <a:r>
              <a:rPr lang="zh-TW" altLang="en-US" sz="2400" dirty="0">
                <a:solidFill>
                  <a:schemeClr val="tx1"/>
                </a:solidFill>
              </a:rPr>
              <a:t>否</a:t>
            </a:r>
            <a:r>
              <a:rPr lang="zh-TW" altLang="en-US" sz="2400" dirty="0">
                <a:solidFill>
                  <a:schemeClr val="tx1"/>
                </a:solidFill>
                <a:latin typeface="新細明體" panose="02020500000000000000" pitchFamily="18" charset="-120"/>
                <a:ea typeface="新細明體" panose="02020500000000000000" pitchFamily="18" charset="-120"/>
              </a:rPr>
              <a:t>。</a:t>
            </a:r>
            <a:r>
              <a:rPr lang="zh-TW" altLang="en-US" sz="2400" dirty="0">
                <a:solidFill>
                  <a:schemeClr val="tx1"/>
                </a:solidFill>
              </a:rPr>
              <a:t>退休所得替代率上限金額為每月可領的退休所得上限值，即每月退休所得</a:t>
            </a:r>
            <a:r>
              <a:rPr lang="zh-TW" altLang="en-US" sz="2400" dirty="0">
                <a:solidFill>
                  <a:srgbClr val="FF0000"/>
                </a:solidFill>
              </a:rPr>
              <a:t>不得超過</a:t>
            </a:r>
            <a:r>
              <a:rPr lang="zh-TW" altLang="en-US" sz="2400" dirty="0">
                <a:solidFill>
                  <a:schemeClr val="tx1"/>
                </a:solidFill>
              </a:rPr>
              <a:t>依替代率上限計算的金額。</a:t>
            </a:r>
          </a:p>
          <a:p>
            <a:pPr marL="0" indent="0">
              <a:buNone/>
            </a:pPr>
            <a:endParaRPr lang="zh-TW" altLang="en-US" dirty="0"/>
          </a:p>
        </p:txBody>
      </p:sp>
      <p:sp>
        <p:nvSpPr>
          <p:cNvPr id="4" name="標題 3"/>
          <p:cNvSpPr>
            <a:spLocks noGrp="1"/>
          </p:cNvSpPr>
          <p:nvPr>
            <p:ph type="title"/>
          </p:nvPr>
        </p:nvSpPr>
        <p:spPr>
          <a:xfrm>
            <a:off x="683568" y="548680"/>
            <a:ext cx="8229600" cy="1388168"/>
          </a:xfrm>
        </p:spPr>
        <p:txBody>
          <a:bodyPr>
            <a:normAutofit/>
          </a:bodyPr>
          <a:lstStyle/>
          <a:p>
            <a:pPr marL="540000" indent="-540000" algn="l"/>
            <a:r>
              <a:rPr lang="en-US" altLang="zh-TW" sz="2800" dirty="0">
                <a:solidFill>
                  <a:schemeClr val="tx1"/>
                </a:solidFill>
                <a:latin typeface="+mn-ea"/>
                <a:ea typeface="+mn-ea"/>
              </a:rPr>
              <a:t>Q2</a:t>
            </a:r>
            <a:r>
              <a:rPr lang="zh-TW" altLang="en-US" sz="2800" dirty="0">
                <a:solidFill>
                  <a:schemeClr val="tx1"/>
                </a:solidFill>
              </a:rPr>
              <a:t>：「退休所得替代率上限金額」就是日後可領的月退休所得嗎</a:t>
            </a:r>
            <a:r>
              <a:rPr lang="en-US" altLang="zh-TW" sz="2800" dirty="0">
                <a:solidFill>
                  <a:schemeClr val="tx1"/>
                </a:solidFill>
              </a:rPr>
              <a:t>?</a:t>
            </a:r>
            <a:endParaRPr lang="zh-TW" altLang="en-US" sz="2800" dirty="0">
              <a:solidFill>
                <a:schemeClr val="tx1"/>
              </a:solidFill>
            </a:endParaRPr>
          </a:p>
        </p:txBody>
      </p:sp>
    </p:spTree>
    <p:extLst>
      <p:ext uri="{BB962C8B-B14F-4D97-AF65-F5344CB8AC3E}">
        <p14:creationId xmlns:p14="http://schemas.microsoft.com/office/powerpoint/2010/main" val="4061147243"/>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a:xfrm>
            <a:off x="872067" y="2276872"/>
            <a:ext cx="7408333" cy="3849291"/>
          </a:xfrm>
          <a:gradFill>
            <a:gsLst>
              <a:gs pos="0">
                <a:schemeClr val="bg1">
                  <a:lumMod val="98000"/>
                </a:schemeClr>
              </a:gs>
              <a:gs pos="100000">
                <a:srgbClr val="92D050"/>
              </a:gs>
              <a:gs pos="100000">
                <a:srgbClr val="9BBB59">
                  <a:tint val="15000"/>
                  <a:satMod val="350000"/>
                </a:srgbClr>
              </a:gs>
            </a:gsLst>
            <a:lin ang="2700000" scaled="1"/>
          </a:gradFill>
          <a:ln>
            <a:noFill/>
          </a:ln>
        </p:spPr>
        <p:style>
          <a:lnRef idx="2">
            <a:schemeClr val="accent6"/>
          </a:lnRef>
          <a:fillRef idx="1">
            <a:schemeClr val="lt1"/>
          </a:fillRef>
          <a:effectRef idx="0">
            <a:schemeClr val="accent6"/>
          </a:effectRef>
          <a:fontRef idx="minor">
            <a:schemeClr val="dk1"/>
          </a:fontRef>
        </p:style>
        <p:txBody>
          <a:bodyPr>
            <a:normAutofit fontScale="92500"/>
          </a:bodyPr>
          <a:lstStyle/>
          <a:p>
            <a:pPr marL="0" indent="0">
              <a:buClrTx/>
              <a:buNone/>
            </a:pPr>
            <a:r>
              <a:rPr lang="en-US" altLang="zh-TW" dirty="0">
                <a:solidFill>
                  <a:schemeClr val="tx1"/>
                </a:solidFill>
              </a:rPr>
              <a:t>A</a:t>
            </a:r>
            <a:r>
              <a:rPr lang="zh-TW" altLang="zh-TW" dirty="0">
                <a:solidFill>
                  <a:schemeClr val="tx1"/>
                </a:solidFill>
              </a:rPr>
              <a:t>：</a:t>
            </a:r>
            <a:endParaRPr lang="en-US" altLang="zh-TW" dirty="0">
              <a:solidFill>
                <a:schemeClr val="tx1"/>
              </a:solidFill>
            </a:endParaRPr>
          </a:p>
          <a:p>
            <a:pPr marL="301943" lvl="1" indent="0">
              <a:buClrTx/>
              <a:buNone/>
            </a:pPr>
            <a:r>
              <a:rPr lang="zh-TW" altLang="en-US" dirty="0">
                <a:solidFill>
                  <a:schemeClr val="tx1"/>
                </a:solidFill>
              </a:rPr>
              <a:t>是。依據「公立學校</a:t>
            </a:r>
            <a:r>
              <a:rPr lang="zh-TW" altLang="en-US" dirty="0">
                <a:solidFill>
                  <a:schemeClr val="tx1"/>
                </a:solidFill>
                <a:latin typeface="標楷體" panose="03000509000000000000" pitchFamily="65" charset="-120"/>
                <a:ea typeface="標楷體" panose="03000509000000000000" pitchFamily="65" charset="-120"/>
              </a:rPr>
              <a:t>教職員退休資遣撫卹條例」第</a:t>
            </a:r>
            <a:r>
              <a:rPr lang="en-US" altLang="zh-TW" dirty="0">
                <a:solidFill>
                  <a:schemeClr val="tx1"/>
                </a:solidFill>
                <a:latin typeface="標楷體" panose="03000509000000000000" pitchFamily="65" charset="-120"/>
                <a:ea typeface="標楷體" panose="03000509000000000000" pitchFamily="65" charset="-120"/>
              </a:rPr>
              <a:t>39</a:t>
            </a:r>
            <a:r>
              <a:rPr lang="zh-TW" altLang="en-US" dirty="0">
                <a:solidFill>
                  <a:schemeClr val="tx1"/>
                </a:solidFill>
                <a:latin typeface="標楷體" panose="03000509000000000000" pitchFamily="65" charset="-120"/>
                <a:ea typeface="標楷體" panose="03000509000000000000" pitchFamily="65" charset="-120"/>
              </a:rPr>
              <a:t>條規定，每月退休所得如超出第</a:t>
            </a:r>
            <a:r>
              <a:rPr lang="en-US" altLang="zh-TW" dirty="0">
                <a:solidFill>
                  <a:schemeClr val="tx1"/>
                </a:solidFill>
                <a:latin typeface="標楷體" panose="03000509000000000000" pitchFamily="65" charset="-120"/>
                <a:ea typeface="標楷體" panose="03000509000000000000" pitchFamily="65" charset="-120"/>
              </a:rPr>
              <a:t>37</a:t>
            </a:r>
            <a:r>
              <a:rPr lang="zh-TW" altLang="en-US" dirty="0">
                <a:solidFill>
                  <a:schemeClr val="tx1"/>
                </a:solidFill>
                <a:latin typeface="標楷體" panose="03000509000000000000" pitchFamily="65" charset="-120"/>
                <a:ea typeface="標楷體" panose="03000509000000000000" pitchFamily="65" charset="-120"/>
              </a:rPr>
              <a:t>條附表「退休教職員經審定退休年資之退休所得替代率對照彙整表」所定各年度替代率上限者，應依下列順序，扣減每月退休所得，至不超過其替代率上限所得金額止：</a:t>
            </a:r>
            <a:r>
              <a:rPr lang="en-US" altLang="zh-TW" dirty="0">
                <a:solidFill>
                  <a:schemeClr val="tx1"/>
                </a:solidFill>
                <a:latin typeface="標楷體" panose="03000509000000000000" pitchFamily="65" charset="-120"/>
                <a:ea typeface="標楷體" panose="03000509000000000000" pitchFamily="65" charset="-120"/>
              </a:rPr>
              <a:t>1.</a:t>
            </a:r>
            <a:r>
              <a:rPr lang="zh-TW" altLang="en-US" dirty="0">
                <a:solidFill>
                  <a:schemeClr val="tx1"/>
                </a:solidFill>
                <a:latin typeface="標楷體" panose="03000509000000000000" pitchFamily="65" charset="-120"/>
                <a:ea typeface="標楷體" panose="03000509000000000000" pitchFamily="65" charset="-120"/>
              </a:rPr>
              <a:t>每月所領公保一次養老給付或一次退休金優存利息。</a:t>
            </a:r>
            <a:r>
              <a:rPr lang="en-US" altLang="zh-TW" dirty="0">
                <a:solidFill>
                  <a:schemeClr val="tx1"/>
                </a:solidFill>
                <a:latin typeface="標楷體" panose="03000509000000000000" pitchFamily="65" charset="-120"/>
                <a:ea typeface="標楷體" panose="03000509000000000000" pitchFamily="65" charset="-120"/>
              </a:rPr>
              <a:t>2.</a:t>
            </a:r>
            <a:r>
              <a:rPr lang="zh-TW" altLang="en-US" dirty="0">
                <a:solidFill>
                  <a:schemeClr val="tx1"/>
                </a:solidFill>
                <a:latin typeface="標楷體" panose="03000509000000000000" pitchFamily="65" charset="-120"/>
                <a:ea typeface="標楷體" panose="03000509000000000000" pitchFamily="65" charset="-120"/>
              </a:rPr>
              <a:t>退撫新制實施前年資所計得之月退休金（含月補償金）。</a:t>
            </a:r>
            <a:r>
              <a:rPr lang="en-US" altLang="zh-TW" dirty="0">
                <a:solidFill>
                  <a:schemeClr val="tx1"/>
                </a:solidFill>
                <a:latin typeface="標楷體" panose="03000509000000000000" pitchFamily="65" charset="-120"/>
                <a:ea typeface="標楷體" panose="03000509000000000000" pitchFamily="65" charset="-120"/>
              </a:rPr>
              <a:t>3.</a:t>
            </a:r>
            <a:r>
              <a:rPr lang="zh-TW" altLang="en-US" dirty="0">
                <a:solidFill>
                  <a:schemeClr val="tx1"/>
                </a:solidFill>
                <a:latin typeface="標楷體" panose="03000509000000000000" pitchFamily="65" charset="-120"/>
                <a:ea typeface="標楷體" panose="03000509000000000000" pitchFamily="65" charset="-120"/>
              </a:rPr>
              <a:t>退撫新制實施後年資所計得之月退休金。</a:t>
            </a:r>
            <a:endParaRPr lang="en-US" altLang="zh-TW" dirty="0">
              <a:solidFill>
                <a:schemeClr val="tx1"/>
              </a:solidFill>
              <a:latin typeface="標楷體" panose="03000509000000000000" pitchFamily="65" charset="-120"/>
              <a:ea typeface="標楷體" panose="03000509000000000000" pitchFamily="65" charset="-120"/>
            </a:endParaRPr>
          </a:p>
          <a:p>
            <a:pPr marL="301943" lvl="1" indent="0">
              <a:buClrTx/>
              <a:buNone/>
            </a:pPr>
            <a:r>
              <a:rPr lang="zh-TW" altLang="en-US" dirty="0">
                <a:solidFill>
                  <a:schemeClr val="tx1"/>
                </a:solidFill>
                <a:latin typeface="標楷體" panose="03000509000000000000" pitchFamily="65" charset="-120"/>
                <a:ea typeface="標楷體" panose="03000509000000000000" pitchFamily="65" charset="-120"/>
              </a:rPr>
              <a:t>提醒：公保養老給付優惠存款利息計入退休所得替代率上限，因此公保養老給付月數逾</a:t>
            </a:r>
            <a:r>
              <a:rPr lang="en-US" altLang="zh-TW" dirty="0">
                <a:solidFill>
                  <a:schemeClr val="tx1"/>
                </a:solidFill>
                <a:latin typeface="標楷體" panose="03000509000000000000" pitchFamily="65" charset="-120"/>
                <a:ea typeface="標楷體" panose="03000509000000000000" pitchFamily="65" charset="-120"/>
              </a:rPr>
              <a:t>36</a:t>
            </a:r>
            <a:r>
              <a:rPr lang="zh-TW" altLang="en-US" dirty="0">
                <a:solidFill>
                  <a:schemeClr val="tx1"/>
                </a:solidFill>
                <a:latin typeface="標楷體" panose="03000509000000000000" pitchFamily="65" charset="-120"/>
                <a:ea typeface="標楷體" panose="03000509000000000000" pitchFamily="65" charset="-120"/>
              </a:rPr>
              <a:t>個月者，當事人可選擇是否拋棄優</a:t>
            </a:r>
            <a:r>
              <a:rPr lang="zh-TW" altLang="en-US" dirty="0">
                <a:solidFill>
                  <a:schemeClr val="tx1"/>
                </a:solidFill>
              </a:rPr>
              <a:t>存</a:t>
            </a:r>
            <a:r>
              <a:rPr lang="zh-TW" altLang="en-US" dirty="0">
                <a:solidFill>
                  <a:schemeClr val="tx1"/>
                </a:solidFill>
                <a:latin typeface="新細明體" panose="02020500000000000000" pitchFamily="18" charset="-120"/>
                <a:ea typeface="新細明體" panose="02020500000000000000" pitchFamily="18" charset="-120"/>
              </a:rPr>
              <a:t>。</a:t>
            </a:r>
            <a:endParaRPr lang="zh-TW" altLang="en-US" dirty="0">
              <a:solidFill>
                <a:schemeClr val="tx1"/>
              </a:solidFill>
            </a:endParaRPr>
          </a:p>
          <a:p>
            <a:pPr marL="0" indent="0">
              <a:buNone/>
            </a:pPr>
            <a:endParaRPr lang="zh-TW" altLang="en-US" dirty="0"/>
          </a:p>
        </p:txBody>
      </p:sp>
      <p:sp>
        <p:nvSpPr>
          <p:cNvPr id="4" name="標題 3"/>
          <p:cNvSpPr>
            <a:spLocks noGrp="1"/>
          </p:cNvSpPr>
          <p:nvPr>
            <p:ph type="title"/>
          </p:nvPr>
        </p:nvSpPr>
        <p:spPr>
          <a:xfrm>
            <a:off x="539552" y="620688"/>
            <a:ext cx="8229600" cy="1388168"/>
          </a:xfrm>
        </p:spPr>
        <p:txBody>
          <a:bodyPr>
            <a:normAutofit/>
          </a:bodyPr>
          <a:lstStyle/>
          <a:p>
            <a:pPr marL="540000" indent="-540000" algn="l"/>
            <a:r>
              <a:rPr lang="en-US" altLang="zh-TW" sz="2800" dirty="0">
                <a:solidFill>
                  <a:schemeClr val="tx1"/>
                </a:solidFill>
                <a:latin typeface="+mn-ea"/>
                <a:ea typeface="+mn-ea"/>
              </a:rPr>
              <a:t>Q3</a:t>
            </a:r>
            <a:r>
              <a:rPr lang="zh-TW" altLang="en-US" sz="2800" dirty="0">
                <a:solidFill>
                  <a:schemeClr val="tx1"/>
                </a:solidFill>
              </a:rPr>
              <a:t>：月退休金總額經計算後，如超過退休所得替代率上限，是否會減少退休金給付</a:t>
            </a:r>
            <a:r>
              <a:rPr lang="en-US" altLang="zh-TW" sz="2800" dirty="0">
                <a:solidFill>
                  <a:schemeClr val="tx1"/>
                </a:solidFill>
              </a:rPr>
              <a:t>?</a:t>
            </a:r>
            <a:endParaRPr lang="zh-TW" altLang="en-US" sz="2800" dirty="0">
              <a:solidFill>
                <a:schemeClr val="tx1"/>
              </a:solidFill>
            </a:endParaRPr>
          </a:p>
        </p:txBody>
      </p:sp>
    </p:spTree>
    <p:extLst>
      <p:ext uri="{BB962C8B-B14F-4D97-AF65-F5344CB8AC3E}">
        <p14:creationId xmlns:p14="http://schemas.microsoft.com/office/powerpoint/2010/main" val="3541436444"/>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a:xfrm>
            <a:off x="872067" y="2276872"/>
            <a:ext cx="7408333" cy="3849291"/>
          </a:xfrm>
          <a:gradFill>
            <a:gsLst>
              <a:gs pos="0">
                <a:schemeClr val="bg1">
                  <a:lumMod val="98000"/>
                </a:schemeClr>
              </a:gs>
              <a:gs pos="100000">
                <a:srgbClr val="92D050"/>
              </a:gs>
              <a:gs pos="100000">
                <a:srgbClr val="9BBB59">
                  <a:tint val="15000"/>
                  <a:satMod val="350000"/>
                </a:srgbClr>
              </a:gs>
            </a:gsLst>
            <a:lin ang="2700000" scaled="1"/>
          </a:gradFill>
          <a:ln>
            <a:noFill/>
          </a:ln>
        </p:spPr>
        <p:style>
          <a:lnRef idx="2">
            <a:schemeClr val="accent6"/>
          </a:lnRef>
          <a:fillRef idx="1">
            <a:schemeClr val="lt1"/>
          </a:fillRef>
          <a:effectRef idx="0">
            <a:schemeClr val="accent6"/>
          </a:effectRef>
          <a:fontRef idx="minor">
            <a:schemeClr val="dk1"/>
          </a:fontRef>
        </p:style>
        <p:txBody>
          <a:bodyPr>
            <a:normAutofit/>
          </a:bodyPr>
          <a:lstStyle/>
          <a:p>
            <a:pPr marL="0" indent="0">
              <a:buClrTx/>
              <a:buNone/>
            </a:pPr>
            <a:r>
              <a:rPr lang="en-US" altLang="zh-TW" dirty="0">
                <a:solidFill>
                  <a:schemeClr val="tx1"/>
                </a:solidFill>
              </a:rPr>
              <a:t>A</a:t>
            </a:r>
            <a:r>
              <a:rPr lang="zh-TW" altLang="zh-TW" dirty="0">
                <a:solidFill>
                  <a:schemeClr val="tx1"/>
                </a:solidFill>
              </a:rPr>
              <a:t>：</a:t>
            </a:r>
            <a:endParaRPr lang="en-US" altLang="zh-TW" dirty="0">
              <a:solidFill>
                <a:schemeClr val="tx1"/>
              </a:solidFill>
            </a:endParaRPr>
          </a:p>
          <a:p>
            <a:pPr marL="301943" lvl="1" indent="0">
              <a:buClrTx/>
              <a:buNone/>
            </a:pPr>
            <a:r>
              <a:rPr lang="zh-TW" altLang="en-US" dirty="0">
                <a:solidFill>
                  <a:schemeClr val="tx1"/>
                </a:solidFill>
                <a:latin typeface="標楷體" panose="03000509000000000000" pitchFamily="65" charset="-120"/>
                <a:ea typeface="標楷體" panose="03000509000000000000" pitchFamily="65" charset="-120"/>
              </a:rPr>
              <a:t>不一樣。依據「公立學校教職員退休資遣撫卹條例」第</a:t>
            </a:r>
            <a:r>
              <a:rPr lang="en-US" altLang="zh-TW" dirty="0">
                <a:solidFill>
                  <a:schemeClr val="tx1"/>
                </a:solidFill>
                <a:latin typeface="標楷體" panose="03000509000000000000" pitchFamily="65" charset="-120"/>
                <a:ea typeface="標楷體" panose="03000509000000000000" pitchFamily="65" charset="-120"/>
              </a:rPr>
              <a:t>4</a:t>
            </a:r>
            <a:r>
              <a:rPr lang="zh-TW" altLang="en-US" dirty="0">
                <a:solidFill>
                  <a:schemeClr val="tx1"/>
                </a:solidFill>
                <a:latin typeface="標楷體" panose="03000509000000000000" pitchFamily="65" charset="-120"/>
                <a:ea typeface="標楷體" panose="03000509000000000000" pitchFamily="65" charset="-120"/>
              </a:rPr>
              <a:t>條規定兼領月退休金者，其替代率之上限應按兼領月退休金之比率調整之。</a:t>
            </a:r>
          </a:p>
          <a:p>
            <a:pPr marL="301943" lvl="1" indent="0">
              <a:buClrTx/>
              <a:buNone/>
            </a:pPr>
            <a:r>
              <a:rPr lang="zh-TW" altLang="en-US" dirty="0">
                <a:solidFill>
                  <a:schemeClr val="tx1"/>
                </a:solidFill>
                <a:latin typeface="標楷體" panose="03000509000000000000" pitchFamily="65" charset="-120"/>
                <a:ea typeface="標楷體" panose="03000509000000000000" pitchFamily="65" charset="-120"/>
              </a:rPr>
              <a:t>例如：林師</a:t>
            </a:r>
            <a:r>
              <a:rPr lang="en-US" altLang="zh-TW" dirty="0">
                <a:solidFill>
                  <a:schemeClr val="tx1"/>
                </a:solidFill>
                <a:latin typeface="標楷體" panose="03000509000000000000" pitchFamily="65" charset="-120"/>
                <a:ea typeface="標楷體" panose="03000509000000000000" pitchFamily="65" charset="-120"/>
              </a:rPr>
              <a:t>108</a:t>
            </a:r>
            <a:r>
              <a:rPr lang="zh-TW" altLang="en-US" dirty="0">
                <a:solidFill>
                  <a:schemeClr val="tx1"/>
                </a:solidFill>
                <a:latin typeface="標楷體" panose="03000509000000000000" pitchFamily="65" charset="-120"/>
                <a:ea typeface="標楷體" panose="03000509000000000000" pitchFamily="65" charset="-120"/>
              </a:rPr>
              <a:t>年</a:t>
            </a:r>
            <a:r>
              <a:rPr lang="en-US" altLang="zh-TW" dirty="0">
                <a:solidFill>
                  <a:schemeClr val="tx1"/>
                </a:solidFill>
                <a:latin typeface="標楷體" panose="03000509000000000000" pitchFamily="65" charset="-120"/>
                <a:ea typeface="標楷體" panose="03000509000000000000" pitchFamily="65" charset="-120"/>
              </a:rPr>
              <a:t>8</a:t>
            </a:r>
            <a:r>
              <a:rPr lang="zh-TW" altLang="en-US" dirty="0">
                <a:solidFill>
                  <a:schemeClr val="tx1"/>
                </a:solidFill>
                <a:latin typeface="標楷體" panose="03000509000000000000" pitchFamily="65" charset="-120"/>
                <a:ea typeface="標楷體" panose="03000509000000000000" pitchFamily="65" charset="-120"/>
              </a:rPr>
              <a:t>月</a:t>
            </a:r>
            <a:r>
              <a:rPr lang="en-US" altLang="zh-TW" dirty="0">
                <a:solidFill>
                  <a:schemeClr val="tx1"/>
                </a:solidFill>
                <a:latin typeface="標楷體" panose="03000509000000000000" pitchFamily="65" charset="-120"/>
                <a:ea typeface="標楷體" panose="03000509000000000000" pitchFamily="65" charset="-120"/>
              </a:rPr>
              <a:t>1</a:t>
            </a:r>
            <a:r>
              <a:rPr lang="zh-TW" altLang="en-US" dirty="0">
                <a:solidFill>
                  <a:schemeClr val="tx1"/>
                </a:solidFill>
                <a:latin typeface="標楷體" panose="03000509000000000000" pitchFamily="65" charset="-120"/>
                <a:ea typeface="標楷體" panose="03000509000000000000" pitchFamily="65" charset="-120"/>
              </a:rPr>
              <a:t>日退休生效，選擇兼領</a:t>
            </a:r>
            <a:r>
              <a:rPr lang="en-US" altLang="zh-TW" dirty="0">
                <a:solidFill>
                  <a:schemeClr val="tx1"/>
                </a:solidFill>
                <a:latin typeface="標楷體" panose="03000509000000000000" pitchFamily="65" charset="-120"/>
                <a:ea typeface="標楷體" panose="03000509000000000000" pitchFamily="65" charset="-120"/>
              </a:rPr>
              <a:t>1/2</a:t>
            </a:r>
            <a:r>
              <a:rPr lang="zh-TW" altLang="en-US" dirty="0">
                <a:solidFill>
                  <a:schemeClr val="tx1"/>
                </a:solidFill>
                <a:latin typeface="標楷體" panose="03000509000000000000" pitchFamily="65" charset="-120"/>
                <a:ea typeface="標楷體" panose="03000509000000000000" pitchFamily="65" charset="-120"/>
              </a:rPr>
              <a:t>月退休金，最後在職年功薪額</a:t>
            </a:r>
            <a:r>
              <a:rPr lang="en-US" altLang="zh-TW" dirty="0">
                <a:solidFill>
                  <a:schemeClr val="tx1"/>
                </a:solidFill>
                <a:latin typeface="標楷體" panose="03000509000000000000" pitchFamily="65" charset="-120"/>
                <a:ea typeface="標楷體" panose="03000509000000000000" pitchFamily="65" charset="-120"/>
              </a:rPr>
              <a:t>49,875</a:t>
            </a:r>
            <a:r>
              <a:rPr lang="zh-TW" altLang="en-US" dirty="0">
                <a:solidFill>
                  <a:schemeClr val="tx1"/>
                </a:solidFill>
                <a:latin typeface="標楷體" panose="03000509000000000000" pitchFamily="65" charset="-120"/>
                <a:ea typeface="標楷體" panose="03000509000000000000" pitchFamily="65" charset="-120"/>
              </a:rPr>
              <a:t>元，審定年資</a:t>
            </a:r>
            <a:r>
              <a:rPr lang="en-US" altLang="zh-TW" dirty="0">
                <a:solidFill>
                  <a:schemeClr val="tx1"/>
                </a:solidFill>
                <a:latin typeface="標楷體" panose="03000509000000000000" pitchFamily="65" charset="-120"/>
                <a:ea typeface="標楷體" panose="03000509000000000000" pitchFamily="65" charset="-120"/>
              </a:rPr>
              <a:t>25</a:t>
            </a:r>
            <a:r>
              <a:rPr lang="zh-TW" altLang="en-US" dirty="0">
                <a:solidFill>
                  <a:schemeClr val="tx1"/>
                </a:solidFill>
                <a:latin typeface="標楷體" panose="03000509000000000000" pitchFamily="65" charset="-120"/>
                <a:ea typeface="標楷體" panose="03000509000000000000" pitchFamily="65" charset="-120"/>
              </a:rPr>
              <a:t>年，</a:t>
            </a:r>
            <a:r>
              <a:rPr lang="en-US" altLang="zh-TW" dirty="0">
                <a:solidFill>
                  <a:schemeClr val="tx1"/>
                </a:solidFill>
                <a:latin typeface="標楷體" panose="03000509000000000000" pitchFamily="65" charset="-120"/>
                <a:ea typeface="標楷體" panose="03000509000000000000" pitchFamily="65" charset="-120"/>
              </a:rPr>
              <a:t>108</a:t>
            </a:r>
            <a:r>
              <a:rPr lang="zh-TW" altLang="en-US" dirty="0">
                <a:solidFill>
                  <a:schemeClr val="tx1"/>
                </a:solidFill>
                <a:latin typeface="標楷體" panose="03000509000000000000" pitchFamily="65" charset="-120"/>
                <a:ea typeface="標楷體" panose="03000509000000000000" pitchFamily="65" charset="-120"/>
              </a:rPr>
              <a:t>年所得替代率</a:t>
            </a:r>
            <a:r>
              <a:rPr lang="en-US" altLang="zh-TW" dirty="0">
                <a:solidFill>
                  <a:schemeClr val="tx1"/>
                </a:solidFill>
                <a:latin typeface="標楷體" panose="03000509000000000000" pitchFamily="65" charset="-120"/>
                <a:ea typeface="標楷體" panose="03000509000000000000" pitchFamily="65" charset="-120"/>
              </a:rPr>
              <a:t>60%</a:t>
            </a:r>
            <a:r>
              <a:rPr lang="zh-TW" altLang="en-US" dirty="0">
                <a:solidFill>
                  <a:schemeClr val="tx1"/>
                </a:solidFill>
                <a:latin typeface="標楷體" panose="03000509000000000000" pitchFamily="65" charset="-120"/>
                <a:ea typeface="標楷體" panose="03000509000000000000" pitchFamily="65" charset="-120"/>
              </a:rPr>
              <a:t>，則其</a:t>
            </a:r>
            <a:r>
              <a:rPr lang="en-US" altLang="zh-TW" dirty="0">
                <a:solidFill>
                  <a:schemeClr val="tx1"/>
                </a:solidFill>
                <a:latin typeface="標楷體" panose="03000509000000000000" pitchFamily="65" charset="-120"/>
                <a:ea typeface="標楷體" panose="03000509000000000000" pitchFamily="65" charset="-120"/>
              </a:rPr>
              <a:t>108</a:t>
            </a:r>
            <a:r>
              <a:rPr lang="zh-TW" altLang="en-US" dirty="0">
                <a:solidFill>
                  <a:schemeClr val="tx1"/>
                </a:solidFill>
                <a:latin typeface="標楷體" panose="03000509000000000000" pitchFamily="65" charset="-120"/>
                <a:ea typeface="標楷體" panose="03000509000000000000" pitchFamily="65" charset="-120"/>
              </a:rPr>
              <a:t>年</a:t>
            </a:r>
            <a:r>
              <a:rPr lang="en-US" altLang="zh-TW" dirty="0">
                <a:solidFill>
                  <a:schemeClr val="tx1"/>
                </a:solidFill>
                <a:latin typeface="標楷體" panose="03000509000000000000" pitchFamily="65" charset="-120"/>
                <a:ea typeface="標楷體" panose="03000509000000000000" pitchFamily="65" charset="-120"/>
              </a:rPr>
              <a:t>8</a:t>
            </a:r>
            <a:r>
              <a:rPr lang="zh-TW" altLang="en-US" dirty="0">
                <a:solidFill>
                  <a:schemeClr val="tx1"/>
                </a:solidFill>
                <a:latin typeface="標楷體" panose="03000509000000000000" pitchFamily="65" charset="-120"/>
                <a:ea typeface="標楷體" panose="03000509000000000000" pitchFamily="65" charset="-120"/>
              </a:rPr>
              <a:t>月</a:t>
            </a:r>
            <a:r>
              <a:rPr lang="en-US" altLang="zh-TW" dirty="0">
                <a:solidFill>
                  <a:schemeClr val="tx1"/>
                </a:solidFill>
                <a:latin typeface="標楷體" panose="03000509000000000000" pitchFamily="65" charset="-120"/>
                <a:ea typeface="標楷體" panose="03000509000000000000" pitchFamily="65" charset="-120"/>
              </a:rPr>
              <a:t>1</a:t>
            </a:r>
            <a:r>
              <a:rPr lang="zh-TW" altLang="en-US" dirty="0">
                <a:solidFill>
                  <a:schemeClr val="tx1"/>
                </a:solidFill>
                <a:latin typeface="標楷體" panose="03000509000000000000" pitchFamily="65" charset="-120"/>
                <a:ea typeface="標楷體" panose="03000509000000000000" pitchFamily="65" charset="-120"/>
              </a:rPr>
              <a:t>日至</a:t>
            </a:r>
            <a:r>
              <a:rPr lang="en-US" altLang="zh-TW" dirty="0">
                <a:solidFill>
                  <a:schemeClr val="tx1"/>
                </a:solidFill>
                <a:latin typeface="標楷體" panose="03000509000000000000" pitchFamily="65" charset="-120"/>
                <a:ea typeface="標楷體" panose="03000509000000000000" pitchFamily="65" charset="-120"/>
              </a:rPr>
              <a:t>108</a:t>
            </a:r>
            <a:r>
              <a:rPr lang="zh-TW" altLang="en-US" dirty="0">
                <a:solidFill>
                  <a:schemeClr val="tx1"/>
                </a:solidFill>
                <a:latin typeface="標楷體" panose="03000509000000000000" pitchFamily="65" charset="-120"/>
                <a:ea typeface="標楷體" panose="03000509000000000000" pitchFamily="65" charset="-120"/>
              </a:rPr>
              <a:t>年</a:t>
            </a:r>
            <a:r>
              <a:rPr lang="en-US" altLang="zh-TW" dirty="0">
                <a:solidFill>
                  <a:schemeClr val="tx1"/>
                </a:solidFill>
                <a:latin typeface="標楷體" panose="03000509000000000000" pitchFamily="65" charset="-120"/>
                <a:ea typeface="標楷體" panose="03000509000000000000" pitchFamily="65" charset="-120"/>
              </a:rPr>
              <a:t>12</a:t>
            </a:r>
            <a:r>
              <a:rPr lang="zh-TW" altLang="en-US" dirty="0">
                <a:solidFill>
                  <a:schemeClr val="tx1"/>
                </a:solidFill>
                <a:latin typeface="標楷體" panose="03000509000000000000" pitchFamily="65" charset="-120"/>
                <a:ea typeface="標楷體" panose="03000509000000000000" pitchFamily="65" charset="-120"/>
              </a:rPr>
              <a:t>月</a:t>
            </a:r>
            <a:r>
              <a:rPr lang="en-US" altLang="zh-TW" dirty="0">
                <a:solidFill>
                  <a:schemeClr val="tx1"/>
                </a:solidFill>
                <a:latin typeface="標楷體" panose="03000509000000000000" pitchFamily="65" charset="-120"/>
                <a:ea typeface="標楷體" panose="03000509000000000000" pitchFamily="65" charset="-120"/>
              </a:rPr>
              <a:t>31</a:t>
            </a:r>
            <a:r>
              <a:rPr lang="zh-TW" altLang="en-US" dirty="0">
                <a:solidFill>
                  <a:schemeClr val="tx1"/>
                </a:solidFill>
                <a:latin typeface="標楷體" panose="03000509000000000000" pitchFamily="65" charset="-120"/>
                <a:ea typeface="標楷體" panose="03000509000000000000" pitchFamily="65" charset="-120"/>
              </a:rPr>
              <a:t>日，兼領月退休所得替代率上限金額為</a:t>
            </a:r>
            <a:r>
              <a:rPr lang="en-US" altLang="zh-TW" dirty="0">
                <a:solidFill>
                  <a:schemeClr val="tx1"/>
                </a:solidFill>
                <a:latin typeface="標楷體" panose="03000509000000000000" pitchFamily="65" charset="-120"/>
                <a:ea typeface="標楷體" panose="03000509000000000000" pitchFamily="65" charset="-120"/>
              </a:rPr>
              <a:t>49,875×2×60%×1/2=29,925</a:t>
            </a:r>
            <a:r>
              <a:rPr lang="zh-TW" altLang="en-US" dirty="0">
                <a:solidFill>
                  <a:schemeClr val="tx1"/>
                </a:solidFill>
                <a:latin typeface="標楷體" panose="03000509000000000000" pitchFamily="65" charset="-120"/>
                <a:ea typeface="標楷體" panose="03000509000000000000" pitchFamily="65" charset="-120"/>
              </a:rPr>
              <a:t>元。</a:t>
            </a:r>
          </a:p>
          <a:p>
            <a:pPr marL="0" indent="0">
              <a:buNone/>
            </a:pPr>
            <a:endParaRPr lang="zh-TW" altLang="en-US" dirty="0"/>
          </a:p>
        </p:txBody>
      </p:sp>
      <p:sp>
        <p:nvSpPr>
          <p:cNvPr id="4" name="標題 3"/>
          <p:cNvSpPr>
            <a:spLocks noGrp="1"/>
          </p:cNvSpPr>
          <p:nvPr>
            <p:ph type="title"/>
          </p:nvPr>
        </p:nvSpPr>
        <p:spPr>
          <a:xfrm>
            <a:off x="539552" y="620688"/>
            <a:ext cx="8229600" cy="1388168"/>
          </a:xfrm>
        </p:spPr>
        <p:txBody>
          <a:bodyPr>
            <a:normAutofit/>
          </a:bodyPr>
          <a:lstStyle/>
          <a:p>
            <a:pPr marL="540000" indent="-540000" algn="l"/>
            <a:r>
              <a:rPr lang="en-US" altLang="zh-TW" sz="2800" dirty="0">
                <a:solidFill>
                  <a:schemeClr val="tx1"/>
                </a:solidFill>
                <a:latin typeface="+mn-ea"/>
                <a:ea typeface="+mn-ea"/>
              </a:rPr>
              <a:t>Q4</a:t>
            </a:r>
            <a:r>
              <a:rPr lang="zh-TW" altLang="en-US" sz="2800" dirty="0">
                <a:solidFill>
                  <a:schemeClr val="tx1"/>
                </a:solidFill>
              </a:rPr>
              <a:t>：兼領月退休金者，退休所得替代率上限金額與支領月退休金者一樣嗎</a:t>
            </a:r>
            <a:r>
              <a:rPr lang="en-US" altLang="zh-TW" sz="2800" dirty="0">
                <a:solidFill>
                  <a:schemeClr val="tx1"/>
                </a:solidFill>
              </a:rPr>
              <a:t>?</a:t>
            </a:r>
            <a:endParaRPr lang="zh-TW" altLang="en-US" sz="2800" dirty="0">
              <a:solidFill>
                <a:schemeClr val="tx1"/>
              </a:solidFill>
            </a:endParaRPr>
          </a:p>
        </p:txBody>
      </p:sp>
    </p:spTree>
    <p:extLst>
      <p:ext uri="{BB962C8B-B14F-4D97-AF65-F5344CB8AC3E}">
        <p14:creationId xmlns:p14="http://schemas.microsoft.com/office/powerpoint/2010/main" val="4121408218"/>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a:xfrm>
            <a:off x="872067" y="2276872"/>
            <a:ext cx="7408333" cy="3849291"/>
          </a:xfrm>
          <a:gradFill>
            <a:gsLst>
              <a:gs pos="0">
                <a:schemeClr val="bg1">
                  <a:lumMod val="98000"/>
                </a:schemeClr>
              </a:gs>
              <a:gs pos="100000">
                <a:srgbClr val="92D050"/>
              </a:gs>
              <a:gs pos="100000">
                <a:srgbClr val="9BBB59">
                  <a:tint val="15000"/>
                  <a:satMod val="350000"/>
                </a:srgbClr>
              </a:gs>
            </a:gsLst>
            <a:lin ang="2700000" scaled="1"/>
          </a:gradFill>
          <a:ln>
            <a:noFill/>
          </a:ln>
        </p:spPr>
        <p:style>
          <a:lnRef idx="2">
            <a:schemeClr val="accent6"/>
          </a:lnRef>
          <a:fillRef idx="1">
            <a:schemeClr val="lt1"/>
          </a:fillRef>
          <a:effectRef idx="0">
            <a:schemeClr val="accent6"/>
          </a:effectRef>
          <a:fontRef idx="minor">
            <a:schemeClr val="dk1"/>
          </a:fontRef>
        </p:style>
        <p:txBody>
          <a:bodyPr>
            <a:normAutofit/>
          </a:bodyPr>
          <a:lstStyle/>
          <a:p>
            <a:pPr marL="0" indent="0">
              <a:buClrTx/>
              <a:buNone/>
            </a:pPr>
            <a:r>
              <a:rPr lang="en-US" altLang="zh-TW" dirty="0">
                <a:solidFill>
                  <a:schemeClr val="tx1"/>
                </a:solidFill>
              </a:rPr>
              <a:t>A</a:t>
            </a:r>
            <a:r>
              <a:rPr lang="zh-TW" altLang="zh-TW" dirty="0">
                <a:solidFill>
                  <a:schemeClr val="tx1"/>
                </a:solidFill>
              </a:rPr>
              <a:t>：</a:t>
            </a:r>
            <a:endParaRPr lang="en-US" altLang="zh-TW" dirty="0">
              <a:solidFill>
                <a:schemeClr val="tx1"/>
              </a:solidFill>
            </a:endParaRPr>
          </a:p>
          <a:p>
            <a:pPr marL="301943" lvl="1" indent="0">
              <a:buClrTx/>
              <a:buNone/>
            </a:pPr>
            <a:r>
              <a:rPr lang="zh-TW" altLang="en-US" dirty="0">
                <a:solidFill>
                  <a:schemeClr val="tx1"/>
                </a:solidFill>
              </a:rPr>
              <a:t>否</a:t>
            </a:r>
            <a:r>
              <a:rPr lang="zh-TW" altLang="en-US" dirty="0">
                <a:solidFill>
                  <a:schemeClr val="tx1"/>
                </a:solidFill>
                <a:latin typeface="新細明體" panose="02020500000000000000" pitchFamily="18" charset="-120"/>
                <a:ea typeface="新細明體" panose="02020500000000000000" pitchFamily="18" charset="-120"/>
              </a:rPr>
              <a:t>。</a:t>
            </a:r>
            <a:r>
              <a:rPr lang="zh-TW" altLang="en-US" dirty="0">
                <a:solidFill>
                  <a:schemeClr val="tx1"/>
                </a:solidFill>
                <a:latin typeface="標楷體" panose="03000509000000000000" pitchFamily="65" charset="-120"/>
                <a:ea typeface="標楷體" panose="03000509000000000000" pitchFamily="65" charset="-120"/>
              </a:rPr>
              <a:t>退休所得替代率上限金額</a:t>
            </a:r>
            <a:r>
              <a:rPr lang="en-US" altLang="zh-TW" dirty="0">
                <a:solidFill>
                  <a:schemeClr val="tx1"/>
                </a:solidFill>
                <a:latin typeface="標楷體" panose="03000509000000000000" pitchFamily="65" charset="-120"/>
                <a:ea typeface="標楷體" panose="03000509000000000000" pitchFamily="65" charset="-120"/>
              </a:rPr>
              <a:t>=</a:t>
            </a:r>
            <a:r>
              <a:rPr lang="zh-TW" altLang="en-US" dirty="0">
                <a:solidFill>
                  <a:schemeClr val="tx1"/>
                </a:solidFill>
                <a:latin typeface="標楷體" panose="03000509000000000000" pitchFamily="65" charset="-120"/>
                <a:ea typeface="標楷體" panose="03000509000000000000" pitchFamily="65" charset="-120"/>
              </a:rPr>
              <a:t>最後在職本</a:t>
            </a:r>
            <a:r>
              <a:rPr lang="en-US" altLang="zh-TW" dirty="0">
                <a:solidFill>
                  <a:schemeClr val="tx1"/>
                </a:solidFill>
                <a:latin typeface="標楷體" panose="03000509000000000000" pitchFamily="65" charset="-120"/>
                <a:ea typeface="標楷體" panose="03000509000000000000" pitchFamily="65" charset="-120"/>
              </a:rPr>
              <a:t>(</a:t>
            </a:r>
            <a:r>
              <a:rPr lang="zh-TW" altLang="en-US" dirty="0">
                <a:solidFill>
                  <a:schemeClr val="tx1"/>
                </a:solidFill>
                <a:latin typeface="標楷體" panose="03000509000000000000" pitchFamily="65" charset="-120"/>
                <a:ea typeface="標楷體" panose="03000509000000000000" pitchFamily="65" charset="-120"/>
              </a:rPr>
              <a:t>年功</a:t>
            </a:r>
            <a:r>
              <a:rPr lang="en-US" altLang="zh-TW" dirty="0">
                <a:solidFill>
                  <a:schemeClr val="tx1"/>
                </a:solidFill>
                <a:latin typeface="標楷體" panose="03000509000000000000" pitchFamily="65" charset="-120"/>
                <a:ea typeface="標楷體" panose="03000509000000000000" pitchFamily="65" charset="-120"/>
              </a:rPr>
              <a:t>)</a:t>
            </a:r>
            <a:r>
              <a:rPr lang="zh-TW" altLang="en-US" dirty="0">
                <a:solidFill>
                  <a:schemeClr val="tx1"/>
                </a:solidFill>
                <a:latin typeface="標楷體" panose="03000509000000000000" pitchFamily="65" charset="-120"/>
                <a:ea typeface="標楷體" panose="03000509000000000000" pitchFamily="65" charset="-120"/>
              </a:rPr>
              <a:t>薪</a:t>
            </a:r>
            <a:r>
              <a:rPr lang="en-US" altLang="zh-TW" dirty="0">
                <a:solidFill>
                  <a:schemeClr val="tx1"/>
                </a:solidFill>
                <a:latin typeface="標楷體" panose="03000509000000000000" pitchFamily="65" charset="-120"/>
                <a:ea typeface="標楷體" panose="03000509000000000000" pitchFamily="65" charset="-120"/>
              </a:rPr>
              <a:t>2</a:t>
            </a:r>
            <a:r>
              <a:rPr lang="zh-TW" altLang="en-US" dirty="0">
                <a:solidFill>
                  <a:schemeClr val="tx1"/>
                </a:solidFill>
                <a:latin typeface="標楷體" panose="03000509000000000000" pitchFamily="65" charset="-120"/>
                <a:ea typeface="標楷體" panose="03000509000000000000" pitchFamily="65" charset="-120"/>
              </a:rPr>
              <a:t>倍</a:t>
            </a:r>
            <a:r>
              <a:rPr lang="en-US" altLang="zh-TW" dirty="0">
                <a:solidFill>
                  <a:schemeClr val="tx1"/>
                </a:solidFill>
                <a:latin typeface="標楷體" panose="03000509000000000000" pitchFamily="65" charset="-120"/>
                <a:ea typeface="標楷體" panose="03000509000000000000" pitchFamily="65" charset="-120"/>
              </a:rPr>
              <a:t>×</a:t>
            </a:r>
            <a:r>
              <a:rPr lang="zh-TW" altLang="en-US" dirty="0">
                <a:solidFill>
                  <a:schemeClr val="tx1"/>
                </a:solidFill>
                <a:latin typeface="標楷體" panose="03000509000000000000" pitchFamily="65" charset="-120"/>
                <a:ea typeface="標楷體" panose="03000509000000000000" pitchFamily="65" charset="-120"/>
              </a:rPr>
              <a:t>退休所得替代率，計算基準不含主管職務加給；又退休所得替代率是依據審定之退休年資核算，曾任主管年資並不會再額外增給替代率，因此，兼任行政主管之年資不影響</a:t>
            </a:r>
            <a:r>
              <a:rPr lang="zh-TW" altLang="en-US" sz="2400" dirty="0">
                <a:solidFill>
                  <a:schemeClr val="tx1"/>
                </a:solidFill>
                <a:latin typeface="標楷體" panose="03000509000000000000" pitchFamily="65" charset="-120"/>
                <a:ea typeface="標楷體" panose="03000509000000000000" pitchFamily="65" charset="-120"/>
              </a:rPr>
              <a:t>退休所得替代率上限金額</a:t>
            </a:r>
            <a:r>
              <a:rPr lang="zh-TW" altLang="en-US" dirty="0">
                <a:solidFill>
                  <a:schemeClr val="tx1"/>
                </a:solidFill>
                <a:latin typeface="標楷體" panose="03000509000000000000" pitchFamily="65" charset="-120"/>
                <a:ea typeface="標楷體" panose="03000509000000000000" pitchFamily="65" charset="-120"/>
              </a:rPr>
              <a:t>。</a:t>
            </a:r>
          </a:p>
          <a:p>
            <a:pPr marL="0" indent="0">
              <a:buNone/>
            </a:pPr>
            <a:endParaRPr lang="zh-TW" altLang="en-US" dirty="0">
              <a:latin typeface="標楷體" panose="03000509000000000000" pitchFamily="65" charset="-120"/>
              <a:ea typeface="標楷體" panose="03000509000000000000" pitchFamily="65" charset="-120"/>
            </a:endParaRPr>
          </a:p>
        </p:txBody>
      </p:sp>
      <p:sp>
        <p:nvSpPr>
          <p:cNvPr id="4" name="標題 3"/>
          <p:cNvSpPr>
            <a:spLocks noGrp="1"/>
          </p:cNvSpPr>
          <p:nvPr>
            <p:ph type="title"/>
          </p:nvPr>
        </p:nvSpPr>
        <p:spPr>
          <a:xfrm>
            <a:off x="611560" y="620688"/>
            <a:ext cx="8229600" cy="1388168"/>
          </a:xfrm>
        </p:spPr>
        <p:txBody>
          <a:bodyPr>
            <a:normAutofit/>
          </a:bodyPr>
          <a:lstStyle/>
          <a:p>
            <a:pPr marL="540000" indent="-540000" algn="l"/>
            <a:r>
              <a:rPr lang="en-US" altLang="zh-TW" sz="2800" dirty="0">
                <a:solidFill>
                  <a:schemeClr val="tx1"/>
                </a:solidFill>
                <a:latin typeface="+mn-ea"/>
                <a:ea typeface="+mn-ea"/>
              </a:rPr>
              <a:t>Q5</a:t>
            </a:r>
            <a:r>
              <a:rPr lang="zh-TW" altLang="en-US" sz="2800" dirty="0">
                <a:solidFill>
                  <a:schemeClr val="tx1"/>
                </a:solidFill>
              </a:rPr>
              <a:t>：曾兼任行政主管是否退休所得替代率上限金額比較高</a:t>
            </a:r>
            <a:r>
              <a:rPr lang="en-US" altLang="zh-TW" sz="2800" dirty="0">
                <a:solidFill>
                  <a:schemeClr val="tx1"/>
                </a:solidFill>
              </a:rPr>
              <a:t>?</a:t>
            </a:r>
            <a:endParaRPr lang="zh-TW" altLang="en-US" sz="2800" dirty="0">
              <a:solidFill>
                <a:schemeClr val="tx1"/>
              </a:solidFill>
            </a:endParaRPr>
          </a:p>
        </p:txBody>
      </p:sp>
    </p:spTree>
    <p:extLst>
      <p:ext uri="{BB962C8B-B14F-4D97-AF65-F5344CB8AC3E}">
        <p14:creationId xmlns:p14="http://schemas.microsoft.com/office/powerpoint/2010/main" val="1675210759"/>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a:xfrm>
            <a:off x="872067" y="2276872"/>
            <a:ext cx="7408333" cy="3849291"/>
          </a:xfrm>
          <a:gradFill>
            <a:gsLst>
              <a:gs pos="0">
                <a:schemeClr val="accent1">
                  <a:lumMod val="5000"/>
                  <a:lumOff val="95000"/>
                </a:schemeClr>
              </a:gs>
              <a:gs pos="100000">
                <a:schemeClr val="accent1"/>
              </a:gs>
              <a:gs pos="100000">
                <a:schemeClr val="accent1">
                  <a:lumMod val="45000"/>
                  <a:lumOff val="55000"/>
                </a:schemeClr>
              </a:gs>
              <a:gs pos="100000">
                <a:schemeClr val="accent1">
                  <a:lumMod val="30000"/>
                  <a:lumOff val="70000"/>
                </a:schemeClr>
              </a:gs>
            </a:gsLst>
            <a:lin ang="5400000" scaled="1"/>
          </a:gradFill>
          <a:ln>
            <a:noFill/>
          </a:ln>
        </p:spPr>
        <p:style>
          <a:lnRef idx="2">
            <a:schemeClr val="accent6"/>
          </a:lnRef>
          <a:fillRef idx="1">
            <a:schemeClr val="lt1"/>
          </a:fillRef>
          <a:effectRef idx="0">
            <a:schemeClr val="accent6"/>
          </a:effectRef>
          <a:fontRef idx="minor">
            <a:schemeClr val="dk1"/>
          </a:fontRef>
        </p:style>
        <p:txBody>
          <a:bodyPr>
            <a:normAutofit/>
          </a:bodyPr>
          <a:lstStyle/>
          <a:p>
            <a:pPr marL="0" indent="0">
              <a:buClrTx/>
              <a:buNone/>
            </a:pPr>
            <a:r>
              <a:rPr lang="en-US" altLang="zh-TW" sz="2800" dirty="0">
                <a:solidFill>
                  <a:schemeClr val="tx1"/>
                </a:solidFill>
              </a:rPr>
              <a:t>A</a:t>
            </a:r>
            <a:r>
              <a:rPr lang="zh-TW" altLang="zh-TW" sz="2800" dirty="0">
                <a:solidFill>
                  <a:schemeClr val="tx1"/>
                </a:solidFill>
              </a:rPr>
              <a:t>：</a:t>
            </a:r>
            <a:endParaRPr lang="en-US" altLang="zh-TW" sz="2800" dirty="0">
              <a:solidFill>
                <a:schemeClr val="tx1"/>
              </a:solidFill>
            </a:endParaRPr>
          </a:p>
          <a:p>
            <a:pPr marL="301943" lvl="1" indent="0">
              <a:buClrTx/>
              <a:buNone/>
            </a:pPr>
            <a:r>
              <a:rPr lang="zh-TW" altLang="en-US" sz="2400" dirty="0">
                <a:solidFill>
                  <a:schemeClr val="tx1"/>
                </a:solidFill>
                <a:latin typeface="+mn-ea"/>
              </a:rPr>
              <a:t>否。私立學校任教年資可併計公校服務年資成就退休條件，惟於核算退休給與時，係公私分立計算，因此，退休所得替代率的值，係以審定之教職員退撫新制施行前、後年資合計計算，不含審定的私校任教年資。</a:t>
            </a:r>
          </a:p>
          <a:p>
            <a:pPr marL="0" indent="0">
              <a:buNone/>
            </a:pPr>
            <a:endParaRPr lang="zh-TW" altLang="en-US" dirty="0"/>
          </a:p>
        </p:txBody>
      </p:sp>
      <p:sp>
        <p:nvSpPr>
          <p:cNvPr id="4" name="標題 3"/>
          <p:cNvSpPr>
            <a:spLocks noGrp="1"/>
          </p:cNvSpPr>
          <p:nvPr>
            <p:ph type="title"/>
          </p:nvPr>
        </p:nvSpPr>
        <p:spPr>
          <a:xfrm>
            <a:off x="683568" y="404664"/>
            <a:ext cx="8229600" cy="1388168"/>
          </a:xfrm>
        </p:spPr>
        <p:txBody>
          <a:bodyPr>
            <a:normAutofit/>
          </a:bodyPr>
          <a:lstStyle/>
          <a:p>
            <a:pPr marL="540000" indent="-540000" algn="l"/>
            <a:r>
              <a:rPr lang="en-US" altLang="zh-TW" sz="2800" dirty="0">
                <a:solidFill>
                  <a:schemeClr val="tx1"/>
                </a:solidFill>
                <a:latin typeface="+mn-ea"/>
                <a:ea typeface="+mn-ea"/>
              </a:rPr>
              <a:t>Q6</a:t>
            </a:r>
            <a:r>
              <a:rPr lang="zh-TW" altLang="en-US" sz="2800" dirty="0">
                <a:solidFill>
                  <a:schemeClr val="tx1"/>
                </a:solidFill>
              </a:rPr>
              <a:t>：私立學校任教年資是否計入退休所得替代率</a:t>
            </a:r>
            <a:r>
              <a:rPr lang="en-US" altLang="zh-TW" sz="2800" dirty="0">
                <a:solidFill>
                  <a:schemeClr val="tx1"/>
                </a:solidFill>
              </a:rPr>
              <a:t>?</a:t>
            </a:r>
            <a:endParaRPr lang="zh-TW" altLang="en-US" sz="2800" dirty="0">
              <a:solidFill>
                <a:schemeClr val="tx1"/>
              </a:solidFill>
            </a:endParaRPr>
          </a:p>
        </p:txBody>
      </p:sp>
    </p:spTree>
    <p:extLst>
      <p:ext uri="{BB962C8B-B14F-4D97-AF65-F5344CB8AC3E}">
        <p14:creationId xmlns:p14="http://schemas.microsoft.com/office/powerpoint/2010/main" val="3747674541"/>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a:xfrm>
            <a:off x="872067" y="2276872"/>
            <a:ext cx="7660373" cy="3849291"/>
          </a:xfrm>
          <a:gradFill>
            <a:gsLst>
              <a:gs pos="0">
                <a:schemeClr val="bg1">
                  <a:lumMod val="98000"/>
                </a:schemeClr>
              </a:gs>
              <a:gs pos="100000">
                <a:srgbClr val="92D050"/>
              </a:gs>
              <a:gs pos="100000">
                <a:srgbClr val="9BBB59">
                  <a:tint val="15000"/>
                  <a:satMod val="350000"/>
                </a:srgbClr>
              </a:gs>
            </a:gsLst>
            <a:lin ang="2700000" scaled="1"/>
          </a:gradFill>
          <a:ln>
            <a:noFill/>
          </a:ln>
        </p:spPr>
        <p:style>
          <a:lnRef idx="2">
            <a:schemeClr val="accent6"/>
          </a:lnRef>
          <a:fillRef idx="1">
            <a:schemeClr val="lt1"/>
          </a:fillRef>
          <a:effectRef idx="0">
            <a:schemeClr val="accent6"/>
          </a:effectRef>
          <a:fontRef idx="minor">
            <a:schemeClr val="dk1"/>
          </a:fontRef>
        </p:style>
        <p:txBody>
          <a:bodyPr>
            <a:normAutofit/>
          </a:bodyPr>
          <a:lstStyle/>
          <a:p>
            <a:pPr marL="0" indent="0">
              <a:buClrTx/>
              <a:buNone/>
            </a:pPr>
            <a:r>
              <a:rPr lang="en-US" altLang="zh-TW" dirty="0">
                <a:solidFill>
                  <a:schemeClr val="tx1"/>
                </a:solidFill>
              </a:rPr>
              <a:t>A</a:t>
            </a:r>
            <a:r>
              <a:rPr lang="zh-TW" altLang="zh-TW" dirty="0">
                <a:solidFill>
                  <a:schemeClr val="tx1"/>
                </a:solidFill>
              </a:rPr>
              <a:t>：</a:t>
            </a:r>
            <a:endParaRPr lang="en-US" altLang="zh-TW" dirty="0">
              <a:solidFill>
                <a:schemeClr val="tx1"/>
              </a:solidFill>
            </a:endParaRPr>
          </a:p>
          <a:p>
            <a:pPr marL="301943" lvl="1" indent="0">
              <a:buClrTx/>
              <a:buNone/>
            </a:pPr>
            <a:r>
              <a:rPr lang="zh-TW" altLang="en-US" sz="2400" dirty="0">
                <a:latin typeface="標楷體" panose="03000509000000000000" pitchFamily="65" charset="-120"/>
                <a:ea typeface="標楷體" panose="03000509000000000000" pitchFamily="65" charset="-120"/>
              </a:rPr>
              <a:t>否，</a:t>
            </a:r>
            <a:r>
              <a:rPr lang="zh-TW" altLang="en-US" sz="2400" dirty="0">
                <a:solidFill>
                  <a:schemeClr val="tx1"/>
                </a:solidFill>
                <a:latin typeface="標楷體" panose="03000509000000000000" pitchFamily="65" charset="-120"/>
                <a:ea typeface="標楷體" panose="03000509000000000000" pitchFamily="65" charset="-120"/>
              </a:rPr>
              <a:t>惟依據退撫條例第</a:t>
            </a:r>
            <a:r>
              <a:rPr lang="en-US" altLang="zh-TW" sz="2400" dirty="0">
                <a:solidFill>
                  <a:schemeClr val="tx1"/>
                </a:solidFill>
                <a:latin typeface="標楷體" panose="03000509000000000000" pitchFamily="65" charset="-120"/>
                <a:ea typeface="標楷體" panose="03000509000000000000" pitchFamily="65" charset="-120"/>
              </a:rPr>
              <a:t>67</a:t>
            </a:r>
            <a:r>
              <a:rPr lang="zh-TW" altLang="en-US" sz="2400" dirty="0">
                <a:solidFill>
                  <a:schemeClr val="tx1"/>
                </a:solidFill>
                <a:latin typeface="標楷體" panose="03000509000000000000" pitchFamily="65" charset="-120"/>
                <a:ea typeface="標楷體" panose="03000509000000000000" pitchFamily="65" charset="-120"/>
              </a:rPr>
              <a:t>條規定，已退教職員所領月退休金，得由行政院會同考試院，衡酌國家整體財政狀況、人口與經濟成長率、平均餘命、退撫基金準備率與其財務投資績效及消費者物價指數調整</a:t>
            </a:r>
            <a:r>
              <a:rPr lang="zh-TW" altLang="en-US" dirty="0">
                <a:solidFill>
                  <a:schemeClr val="tx1"/>
                </a:solidFill>
                <a:latin typeface="標楷體" panose="03000509000000000000" pitchFamily="65" charset="-120"/>
                <a:ea typeface="標楷體" panose="03000509000000000000" pitchFamily="65" charset="-120"/>
              </a:rPr>
              <a:t>。</a:t>
            </a:r>
          </a:p>
          <a:p>
            <a:pPr marL="0" indent="0">
              <a:buNone/>
            </a:pPr>
            <a:endParaRPr lang="zh-TW" altLang="en-US" dirty="0"/>
          </a:p>
        </p:txBody>
      </p:sp>
      <p:sp>
        <p:nvSpPr>
          <p:cNvPr id="4" name="標題 3"/>
          <p:cNvSpPr>
            <a:spLocks noGrp="1"/>
          </p:cNvSpPr>
          <p:nvPr>
            <p:ph type="title"/>
          </p:nvPr>
        </p:nvSpPr>
        <p:spPr>
          <a:xfrm>
            <a:off x="587453" y="764704"/>
            <a:ext cx="8229600" cy="1388168"/>
          </a:xfrm>
        </p:spPr>
        <p:txBody>
          <a:bodyPr>
            <a:normAutofit fontScale="90000"/>
          </a:bodyPr>
          <a:lstStyle/>
          <a:p>
            <a:pPr marL="540000" indent="-540000" algn="l"/>
            <a:r>
              <a:rPr lang="en-US" altLang="zh-TW" sz="2800" dirty="0">
                <a:solidFill>
                  <a:schemeClr val="tx1"/>
                </a:solidFill>
                <a:latin typeface="+mn-ea"/>
                <a:ea typeface="+mn-ea"/>
              </a:rPr>
              <a:t>Q7</a:t>
            </a:r>
            <a:r>
              <a:rPr lang="zh-TW" altLang="en-US" sz="2800" dirty="0">
                <a:solidFill>
                  <a:schemeClr val="tx1"/>
                </a:solidFill>
              </a:rPr>
              <a:t>：退休教職員每月所領退休所得，依退休所得替代率計算後，有低於最低保障金額者，支給最低保障金額</a:t>
            </a:r>
            <a:r>
              <a:rPr lang="zh-TW" altLang="en-US" sz="2800" dirty="0">
                <a:solidFill>
                  <a:schemeClr val="tx1"/>
                </a:solidFill>
                <a:latin typeface="+mn-ea"/>
              </a:rPr>
              <a:t>，未來如現職教職員待遇調整，所支給的最低保障金額是否隨之調整？</a:t>
            </a:r>
            <a:endParaRPr lang="zh-TW" altLang="en-US" sz="2800" dirty="0">
              <a:solidFill>
                <a:schemeClr val="tx1"/>
              </a:solidFill>
            </a:endParaRPr>
          </a:p>
        </p:txBody>
      </p:sp>
    </p:spTree>
    <p:extLst>
      <p:ext uri="{BB962C8B-B14F-4D97-AF65-F5344CB8AC3E}">
        <p14:creationId xmlns:p14="http://schemas.microsoft.com/office/powerpoint/2010/main" val="1105675749"/>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a:xfrm>
            <a:off x="872067" y="2276872"/>
            <a:ext cx="7660373" cy="3849291"/>
          </a:xfrm>
          <a:gradFill>
            <a:gsLst>
              <a:gs pos="0">
                <a:schemeClr val="bg1">
                  <a:lumMod val="98000"/>
                </a:schemeClr>
              </a:gs>
              <a:gs pos="100000">
                <a:srgbClr val="92D050"/>
              </a:gs>
              <a:gs pos="100000">
                <a:srgbClr val="9BBB59">
                  <a:tint val="15000"/>
                  <a:satMod val="350000"/>
                </a:srgbClr>
              </a:gs>
            </a:gsLst>
            <a:lin ang="2700000" scaled="1"/>
          </a:gradFill>
          <a:ln>
            <a:noFill/>
          </a:ln>
        </p:spPr>
        <p:style>
          <a:lnRef idx="2">
            <a:schemeClr val="accent6"/>
          </a:lnRef>
          <a:fillRef idx="1">
            <a:schemeClr val="lt1"/>
          </a:fillRef>
          <a:effectRef idx="0">
            <a:schemeClr val="accent6"/>
          </a:effectRef>
          <a:fontRef idx="minor">
            <a:schemeClr val="dk1"/>
          </a:fontRef>
        </p:style>
        <p:txBody>
          <a:bodyPr>
            <a:normAutofit/>
          </a:bodyPr>
          <a:lstStyle/>
          <a:p>
            <a:pPr marL="0" indent="0">
              <a:buClrTx/>
              <a:buNone/>
            </a:pPr>
            <a:r>
              <a:rPr lang="en-US" altLang="zh-TW" dirty="0">
                <a:solidFill>
                  <a:schemeClr val="tx1"/>
                </a:solidFill>
              </a:rPr>
              <a:t>A</a:t>
            </a:r>
            <a:r>
              <a:rPr lang="zh-TW" altLang="zh-TW" dirty="0">
                <a:solidFill>
                  <a:schemeClr val="tx1"/>
                </a:solidFill>
              </a:rPr>
              <a:t>：</a:t>
            </a:r>
            <a:endParaRPr lang="en-US" altLang="zh-TW" dirty="0">
              <a:solidFill>
                <a:schemeClr val="tx1"/>
              </a:solidFill>
            </a:endParaRPr>
          </a:p>
          <a:p>
            <a:pPr marL="301943" lvl="1" indent="0">
              <a:buNone/>
            </a:pPr>
            <a:r>
              <a:rPr lang="zh-TW" altLang="zh-TW" dirty="0"/>
              <a:t>依照「公立學校教職員退休資遣撫卹條例」第</a:t>
            </a:r>
            <a:r>
              <a:rPr lang="en-US" altLang="zh-TW" dirty="0"/>
              <a:t>4</a:t>
            </a:r>
            <a:r>
              <a:rPr lang="zh-TW" altLang="zh-TW" dirty="0"/>
              <a:t>條</a:t>
            </a:r>
            <a:r>
              <a:rPr lang="zh-TW" altLang="en-US" dirty="0"/>
              <a:t>第</a:t>
            </a:r>
            <a:r>
              <a:rPr lang="en-US" altLang="zh-TW" dirty="0"/>
              <a:t>5</a:t>
            </a:r>
            <a:r>
              <a:rPr lang="zh-TW" altLang="en-US" dirty="0"/>
              <a:t>款</a:t>
            </a:r>
            <a:r>
              <a:rPr lang="zh-TW" altLang="zh-TW" dirty="0"/>
              <a:t>規定，「社會保險年金」</a:t>
            </a:r>
            <a:r>
              <a:rPr lang="zh-TW" altLang="en-US" dirty="0"/>
              <a:t>係指於政府機關、公立學校、公營事業機構參加各項社會保險所支領</a:t>
            </a:r>
            <a:r>
              <a:rPr lang="zh-TW" altLang="en-US" dirty="0">
                <a:solidFill>
                  <a:srgbClr val="FF0000"/>
                </a:solidFill>
              </a:rPr>
              <a:t>保險年金</a:t>
            </a:r>
            <a:r>
              <a:rPr lang="zh-TW" altLang="zh-TW" dirty="0">
                <a:latin typeface="+mj-ea"/>
                <a:ea typeface="+mj-ea"/>
              </a:rPr>
              <a:t>。</a:t>
            </a:r>
            <a:r>
              <a:rPr lang="zh-TW" altLang="en-US" dirty="0">
                <a:latin typeface="+mj-ea"/>
                <a:ea typeface="+mj-ea"/>
              </a:rPr>
              <a:t>又退撫條例施行細則第</a:t>
            </a:r>
            <a:r>
              <a:rPr lang="en-US" altLang="zh-TW" dirty="0">
                <a:latin typeface="+mj-ea"/>
                <a:ea typeface="+mj-ea"/>
              </a:rPr>
              <a:t>4</a:t>
            </a:r>
            <a:r>
              <a:rPr lang="zh-TW" altLang="en-US" dirty="0">
                <a:latin typeface="+mj-ea"/>
                <a:ea typeface="+mj-ea"/>
              </a:rPr>
              <a:t>條第</a:t>
            </a:r>
            <a:r>
              <a:rPr lang="en-US" altLang="zh-TW" dirty="0">
                <a:latin typeface="+mj-ea"/>
                <a:ea typeface="+mj-ea"/>
              </a:rPr>
              <a:t>1</a:t>
            </a:r>
            <a:r>
              <a:rPr lang="zh-TW" altLang="en-US" dirty="0">
                <a:latin typeface="+mj-ea"/>
                <a:ea typeface="+mj-ea"/>
              </a:rPr>
              <a:t>款規定</a:t>
            </a:r>
            <a:r>
              <a:rPr lang="en-US" altLang="zh-TW" dirty="0">
                <a:latin typeface="+mj-ea"/>
                <a:ea typeface="+mj-ea"/>
              </a:rPr>
              <a:t>:</a:t>
            </a:r>
            <a:r>
              <a:rPr lang="zh-TW" altLang="en-US" dirty="0">
                <a:latin typeface="+mj-ea"/>
                <a:ea typeface="+mj-ea"/>
              </a:rPr>
              <a:t>「應計入每月退休所得之社會保險年金以退休教職員參加社會保險之總保險年資，計算得領取之一次養老給付或老年給付金額，乘以</a:t>
            </a:r>
            <a:r>
              <a:rPr lang="zh-TW" altLang="en-US" dirty="0">
                <a:solidFill>
                  <a:schemeClr val="tx1"/>
                </a:solidFill>
                <a:latin typeface="+mj-ea"/>
                <a:ea typeface="+mj-ea"/>
              </a:rPr>
              <a:t>其經審定退休且參加社會保險之年資占其參加社會保險總保險年資之比率後，再依其退休時年齡之平均餘命，按月攤提計算。」</a:t>
            </a:r>
            <a:endParaRPr lang="zh-TW" altLang="zh-TW" dirty="0">
              <a:solidFill>
                <a:schemeClr val="tx1"/>
              </a:solidFill>
              <a:latin typeface="+mj-ea"/>
              <a:ea typeface="+mj-ea"/>
            </a:endParaRPr>
          </a:p>
          <a:p>
            <a:pPr marL="0" indent="0">
              <a:buNone/>
            </a:pPr>
            <a:endParaRPr lang="zh-TW" altLang="en-US" dirty="0">
              <a:solidFill>
                <a:schemeClr val="tx1"/>
              </a:solidFill>
            </a:endParaRPr>
          </a:p>
        </p:txBody>
      </p:sp>
      <p:sp>
        <p:nvSpPr>
          <p:cNvPr id="4" name="標題 3"/>
          <p:cNvSpPr>
            <a:spLocks noGrp="1"/>
          </p:cNvSpPr>
          <p:nvPr>
            <p:ph type="title"/>
          </p:nvPr>
        </p:nvSpPr>
        <p:spPr>
          <a:xfrm>
            <a:off x="1475656" y="404664"/>
            <a:ext cx="6635080" cy="1460176"/>
          </a:xfrm>
        </p:spPr>
        <p:txBody>
          <a:bodyPr>
            <a:normAutofit/>
          </a:bodyPr>
          <a:lstStyle/>
          <a:p>
            <a:pPr marL="540000" indent="-540000" algn="l"/>
            <a:r>
              <a:rPr lang="en-US" altLang="zh-TW" sz="2800" dirty="0">
                <a:solidFill>
                  <a:schemeClr val="tx1"/>
                </a:solidFill>
                <a:latin typeface="+mn-ea"/>
                <a:ea typeface="+mn-ea"/>
              </a:rPr>
              <a:t>Q8</a:t>
            </a:r>
            <a:r>
              <a:rPr lang="zh-TW" altLang="en-US" sz="2800" dirty="0">
                <a:solidFill>
                  <a:schemeClr val="tx1"/>
                </a:solidFill>
              </a:rPr>
              <a:t>：</a:t>
            </a:r>
            <a:r>
              <a:rPr lang="zh-TW" altLang="zh-TW" sz="2500" dirty="0">
                <a:solidFill>
                  <a:schemeClr val="tx1"/>
                </a:solidFill>
              </a:rPr>
              <a:t>退休所得替代率計算內涵中「社會保險年金」是指什麼</a:t>
            </a:r>
            <a:r>
              <a:rPr lang="zh-TW" altLang="en-US" sz="2500" dirty="0">
                <a:solidFill>
                  <a:schemeClr val="tx1"/>
                </a:solidFill>
                <a:latin typeface="+mn-ea"/>
              </a:rPr>
              <a:t>？</a:t>
            </a:r>
            <a:endParaRPr lang="zh-TW" altLang="en-US" sz="2500" dirty="0">
              <a:solidFill>
                <a:schemeClr val="tx1"/>
              </a:solidFill>
            </a:endParaRPr>
          </a:p>
        </p:txBody>
      </p:sp>
    </p:spTree>
    <p:extLst>
      <p:ext uri="{BB962C8B-B14F-4D97-AF65-F5344CB8AC3E}">
        <p14:creationId xmlns:p14="http://schemas.microsoft.com/office/powerpoint/2010/main" val="3589225749"/>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a:xfrm>
            <a:off x="2578017" y="3068960"/>
            <a:ext cx="3987965" cy="753533"/>
          </a:xfrm>
        </p:spPr>
        <p:txBody>
          <a:bodyPr>
            <a:normAutofit/>
          </a:bodyPr>
          <a:lstStyle/>
          <a:p>
            <a:pPr marL="0" indent="0">
              <a:buNone/>
            </a:pPr>
            <a:r>
              <a:rPr lang="zh-TW" altLang="en-US" sz="3600" b="1" dirty="0">
                <a:solidFill>
                  <a:schemeClr val="tx1"/>
                </a:solidFill>
                <a:latin typeface="標楷體" panose="03000509000000000000" pitchFamily="65" charset="-120"/>
              </a:rPr>
              <a:t>四、年資制度轉銜</a:t>
            </a:r>
          </a:p>
        </p:txBody>
      </p:sp>
    </p:spTree>
    <p:extLst>
      <p:ext uri="{BB962C8B-B14F-4D97-AF65-F5344CB8AC3E}">
        <p14:creationId xmlns:p14="http://schemas.microsoft.com/office/powerpoint/2010/main" val="3815305176"/>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標題 1"/>
          <p:cNvSpPr>
            <a:spLocks noGrp="1"/>
          </p:cNvSpPr>
          <p:nvPr>
            <p:ph type="title"/>
          </p:nvPr>
        </p:nvSpPr>
        <p:spPr>
          <a:xfrm>
            <a:off x="467289" y="314982"/>
            <a:ext cx="8229600" cy="1143000"/>
          </a:xfrm>
          <a:noFill/>
          <a:ln>
            <a:noFill/>
          </a:ln>
        </p:spPr>
        <p:style>
          <a:lnRef idx="1">
            <a:schemeClr val="accent3"/>
          </a:lnRef>
          <a:fillRef idx="1002">
            <a:schemeClr val="lt2"/>
          </a:fillRef>
          <a:effectRef idx="1">
            <a:schemeClr val="accent3"/>
          </a:effectRef>
          <a:fontRef idx="minor">
            <a:schemeClr val="dk1"/>
          </a:fontRef>
        </p:style>
        <p:txBody>
          <a:bodyPr>
            <a:normAutofit/>
          </a:bodyPr>
          <a:lstStyle/>
          <a:p>
            <a:r>
              <a:rPr lang="zh-TW" altLang="en-US" sz="4800" dirty="0">
                <a:solidFill>
                  <a:schemeClr val="tx1"/>
                </a:solidFill>
                <a:latin typeface="標楷體" panose="03000509000000000000" pitchFamily="65" charset="-120"/>
                <a:ea typeface="標楷體" panose="03000509000000000000" pitchFamily="65" charset="-120"/>
              </a:rPr>
              <a:t>任職滿</a:t>
            </a:r>
            <a:r>
              <a:rPr lang="en-US" altLang="zh-TW" sz="4800" dirty="0">
                <a:solidFill>
                  <a:schemeClr val="tx1"/>
                </a:solidFill>
                <a:latin typeface="標楷體" panose="03000509000000000000" pitchFamily="65" charset="-120"/>
                <a:ea typeface="標楷體" panose="03000509000000000000" pitchFamily="65" charset="-120"/>
              </a:rPr>
              <a:t>5</a:t>
            </a:r>
            <a:r>
              <a:rPr lang="zh-TW" altLang="en-US" sz="4800" dirty="0">
                <a:solidFill>
                  <a:schemeClr val="tx1"/>
                </a:solidFill>
                <a:latin typeface="標楷體" panose="03000509000000000000" pitchFamily="65" charset="-120"/>
                <a:ea typeface="標楷體" panose="03000509000000000000" pitchFamily="65" charset="-120"/>
              </a:rPr>
              <a:t>年離職</a:t>
            </a:r>
            <a:r>
              <a:rPr lang="zh-TW" altLang="en-US" sz="2000" dirty="0">
                <a:solidFill>
                  <a:srgbClr val="FF0000"/>
                </a:solidFill>
                <a:latin typeface="標楷體" panose="03000509000000000000" pitchFamily="65" charset="-120"/>
                <a:ea typeface="標楷體" panose="03000509000000000000" pitchFamily="65" charset="-120"/>
              </a:rPr>
              <a:t>教</a:t>
            </a:r>
            <a:r>
              <a:rPr lang="en-US" altLang="zh-TW" sz="2000" dirty="0">
                <a:solidFill>
                  <a:srgbClr val="FF0000"/>
                </a:solidFill>
                <a:latin typeface="標楷體" panose="03000509000000000000" pitchFamily="65" charset="-120"/>
                <a:ea typeface="標楷體" panose="03000509000000000000" pitchFamily="65" charset="-120"/>
              </a:rPr>
              <a:t>#10</a:t>
            </a:r>
            <a:r>
              <a:rPr lang="zh-TW" altLang="en-US" sz="2000" dirty="0">
                <a:solidFill>
                  <a:srgbClr val="FF0000"/>
                </a:solidFill>
                <a:latin typeface="標楷體" panose="03000509000000000000" pitchFamily="65" charset="-120"/>
                <a:ea typeface="標楷體" panose="03000509000000000000" pitchFamily="65" charset="-120"/>
              </a:rPr>
              <a:t>、</a:t>
            </a:r>
            <a:r>
              <a:rPr lang="en-US" altLang="zh-TW" sz="2000" dirty="0">
                <a:solidFill>
                  <a:srgbClr val="FF0000"/>
                </a:solidFill>
                <a:latin typeface="標楷體" panose="03000509000000000000" pitchFamily="65" charset="-120"/>
                <a:ea typeface="標楷體" panose="03000509000000000000" pitchFamily="65" charset="-120"/>
              </a:rPr>
              <a:t>86</a:t>
            </a:r>
            <a:endParaRPr lang="zh-TW" altLang="en-US" sz="2000" dirty="0">
              <a:solidFill>
                <a:srgbClr val="FF0000"/>
              </a:solidFill>
              <a:latin typeface="標楷體" panose="03000509000000000000" pitchFamily="65" charset="-120"/>
              <a:ea typeface="標楷體" panose="03000509000000000000" pitchFamily="65" charset="-120"/>
            </a:endParaRPr>
          </a:p>
        </p:txBody>
      </p:sp>
      <p:graphicFrame>
        <p:nvGraphicFramePr>
          <p:cNvPr id="2" name="內容版面配置區 1"/>
          <p:cNvGraphicFramePr>
            <a:graphicFrameLocks noGrp="1"/>
          </p:cNvGraphicFramePr>
          <p:nvPr>
            <p:ph sz="quarter" idx="13"/>
            <p:extLst>
              <p:ext uri="{D42A27DB-BD31-4B8C-83A1-F6EECF244321}">
                <p14:modId xmlns:p14="http://schemas.microsoft.com/office/powerpoint/2010/main" val="3724503087"/>
              </p:ext>
            </p:extLst>
          </p:nvPr>
        </p:nvGraphicFramePr>
        <p:xfrm>
          <a:off x="539688" y="2132856"/>
          <a:ext cx="7992888" cy="3874171"/>
        </p:xfrm>
        <a:graphic>
          <a:graphicData uri="http://schemas.openxmlformats.org/drawingml/2006/table">
            <a:tbl>
              <a:tblPr firstRow="1" bandRow="1">
                <a:tableStyleId>{5C22544A-7EE6-4342-B048-85BDC9FD1C3A}</a:tableStyleId>
              </a:tblPr>
              <a:tblGrid>
                <a:gridCol w="3888432">
                  <a:extLst>
                    <a:ext uri="{9D8B030D-6E8A-4147-A177-3AD203B41FA5}">
                      <a16:colId xmlns:a16="http://schemas.microsoft.com/office/drawing/2014/main" xmlns="" val="20000"/>
                    </a:ext>
                  </a:extLst>
                </a:gridCol>
                <a:gridCol w="4104456">
                  <a:extLst>
                    <a:ext uri="{9D8B030D-6E8A-4147-A177-3AD203B41FA5}">
                      <a16:colId xmlns:a16="http://schemas.microsoft.com/office/drawing/2014/main" xmlns="" val="20001"/>
                    </a:ext>
                  </a:extLst>
                </a:gridCol>
              </a:tblGrid>
              <a:tr h="1353891">
                <a:tc>
                  <a:txBody>
                    <a:bodyPr/>
                    <a:lstStyle/>
                    <a:p>
                      <a:pPr algn="ctr"/>
                      <a:r>
                        <a:rPr lang="zh-TW" altLang="en-US" sz="2800" dirty="0">
                          <a:latin typeface="標楷體" panose="03000509000000000000" pitchFamily="65" charset="-120"/>
                          <a:ea typeface="標楷體" panose="03000509000000000000" pitchFamily="65" charset="-120"/>
                        </a:rPr>
                        <a:t>可以離職退費</a:t>
                      </a:r>
                    </a:p>
                  </a:txBody>
                  <a:tcPr anchor="ctr">
                    <a:solidFill>
                      <a:schemeClr val="accent1"/>
                    </a:solidFill>
                  </a:tcPr>
                </a:tc>
                <a:tc>
                  <a:txBody>
                    <a:bodyPr/>
                    <a:lstStyle/>
                    <a:p>
                      <a:pPr algn="ctr"/>
                      <a:r>
                        <a:rPr lang="zh-TW" altLang="en-US" sz="2800" dirty="0">
                          <a:latin typeface="標楷體" panose="03000509000000000000" pitchFamily="65" charset="-120"/>
                          <a:ea typeface="標楷體" panose="03000509000000000000" pitchFamily="65" charset="-120"/>
                        </a:rPr>
                        <a:t>可以保留年資</a:t>
                      </a:r>
                      <a:endParaRPr lang="en-US" altLang="zh-TW" sz="2800" dirty="0">
                        <a:latin typeface="標楷體" panose="03000509000000000000" pitchFamily="65" charset="-120"/>
                        <a:ea typeface="標楷體" panose="03000509000000000000" pitchFamily="65" charset="-120"/>
                      </a:endParaRPr>
                    </a:p>
                    <a:p>
                      <a:pPr algn="ctr"/>
                      <a:r>
                        <a:rPr lang="zh-TW" altLang="en-US" sz="2800" dirty="0">
                          <a:latin typeface="標楷體" panose="03000509000000000000" pitchFamily="65" charset="-120"/>
                          <a:ea typeface="標楷體" panose="03000509000000000000" pitchFamily="65" charset="-120"/>
                        </a:rPr>
                        <a:t>年資併計、年金分計</a:t>
                      </a:r>
                    </a:p>
                  </a:txBody>
                  <a:tcPr anchor="ctr">
                    <a:solidFill>
                      <a:schemeClr val="accent1"/>
                    </a:solidFill>
                  </a:tcPr>
                </a:tc>
                <a:extLst>
                  <a:ext uri="{0D108BD9-81ED-4DB2-BD59-A6C34878D82A}">
                    <a16:rowId xmlns:a16="http://schemas.microsoft.com/office/drawing/2014/main" xmlns="" val="10000"/>
                  </a:ext>
                </a:extLst>
              </a:tr>
              <a:tr h="2520280">
                <a:tc>
                  <a:txBody>
                    <a:bodyPr/>
                    <a:lstStyle/>
                    <a:p>
                      <a:r>
                        <a:rPr lang="zh-TW" altLang="en-US" sz="2800" dirty="0">
                          <a:latin typeface="標楷體" panose="03000509000000000000" pitchFamily="65" charset="-120"/>
                          <a:ea typeface="標楷體" panose="03000509000000000000" pitchFamily="65" charset="-120"/>
                        </a:rPr>
                        <a:t>中途離職者，可於離職後</a:t>
                      </a:r>
                      <a:r>
                        <a:rPr lang="en-US" altLang="zh-TW" sz="2800" dirty="0">
                          <a:latin typeface="標楷體" panose="03000509000000000000" pitchFamily="65" charset="-120"/>
                          <a:ea typeface="標楷體" panose="03000509000000000000" pitchFamily="65" charset="-120"/>
                        </a:rPr>
                        <a:t>10</a:t>
                      </a:r>
                      <a:r>
                        <a:rPr lang="zh-TW" altLang="en-US" sz="2800" dirty="0">
                          <a:latin typeface="標楷體" panose="03000509000000000000" pitchFamily="65" charset="-120"/>
                          <a:ea typeface="標楷體" panose="03000509000000000000" pitchFamily="65" charset="-120"/>
                        </a:rPr>
                        <a:t>年內申請領回個人繳付的退撫基金費用本息，但不可再適用保留年資或年資併計規定。</a:t>
                      </a:r>
                    </a:p>
                  </a:txBody>
                  <a:tcPr/>
                </a:tc>
                <a:tc>
                  <a:txBody>
                    <a:bodyPr/>
                    <a:lstStyle/>
                    <a:p>
                      <a:r>
                        <a:rPr lang="zh-TW" altLang="en-US" sz="2800" kern="1200" dirty="0">
                          <a:solidFill>
                            <a:schemeClr val="dk1"/>
                          </a:solidFill>
                          <a:latin typeface="標楷體" panose="03000509000000000000" pitchFamily="65" charset="-120"/>
                          <a:ea typeface="標楷體" panose="03000509000000000000" pitchFamily="65" charset="-120"/>
                          <a:cs typeface="+mn-cs"/>
                        </a:rPr>
                        <a:t>可保留年資至</a:t>
                      </a:r>
                      <a:r>
                        <a:rPr lang="en-US" altLang="zh-TW" sz="2800" kern="1200" dirty="0">
                          <a:solidFill>
                            <a:schemeClr val="dk1"/>
                          </a:solidFill>
                          <a:latin typeface="標楷體" panose="03000509000000000000" pitchFamily="65" charset="-120"/>
                          <a:ea typeface="標楷體" panose="03000509000000000000" pitchFamily="65" charset="-120"/>
                          <a:cs typeface="+mn-cs"/>
                        </a:rPr>
                        <a:t>65</a:t>
                      </a:r>
                      <a:r>
                        <a:rPr lang="zh-TW" altLang="en-US" sz="2800" kern="1200" dirty="0">
                          <a:solidFill>
                            <a:schemeClr val="dk1"/>
                          </a:solidFill>
                          <a:latin typeface="標楷體" panose="03000509000000000000" pitchFamily="65" charset="-120"/>
                          <a:ea typeface="標楷體" panose="03000509000000000000" pitchFamily="65" charset="-120"/>
                          <a:cs typeface="+mn-cs"/>
                        </a:rPr>
                        <a:t>歲起</a:t>
                      </a:r>
                      <a:r>
                        <a:rPr lang="en-US" altLang="zh-TW" sz="2800" kern="1200" dirty="0">
                          <a:solidFill>
                            <a:schemeClr val="dk1"/>
                          </a:solidFill>
                          <a:latin typeface="標楷體" panose="03000509000000000000" pitchFamily="65" charset="-120"/>
                          <a:ea typeface="標楷體" panose="03000509000000000000" pitchFamily="65" charset="-120"/>
                          <a:cs typeface="+mn-cs"/>
                        </a:rPr>
                        <a:t>6</a:t>
                      </a:r>
                      <a:r>
                        <a:rPr lang="zh-TW" altLang="en-US" sz="2800" kern="1200" dirty="0">
                          <a:solidFill>
                            <a:schemeClr val="dk1"/>
                          </a:solidFill>
                          <a:latin typeface="標楷體" panose="03000509000000000000" pitchFamily="65" charset="-120"/>
                          <a:ea typeface="標楷體" panose="03000509000000000000" pitchFamily="65" charset="-120"/>
                          <a:cs typeface="+mn-cs"/>
                        </a:rPr>
                        <a:t>個月內申請退休金，可併計其他職域年資成就支領月退休金條件。</a:t>
                      </a:r>
                    </a:p>
                  </a:txBody>
                  <a:tcPr/>
                </a:tc>
                <a:extLst>
                  <a:ext uri="{0D108BD9-81ED-4DB2-BD59-A6C34878D82A}">
                    <a16:rowId xmlns:a16="http://schemas.microsoft.com/office/drawing/2014/main" xmlns="" val="10001"/>
                  </a:ext>
                </a:extLst>
              </a:tr>
            </a:tbl>
          </a:graphicData>
        </a:graphic>
      </p:graphicFrame>
      <p:pic>
        <p:nvPicPr>
          <p:cNvPr id="4" name="圖片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9512" y="188640"/>
            <a:ext cx="792088" cy="792088"/>
          </a:xfrm>
          <a:prstGeom prst="rect">
            <a:avLst/>
          </a:prstGeom>
        </p:spPr>
      </p:pic>
    </p:spTree>
    <p:extLst>
      <p:ext uri="{BB962C8B-B14F-4D97-AF65-F5344CB8AC3E}">
        <p14:creationId xmlns:p14="http://schemas.microsoft.com/office/powerpoint/2010/main" val="28155682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561760" y="664219"/>
            <a:ext cx="8143932" cy="729602"/>
          </a:xfrm>
          <a:noFill/>
          <a:ln>
            <a:noFill/>
          </a:ln>
        </p:spPr>
        <p:style>
          <a:lnRef idx="1">
            <a:schemeClr val="accent3"/>
          </a:lnRef>
          <a:fillRef idx="2">
            <a:schemeClr val="accent3"/>
          </a:fillRef>
          <a:effectRef idx="1">
            <a:schemeClr val="accent3"/>
          </a:effectRef>
          <a:fontRef idx="minor">
            <a:schemeClr val="dk1"/>
          </a:fontRef>
        </p:style>
        <p:txBody>
          <a:bodyPr>
            <a:normAutofit/>
          </a:bodyPr>
          <a:lstStyle/>
          <a:p>
            <a:r>
              <a:rPr lang="zh-TW" altLang="en-US" sz="4000" dirty="0">
                <a:solidFill>
                  <a:schemeClr val="tx1"/>
                </a:solidFill>
                <a:latin typeface="標楷體" panose="03000509000000000000" pitchFamily="65" charset="-120"/>
                <a:ea typeface="標楷體" panose="03000509000000000000" pitchFamily="65" charset="-120"/>
              </a:rPr>
              <a:t>退休年資採計合格教師規定</a:t>
            </a:r>
            <a:r>
              <a:rPr lang="en-US" altLang="zh-TW" sz="4000" dirty="0">
                <a:solidFill>
                  <a:schemeClr val="tx1"/>
                </a:solidFill>
                <a:latin typeface="標楷體" panose="03000509000000000000" pitchFamily="65" charset="-120"/>
                <a:ea typeface="標楷體" panose="03000509000000000000" pitchFamily="65" charset="-120"/>
              </a:rPr>
              <a:t>4</a:t>
            </a:r>
            <a:r>
              <a:rPr lang="zh-TW" altLang="en-US" sz="2000" dirty="0">
                <a:solidFill>
                  <a:srgbClr val="FF0000"/>
                </a:solidFill>
                <a:latin typeface="標楷體" panose="03000509000000000000" pitchFamily="65" charset="-120"/>
                <a:ea typeface="標楷體" panose="03000509000000000000" pitchFamily="65" charset="-120"/>
              </a:rPr>
              <a:t>教細</a:t>
            </a:r>
            <a:r>
              <a:rPr lang="en-US" altLang="zh-TW" sz="2000" dirty="0">
                <a:solidFill>
                  <a:srgbClr val="FF0000"/>
                </a:solidFill>
                <a:latin typeface="標楷體" panose="03000509000000000000" pitchFamily="65" charset="-120"/>
                <a:ea typeface="標楷體" panose="03000509000000000000" pitchFamily="65" charset="-120"/>
              </a:rPr>
              <a:t>#11</a:t>
            </a:r>
            <a:endParaRPr lang="zh-TW" altLang="en-US" sz="2000" dirty="0">
              <a:solidFill>
                <a:srgbClr val="FF0000"/>
              </a:solidFill>
              <a:latin typeface="標楷體" panose="03000509000000000000" pitchFamily="65" charset="-120"/>
              <a:ea typeface="標楷體" panose="03000509000000000000" pitchFamily="65" charset="-120"/>
            </a:endParaRPr>
          </a:p>
        </p:txBody>
      </p:sp>
      <p:sp>
        <p:nvSpPr>
          <p:cNvPr id="3" name="內容版面配置區 2"/>
          <p:cNvSpPr>
            <a:spLocks noGrp="1"/>
          </p:cNvSpPr>
          <p:nvPr>
            <p:ph sz="quarter" idx="13"/>
          </p:nvPr>
        </p:nvSpPr>
        <p:spPr/>
        <p:txBody>
          <a:bodyPr/>
          <a:lstStyle/>
          <a:p>
            <a:endParaRPr lang="zh-TW" altLang="zh-TW" dirty="0"/>
          </a:p>
          <a:p>
            <a:pPr>
              <a:buNone/>
            </a:pPr>
            <a:endParaRPr lang="zh-TW" altLang="zh-TW" dirty="0"/>
          </a:p>
        </p:txBody>
      </p:sp>
      <p:sp>
        <p:nvSpPr>
          <p:cNvPr id="6" name="AutoShape 5"/>
          <p:cNvSpPr>
            <a:spLocks noChangeArrowheads="1"/>
          </p:cNvSpPr>
          <p:nvPr/>
        </p:nvSpPr>
        <p:spPr bwMode="auto">
          <a:xfrm>
            <a:off x="2919214" y="1495285"/>
            <a:ext cx="3429024" cy="492125"/>
          </a:xfrm>
          <a:prstGeom prst="roundRect">
            <a:avLst>
              <a:gd name="adj" fmla="val 50000"/>
            </a:avLst>
          </a:prstGeom>
          <a:gradFill>
            <a:gsLst>
              <a:gs pos="0">
                <a:schemeClr val="bg1"/>
              </a:gs>
              <a:gs pos="100000">
                <a:schemeClr val="accent1"/>
              </a:gs>
            </a:gsLst>
            <a:lin ang="2700000" scaled="1"/>
          </a:gradFill>
          <a:ln w="9525">
            <a:noFill/>
            <a:round/>
            <a:headEnd/>
            <a:tailEnd/>
          </a:ln>
          <a:effectLst>
            <a:outerShdw dist="35921" dir="2700000" algn="ctr" rotWithShape="0">
              <a:schemeClr val="bg2">
                <a:alpha val="50000"/>
              </a:schemeClr>
            </a:outerShdw>
          </a:effectLst>
        </p:spPr>
        <p:txBody>
          <a:bodyPr wrap="none" anchor="ctr"/>
          <a:lstStyle/>
          <a:p>
            <a:pPr algn="ctr"/>
            <a:r>
              <a:rPr lang="zh-TW" altLang="en-US" sz="3600" dirty="0">
                <a:solidFill>
                  <a:schemeClr val="tx1"/>
                </a:solidFill>
                <a:latin typeface="標楷體" panose="03000509000000000000" pitchFamily="65" charset="-120"/>
              </a:rPr>
              <a:t>高中以下教師</a:t>
            </a:r>
          </a:p>
        </p:txBody>
      </p:sp>
      <p:sp>
        <p:nvSpPr>
          <p:cNvPr id="7" name="AutoShape 6"/>
          <p:cNvSpPr>
            <a:spLocks noChangeArrowheads="1"/>
          </p:cNvSpPr>
          <p:nvPr/>
        </p:nvSpPr>
        <p:spPr bwMode="auto">
          <a:xfrm>
            <a:off x="251520" y="2017661"/>
            <a:ext cx="8640960" cy="1480979"/>
          </a:xfrm>
          <a:prstGeom prst="roundRect">
            <a:avLst>
              <a:gd name="adj" fmla="val 9106"/>
            </a:avLst>
          </a:prstGeom>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ln>
            <a:headEnd/>
            <a:tailEnd/>
          </a:ln>
          <a:effectLst>
            <a:innerShdw blurRad="63500" dist="50800" dir="13500000">
              <a:prstClr val="black">
                <a:alpha val="50000"/>
              </a:prstClr>
            </a:innerShdw>
          </a:effectLst>
        </p:spPr>
        <p:style>
          <a:lnRef idx="1">
            <a:schemeClr val="accent1"/>
          </a:lnRef>
          <a:fillRef idx="2">
            <a:schemeClr val="accent1"/>
          </a:fillRef>
          <a:effectRef idx="1">
            <a:schemeClr val="accent1"/>
          </a:effectRef>
          <a:fontRef idx="minor">
            <a:schemeClr val="dk1"/>
          </a:fontRef>
        </p:style>
        <p:txBody>
          <a:bodyPr wrap="none" anchor="ctr"/>
          <a:lstStyle/>
          <a:p>
            <a:pPr>
              <a:lnSpc>
                <a:spcPct val="100000"/>
              </a:lnSpc>
              <a:spcBef>
                <a:spcPct val="0"/>
              </a:spcBef>
              <a:buClrTx/>
              <a:buSzTx/>
            </a:pPr>
            <a:r>
              <a:rPr lang="zh-TW" altLang="en-US" sz="2800" dirty="0">
                <a:latin typeface="標楷體" panose="03000509000000000000" pitchFamily="65" charset="-120"/>
                <a:ea typeface="標楷體" panose="03000509000000000000" pitchFamily="65" charset="-120"/>
              </a:rPr>
              <a:t>應符合任教當時法令所定各級各類學校教師遴用資</a:t>
            </a:r>
            <a:endParaRPr lang="en-US" altLang="zh-TW" sz="2800" dirty="0">
              <a:latin typeface="標楷體" panose="03000509000000000000" pitchFamily="65" charset="-120"/>
              <a:ea typeface="標楷體" panose="03000509000000000000" pitchFamily="65" charset="-120"/>
            </a:endParaRPr>
          </a:p>
          <a:p>
            <a:pPr>
              <a:lnSpc>
                <a:spcPct val="100000"/>
              </a:lnSpc>
              <a:spcBef>
                <a:spcPct val="0"/>
              </a:spcBef>
              <a:buClrTx/>
              <a:buSzTx/>
            </a:pPr>
            <a:r>
              <a:rPr lang="zh-TW" altLang="en-US" sz="2800" dirty="0">
                <a:latin typeface="標楷體" panose="03000509000000000000" pitchFamily="65" charset="-120"/>
                <a:ea typeface="標楷體" panose="03000509000000000000" pitchFamily="65" charset="-120"/>
              </a:rPr>
              <a:t>格，退休時並由當事人檢具相關證明文件，經主管</a:t>
            </a:r>
            <a:endParaRPr lang="en-US" altLang="zh-TW" sz="2800" dirty="0">
              <a:latin typeface="標楷體" panose="03000509000000000000" pitchFamily="65" charset="-120"/>
              <a:ea typeface="標楷體" panose="03000509000000000000" pitchFamily="65" charset="-120"/>
            </a:endParaRPr>
          </a:p>
          <a:p>
            <a:pPr>
              <a:lnSpc>
                <a:spcPct val="100000"/>
              </a:lnSpc>
              <a:spcBef>
                <a:spcPct val="0"/>
              </a:spcBef>
              <a:buClrTx/>
              <a:buSzTx/>
            </a:pPr>
            <a:r>
              <a:rPr lang="zh-TW" altLang="en-US" sz="2800" dirty="0">
                <a:latin typeface="標楷體" panose="03000509000000000000" pitchFamily="65" charset="-120"/>
                <a:ea typeface="標楷體" panose="03000509000000000000" pitchFamily="65" charset="-120"/>
              </a:rPr>
              <a:t>機關審核認定者</a:t>
            </a:r>
          </a:p>
        </p:txBody>
      </p:sp>
      <p:sp>
        <p:nvSpPr>
          <p:cNvPr id="8" name="AutoShape 5"/>
          <p:cNvSpPr>
            <a:spLocks noChangeArrowheads="1"/>
          </p:cNvSpPr>
          <p:nvPr/>
        </p:nvSpPr>
        <p:spPr bwMode="auto">
          <a:xfrm>
            <a:off x="2627784" y="3521154"/>
            <a:ext cx="4320480" cy="535478"/>
          </a:xfrm>
          <a:prstGeom prst="roundRect">
            <a:avLst>
              <a:gd name="adj" fmla="val 50000"/>
            </a:avLst>
          </a:prstGeom>
          <a:gradFill>
            <a:gsLst>
              <a:gs pos="0">
                <a:schemeClr val="bg1"/>
              </a:gs>
              <a:gs pos="100000">
                <a:schemeClr val="accent1"/>
              </a:gs>
            </a:gsLst>
            <a:lin ang="2700000" scaled="1"/>
          </a:gradFill>
          <a:ln w="9525">
            <a:noFill/>
            <a:round/>
            <a:headEnd/>
            <a:tailEnd/>
          </a:ln>
          <a:effectLst>
            <a:outerShdw dist="35921" dir="2700000" algn="ctr" rotWithShape="0">
              <a:schemeClr val="bg2">
                <a:alpha val="50000"/>
              </a:schemeClr>
            </a:outerShdw>
          </a:effectLst>
        </p:spPr>
        <p:txBody>
          <a:bodyPr wrap="none" anchor="ctr"/>
          <a:lstStyle/>
          <a:p>
            <a:pPr algn="ctr"/>
            <a:r>
              <a:rPr lang="zh-TW" altLang="en-US" sz="3600" dirty="0">
                <a:solidFill>
                  <a:schemeClr val="tx1"/>
                </a:solidFill>
                <a:latin typeface="標楷體" panose="03000509000000000000" pitchFamily="65" charset="-120"/>
              </a:rPr>
              <a:t>專科以上學校教師</a:t>
            </a:r>
          </a:p>
        </p:txBody>
      </p:sp>
      <p:sp>
        <p:nvSpPr>
          <p:cNvPr id="9" name="AutoShape 3"/>
          <p:cNvSpPr>
            <a:spLocks noChangeArrowheads="1"/>
          </p:cNvSpPr>
          <p:nvPr/>
        </p:nvSpPr>
        <p:spPr bwMode="auto">
          <a:xfrm>
            <a:off x="251520" y="4079146"/>
            <a:ext cx="8640960" cy="2662222"/>
          </a:xfrm>
          <a:prstGeom prst="roundRect">
            <a:avLst>
              <a:gd name="adj" fmla="val 9106"/>
            </a:avLst>
          </a:prstGeom>
          <a:gradFill>
            <a:gsLst>
              <a:gs pos="0">
                <a:schemeClr val="bg1"/>
              </a:gs>
              <a:gs pos="100000">
                <a:schemeClr val="accent1"/>
              </a:gs>
            </a:gsLst>
            <a:lin ang="2700000" scaled="1"/>
          </a:gradFill>
          <a:ln>
            <a:headEnd/>
            <a:tailEnd/>
          </a:ln>
          <a:effectLst>
            <a:innerShdw blurRad="63500" dist="50800" dir="13500000">
              <a:prstClr val="black">
                <a:alpha val="50000"/>
              </a:prstClr>
            </a:innerShdw>
          </a:effectLst>
        </p:spPr>
        <p:style>
          <a:lnRef idx="1">
            <a:schemeClr val="accent5"/>
          </a:lnRef>
          <a:fillRef idx="2">
            <a:schemeClr val="accent5"/>
          </a:fillRef>
          <a:effectRef idx="1">
            <a:schemeClr val="accent5"/>
          </a:effectRef>
          <a:fontRef idx="minor">
            <a:schemeClr val="dk1"/>
          </a:fontRef>
        </p:style>
        <p:txBody>
          <a:bodyPr wrap="none" anchor="ctr"/>
          <a:lstStyle/>
          <a:p>
            <a:pPr algn="just">
              <a:lnSpc>
                <a:spcPts val="4000"/>
              </a:lnSpc>
              <a:spcBef>
                <a:spcPct val="0"/>
              </a:spcBef>
              <a:buClrTx/>
              <a:buSzTx/>
            </a:pPr>
            <a:r>
              <a:rPr lang="zh-TW" altLang="en-US" sz="2800" dirty="0">
                <a:latin typeface="標楷體" panose="03000509000000000000" pitchFamily="65" charset="-120"/>
                <a:ea typeface="標楷體" panose="03000509000000000000" pitchFamily="65" charset="-120"/>
              </a:rPr>
              <a:t>初聘時已具備所任職務之合格教師證書，並以</a:t>
            </a:r>
            <a:r>
              <a:rPr lang="zh-TW" altLang="en-US" sz="2800" dirty="0">
                <a:solidFill>
                  <a:srgbClr val="FF0000"/>
                </a:solidFill>
                <a:latin typeface="標楷體" panose="03000509000000000000" pitchFamily="65" charset="-120"/>
                <a:ea typeface="標楷體" panose="03000509000000000000" pitchFamily="65" charset="-120"/>
              </a:rPr>
              <a:t>證書</a:t>
            </a:r>
            <a:endParaRPr lang="en-US" altLang="zh-TW" sz="2800" dirty="0">
              <a:solidFill>
                <a:srgbClr val="FF0000"/>
              </a:solidFill>
              <a:latin typeface="標楷體" panose="03000509000000000000" pitchFamily="65" charset="-120"/>
              <a:ea typeface="標楷體" panose="03000509000000000000" pitchFamily="65" charset="-120"/>
            </a:endParaRPr>
          </a:p>
          <a:p>
            <a:pPr algn="just">
              <a:lnSpc>
                <a:spcPts val="4000"/>
              </a:lnSpc>
              <a:spcBef>
                <a:spcPct val="0"/>
              </a:spcBef>
              <a:buClrTx/>
              <a:buSzTx/>
            </a:pPr>
            <a:r>
              <a:rPr lang="zh-TW" altLang="en-US" sz="2800" dirty="0">
                <a:solidFill>
                  <a:srgbClr val="FF0000"/>
                </a:solidFill>
                <a:latin typeface="標楷體" panose="03000509000000000000" pitchFamily="65" charset="-120"/>
                <a:ea typeface="標楷體" panose="03000509000000000000" pitchFamily="65" charset="-120"/>
              </a:rPr>
              <a:t>所載明之起資年月日</a:t>
            </a:r>
            <a:r>
              <a:rPr lang="zh-TW" altLang="en-US" sz="2800" dirty="0">
                <a:latin typeface="標楷體" panose="03000509000000000000" pitchFamily="65" charset="-120"/>
                <a:ea typeface="標楷體" panose="03000509000000000000" pitchFamily="65" charset="-120"/>
              </a:rPr>
              <a:t>為起算基準。但在</a:t>
            </a:r>
            <a:r>
              <a:rPr lang="en-US" altLang="zh-TW" sz="2800" dirty="0">
                <a:latin typeface="標楷體" panose="03000509000000000000" pitchFamily="65" charset="-120"/>
                <a:ea typeface="標楷體" panose="03000509000000000000" pitchFamily="65" charset="-120"/>
              </a:rPr>
              <a:t>74.5.2</a:t>
            </a:r>
            <a:r>
              <a:rPr lang="zh-TW" altLang="en-US" sz="2800" dirty="0">
                <a:latin typeface="標楷體" panose="03000509000000000000" pitchFamily="65" charset="-120"/>
                <a:ea typeface="標楷體" panose="03000509000000000000" pitchFamily="65" charset="-120"/>
              </a:rPr>
              <a:t>前，初</a:t>
            </a:r>
            <a:endParaRPr lang="en-US" altLang="zh-TW" sz="2800" dirty="0">
              <a:latin typeface="標楷體" panose="03000509000000000000" pitchFamily="65" charset="-120"/>
              <a:ea typeface="標楷體" panose="03000509000000000000" pitchFamily="65" charset="-120"/>
            </a:endParaRPr>
          </a:p>
          <a:p>
            <a:pPr algn="just">
              <a:lnSpc>
                <a:spcPts val="4000"/>
              </a:lnSpc>
              <a:spcBef>
                <a:spcPct val="0"/>
              </a:spcBef>
              <a:buClrTx/>
              <a:buSzTx/>
            </a:pPr>
            <a:r>
              <a:rPr lang="zh-TW" altLang="en-US" sz="2800" dirty="0">
                <a:latin typeface="標楷體" panose="03000509000000000000" pitchFamily="65" charset="-120"/>
                <a:ea typeface="標楷體" panose="03000509000000000000" pitchFamily="65" charset="-120"/>
              </a:rPr>
              <a:t>聘時已具備當時所任職務之資格條件，其未依規定</a:t>
            </a:r>
            <a:endParaRPr lang="en-US" altLang="zh-TW" sz="2800" dirty="0">
              <a:latin typeface="標楷體" panose="03000509000000000000" pitchFamily="65" charset="-120"/>
              <a:ea typeface="標楷體" panose="03000509000000000000" pitchFamily="65" charset="-120"/>
            </a:endParaRPr>
          </a:p>
          <a:p>
            <a:pPr algn="just">
              <a:lnSpc>
                <a:spcPts val="4000"/>
              </a:lnSpc>
              <a:spcBef>
                <a:spcPct val="0"/>
              </a:spcBef>
              <a:buClrTx/>
              <a:buSzTx/>
            </a:pPr>
            <a:r>
              <a:rPr lang="zh-TW" altLang="en-US" sz="2800" dirty="0">
                <a:latin typeface="標楷體" panose="03000509000000000000" pitchFamily="65" charset="-120"/>
                <a:ea typeface="標楷體" panose="03000509000000000000" pitchFamily="65" charset="-120"/>
              </a:rPr>
              <a:t>送審係非可歸責於當事人，經學校出具相關證明，</a:t>
            </a:r>
            <a:endParaRPr lang="en-US" altLang="zh-TW" sz="2800" dirty="0">
              <a:latin typeface="標楷體" panose="03000509000000000000" pitchFamily="65" charset="-120"/>
              <a:ea typeface="標楷體" panose="03000509000000000000" pitchFamily="65" charset="-120"/>
            </a:endParaRPr>
          </a:p>
          <a:p>
            <a:pPr algn="just">
              <a:lnSpc>
                <a:spcPts val="4000"/>
              </a:lnSpc>
              <a:spcBef>
                <a:spcPct val="0"/>
              </a:spcBef>
              <a:buClrTx/>
              <a:buSzTx/>
            </a:pPr>
            <a:r>
              <a:rPr lang="zh-TW" altLang="en-US" sz="2800" dirty="0">
                <a:latin typeface="標楷體" panose="03000509000000000000" pitchFamily="65" charset="-120"/>
                <a:ea typeface="標楷體" panose="03000509000000000000" pitchFamily="65" charset="-120"/>
              </a:rPr>
              <a:t>退休時並檢具現職教師證書者，得視為合格</a:t>
            </a:r>
          </a:p>
        </p:txBody>
      </p:sp>
      <p:pic>
        <p:nvPicPr>
          <p:cNvPr id="10" name="圖片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9512" y="188640"/>
            <a:ext cx="792088" cy="792088"/>
          </a:xfrm>
          <a:prstGeom prst="rect">
            <a:avLst/>
          </a:prstGeom>
        </p:spPr>
      </p:pic>
    </p:spTree>
    <p:extLst>
      <p:ext uri="{BB962C8B-B14F-4D97-AF65-F5344CB8AC3E}">
        <p14:creationId xmlns:p14="http://schemas.microsoft.com/office/powerpoint/2010/main" val="113035194"/>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標題 1"/>
          <p:cNvSpPr>
            <a:spLocks noGrp="1"/>
          </p:cNvSpPr>
          <p:nvPr>
            <p:ph type="title"/>
          </p:nvPr>
        </p:nvSpPr>
        <p:spPr>
          <a:xfrm>
            <a:off x="683568" y="188640"/>
            <a:ext cx="7776864" cy="1224137"/>
          </a:xfrm>
          <a:noFill/>
          <a:ln>
            <a:noFill/>
          </a:ln>
        </p:spPr>
        <p:style>
          <a:lnRef idx="1">
            <a:schemeClr val="accent3"/>
          </a:lnRef>
          <a:fillRef idx="1002">
            <a:schemeClr val="lt2"/>
          </a:fillRef>
          <a:effectRef idx="1">
            <a:schemeClr val="accent3"/>
          </a:effectRef>
          <a:fontRef idx="minor">
            <a:schemeClr val="dk1"/>
          </a:fontRef>
        </p:style>
        <p:txBody>
          <a:bodyPr>
            <a:normAutofit/>
          </a:bodyPr>
          <a:lstStyle/>
          <a:p>
            <a:r>
              <a:rPr lang="zh-TW" altLang="en-US" sz="4800" dirty="0">
                <a:solidFill>
                  <a:schemeClr val="tx1"/>
                </a:solidFill>
                <a:latin typeface="標楷體" panose="03000509000000000000" pitchFamily="65" charset="-120"/>
                <a:ea typeface="標楷體" panose="03000509000000000000" pitchFamily="65" charset="-120"/>
              </a:rPr>
              <a:t>任職滿</a:t>
            </a:r>
            <a:r>
              <a:rPr lang="en-US" altLang="zh-TW" sz="4800" dirty="0">
                <a:solidFill>
                  <a:schemeClr val="tx1"/>
                </a:solidFill>
                <a:latin typeface="標楷體" panose="03000509000000000000" pitchFamily="65" charset="-120"/>
                <a:ea typeface="標楷體" panose="03000509000000000000" pitchFamily="65" charset="-120"/>
              </a:rPr>
              <a:t>15</a:t>
            </a:r>
            <a:r>
              <a:rPr lang="zh-TW" altLang="en-US" sz="4800" dirty="0">
                <a:solidFill>
                  <a:schemeClr val="tx1"/>
                </a:solidFill>
                <a:latin typeface="標楷體" panose="03000509000000000000" pitchFamily="65" charset="-120"/>
                <a:ea typeface="標楷體" panose="03000509000000000000" pitchFamily="65" charset="-120"/>
              </a:rPr>
              <a:t>年離職</a:t>
            </a:r>
            <a:r>
              <a:rPr lang="zh-TW" altLang="en-US" sz="2000" dirty="0">
                <a:solidFill>
                  <a:srgbClr val="FF0000"/>
                </a:solidFill>
                <a:latin typeface="標楷體" panose="03000509000000000000" pitchFamily="65" charset="-120"/>
                <a:ea typeface="標楷體" panose="03000509000000000000" pitchFamily="65" charset="-120"/>
              </a:rPr>
              <a:t>教</a:t>
            </a:r>
            <a:r>
              <a:rPr lang="en-US" altLang="zh-TW" sz="2000" dirty="0">
                <a:solidFill>
                  <a:srgbClr val="FF0000"/>
                </a:solidFill>
                <a:latin typeface="標楷體" panose="03000509000000000000" pitchFamily="65" charset="-120"/>
                <a:ea typeface="標楷體" panose="03000509000000000000" pitchFamily="65" charset="-120"/>
              </a:rPr>
              <a:t>#87</a:t>
            </a:r>
            <a:endParaRPr lang="zh-TW" altLang="en-US" sz="2000" dirty="0">
              <a:solidFill>
                <a:srgbClr val="FF0000"/>
              </a:solidFill>
              <a:latin typeface="標楷體" panose="03000509000000000000" pitchFamily="65" charset="-120"/>
              <a:ea typeface="標楷體" panose="03000509000000000000" pitchFamily="65" charset="-120"/>
            </a:endParaRPr>
          </a:p>
        </p:txBody>
      </p:sp>
      <p:sp>
        <p:nvSpPr>
          <p:cNvPr id="9" name="AutoShape 5"/>
          <p:cNvSpPr>
            <a:spLocks noGrp="1" noChangeArrowheads="1"/>
          </p:cNvSpPr>
          <p:nvPr>
            <p:ph sz="quarter" idx="13"/>
          </p:nvPr>
        </p:nvSpPr>
        <p:spPr bwMode="auto">
          <a:xfrm>
            <a:off x="550054" y="2204864"/>
            <a:ext cx="7766361" cy="3024336"/>
          </a:xfrm>
          <a:prstGeom prst="roundRect">
            <a:avLst>
              <a:gd name="adj" fmla="val 50000"/>
            </a:avLst>
          </a:prstGeom>
          <a:gradFill>
            <a:gsLst>
              <a:gs pos="0">
                <a:schemeClr val="bg1">
                  <a:lumMod val="98000"/>
                </a:schemeClr>
              </a:gs>
              <a:gs pos="100000">
                <a:srgbClr val="92D050"/>
              </a:gs>
              <a:gs pos="100000">
                <a:srgbClr val="9BBB59">
                  <a:tint val="15000"/>
                  <a:satMod val="350000"/>
                </a:srgbClr>
              </a:gs>
            </a:gsLst>
            <a:lin ang="2700000" scaled="1"/>
          </a:gradFill>
          <a:ln w="9525">
            <a:noFill/>
            <a:round/>
            <a:headEnd/>
            <a:tailEnd/>
          </a:ln>
          <a:effectLst>
            <a:outerShdw dist="35921" dir="2700000" algn="ctr" rotWithShape="0">
              <a:schemeClr val="bg2">
                <a:alpha val="50000"/>
              </a:schemeClr>
            </a:outerShdw>
          </a:effectLst>
        </p:spPr>
        <p:txBody>
          <a:bodyPr wrap="square" anchor="ctr">
            <a:noAutofit/>
          </a:bodyPr>
          <a:lstStyle/>
          <a:p>
            <a:pPr algn="ctr">
              <a:buNone/>
            </a:pPr>
            <a:r>
              <a:rPr lang="zh-TW" altLang="en-US" sz="3200" dirty="0">
                <a:solidFill>
                  <a:schemeClr val="dk1"/>
                </a:solidFill>
                <a:latin typeface="標楷體" panose="03000509000000000000" pitchFamily="65" charset="-120"/>
                <a:ea typeface="標楷體" panose="03000509000000000000" pitchFamily="65" charset="-120"/>
              </a:rPr>
              <a:t>  可保留年資，俟年滿</a:t>
            </a:r>
            <a:r>
              <a:rPr lang="en-US" altLang="zh-TW" sz="3200" dirty="0">
                <a:solidFill>
                  <a:schemeClr val="dk1"/>
                </a:solidFill>
                <a:latin typeface="標楷體" panose="03000509000000000000" pitchFamily="65" charset="-120"/>
                <a:ea typeface="標楷體" panose="03000509000000000000" pitchFamily="65" charset="-120"/>
              </a:rPr>
              <a:t>65</a:t>
            </a:r>
            <a:r>
              <a:rPr lang="zh-TW" altLang="en-US" sz="3200" dirty="0">
                <a:solidFill>
                  <a:schemeClr val="dk1"/>
                </a:solidFill>
                <a:latin typeface="標楷體" panose="03000509000000000000" pitchFamily="65" charset="-120"/>
                <a:ea typeface="標楷體" panose="03000509000000000000" pitchFamily="65" charset="-120"/>
              </a:rPr>
              <a:t>歲起</a:t>
            </a:r>
            <a:r>
              <a:rPr lang="en-US" altLang="zh-TW" sz="3200" dirty="0">
                <a:solidFill>
                  <a:schemeClr val="dk1"/>
                </a:solidFill>
                <a:latin typeface="標楷體" panose="03000509000000000000" pitchFamily="65" charset="-120"/>
                <a:ea typeface="標楷體" panose="03000509000000000000" pitchFamily="65" charset="-120"/>
              </a:rPr>
              <a:t>6</a:t>
            </a:r>
            <a:r>
              <a:rPr lang="zh-TW" altLang="en-US" sz="3200" dirty="0">
                <a:solidFill>
                  <a:schemeClr val="dk1"/>
                </a:solidFill>
                <a:latin typeface="標楷體" panose="03000509000000000000" pitchFamily="65" charset="-120"/>
                <a:ea typeface="標楷體" panose="03000509000000000000" pitchFamily="65" charset="-120"/>
              </a:rPr>
              <a:t>個月內申請退休金，並支領一次退休金或月退休金。</a:t>
            </a:r>
            <a:endParaRPr lang="zh-TW" altLang="en-US" sz="3200" dirty="0">
              <a:latin typeface="標楷體" panose="03000509000000000000" pitchFamily="65" charset="-120"/>
              <a:ea typeface="標楷體" panose="03000509000000000000" pitchFamily="65" charset="-120"/>
            </a:endParaRPr>
          </a:p>
        </p:txBody>
      </p:sp>
      <p:sp>
        <p:nvSpPr>
          <p:cNvPr id="2" name="文字方塊 1"/>
          <p:cNvSpPr txBox="1"/>
          <p:nvPr/>
        </p:nvSpPr>
        <p:spPr>
          <a:xfrm>
            <a:off x="2699792" y="3429000"/>
            <a:ext cx="184731" cy="369332"/>
          </a:xfrm>
          <a:prstGeom prst="rect">
            <a:avLst/>
          </a:prstGeom>
          <a:noFill/>
        </p:spPr>
        <p:txBody>
          <a:bodyPr wrap="none" rtlCol="0">
            <a:spAutoFit/>
          </a:bodyPr>
          <a:lstStyle/>
          <a:p>
            <a:endParaRPr lang="zh-TW" altLang="en-US" dirty="0"/>
          </a:p>
        </p:txBody>
      </p:sp>
      <p:pic>
        <p:nvPicPr>
          <p:cNvPr id="6" name="圖片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9512" y="188640"/>
            <a:ext cx="792088" cy="792088"/>
          </a:xfrm>
          <a:prstGeom prst="rect">
            <a:avLst/>
          </a:prstGeom>
        </p:spPr>
      </p:pic>
    </p:spTree>
    <p:extLst>
      <p:ext uri="{BB962C8B-B14F-4D97-AF65-F5344CB8AC3E}">
        <p14:creationId xmlns:p14="http://schemas.microsoft.com/office/powerpoint/2010/main" val="1528346135"/>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666357" y="692696"/>
            <a:ext cx="8143932" cy="867524"/>
          </a:xfrm>
          <a:noFill/>
          <a:ln>
            <a:noFill/>
          </a:ln>
        </p:spPr>
        <p:style>
          <a:lnRef idx="1">
            <a:schemeClr val="accent3"/>
          </a:lnRef>
          <a:fillRef idx="2">
            <a:schemeClr val="accent3"/>
          </a:fillRef>
          <a:effectRef idx="1">
            <a:schemeClr val="accent3"/>
          </a:effectRef>
          <a:fontRef idx="minor">
            <a:schemeClr val="dk1"/>
          </a:fontRef>
        </p:style>
        <p:txBody>
          <a:bodyPr>
            <a:normAutofit/>
          </a:bodyPr>
          <a:lstStyle/>
          <a:p>
            <a:pPr>
              <a:spcBef>
                <a:spcPct val="50000"/>
              </a:spcBef>
            </a:pPr>
            <a:r>
              <a:rPr lang="zh-TW" altLang="en-US" sz="4800" dirty="0">
                <a:solidFill>
                  <a:schemeClr val="tx1"/>
                </a:solidFill>
                <a:latin typeface="標楷體" panose="03000509000000000000" pitchFamily="65" charset="-120"/>
                <a:ea typeface="標楷體" panose="03000509000000000000" pitchFamily="65" charset="-120"/>
              </a:rPr>
              <a:t>已離職者，辦理退休金方式</a:t>
            </a:r>
            <a:r>
              <a:rPr lang="zh-TW" altLang="en-US" sz="2000" dirty="0">
                <a:solidFill>
                  <a:srgbClr val="FF0000"/>
                </a:solidFill>
                <a:latin typeface="標楷體" panose="03000509000000000000" pitchFamily="65" charset="-120"/>
                <a:ea typeface="標楷體" panose="03000509000000000000" pitchFamily="65" charset="-120"/>
              </a:rPr>
              <a:t>教</a:t>
            </a:r>
            <a:r>
              <a:rPr lang="en-US" altLang="zh-TW" sz="2000" dirty="0">
                <a:solidFill>
                  <a:srgbClr val="FF0000"/>
                </a:solidFill>
                <a:latin typeface="標楷體" panose="03000509000000000000" pitchFamily="65" charset="-120"/>
                <a:ea typeface="標楷體" panose="03000509000000000000" pitchFamily="65" charset="-120"/>
              </a:rPr>
              <a:t>#87</a:t>
            </a:r>
            <a:endParaRPr lang="zh-TW" altLang="en-US" sz="2000" dirty="0">
              <a:solidFill>
                <a:srgbClr val="FF0000"/>
              </a:solidFill>
              <a:latin typeface="標楷體" panose="03000509000000000000" pitchFamily="65" charset="-120"/>
              <a:ea typeface="標楷體" panose="03000509000000000000" pitchFamily="65" charset="-120"/>
            </a:endParaRPr>
          </a:p>
        </p:txBody>
      </p:sp>
      <p:sp>
        <p:nvSpPr>
          <p:cNvPr id="6" name="AutoShape 3"/>
          <p:cNvSpPr>
            <a:spLocks noChangeArrowheads="1"/>
          </p:cNvSpPr>
          <p:nvPr/>
        </p:nvSpPr>
        <p:spPr bwMode="auto">
          <a:xfrm>
            <a:off x="376647" y="2276872"/>
            <a:ext cx="8424936" cy="2448272"/>
          </a:xfrm>
          <a:prstGeom prst="roundRect">
            <a:avLst>
              <a:gd name="adj" fmla="val 9106"/>
            </a:avLst>
          </a:prstGeom>
          <a:gradFill rotWithShape="1">
            <a:gsLst>
              <a:gs pos="0">
                <a:schemeClr val="bg1"/>
              </a:gs>
              <a:gs pos="100000">
                <a:schemeClr val="accent1"/>
              </a:gs>
            </a:gsLst>
            <a:lin ang="2700000" scaled="1"/>
          </a:gradFill>
          <a:ln w="9525">
            <a:noFill/>
            <a:round/>
            <a:headEnd/>
            <a:tailEnd/>
          </a:ln>
          <a:effectLst/>
        </p:spPr>
        <p:txBody>
          <a:bodyPr wrap="square" anchor="t" anchorCtr="0"/>
          <a:lstStyle/>
          <a:p>
            <a:pPr marL="177800" indent="-177800">
              <a:lnSpc>
                <a:spcPts val="3600"/>
              </a:lnSpc>
              <a:buSzPct val="90000"/>
              <a:buBlip>
                <a:blip r:embed="rId3"/>
              </a:buBlip>
            </a:pPr>
            <a:endParaRPr lang="en-US" altLang="zh-TW" sz="2800" u="sng" dirty="0">
              <a:solidFill>
                <a:srgbClr val="FF00FF"/>
              </a:solidFill>
              <a:latin typeface="標楷體" panose="03000509000000000000" pitchFamily="65" charset="-120"/>
            </a:endParaRPr>
          </a:p>
          <a:p>
            <a:pPr marL="457200" indent="-457200">
              <a:lnSpc>
                <a:spcPts val="3600"/>
              </a:lnSpc>
              <a:buSzPct val="90000"/>
              <a:buFont typeface="Arial" panose="020B0604020202020204" pitchFamily="34" charset="0"/>
              <a:buChar char="•"/>
            </a:pPr>
            <a:r>
              <a:rPr lang="zh-TW" altLang="en-US" sz="2800" dirty="0">
                <a:solidFill>
                  <a:srgbClr val="000000"/>
                </a:solidFill>
                <a:latin typeface="標楷體" panose="03000509000000000000" pitchFamily="65" charset="-120"/>
              </a:rPr>
              <a:t>以書面檢同相關證明文件</a:t>
            </a:r>
            <a:r>
              <a:rPr lang="zh-TW" altLang="en-US" sz="2800" dirty="0">
                <a:solidFill>
                  <a:srgbClr val="FF0000"/>
                </a:solidFill>
                <a:latin typeface="標楷體" panose="03000509000000000000" pitchFamily="65" charset="-120"/>
              </a:rPr>
              <a:t>，送原服務學校函轉主管機關審定其年資及退休金。</a:t>
            </a:r>
            <a:endParaRPr lang="en-US" altLang="zh-TW" sz="2800" dirty="0">
              <a:solidFill>
                <a:srgbClr val="FF0000"/>
              </a:solidFill>
              <a:latin typeface="標楷體" panose="03000509000000000000" pitchFamily="65" charset="-120"/>
            </a:endParaRPr>
          </a:p>
        </p:txBody>
      </p:sp>
      <p:pic>
        <p:nvPicPr>
          <p:cNvPr id="4" name="圖片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9512" y="188640"/>
            <a:ext cx="792088" cy="792088"/>
          </a:xfrm>
          <a:prstGeom prst="rect">
            <a:avLst/>
          </a:prstGeom>
        </p:spPr>
      </p:pic>
    </p:spTree>
    <p:extLst>
      <p:ext uri="{BB962C8B-B14F-4D97-AF65-F5344CB8AC3E}">
        <p14:creationId xmlns:p14="http://schemas.microsoft.com/office/powerpoint/2010/main" val="2115909410"/>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532524" y="833284"/>
            <a:ext cx="8143932" cy="867524"/>
          </a:xfrm>
          <a:noFill/>
          <a:ln>
            <a:noFill/>
          </a:ln>
        </p:spPr>
        <p:style>
          <a:lnRef idx="1">
            <a:schemeClr val="accent3"/>
          </a:lnRef>
          <a:fillRef idx="2">
            <a:schemeClr val="accent3"/>
          </a:fillRef>
          <a:effectRef idx="1">
            <a:schemeClr val="accent3"/>
          </a:effectRef>
          <a:fontRef idx="minor">
            <a:schemeClr val="dk1"/>
          </a:fontRef>
        </p:style>
        <p:txBody>
          <a:bodyPr>
            <a:normAutofit fontScale="90000"/>
          </a:bodyPr>
          <a:lstStyle/>
          <a:p>
            <a:pPr>
              <a:spcBef>
                <a:spcPct val="50000"/>
              </a:spcBef>
            </a:pPr>
            <a:r>
              <a:rPr lang="zh-TW" altLang="en-US" dirty="0">
                <a:solidFill>
                  <a:schemeClr val="tx1"/>
                </a:solidFill>
                <a:latin typeface="標楷體" panose="03000509000000000000" pitchFamily="65" charset="-120"/>
                <a:ea typeface="標楷體" panose="03000509000000000000" pitchFamily="65" charset="-120"/>
              </a:rPr>
              <a:t>任職滿</a:t>
            </a:r>
            <a:r>
              <a:rPr lang="en-US" altLang="zh-TW" dirty="0">
                <a:solidFill>
                  <a:schemeClr val="tx1"/>
                </a:solidFill>
                <a:latin typeface="標楷體" panose="03000509000000000000" pitchFamily="65" charset="-120"/>
                <a:ea typeface="標楷體" panose="03000509000000000000" pitchFamily="65" charset="-120"/>
              </a:rPr>
              <a:t>5</a:t>
            </a:r>
            <a:r>
              <a:rPr lang="zh-TW" altLang="en-US" dirty="0">
                <a:solidFill>
                  <a:schemeClr val="tx1"/>
                </a:solidFill>
                <a:latin typeface="標楷體" panose="03000509000000000000" pitchFamily="65" charset="-120"/>
                <a:ea typeface="標楷體" panose="03000509000000000000" pitchFamily="65" charset="-120"/>
              </a:rPr>
              <a:t>年離職年資保留，不幸亡故</a:t>
            </a:r>
            <a:r>
              <a:rPr lang="zh-TW" altLang="en-US" sz="2200" dirty="0">
                <a:solidFill>
                  <a:srgbClr val="FF0000"/>
                </a:solidFill>
                <a:latin typeface="標楷體" panose="03000509000000000000" pitchFamily="65" charset="-120"/>
                <a:ea typeface="標楷體" panose="03000509000000000000" pitchFamily="65" charset="-120"/>
              </a:rPr>
              <a:t>教</a:t>
            </a:r>
            <a:r>
              <a:rPr lang="en-US" altLang="zh-TW" sz="2200" dirty="0">
                <a:solidFill>
                  <a:srgbClr val="FF0000"/>
                </a:solidFill>
                <a:latin typeface="標楷體" panose="03000509000000000000" pitchFamily="65" charset="-120"/>
                <a:ea typeface="標楷體" panose="03000509000000000000" pitchFamily="65" charset="-120"/>
              </a:rPr>
              <a:t>#86</a:t>
            </a:r>
            <a:endParaRPr lang="zh-TW" altLang="en-US" sz="2200" dirty="0">
              <a:solidFill>
                <a:srgbClr val="FF0000"/>
              </a:solidFill>
              <a:latin typeface="標楷體" panose="03000509000000000000" pitchFamily="65" charset="-120"/>
              <a:ea typeface="標楷體" panose="03000509000000000000" pitchFamily="65" charset="-120"/>
            </a:endParaRPr>
          </a:p>
        </p:txBody>
      </p:sp>
      <p:sp>
        <p:nvSpPr>
          <p:cNvPr id="6" name="AutoShape 3"/>
          <p:cNvSpPr>
            <a:spLocks noChangeArrowheads="1"/>
          </p:cNvSpPr>
          <p:nvPr/>
        </p:nvSpPr>
        <p:spPr bwMode="auto">
          <a:xfrm>
            <a:off x="251520" y="2780928"/>
            <a:ext cx="8705940" cy="864096"/>
          </a:xfrm>
          <a:prstGeom prst="roundRect">
            <a:avLst>
              <a:gd name="adj" fmla="val 9106"/>
            </a:avLst>
          </a:prstGeom>
          <a:gradFill rotWithShape="1">
            <a:gsLst>
              <a:gs pos="3000">
                <a:schemeClr val="bg1"/>
              </a:gs>
              <a:gs pos="100000">
                <a:schemeClr val="accent1"/>
              </a:gs>
            </a:gsLst>
            <a:lin ang="2700000" scaled="1"/>
          </a:gradFill>
          <a:ln w="9525">
            <a:noFill/>
            <a:round/>
            <a:headEnd/>
            <a:tailEnd/>
          </a:ln>
          <a:effectLst/>
        </p:spPr>
        <p:txBody>
          <a:bodyPr wrap="none" anchor="t" anchorCtr="0"/>
          <a:lstStyle/>
          <a:p>
            <a:pPr marL="457200" indent="-457200">
              <a:lnSpc>
                <a:spcPts val="3600"/>
              </a:lnSpc>
              <a:buSzPct val="90000"/>
              <a:buFont typeface="Arial" panose="020B0604020202020204" pitchFamily="34" charset="0"/>
              <a:buChar char="•"/>
            </a:pPr>
            <a:r>
              <a:rPr lang="zh-TW" altLang="en-US" sz="2800" dirty="0">
                <a:solidFill>
                  <a:schemeClr val="tx1"/>
                </a:solidFill>
                <a:latin typeface="標楷體" panose="03000509000000000000" pitchFamily="65" charset="-120"/>
              </a:rPr>
              <a:t>由遺族申請發還其本人原繳付之退撫基金費用本息。</a:t>
            </a:r>
            <a:endParaRPr lang="en-US" altLang="zh-TW" sz="2800" dirty="0">
              <a:solidFill>
                <a:schemeClr val="tx1"/>
              </a:solidFill>
              <a:latin typeface="標楷體" panose="03000509000000000000" pitchFamily="65" charset="-120"/>
            </a:endParaRPr>
          </a:p>
        </p:txBody>
      </p:sp>
      <p:pic>
        <p:nvPicPr>
          <p:cNvPr id="4" name="圖片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9512" y="188640"/>
            <a:ext cx="792088" cy="792088"/>
          </a:xfrm>
          <a:prstGeom prst="rect">
            <a:avLst/>
          </a:prstGeom>
        </p:spPr>
      </p:pic>
    </p:spTree>
    <p:extLst>
      <p:ext uri="{BB962C8B-B14F-4D97-AF65-F5344CB8AC3E}">
        <p14:creationId xmlns:p14="http://schemas.microsoft.com/office/powerpoint/2010/main" val="2836756059"/>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619672" y="584684"/>
            <a:ext cx="5974907" cy="1152127"/>
          </a:xfrm>
          <a:noFill/>
          <a:ln>
            <a:noFill/>
          </a:ln>
        </p:spPr>
        <p:style>
          <a:lnRef idx="1">
            <a:schemeClr val="accent3"/>
          </a:lnRef>
          <a:fillRef idx="2">
            <a:schemeClr val="accent3"/>
          </a:fillRef>
          <a:effectRef idx="1">
            <a:schemeClr val="accent3"/>
          </a:effectRef>
          <a:fontRef idx="minor">
            <a:schemeClr val="dk1"/>
          </a:fontRef>
        </p:style>
        <p:txBody>
          <a:bodyPr>
            <a:normAutofit fontScale="90000"/>
          </a:bodyPr>
          <a:lstStyle/>
          <a:p>
            <a:pPr>
              <a:spcBef>
                <a:spcPct val="50000"/>
              </a:spcBef>
            </a:pPr>
            <a:r>
              <a:rPr lang="zh-TW" altLang="en-US" dirty="0">
                <a:solidFill>
                  <a:schemeClr val="tx1"/>
                </a:solidFill>
                <a:latin typeface="標楷體" panose="03000509000000000000" pitchFamily="65" charset="-120"/>
                <a:ea typeface="標楷體" panose="03000509000000000000" pitchFamily="65" charset="-120"/>
              </a:rPr>
              <a:t>任職滿</a:t>
            </a:r>
            <a:r>
              <a:rPr lang="en-US" altLang="zh-TW" dirty="0">
                <a:solidFill>
                  <a:schemeClr val="tx1"/>
                </a:solidFill>
                <a:latin typeface="標楷體" panose="03000509000000000000" pitchFamily="65" charset="-120"/>
                <a:ea typeface="標楷體" panose="03000509000000000000" pitchFamily="65" charset="-120"/>
              </a:rPr>
              <a:t>5</a:t>
            </a:r>
            <a:r>
              <a:rPr lang="zh-TW" altLang="en-US" dirty="0">
                <a:solidFill>
                  <a:schemeClr val="tx1"/>
                </a:solidFill>
                <a:latin typeface="標楷體" panose="03000509000000000000" pitchFamily="65" charset="-120"/>
                <a:ea typeface="標楷體" panose="03000509000000000000" pitchFamily="65" charset="-120"/>
              </a:rPr>
              <a:t>年離職，不適用年資保留情形</a:t>
            </a:r>
            <a:endParaRPr lang="zh-TW" altLang="en-US" sz="1600" dirty="0">
              <a:solidFill>
                <a:schemeClr val="tx1"/>
              </a:solidFill>
              <a:latin typeface="標楷體" panose="03000509000000000000" pitchFamily="65" charset="-120"/>
              <a:ea typeface="標楷體" panose="03000509000000000000" pitchFamily="65" charset="-120"/>
            </a:endParaRPr>
          </a:p>
        </p:txBody>
      </p:sp>
      <p:sp>
        <p:nvSpPr>
          <p:cNvPr id="6" name="AutoShape 3"/>
          <p:cNvSpPr>
            <a:spLocks noChangeArrowheads="1"/>
          </p:cNvSpPr>
          <p:nvPr/>
        </p:nvSpPr>
        <p:spPr bwMode="auto">
          <a:xfrm>
            <a:off x="251520" y="2060848"/>
            <a:ext cx="8640960" cy="4063981"/>
          </a:xfrm>
          <a:prstGeom prst="roundRect">
            <a:avLst>
              <a:gd name="adj" fmla="val 9106"/>
            </a:avLst>
          </a:prstGeom>
          <a:gradFill rotWithShape="1">
            <a:gsLst>
              <a:gs pos="0">
                <a:schemeClr val="bg1"/>
              </a:gs>
              <a:gs pos="100000">
                <a:srgbClr val="92D050"/>
              </a:gs>
            </a:gsLst>
            <a:lin ang="2700000" scaled="1"/>
          </a:gradFill>
          <a:ln w="9525">
            <a:noFill/>
            <a:round/>
            <a:headEnd/>
            <a:tailEnd/>
          </a:ln>
          <a:effectLst/>
        </p:spPr>
        <p:txBody>
          <a:bodyPr wrap="square" anchor="ctr"/>
          <a:lstStyle/>
          <a:p>
            <a:pPr marL="457200" indent="-457200">
              <a:lnSpc>
                <a:spcPts val="3600"/>
              </a:lnSpc>
              <a:buSzPct val="90000"/>
              <a:buFont typeface="Arial" panose="020B0604020202020204" pitchFamily="34" charset="0"/>
              <a:buChar char="•"/>
            </a:pPr>
            <a:r>
              <a:rPr lang="zh-TW" altLang="en-US" sz="2800" dirty="0">
                <a:solidFill>
                  <a:schemeClr val="tx1"/>
                </a:solidFill>
                <a:latin typeface="標楷體" panose="03000509000000000000" pitchFamily="65" charset="-120"/>
              </a:rPr>
              <a:t>依法被撤職、免職、免除職務、解聘或不續聘。</a:t>
            </a:r>
            <a:endParaRPr lang="en-US" altLang="zh-TW" sz="2800" dirty="0">
              <a:solidFill>
                <a:schemeClr val="tx1"/>
              </a:solidFill>
              <a:latin typeface="標楷體" panose="03000509000000000000" pitchFamily="65" charset="-120"/>
            </a:endParaRPr>
          </a:p>
          <a:p>
            <a:pPr marL="457200" indent="-457200">
              <a:lnSpc>
                <a:spcPts val="3600"/>
              </a:lnSpc>
              <a:buSzPct val="90000"/>
              <a:buFont typeface="Arial" panose="020B0604020202020204" pitchFamily="34" charset="0"/>
              <a:buChar char="•"/>
            </a:pPr>
            <a:r>
              <a:rPr lang="zh-TW" altLang="en-US" sz="2800" dirty="0">
                <a:solidFill>
                  <a:schemeClr val="tx1"/>
                </a:solidFill>
                <a:latin typeface="標楷體" panose="03000509000000000000" pitchFamily="65" charset="-120"/>
              </a:rPr>
              <a:t>辦理期限屆滿時，有第</a:t>
            </a:r>
            <a:r>
              <a:rPr lang="en-US" altLang="zh-TW" sz="2800" dirty="0">
                <a:solidFill>
                  <a:schemeClr val="tx1"/>
                </a:solidFill>
                <a:latin typeface="標楷體" panose="03000509000000000000" pitchFamily="65" charset="-120"/>
              </a:rPr>
              <a:t>75</a:t>
            </a:r>
            <a:r>
              <a:rPr lang="zh-TW" altLang="en-US" sz="2800" dirty="0">
                <a:solidFill>
                  <a:schemeClr val="tx1"/>
                </a:solidFill>
                <a:latin typeface="標楷體" panose="03000509000000000000" pitchFamily="65" charset="-120"/>
              </a:rPr>
              <a:t>條所定喪失辦理退休權利之法定事由。（褫奪公權、喪失國籍等）</a:t>
            </a:r>
            <a:endParaRPr lang="en-US" altLang="zh-TW" sz="2800" u="sng" dirty="0">
              <a:solidFill>
                <a:schemeClr val="tx1"/>
              </a:solidFill>
              <a:latin typeface="標楷體" panose="03000509000000000000" pitchFamily="65" charset="-120"/>
            </a:endParaRPr>
          </a:p>
          <a:p>
            <a:pPr marL="457200" indent="-457200">
              <a:lnSpc>
                <a:spcPts val="3600"/>
              </a:lnSpc>
              <a:buSzPct val="90000"/>
              <a:buFont typeface="Arial" panose="020B0604020202020204" pitchFamily="34" charset="0"/>
              <a:buChar char="•"/>
            </a:pPr>
            <a:r>
              <a:rPr lang="zh-TW" altLang="en-US" sz="2800" dirty="0">
                <a:solidFill>
                  <a:schemeClr val="tx1"/>
                </a:solidFill>
                <a:latin typeface="標楷體" panose="03000509000000000000" pitchFamily="65" charset="-120"/>
              </a:rPr>
              <a:t>辦理期限屆滿時，有第</a:t>
            </a:r>
            <a:r>
              <a:rPr lang="en-US" altLang="zh-TW" sz="2800" dirty="0">
                <a:solidFill>
                  <a:schemeClr val="tx1"/>
                </a:solidFill>
                <a:latin typeface="標楷體" panose="03000509000000000000" pitchFamily="65" charset="-120"/>
              </a:rPr>
              <a:t>25</a:t>
            </a:r>
            <a:r>
              <a:rPr lang="zh-TW" altLang="en-US" sz="2800" dirty="0">
                <a:solidFill>
                  <a:schemeClr val="tx1"/>
                </a:solidFill>
                <a:latin typeface="標楷體" panose="03000509000000000000" pitchFamily="65" charset="-120"/>
              </a:rPr>
              <a:t>條第</a:t>
            </a:r>
            <a:r>
              <a:rPr lang="en-US" altLang="zh-TW" sz="2800" dirty="0">
                <a:solidFill>
                  <a:schemeClr val="tx1"/>
                </a:solidFill>
                <a:latin typeface="標楷體" panose="03000509000000000000" pitchFamily="65" charset="-120"/>
              </a:rPr>
              <a:t>1</a:t>
            </a:r>
            <a:r>
              <a:rPr lang="zh-TW" altLang="en-US" sz="2800" dirty="0">
                <a:solidFill>
                  <a:schemeClr val="tx1"/>
                </a:solidFill>
                <a:latin typeface="標楷體" panose="03000509000000000000" pitchFamily="65" charset="-120"/>
              </a:rPr>
              <a:t>項所定不得受理退休案之情事。（停聘、休職期間、懲戒審查中）</a:t>
            </a:r>
            <a:endParaRPr lang="en-US" altLang="zh-TW" sz="2800" dirty="0">
              <a:solidFill>
                <a:schemeClr val="tx1"/>
              </a:solidFill>
              <a:latin typeface="標楷體" panose="03000509000000000000" pitchFamily="65" charset="-120"/>
            </a:endParaRPr>
          </a:p>
        </p:txBody>
      </p:sp>
      <p:pic>
        <p:nvPicPr>
          <p:cNvPr id="4" name="圖片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9512" y="188640"/>
            <a:ext cx="792088" cy="792088"/>
          </a:xfrm>
          <a:prstGeom prst="rect">
            <a:avLst/>
          </a:prstGeom>
        </p:spPr>
      </p:pic>
    </p:spTree>
    <p:extLst>
      <p:ext uri="{BB962C8B-B14F-4D97-AF65-F5344CB8AC3E}">
        <p14:creationId xmlns:p14="http://schemas.microsoft.com/office/powerpoint/2010/main" val="770195153"/>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467544" y="908720"/>
            <a:ext cx="8143932" cy="1010400"/>
          </a:xfrm>
          <a:noFill/>
          <a:ln>
            <a:noFill/>
          </a:ln>
        </p:spPr>
        <p:style>
          <a:lnRef idx="1">
            <a:schemeClr val="accent3"/>
          </a:lnRef>
          <a:fillRef idx="2">
            <a:schemeClr val="accent3"/>
          </a:fillRef>
          <a:effectRef idx="1">
            <a:schemeClr val="accent3"/>
          </a:effectRef>
          <a:fontRef idx="minor">
            <a:schemeClr val="dk1"/>
          </a:fontRef>
        </p:style>
        <p:txBody>
          <a:bodyPr>
            <a:normAutofit fontScale="90000"/>
          </a:bodyPr>
          <a:lstStyle/>
          <a:p>
            <a:r>
              <a:rPr lang="zh-TW" altLang="en-US" dirty="0">
                <a:solidFill>
                  <a:schemeClr val="tx1"/>
                </a:solidFill>
                <a:latin typeface="標楷體" panose="03000509000000000000" pitchFamily="65" charset="-120"/>
                <a:ea typeface="標楷體" panose="03000509000000000000" pitchFamily="65" charset="-120"/>
              </a:rPr>
              <a:t>曾有其他職域年資後，任公職</a:t>
            </a:r>
            <a:r>
              <a:rPr lang="zh-TW" altLang="en-US" sz="2000" dirty="0">
                <a:solidFill>
                  <a:srgbClr val="FF0000"/>
                </a:solidFill>
                <a:latin typeface="標楷體" panose="03000509000000000000" pitchFamily="65" charset="-120"/>
                <a:ea typeface="標楷體" panose="03000509000000000000" pitchFamily="65" charset="-120"/>
              </a:rPr>
              <a:t>教＃</a:t>
            </a:r>
            <a:r>
              <a:rPr lang="en-US" altLang="zh-TW" sz="2000" dirty="0">
                <a:solidFill>
                  <a:srgbClr val="FF0000"/>
                </a:solidFill>
                <a:latin typeface="標楷體" panose="03000509000000000000" pitchFamily="65" charset="-120"/>
                <a:ea typeface="標楷體" panose="03000509000000000000" pitchFamily="65" charset="-120"/>
              </a:rPr>
              <a:t>87</a:t>
            </a:r>
            <a:endParaRPr lang="zh-TW" altLang="en-US" sz="2000" dirty="0">
              <a:solidFill>
                <a:srgbClr val="FF0000"/>
              </a:solidFill>
              <a:latin typeface="標楷體" panose="03000509000000000000" pitchFamily="65" charset="-120"/>
              <a:ea typeface="標楷體" panose="03000509000000000000" pitchFamily="65" charset="-120"/>
            </a:endParaRPr>
          </a:p>
        </p:txBody>
      </p:sp>
      <p:sp>
        <p:nvSpPr>
          <p:cNvPr id="3" name="內容版面配置區 2"/>
          <p:cNvSpPr>
            <a:spLocks noGrp="1"/>
          </p:cNvSpPr>
          <p:nvPr>
            <p:ph sz="quarter" idx="13"/>
          </p:nvPr>
        </p:nvSpPr>
        <p:spPr/>
        <p:txBody>
          <a:bodyPr/>
          <a:lstStyle/>
          <a:p>
            <a:endParaRPr lang="zh-TW" altLang="zh-TW" dirty="0"/>
          </a:p>
          <a:p>
            <a:pPr>
              <a:buNone/>
            </a:pPr>
            <a:endParaRPr lang="zh-TW" altLang="zh-TW" dirty="0"/>
          </a:p>
        </p:txBody>
      </p:sp>
      <p:sp>
        <p:nvSpPr>
          <p:cNvPr id="7" name="AutoShape 6"/>
          <p:cNvSpPr>
            <a:spLocks noChangeArrowheads="1"/>
          </p:cNvSpPr>
          <p:nvPr/>
        </p:nvSpPr>
        <p:spPr bwMode="auto">
          <a:xfrm>
            <a:off x="457334" y="2516764"/>
            <a:ext cx="8258711" cy="2057130"/>
          </a:xfrm>
          <a:prstGeom prst="roundRect">
            <a:avLst>
              <a:gd name="adj" fmla="val 9106"/>
            </a:avLst>
          </a:prstGeom>
          <a:gradFill flip="none" rotWithShape="1">
            <a:gsLst>
              <a:gs pos="0">
                <a:schemeClr val="accent1">
                  <a:lumMod val="7000"/>
                  <a:lumOff val="93000"/>
                </a:schemeClr>
              </a:gs>
              <a:gs pos="100000">
                <a:schemeClr val="accent1">
                  <a:lumMod val="45000"/>
                  <a:lumOff val="55000"/>
                </a:schemeClr>
              </a:gs>
              <a:gs pos="100000">
                <a:schemeClr val="accent1"/>
              </a:gs>
              <a:gs pos="100000">
                <a:schemeClr val="accent1">
                  <a:lumMod val="30000"/>
                  <a:lumOff val="70000"/>
                </a:schemeClr>
              </a:gs>
            </a:gsLst>
            <a:lin ang="5400000" scaled="1"/>
            <a:tileRect/>
          </a:gradFill>
          <a:ln>
            <a:noFill/>
            <a:headEnd/>
            <a:tailEnd/>
          </a:ln>
          <a:effectLst>
            <a:innerShdw blurRad="63500" dist="50800" dir="13500000">
              <a:prstClr val="black">
                <a:alpha val="50000"/>
              </a:prstClr>
            </a:innerShdw>
          </a:effectLst>
        </p:spPr>
        <p:style>
          <a:lnRef idx="1">
            <a:schemeClr val="accent1"/>
          </a:lnRef>
          <a:fillRef idx="2">
            <a:schemeClr val="accent1"/>
          </a:fillRef>
          <a:effectRef idx="1">
            <a:schemeClr val="accent1"/>
          </a:effectRef>
          <a:fontRef idx="minor">
            <a:schemeClr val="dk1"/>
          </a:fontRef>
        </p:style>
        <p:txBody>
          <a:bodyPr wrap="square" anchor="ctr"/>
          <a:lstStyle/>
          <a:p>
            <a:pPr>
              <a:lnSpc>
                <a:spcPct val="100000"/>
              </a:lnSpc>
              <a:spcBef>
                <a:spcPct val="0"/>
              </a:spcBef>
              <a:buClrTx/>
              <a:buSzTx/>
            </a:pPr>
            <a:r>
              <a:rPr lang="zh-TW" altLang="en-US" sz="2800" dirty="0">
                <a:solidFill>
                  <a:schemeClr val="tx1"/>
                </a:solidFill>
                <a:latin typeface="標楷體" panose="03000509000000000000" pitchFamily="65" charset="-120"/>
                <a:ea typeface="標楷體" panose="03000509000000000000" pitchFamily="65" charset="-120"/>
              </a:rPr>
              <a:t>任公職未滿</a:t>
            </a:r>
            <a:r>
              <a:rPr lang="en-US" altLang="zh-TW" sz="2800" dirty="0">
                <a:solidFill>
                  <a:schemeClr val="tx1"/>
                </a:solidFill>
                <a:latin typeface="標楷體" panose="03000509000000000000" pitchFamily="65" charset="-120"/>
                <a:ea typeface="標楷體" panose="03000509000000000000" pitchFamily="65" charset="-120"/>
              </a:rPr>
              <a:t>15</a:t>
            </a:r>
            <a:r>
              <a:rPr lang="zh-TW" altLang="en-US" sz="2800" dirty="0">
                <a:solidFill>
                  <a:schemeClr val="tx1"/>
                </a:solidFill>
                <a:latin typeface="標楷體" panose="03000509000000000000" pitchFamily="65" charset="-120"/>
                <a:ea typeface="標楷體" panose="03000509000000000000" pitchFamily="65" charset="-120"/>
              </a:rPr>
              <a:t>年，辦理</a:t>
            </a:r>
            <a:r>
              <a:rPr lang="zh-TW" altLang="en-US" sz="2800" dirty="0">
                <a:solidFill>
                  <a:srgbClr val="FF0000"/>
                </a:solidFill>
                <a:latin typeface="標楷體" panose="03000509000000000000" pitchFamily="65" charset="-120"/>
                <a:ea typeface="標楷體" panose="03000509000000000000" pitchFamily="65" charset="-120"/>
              </a:rPr>
              <a:t>屆齡或命令退休</a:t>
            </a:r>
            <a:r>
              <a:rPr lang="zh-TW" altLang="en-US" sz="2800" dirty="0">
                <a:solidFill>
                  <a:schemeClr val="tx1"/>
                </a:solidFill>
                <a:latin typeface="標楷體" panose="03000509000000000000" pitchFamily="65" charset="-120"/>
                <a:ea typeface="標楷體" panose="03000509000000000000" pitchFamily="65" charset="-120"/>
              </a:rPr>
              <a:t>時， 併計民間企業年資，若合計滿</a:t>
            </a:r>
            <a:r>
              <a:rPr lang="en-US" altLang="zh-TW" sz="2800" dirty="0">
                <a:solidFill>
                  <a:schemeClr val="tx1"/>
                </a:solidFill>
                <a:latin typeface="標楷體" panose="03000509000000000000" pitchFamily="65" charset="-120"/>
                <a:ea typeface="標楷體" panose="03000509000000000000" pitchFamily="65" charset="-120"/>
              </a:rPr>
              <a:t>15</a:t>
            </a:r>
            <a:r>
              <a:rPr lang="zh-TW" altLang="en-US" sz="2800" dirty="0">
                <a:solidFill>
                  <a:schemeClr val="tx1"/>
                </a:solidFill>
                <a:latin typeface="標楷體" panose="03000509000000000000" pitchFamily="65" charset="-120"/>
                <a:ea typeface="標楷體" panose="03000509000000000000" pitchFamily="65" charset="-120"/>
              </a:rPr>
              <a:t>年，得支領一次退休金或月退休金。</a:t>
            </a:r>
            <a:r>
              <a:rPr lang="zh-TW" altLang="en-US" sz="2800" dirty="0">
                <a:solidFill>
                  <a:srgbClr val="FF0000"/>
                </a:solidFill>
                <a:latin typeface="標楷體" panose="03000509000000000000" pitchFamily="65" charset="-120"/>
                <a:ea typeface="標楷體" panose="03000509000000000000" pitchFamily="65" charset="-120"/>
              </a:rPr>
              <a:t>以公職年資計算月退休金。</a:t>
            </a:r>
          </a:p>
        </p:txBody>
      </p:sp>
      <p:pic>
        <p:nvPicPr>
          <p:cNvPr id="5" name="圖片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9512" y="188640"/>
            <a:ext cx="792088" cy="792088"/>
          </a:xfrm>
          <a:prstGeom prst="rect">
            <a:avLst/>
          </a:prstGeom>
        </p:spPr>
      </p:pic>
    </p:spTree>
    <p:extLst>
      <p:ext uri="{BB962C8B-B14F-4D97-AF65-F5344CB8AC3E}">
        <p14:creationId xmlns:p14="http://schemas.microsoft.com/office/powerpoint/2010/main" val="2696099734"/>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標題 6"/>
          <p:cNvSpPr>
            <a:spLocks noGrp="1"/>
          </p:cNvSpPr>
          <p:nvPr>
            <p:ph type="title"/>
          </p:nvPr>
        </p:nvSpPr>
        <p:spPr>
          <a:xfrm>
            <a:off x="685332" y="2434218"/>
            <a:ext cx="7773338" cy="1153142"/>
          </a:xfrm>
        </p:spPr>
        <p:txBody>
          <a:bodyPr>
            <a:normAutofit/>
          </a:bodyPr>
          <a:lstStyle/>
          <a:p>
            <a:r>
              <a:rPr lang="zh-TW" altLang="en-US" sz="4800" dirty="0">
                <a:solidFill>
                  <a:schemeClr val="tx1"/>
                </a:solidFill>
                <a:latin typeface="標楷體" panose="03000509000000000000" pitchFamily="65" charset="-120"/>
                <a:ea typeface="標楷體" panose="03000509000000000000" pitchFamily="65" charset="-120"/>
              </a:rPr>
              <a:t>常用問答集</a:t>
            </a:r>
          </a:p>
        </p:txBody>
      </p:sp>
      <p:sp>
        <p:nvSpPr>
          <p:cNvPr id="8" name="矩形 7"/>
          <p:cNvSpPr/>
          <p:nvPr/>
        </p:nvSpPr>
        <p:spPr>
          <a:xfrm>
            <a:off x="2286001" y="3573016"/>
            <a:ext cx="4572000" cy="923330"/>
          </a:xfrm>
          <a:prstGeom prst="rect">
            <a:avLst/>
          </a:prstGeom>
        </p:spPr>
        <p:txBody>
          <a:bodyPr wrap="square">
            <a:spAutoFit/>
          </a:bodyPr>
          <a:lstStyle/>
          <a:p>
            <a:pPr algn="ctr"/>
            <a:r>
              <a:rPr lang="en-US" altLang="zh-TW" sz="5400" dirty="0">
                <a:solidFill>
                  <a:schemeClr val="tx1"/>
                </a:solidFill>
                <a:latin typeface="標楷體" panose="03000509000000000000" pitchFamily="65" charset="-120"/>
              </a:rPr>
              <a:t>Q&amp;A</a:t>
            </a:r>
            <a:endParaRPr lang="zh-TW" altLang="en-US" sz="5400" dirty="0">
              <a:solidFill>
                <a:schemeClr val="tx1"/>
              </a:solidFill>
              <a:latin typeface="標楷體" panose="03000509000000000000" pitchFamily="65" charset="-120"/>
            </a:endParaRPr>
          </a:p>
        </p:txBody>
      </p:sp>
      <p:pic>
        <p:nvPicPr>
          <p:cNvPr id="4" name="圖片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9512" y="188640"/>
            <a:ext cx="792088" cy="792088"/>
          </a:xfrm>
          <a:prstGeom prst="rect">
            <a:avLst/>
          </a:prstGeom>
        </p:spPr>
      </p:pic>
    </p:spTree>
    <p:extLst>
      <p:ext uri="{BB962C8B-B14F-4D97-AF65-F5344CB8AC3E}">
        <p14:creationId xmlns:p14="http://schemas.microsoft.com/office/powerpoint/2010/main" val="14500760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574716" y="656290"/>
            <a:ext cx="8143932" cy="1010400"/>
          </a:xfrm>
          <a:noFill/>
          <a:ln>
            <a:noFill/>
          </a:ln>
        </p:spPr>
        <p:style>
          <a:lnRef idx="1">
            <a:schemeClr val="accent3"/>
          </a:lnRef>
          <a:fillRef idx="2">
            <a:schemeClr val="accent3"/>
          </a:fillRef>
          <a:effectRef idx="1">
            <a:schemeClr val="accent3"/>
          </a:effectRef>
          <a:fontRef idx="minor">
            <a:schemeClr val="dk1"/>
          </a:fontRef>
        </p:style>
        <p:txBody>
          <a:bodyPr>
            <a:normAutofit/>
          </a:bodyPr>
          <a:lstStyle/>
          <a:p>
            <a:pPr algn="ctr"/>
            <a:r>
              <a:rPr lang="zh-TW" altLang="en-US" dirty="0">
                <a:solidFill>
                  <a:schemeClr val="tx1"/>
                </a:solidFill>
                <a:latin typeface="標楷體" panose="03000509000000000000" pitchFamily="65" charset="-120"/>
                <a:ea typeface="標楷體" panose="03000509000000000000" pitchFamily="65" charset="-120"/>
              </a:rPr>
              <a:t>案例</a:t>
            </a:r>
            <a:r>
              <a:rPr lang="en-US" altLang="zh-TW" dirty="0">
                <a:solidFill>
                  <a:schemeClr val="tx1"/>
                </a:solidFill>
                <a:latin typeface="標楷體" panose="03000509000000000000" pitchFamily="65" charset="-120"/>
                <a:ea typeface="標楷體" panose="03000509000000000000" pitchFamily="65" charset="-120"/>
              </a:rPr>
              <a:t>-</a:t>
            </a:r>
            <a:r>
              <a:rPr lang="zh-TW" altLang="en-US" sz="2400" dirty="0">
                <a:solidFill>
                  <a:schemeClr val="tx1"/>
                </a:solidFill>
                <a:latin typeface="標楷體" panose="03000509000000000000" pitchFamily="65" charset="-120"/>
                <a:ea typeface="標楷體" panose="03000509000000000000" pitchFamily="65" charset="-120"/>
              </a:rPr>
              <a:t>美美擔任公務人員</a:t>
            </a:r>
            <a:r>
              <a:rPr lang="en-US" altLang="zh-TW" sz="2400" dirty="0">
                <a:solidFill>
                  <a:schemeClr val="tx1"/>
                </a:solidFill>
                <a:latin typeface="標楷體" panose="03000509000000000000" pitchFamily="65" charset="-120"/>
                <a:ea typeface="標楷體" panose="03000509000000000000" pitchFamily="65" charset="-120"/>
              </a:rPr>
              <a:t>13</a:t>
            </a:r>
            <a:r>
              <a:rPr lang="zh-TW" altLang="en-US" sz="2400" dirty="0">
                <a:solidFill>
                  <a:schemeClr val="tx1"/>
                </a:solidFill>
                <a:latin typeface="標楷體" panose="03000509000000000000" pitchFamily="65" charset="-120"/>
                <a:ea typeface="標楷體" panose="03000509000000000000" pitchFamily="65" charset="-120"/>
              </a:rPr>
              <a:t>年後離職</a:t>
            </a:r>
          </a:p>
        </p:txBody>
      </p:sp>
      <p:sp>
        <p:nvSpPr>
          <p:cNvPr id="3" name="內容版面配置區 2"/>
          <p:cNvSpPr>
            <a:spLocks noGrp="1"/>
          </p:cNvSpPr>
          <p:nvPr>
            <p:ph sz="quarter" idx="13"/>
          </p:nvPr>
        </p:nvSpPr>
        <p:spPr/>
        <p:txBody>
          <a:bodyPr/>
          <a:lstStyle/>
          <a:p>
            <a:endParaRPr lang="zh-TW" altLang="zh-TW" dirty="0"/>
          </a:p>
          <a:p>
            <a:pPr>
              <a:buNone/>
            </a:pPr>
            <a:endParaRPr lang="zh-TW" altLang="zh-TW" dirty="0"/>
          </a:p>
        </p:txBody>
      </p:sp>
      <p:sp>
        <p:nvSpPr>
          <p:cNvPr id="6" name="AutoShape 5"/>
          <p:cNvSpPr>
            <a:spLocks noChangeArrowheads="1"/>
          </p:cNvSpPr>
          <p:nvPr/>
        </p:nvSpPr>
        <p:spPr bwMode="auto">
          <a:xfrm>
            <a:off x="862748" y="1790310"/>
            <a:ext cx="5594417" cy="492125"/>
          </a:xfrm>
          <a:prstGeom prst="roundRect">
            <a:avLst>
              <a:gd name="adj" fmla="val 50000"/>
            </a:avLst>
          </a:prstGeom>
          <a:solidFill>
            <a:schemeClr val="accent4">
              <a:lumMod val="40000"/>
              <a:lumOff val="60000"/>
            </a:schemeClr>
          </a:solidFill>
          <a:ln w="9525">
            <a:noFill/>
            <a:round/>
            <a:headEnd/>
            <a:tailEnd/>
          </a:ln>
          <a:effectLst>
            <a:outerShdw dist="35921" dir="2700000" algn="ctr" rotWithShape="0">
              <a:schemeClr val="bg2">
                <a:alpha val="50000"/>
              </a:schemeClr>
            </a:outerShdw>
          </a:effectLst>
        </p:spPr>
        <p:txBody>
          <a:bodyPr wrap="none" anchor="ctr"/>
          <a:lstStyle/>
          <a:p>
            <a:r>
              <a:rPr lang="zh-TW" altLang="en-US" sz="3600" dirty="0">
                <a:solidFill>
                  <a:schemeClr val="tx1"/>
                </a:solidFill>
                <a:latin typeface="標楷體" panose="03000509000000000000" pitchFamily="65" charset="-120"/>
              </a:rPr>
              <a:t>沒有轉任其他職域工作</a:t>
            </a:r>
          </a:p>
        </p:txBody>
      </p:sp>
      <p:sp>
        <p:nvSpPr>
          <p:cNvPr id="7" name="AutoShape 6"/>
          <p:cNvSpPr>
            <a:spLocks noChangeArrowheads="1"/>
          </p:cNvSpPr>
          <p:nvPr/>
        </p:nvSpPr>
        <p:spPr bwMode="auto">
          <a:xfrm>
            <a:off x="550705" y="2287460"/>
            <a:ext cx="8258711" cy="1656185"/>
          </a:xfrm>
          <a:prstGeom prst="roundRect">
            <a:avLst>
              <a:gd name="adj" fmla="val 9106"/>
            </a:avLst>
          </a:prstGeom>
          <a:solidFill>
            <a:schemeClr val="tx2">
              <a:lumMod val="10000"/>
              <a:lumOff val="90000"/>
            </a:schemeClr>
          </a:solidFill>
          <a:ln>
            <a:headEnd/>
            <a:tailEnd/>
          </a:ln>
          <a:effectLst>
            <a:innerShdw blurRad="63500" dist="50800" dir="13500000">
              <a:prstClr val="black">
                <a:alpha val="50000"/>
              </a:prstClr>
            </a:innerShdw>
          </a:effectLst>
        </p:spPr>
        <p:style>
          <a:lnRef idx="1">
            <a:schemeClr val="accent1"/>
          </a:lnRef>
          <a:fillRef idx="2">
            <a:schemeClr val="accent1"/>
          </a:fillRef>
          <a:effectRef idx="1">
            <a:schemeClr val="accent1"/>
          </a:effectRef>
          <a:fontRef idx="minor">
            <a:schemeClr val="dk1"/>
          </a:fontRef>
        </p:style>
        <p:txBody>
          <a:bodyPr wrap="square" anchor="ctr"/>
          <a:lstStyle/>
          <a:p>
            <a:pPr marL="457200" indent="-457200">
              <a:lnSpc>
                <a:spcPct val="100000"/>
              </a:lnSpc>
              <a:spcBef>
                <a:spcPct val="0"/>
              </a:spcBef>
              <a:buClrTx/>
              <a:buSzTx/>
              <a:buFont typeface="Wingdings" panose="05000000000000000000" pitchFamily="2" charset="2"/>
              <a:buChar char="l"/>
            </a:pPr>
            <a:r>
              <a:rPr lang="zh-TW" altLang="en-US" sz="2800" dirty="0">
                <a:latin typeface="標楷體" panose="03000509000000000000" pitchFamily="65" charset="-120"/>
                <a:ea typeface="標楷體" panose="03000509000000000000" pitchFamily="65" charset="-120"/>
              </a:rPr>
              <a:t>保留年資</a:t>
            </a:r>
            <a:endParaRPr lang="en-US" altLang="zh-TW" sz="2800" dirty="0">
              <a:latin typeface="標楷體" panose="03000509000000000000" pitchFamily="65" charset="-120"/>
              <a:ea typeface="標楷體" panose="03000509000000000000" pitchFamily="65" charset="-120"/>
            </a:endParaRPr>
          </a:p>
          <a:p>
            <a:pPr marL="457200" indent="-457200">
              <a:spcBef>
                <a:spcPct val="0"/>
              </a:spcBef>
              <a:buFont typeface="Wingdings" panose="05000000000000000000" pitchFamily="2" charset="2"/>
              <a:buChar char="l"/>
            </a:pPr>
            <a:r>
              <a:rPr lang="zh-TW" altLang="en-US" sz="2800" dirty="0">
                <a:latin typeface="標楷體" panose="03000509000000000000" pitchFamily="65" charset="-120"/>
                <a:ea typeface="標楷體" panose="03000509000000000000" pitchFamily="65" charset="-120"/>
              </a:rPr>
              <a:t>俟年滿</a:t>
            </a:r>
            <a:r>
              <a:rPr lang="en-US" altLang="zh-TW" sz="2800" dirty="0">
                <a:latin typeface="標楷體" panose="03000509000000000000" pitchFamily="65" charset="-120"/>
                <a:ea typeface="標楷體" panose="03000509000000000000" pitchFamily="65" charset="-120"/>
              </a:rPr>
              <a:t>65</a:t>
            </a:r>
            <a:r>
              <a:rPr lang="zh-TW" altLang="en-US" sz="2800" dirty="0">
                <a:latin typeface="標楷體" panose="03000509000000000000" pitchFamily="65" charset="-120"/>
                <a:ea typeface="標楷體" panose="03000509000000000000" pitchFamily="65" charset="-120"/>
              </a:rPr>
              <a:t>歲之日起</a:t>
            </a:r>
            <a:r>
              <a:rPr lang="en-US" altLang="zh-TW" sz="2800" dirty="0">
                <a:latin typeface="標楷體" panose="03000509000000000000" pitchFamily="65" charset="-120"/>
                <a:ea typeface="標楷體" panose="03000509000000000000" pitchFamily="65" charset="-120"/>
              </a:rPr>
              <a:t>6</a:t>
            </a:r>
            <a:r>
              <a:rPr lang="zh-TW" altLang="en-US" sz="2800" dirty="0">
                <a:latin typeface="標楷體" panose="03000509000000000000" pitchFamily="65" charset="-120"/>
                <a:ea typeface="標楷體" panose="03000509000000000000" pitchFamily="65" charset="-120"/>
              </a:rPr>
              <a:t>個月，向原服務學校申領，可按</a:t>
            </a:r>
            <a:r>
              <a:rPr lang="en-US" altLang="zh-TW" sz="2800" dirty="0">
                <a:latin typeface="標楷體" panose="03000509000000000000" pitchFamily="65" charset="-120"/>
                <a:ea typeface="標楷體" panose="03000509000000000000" pitchFamily="65" charset="-120"/>
              </a:rPr>
              <a:t>13</a:t>
            </a:r>
            <a:r>
              <a:rPr lang="zh-TW" altLang="en-US" sz="2800" dirty="0">
                <a:latin typeface="標楷體" panose="03000509000000000000" pitchFamily="65" charset="-120"/>
                <a:ea typeface="標楷體" panose="03000509000000000000" pitchFamily="65" charset="-120"/>
              </a:rPr>
              <a:t>年支領一次退休金。</a:t>
            </a:r>
          </a:p>
        </p:txBody>
      </p:sp>
      <p:sp>
        <p:nvSpPr>
          <p:cNvPr id="8" name="AutoShape 5"/>
          <p:cNvSpPr>
            <a:spLocks noChangeArrowheads="1"/>
          </p:cNvSpPr>
          <p:nvPr/>
        </p:nvSpPr>
        <p:spPr bwMode="auto">
          <a:xfrm>
            <a:off x="827584" y="4149080"/>
            <a:ext cx="5764457" cy="549661"/>
          </a:xfrm>
          <a:prstGeom prst="roundRect">
            <a:avLst>
              <a:gd name="adj" fmla="val 50000"/>
            </a:avLst>
          </a:prstGeom>
          <a:solidFill>
            <a:srgbClr val="88F070"/>
          </a:solidFill>
          <a:ln w="9525">
            <a:noFill/>
            <a:round/>
            <a:headEnd/>
            <a:tailEnd/>
          </a:ln>
          <a:effectLst>
            <a:outerShdw dist="35921" dir="2700000" algn="ctr" rotWithShape="0">
              <a:schemeClr val="bg2">
                <a:alpha val="50000"/>
              </a:schemeClr>
            </a:outerShdw>
          </a:effectLst>
        </p:spPr>
        <p:txBody>
          <a:bodyPr wrap="none" anchor="ctr"/>
          <a:lstStyle/>
          <a:p>
            <a:r>
              <a:rPr lang="zh-TW" altLang="en-US" sz="3600" dirty="0">
                <a:solidFill>
                  <a:srgbClr val="7030A0"/>
                </a:solidFill>
                <a:latin typeface="華康隸書體W7" pitchFamily="65" charset="-120"/>
                <a:ea typeface="華康隸書體W7" pitchFamily="65" charset="-120"/>
              </a:rPr>
              <a:t>有轉任民間企業再任滿</a:t>
            </a:r>
            <a:r>
              <a:rPr lang="en-US" altLang="zh-TW" sz="3600" dirty="0">
                <a:solidFill>
                  <a:srgbClr val="7030A0"/>
                </a:solidFill>
                <a:latin typeface="華康隸書體W7" pitchFamily="65" charset="-120"/>
                <a:ea typeface="華康隸書體W7" pitchFamily="65" charset="-120"/>
              </a:rPr>
              <a:t>12</a:t>
            </a:r>
            <a:r>
              <a:rPr lang="zh-TW" altLang="en-US" sz="3600" dirty="0">
                <a:solidFill>
                  <a:srgbClr val="7030A0"/>
                </a:solidFill>
                <a:latin typeface="華康隸書體W7" pitchFamily="65" charset="-120"/>
                <a:ea typeface="華康隸書體W7" pitchFamily="65" charset="-120"/>
              </a:rPr>
              <a:t>年</a:t>
            </a:r>
          </a:p>
        </p:txBody>
      </p:sp>
      <p:sp>
        <p:nvSpPr>
          <p:cNvPr id="9" name="AutoShape 3"/>
          <p:cNvSpPr>
            <a:spLocks noChangeArrowheads="1"/>
          </p:cNvSpPr>
          <p:nvPr/>
        </p:nvSpPr>
        <p:spPr bwMode="auto">
          <a:xfrm>
            <a:off x="520626" y="4797152"/>
            <a:ext cx="8258711" cy="1872208"/>
          </a:xfrm>
          <a:prstGeom prst="roundRect">
            <a:avLst>
              <a:gd name="adj" fmla="val 9106"/>
            </a:avLst>
          </a:prstGeom>
          <a:solidFill>
            <a:schemeClr val="accent3">
              <a:lumMod val="20000"/>
              <a:lumOff val="80000"/>
            </a:schemeClr>
          </a:solidFill>
          <a:ln>
            <a:headEnd/>
            <a:tailEnd/>
          </a:ln>
          <a:effectLst>
            <a:innerShdw blurRad="63500" dist="50800" dir="13500000">
              <a:prstClr val="black">
                <a:alpha val="50000"/>
              </a:prstClr>
            </a:innerShdw>
          </a:effectLst>
        </p:spPr>
        <p:style>
          <a:lnRef idx="1">
            <a:schemeClr val="accent5"/>
          </a:lnRef>
          <a:fillRef idx="2">
            <a:schemeClr val="accent5"/>
          </a:fillRef>
          <a:effectRef idx="1">
            <a:schemeClr val="accent5"/>
          </a:effectRef>
          <a:fontRef idx="minor">
            <a:schemeClr val="dk1"/>
          </a:fontRef>
        </p:style>
        <p:txBody>
          <a:bodyPr wrap="square" anchor="ctr"/>
          <a:lstStyle/>
          <a:p>
            <a:pPr marL="457200" indent="-457200">
              <a:lnSpc>
                <a:spcPts val="4000"/>
              </a:lnSpc>
              <a:spcBef>
                <a:spcPct val="0"/>
              </a:spcBef>
              <a:buFont typeface="Wingdings" panose="05000000000000000000" pitchFamily="2" charset="2"/>
              <a:buChar char="l"/>
            </a:pPr>
            <a:endParaRPr lang="en-US" altLang="zh-TW" sz="3200" dirty="0">
              <a:solidFill>
                <a:schemeClr val="tx1"/>
              </a:solidFill>
              <a:latin typeface="標楷體" panose="03000509000000000000" pitchFamily="65" charset="-120"/>
              <a:ea typeface="標楷體" panose="03000509000000000000" pitchFamily="65" charset="-120"/>
            </a:endParaRPr>
          </a:p>
          <a:p>
            <a:pPr marL="457200" indent="-457200">
              <a:lnSpc>
                <a:spcPts val="4000"/>
              </a:lnSpc>
              <a:spcBef>
                <a:spcPct val="0"/>
              </a:spcBef>
              <a:buFont typeface="Wingdings" panose="05000000000000000000" pitchFamily="2" charset="2"/>
              <a:buChar char="l"/>
            </a:pPr>
            <a:r>
              <a:rPr lang="zh-TW" altLang="en-US" sz="2800" dirty="0">
                <a:latin typeface="標楷體" panose="03000509000000000000" pitchFamily="65" charset="-120"/>
                <a:ea typeface="標楷體" panose="03000509000000000000" pitchFamily="65" charset="-120"/>
              </a:rPr>
              <a:t>比照保留年資規定，按</a:t>
            </a:r>
            <a:r>
              <a:rPr lang="en-US" altLang="zh-TW" sz="2800" dirty="0">
                <a:latin typeface="標楷體" panose="03000509000000000000" pitchFamily="65" charset="-120"/>
                <a:ea typeface="標楷體" panose="03000509000000000000" pitchFamily="65" charset="-120"/>
              </a:rPr>
              <a:t>13</a:t>
            </a:r>
            <a:r>
              <a:rPr lang="zh-TW" altLang="en-US" sz="2800" dirty="0">
                <a:latin typeface="標楷體" panose="03000509000000000000" pitchFamily="65" charset="-120"/>
                <a:ea typeface="標楷體" panose="03000509000000000000" pitchFamily="65" charset="-120"/>
              </a:rPr>
              <a:t>年支領一次退休金。</a:t>
            </a:r>
            <a:endParaRPr lang="en-US" altLang="zh-TW" sz="2800" dirty="0">
              <a:latin typeface="標楷體" panose="03000509000000000000" pitchFamily="65" charset="-120"/>
              <a:ea typeface="標楷體" panose="03000509000000000000" pitchFamily="65" charset="-120"/>
            </a:endParaRPr>
          </a:p>
          <a:p>
            <a:pPr marL="457200" indent="-457200">
              <a:lnSpc>
                <a:spcPts val="4000"/>
              </a:lnSpc>
              <a:spcBef>
                <a:spcPct val="0"/>
              </a:spcBef>
              <a:buFont typeface="Wingdings" panose="05000000000000000000" pitchFamily="2" charset="2"/>
              <a:buChar char="l"/>
            </a:pPr>
            <a:r>
              <a:rPr lang="zh-TW" altLang="en-US" sz="2800" dirty="0">
                <a:latin typeface="標楷體" panose="03000509000000000000" pitchFamily="65" charset="-120"/>
                <a:ea typeface="標楷體" panose="03000509000000000000" pitchFamily="65" charset="-120"/>
              </a:rPr>
              <a:t>於民間企業退休，並於年滿</a:t>
            </a:r>
            <a:r>
              <a:rPr lang="en-US" altLang="zh-TW" sz="2800" dirty="0">
                <a:latin typeface="標楷體" panose="03000509000000000000" pitchFamily="65" charset="-120"/>
                <a:ea typeface="標楷體" panose="03000509000000000000" pitchFamily="65" charset="-120"/>
              </a:rPr>
              <a:t>65</a:t>
            </a:r>
            <a:r>
              <a:rPr lang="zh-TW" altLang="en-US" sz="2800" dirty="0">
                <a:latin typeface="標楷體" panose="03000509000000000000" pitchFamily="65" charset="-120"/>
                <a:ea typeface="標楷體" panose="03000509000000000000" pitchFamily="65" charset="-120"/>
              </a:rPr>
              <a:t>歲之日起</a:t>
            </a:r>
            <a:r>
              <a:rPr lang="en-US" altLang="zh-TW" sz="2800" dirty="0">
                <a:latin typeface="標楷體" panose="03000509000000000000" pitchFamily="65" charset="-120"/>
                <a:ea typeface="標楷體" panose="03000509000000000000" pitchFamily="65" charset="-120"/>
              </a:rPr>
              <a:t>6</a:t>
            </a:r>
            <a:r>
              <a:rPr lang="zh-TW" altLang="en-US" sz="2800" dirty="0">
                <a:latin typeface="標楷體" panose="03000509000000000000" pitchFamily="65" charset="-120"/>
                <a:ea typeface="標楷體" panose="03000509000000000000" pitchFamily="65" charset="-120"/>
              </a:rPr>
              <a:t>個月，向原服務學校申領，可按</a:t>
            </a:r>
            <a:r>
              <a:rPr lang="en-US" altLang="zh-TW" sz="2800" dirty="0">
                <a:latin typeface="標楷體" panose="03000509000000000000" pitchFamily="65" charset="-120"/>
                <a:ea typeface="標楷體" panose="03000509000000000000" pitchFamily="65" charset="-120"/>
              </a:rPr>
              <a:t>13</a:t>
            </a:r>
            <a:r>
              <a:rPr lang="zh-TW" altLang="en-US" sz="2800" dirty="0">
                <a:latin typeface="標楷體" panose="03000509000000000000" pitchFamily="65" charset="-120"/>
                <a:ea typeface="標楷體" panose="03000509000000000000" pitchFamily="65" charset="-120"/>
              </a:rPr>
              <a:t>年標準核給月退休金。</a:t>
            </a:r>
            <a:endParaRPr lang="en-US" altLang="zh-TW" sz="2800" dirty="0">
              <a:latin typeface="標楷體" panose="03000509000000000000" pitchFamily="65" charset="-120"/>
              <a:ea typeface="標楷體" panose="03000509000000000000" pitchFamily="65" charset="-120"/>
            </a:endParaRPr>
          </a:p>
          <a:p>
            <a:pPr>
              <a:lnSpc>
                <a:spcPts val="4000"/>
              </a:lnSpc>
              <a:spcBef>
                <a:spcPct val="0"/>
              </a:spcBef>
              <a:buClrTx/>
              <a:buSzTx/>
            </a:pPr>
            <a:endParaRPr lang="zh-TW" altLang="en-US" sz="2800" dirty="0">
              <a:latin typeface="標楷體" panose="03000509000000000000" pitchFamily="65" charset="-120"/>
              <a:ea typeface="標楷體" panose="03000509000000000000" pitchFamily="65" charset="-120"/>
            </a:endParaRPr>
          </a:p>
        </p:txBody>
      </p:sp>
      <p:pic>
        <p:nvPicPr>
          <p:cNvPr id="10" name="圖片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9512" y="188640"/>
            <a:ext cx="792088" cy="792088"/>
          </a:xfrm>
          <a:prstGeom prst="rect">
            <a:avLst/>
          </a:prstGeom>
        </p:spPr>
      </p:pic>
    </p:spTree>
    <p:extLst>
      <p:ext uri="{BB962C8B-B14F-4D97-AF65-F5344CB8AC3E}">
        <p14:creationId xmlns:p14="http://schemas.microsoft.com/office/powerpoint/2010/main" val="1880720443"/>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標題 1"/>
          <p:cNvSpPr>
            <a:spLocks noGrp="1"/>
          </p:cNvSpPr>
          <p:nvPr>
            <p:ph type="title"/>
          </p:nvPr>
        </p:nvSpPr>
        <p:spPr>
          <a:xfrm>
            <a:off x="467544" y="836712"/>
            <a:ext cx="8229600" cy="778098"/>
          </a:xfrm>
          <a:noFill/>
          <a:ln>
            <a:noFill/>
          </a:ln>
        </p:spPr>
        <p:style>
          <a:lnRef idx="1">
            <a:schemeClr val="accent3"/>
          </a:lnRef>
          <a:fillRef idx="1002">
            <a:schemeClr val="lt2"/>
          </a:fillRef>
          <a:effectRef idx="1">
            <a:schemeClr val="accent3"/>
          </a:effectRef>
          <a:fontRef idx="minor">
            <a:schemeClr val="dk1"/>
          </a:fontRef>
        </p:style>
        <p:txBody>
          <a:bodyPr>
            <a:normAutofit fontScale="90000"/>
          </a:bodyPr>
          <a:lstStyle/>
          <a:p>
            <a:r>
              <a:rPr lang="zh-TW" altLang="en-US" sz="4800" dirty="0">
                <a:solidFill>
                  <a:schemeClr val="tx1"/>
                </a:solidFill>
                <a:latin typeface="標楷體" panose="03000509000000000000" pitchFamily="65" charset="-120"/>
                <a:ea typeface="標楷體" panose="03000509000000000000" pitchFamily="65" charset="-120"/>
              </a:rPr>
              <a:t>案例</a:t>
            </a:r>
            <a:r>
              <a:rPr lang="en-US" altLang="zh-TW" sz="2700" dirty="0">
                <a:solidFill>
                  <a:schemeClr val="tx1"/>
                </a:solidFill>
                <a:latin typeface="標楷體" panose="03000509000000000000" pitchFamily="65" charset="-120"/>
                <a:ea typeface="標楷體" panose="03000509000000000000" pitchFamily="65" charset="-120"/>
              </a:rPr>
              <a:t>-</a:t>
            </a:r>
            <a:r>
              <a:rPr lang="zh-TW" altLang="en-US" sz="2700" dirty="0">
                <a:solidFill>
                  <a:schemeClr val="tx1"/>
                </a:solidFill>
                <a:latin typeface="標楷體" panose="03000509000000000000" pitchFamily="65" charset="-120"/>
                <a:ea typeface="標楷體" panose="03000509000000000000" pitchFamily="65" charset="-120"/>
              </a:rPr>
              <a:t>美美在企業任職滿</a:t>
            </a:r>
            <a:r>
              <a:rPr lang="en-US" altLang="zh-TW" sz="2700" dirty="0">
                <a:solidFill>
                  <a:schemeClr val="tx1"/>
                </a:solidFill>
                <a:latin typeface="標楷體" panose="03000509000000000000" pitchFamily="65" charset="-120"/>
                <a:ea typeface="標楷體" panose="03000509000000000000" pitchFamily="65" charset="-120"/>
              </a:rPr>
              <a:t>13</a:t>
            </a:r>
            <a:r>
              <a:rPr lang="zh-TW" altLang="en-US" sz="2700" dirty="0">
                <a:solidFill>
                  <a:schemeClr val="tx1"/>
                </a:solidFill>
                <a:latin typeface="標楷體" panose="03000509000000000000" pitchFamily="65" charset="-120"/>
                <a:ea typeface="標楷體" panose="03000509000000000000" pitchFamily="65" charset="-120"/>
              </a:rPr>
              <a:t>年後轉任公務人員</a:t>
            </a:r>
          </a:p>
        </p:txBody>
      </p:sp>
      <p:sp>
        <p:nvSpPr>
          <p:cNvPr id="9" name="AutoShape 6"/>
          <p:cNvSpPr>
            <a:spLocks noGrp="1" noChangeArrowheads="1"/>
          </p:cNvSpPr>
          <p:nvPr>
            <p:ph sz="quarter" idx="13"/>
          </p:nvPr>
        </p:nvSpPr>
        <p:spPr bwMode="auto">
          <a:xfrm>
            <a:off x="296064" y="4584238"/>
            <a:ext cx="8643998" cy="1550520"/>
          </a:xfrm>
          <a:prstGeom prst="roundRect">
            <a:avLst>
              <a:gd name="adj" fmla="val 9106"/>
            </a:avLst>
          </a:prstGeom>
          <a:gradFill>
            <a:gsLst>
              <a:gs pos="0">
                <a:schemeClr val="accent1">
                  <a:lumMod val="5000"/>
                  <a:lumOff val="95000"/>
                </a:schemeClr>
              </a:gs>
              <a:gs pos="100000">
                <a:schemeClr val="accent1">
                  <a:lumMod val="45000"/>
                  <a:lumOff val="55000"/>
                </a:schemeClr>
              </a:gs>
              <a:gs pos="100000">
                <a:schemeClr val="accent1"/>
              </a:gs>
              <a:gs pos="100000">
                <a:schemeClr val="accent1">
                  <a:lumMod val="30000"/>
                  <a:lumOff val="70000"/>
                </a:schemeClr>
              </a:gs>
            </a:gsLst>
            <a:lin ang="5400000" scaled="1"/>
          </a:gradFill>
          <a:ln>
            <a:noFill/>
            <a:headEnd/>
            <a:tailEnd/>
          </a:ln>
        </p:spPr>
        <p:style>
          <a:lnRef idx="1">
            <a:schemeClr val="accent5"/>
          </a:lnRef>
          <a:fillRef idx="2">
            <a:schemeClr val="accent5"/>
          </a:fillRef>
          <a:effectRef idx="1">
            <a:schemeClr val="accent5"/>
          </a:effectRef>
          <a:fontRef idx="minor">
            <a:schemeClr val="dk1"/>
          </a:fontRef>
        </p:style>
        <p:txBody>
          <a:bodyPr wrap="square" anchor="ctr">
            <a:noAutofit/>
          </a:bodyPr>
          <a:lstStyle/>
          <a:p>
            <a:pPr marL="0" indent="0">
              <a:lnSpc>
                <a:spcPct val="100000"/>
              </a:lnSpc>
              <a:buSzPct val="90000"/>
              <a:buNone/>
            </a:pPr>
            <a:r>
              <a:rPr lang="zh-TW" altLang="en-US" sz="2800" dirty="0">
                <a:latin typeface="標楷體" panose="03000509000000000000" pitchFamily="65" charset="-120"/>
                <a:ea typeface="標楷體" panose="03000509000000000000" pitchFamily="65" charset="-120"/>
              </a:rPr>
              <a:t>任公職滿 </a:t>
            </a:r>
            <a:r>
              <a:rPr lang="en-US" altLang="zh-TW" sz="2800" dirty="0">
                <a:latin typeface="標楷體" panose="03000509000000000000" pitchFamily="65" charset="-120"/>
                <a:ea typeface="標楷體" panose="03000509000000000000" pitchFamily="65" charset="-120"/>
              </a:rPr>
              <a:t>15</a:t>
            </a:r>
            <a:r>
              <a:rPr lang="zh-TW" altLang="en-US" sz="2800" dirty="0">
                <a:latin typeface="標楷體" panose="03000509000000000000" pitchFamily="65" charset="-120"/>
                <a:ea typeface="標楷體" panose="03000509000000000000" pitchFamily="65" charset="-120"/>
              </a:rPr>
              <a:t>年後屆齡退休，依退撫法規定擇領一次退休金或月退休金，無須併計其他職域年資。</a:t>
            </a:r>
            <a:endParaRPr lang="en-US" altLang="zh-TW" sz="2800" dirty="0">
              <a:latin typeface="標楷體" panose="03000509000000000000" pitchFamily="65" charset="-120"/>
              <a:ea typeface="標楷體" panose="03000509000000000000" pitchFamily="65" charset="-120"/>
            </a:endParaRPr>
          </a:p>
        </p:txBody>
      </p:sp>
      <p:sp>
        <p:nvSpPr>
          <p:cNvPr id="8" name="AutoShape 6"/>
          <p:cNvSpPr>
            <a:spLocks noChangeArrowheads="1"/>
          </p:cNvSpPr>
          <p:nvPr/>
        </p:nvSpPr>
        <p:spPr bwMode="auto">
          <a:xfrm>
            <a:off x="296064" y="1847934"/>
            <a:ext cx="8572560" cy="2215148"/>
          </a:xfrm>
          <a:prstGeom prst="roundRect">
            <a:avLst>
              <a:gd name="adj" fmla="val 9106"/>
            </a:avLst>
          </a:prstGeom>
          <a:gradFill>
            <a:gsLst>
              <a:gs pos="0">
                <a:schemeClr val="accent1">
                  <a:lumMod val="5000"/>
                  <a:lumOff val="95000"/>
                </a:schemeClr>
              </a:gs>
              <a:gs pos="100000">
                <a:schemeClr val="accent1">
                  <a:lumMod val="45000"/>
                  <a:lumOff val="55000"/>
                </a:schemeClr>
              </a:gs>
              <a:gs pos="100000">
                <a:schemeClr val="accent1"/>
              </a:gs>
              <a:gs pos="100000">
                <a:schemeClr val="accent1">
                  <a:lumMod val="30000"/>
                  <a:lumOff val="70000"/>
                </a:schemeClr>
              </a:gs>
            </a:gsLst>
            <a:lin ang="5400000" scaled="1"/>
          </a:gradFill>
          <a:ln w="9525">
            <a:noFill/>
            <a:round/>
            <a:headEnd/>
            <a:tailEnd/>
          </a:ln>
          <a:effectLst/>
        </p:spPr>
        <p:txBody>
          <a:bodyPr wrap="square" anchor="ctr"/>
          <a:lstStyle/>
          <a:p>
            <a:r>
              <a:rPr lang="zh-TW" altLang="en-US" sz="2800" dirty="0">
                <a:solidFill>
                  <a:schemeClr val="dk1"/>
                </a:solidFill>
                <a:latin typeface="標楷體" panose="03000509000000000000" pitchFamily="65" charset="-120"/>
              </a:rPr>
              <a:t>任公職滿 </a:t>
            </a:r>
            <a:r>
              <a:rPr lang="en-US" altLang="zh-TW" sz="2800" dirty="0">
                <a:solidFill>
                  <a:schemeClr val="dk1"/>
                </a:solidFill>
                <a:latin typeface="標楷體" panose="03000509000000000000" pitchFamily="65" charset="-120"/>
              </a:rPr>
              <a:t>10</a:t>
            </a:r>
            <a:r>
              <a:rPr lang="zh-TW" altLang="en-US" sz="2800" dirty="0">
                <a:solidFill>
                  <a:schemeClr val="dk1"/>
                </a:solidFill>
                <a:latin typeface="標楷體" panose="03000509000000000000" pitchFamily="65" charset="-120"/>
              </a:rPr>
              <a:t>年後屆齡退休，併計民間企業年資</a:t>
            </a:r>
            <a:r>
              <a:rPr lang="en-US" altLang="zh-TW" sz="2800" dirty="0">
                <a:solidFill>
                  <a:schemeClr val="dk1"/>
                </a:solidFill>
                <a:latin typeface="標楷體" panose="03000509000000000000" pitchFamily="65" charset="-120"/>
              </a:rPr>
              <a:t>13</a:t>
            </a:r>
            <a:r>
              <a:rPr lang="zh-TW" altLang="en-US" sz="2800" dirty="0">
                <a:solidFill>
                  <a:schemeClr val="dk1"/>
                </a:solidFill>
                <a:latin typeface="標楷體" panose="03000509000000000000" pitchFamily="65" charset="-120"/>
              </a:rPr>
              <a:t>年與公務人員年資</a:t>
            </a:r>
            <a:r>
              <a:rPr lang="en-US" altLang="zh-TW" sz="2800" dirty="0">
                <a:solidFill>
                  <a:schemeClr val="dk1"/>
                </a:solidFill>
                <a:latin typeface="標楷體" panose="03000509000000000000" pitchFamily="65" charset="-120"/>
              </a:rPr>
              <a:t>10</a:t>
            </a:r>
            <a:r>
              <a:rPr lang="zh-TW" altLang="en-US" sz="2800" dirty="0">
                <a:solidFill>
                  <a:schemeClr val="dk1"/>
                </a:solidFill>
                <a:latin typeface="標楷體" panose="03000509000000000000" pitchFamily="65" charset="-120"/>
              </a:rPr>
              <a:t>年，合計滿</a:t>
            </a:r>
            <a:r>
              <a:rPr lang="en-US" altLang="zh-TW" sz="2800" dirty="0">
                <a:solidFill>
                  <a:schemeClr val="dk1"/>
                </a:solidFill>
                <a:latin typeface="標楷體" panose="03000509000000000000" pitchFamily="65" charset="-120"/>
              </a:rPr>
              <a:t>23</a:t>
            </a:r>
            <a:r>
              <a:rPr lang="zh-TW" altLang="en-US" sz="2800" dirty="0">
                <a:solidFill>
                  <a:schemeClr val="dk1"/>
                </a:solidFill>
                <a:latin typeface="標楷體" panose="03000509000000000000" pitchFamily="65" charset="-120"/>
              </a:rPr>
              <a:t>年成就月退休金條件，按</a:t>
            </a:r>
            <a:r>
              <a:rPr lang="en-US" altLang="zh-TW" sz="2800" dirty="0">
                <a:solidFill>
                  <a:schemeClr val="dk1"/>
                </a:solidFill>
                <a:latin typeface="標楷體" panose="03000509000000000000" pitchFamily="65" charset="-120"/>
              </a:rPr>
              <a:t>10</a:t>
            </a:r>
            <a:r>
              <a:rPr lang="zh-TW" altLang="en-US" sz="2800" dirty="0">
                <a:solidFill>
                  <a:schemeClr val="dk1"/>
                </a:solidFill>
                <a:latin typeface="標楷體" panose="03000509000000000000" pitchFamily="65" charset="-120"/>
              </a:rPr>
              <a:t>年標準核給月退休金。</a:t>
            </a:r>
            <a:endParaRPr lang="en-US" altLang="zh-TW" sz="2800" dirty="0">
              <a:solidFill>
                <a:schemeClr val="dk1"/>
              </a:solidFill>
              <a:latin typeface="標楷體" panose="03000509000000000000" pitchFamily="65" charset="-120"/>
            </a:endParaRPr>
          </a:p>
        </p:txBody>
      </p:sp>
      <p:pic>
        <p:nvPicPr>
          <p:cNvPr id="6" name="圖片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9512" y="188640"/>
            <a:ext cx="792088" cy="792088"/>
          </a:xfrm>
          <a:prstGeom prst="rect">
            <a:avLst/>
          </a:prstGeom>
        </p:spPr>
      </p:pic>
    </p:spTree>
    <p:extLst>
      <p:ext uri="{BB962C8B-B14F-4D97-AF65-F5344CB8AC3E}">
        <p14:creationId xmlns:p14="http://schemas.microsoft.com/office/powerpoint/2010/main" val="3190408259"/>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806104" y="692696"/>
            <a:ext cx="8229600" cy="1722520"/>
          </a:xfrm>
        </p:spPr>
        <p:txBody>
          <a:bodyPr>
            <a:noAutofit/>
          </a:bodyPr>
          <a:lstStyle/>
          <a:p>
            <a:pPr algn="l"/>
            <a:r>
              <a:rPr lang="en-US" altLang="zh-TW" sz="3600" dirty="0">
                <a:solidFill>
                  <a:schemeClr val="tx1"/>
                </a:solidFill>
                <a:latin typeface="+mn-ea"/>
                <a:ea typeface="+mn-ea"/>
              </a:rPr>
              <a:t>Q1</a:t>
            </a:r>
            <a:r>
              <a:rPr lang="zh-TW" altLang="en-US" sz="3600" dirty="0">
                <a:solidFill>
                  <a:schemeClr val="tx1"/>
                </a:solidFill>
                <a:latin typeface="+mn-ea"/>
                <a:ea typeface="+mn-ea"/>
              </a:rPr>
              <a:t>：任職</a:t>
            </a:r>
            <a:r>
              <a:rPr lang="en-US" altLang="zh-TW" sz="3600" dirty="0">
                <a:solidFill>
                  <a:schemeClr val="tx1"/>
                </a:solidFill>
                <a:latin typeface="+mn-ea"/>
                <a:ea typeface="+mn-ea"/>
              </a:rPr>
              <a:t>5</a:t>
            </a:r>
            <a:r>
              <a:rPr lang="zh-TW" altLang="en-US" sz="3600" dirty="0">
                <a:solidFill>
                  <a:schemeClr val="tx1"/>
                </a:solidFill>
                <a:latin typeface="+mn-ea"/>
                <a:ea typeface="+mn-ea"/>
              </a:rPr>
              <a:t>年，未滿 </a:t>
            </a:r>
            <a:r>
              <a:rPr lang="en-US" altLang="zh-TW" sz="3600" dirty="0">
                <a:solidFill>
                  <a:schemeClr val="tx1"/>
                </a:solidFill>
                <a:latin typeface="+mn-ea"/>
                <a:ea typeface="+mn-ea"/>
              </a:rPr>
              <a:t>15</a:t>
            </a:r>
            <a:r>
              <a:rPr lang="zh-TW" altLang="en-US" sz="3600" dirty="0">
                <a:solidFill>
                  <a:schemeClr val="tx1"/>
                </a:solidFill>
                <a:latin typeface="+mn-ea"/>
                <a:ea typeface="+mn-ea"/>
              </a:rPr>
              <a:t>年併計其他職域年資成就退休月退金，領月退休金期間亡故，是否有遺屬年金？</a:t>
            </a:r>
          </a:p>
        </p:txBody>
      </p:sp>
      <p:sp>
        <p:nvSpPr>
          <p:cNvPr id="3" name="內容版面配置區 2"/>
          <p:cNvSpPr>
            <a:spLocks noGrp="1"/>
          </p:cNvSpPr>
          <p:nvPr>
            <p:ph sz="quarter" idx="13"/>
          </p:nvPr>
        </p:nvSpPr>
        <p:spPr>
          <a:xfrm>
            <a:off x="839690" y="2937485"/>
            <a:ext cx="7772870" cy="3424107"/>
          </a:xfrm>
          <a:noFill/>
        </p:spPr>
        <p:txBody>
          <a:bodyPr>
            <a:normAutofit/>
          </a:bodyPr>
          <a:lstStyle/>
          <a:p>
            <a:pPr marL="0" indent="0">
              <a:buNone/>
            </a:pPr>
            <a:r>
              <a:rPr lang="en-US" altLang="zh-TW" sz="3600" dirty="0">
                <a:solidFill>
                  <a:schemeClr val="tx1"/>
                </a:solidFill>
                <a:latin typeface="標楷體" panose="03000509000000000000" pitchFamily="65" charset="-120"/>
                <a:ea typeface="標楷體" panose="03000509000000000000" pitchFamily="65" charset="-120"/>
                <a:cs typeface="+mj-cs"/>
              </a:rPr>
              <a:t>A</a:t>
            </a:r>
            <a:r>
              <a:rPr lang="zh-TW" altLang="en-US" sz="3600" dirty="0">
                <a:solidFill>
                  <a:schemeClr val="tx1"/>
                </a:solidFill>
                <a:latin typeface="標楷體" panose="03000509000000000000" pitchFamily="65" charset="-120"/>
                <a:ea typeface="標楷體" panose="03000509000000000000" pitchFamily="65" charset="-120"/>
                <a:cs typeface="+mj-cs"/>
              </a:rPr>
              <a:t>：依退撫條例第</a:t>
            </a:r>
            <a:r>
              <a:rPr lang="en-US" altLang="zh-TW" sz="3600" dirty="0">
                <a:solidFill>
                  <a:schemeClr val="tx1"/>
                </a:solidFill>
                <a:latin typeface="標楷體" panose="03000509000000000000" pitchFamily="65" charset="-120"/>
                <a:ea typeface="標楷體" panose="03000509000000000000" pitchFamily="65" charset="-120"/>
                <a:cs typeface="+mj-cs"/>
              </a:rPr>
              <a:t>87</a:t>
            </a:r>
            <a:r>
              <a:rPr lang="zh-TW" altLang="en-US" sz="3600" dirty="0">
                <a:solidFill>
                  <a:schemeClr val="tx1"/>
                </a:solidFill>
                <a:latin typeface="標楷體" panose="03000509000000000000" pitchFamily="65" charset="-120"/>
                <a:ea typeface="標楷體" panose="03000509000000000000" pitchFamily="65" charset="-120"/>
                <a:cs typeface="+mj-cs"/>
              </a:rPr>
              <a:t>條第</a:t>
            </a:r>
            <a:r>
              <a:rPr lang="en-US" altLang="zh-TW" sz="3600" dirty="0">
                <a:solidFill>
                  <a:schemeClr val="tx1"/>
                </a:solidFill>
                <a:latin typeface="標楷體" panose="03000509000000000000" pitchFamily="65" charset="-120"/>
                <a:ea typeface="標楷體" panose="03000509000000000000" pitchFamily="65" charset="-120"/>
                <a:cs typeface="+mj-cs"/>
              </a:rPr>
              <a:t>6</a:t>
            </a:r>
            <a:r>
              <a:rPr lang="zh-TW" altLang="en-US" sz="3600" dirty="0">
                <a:solidFill>
                  <a:schemeClr val="tx1"/>
                </a:solidFill>
                <a:latin typeface="標楷體" panose="03000509000000000000" pitchFamily="65" charset="-120"/>
                <a:ea typeface="標楷體" panose="03000509000000000000" pitchFamily="65" charset="-120"/>
                <a:cs typeface="+mj-cs"/>
              </a:rPr>
              <a:t>項，保留年資成就支領月退休金條件者，其遺族不適用本條例遺屬年金或一次金之規定。</a:t>
            </a:r>
          </a:p>
        </p:txBody>
      </p:sp>
      <p:pic>
        <p:nvPicPr>
          <p:cNvPr id="4" name="圖片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9512" y="188640"/>
            <a:ext cx="792088" cy="792088"/>
          </a:xfrm>
          <a:prstGeom prst="rect">
            <a:avLst/>
          </a:prstGeom>
        </p:spPr>
      </p:pic>
    </p:spTree>
    <p:extLst>
      <p:ext uri="{BB962C8B-B14F-4D97-AF65-F5344CB8AC3E}">
        <p14:creationId xmlns:p14="http://schemas.microsoft.com/office/powerpoint/2010/main" val="815894389"/>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611560" y="764704"/>
            <a:ext cx="8229600" cy="1252728"/>
          </a:xfrm>
        </p:spPr>
        <p:txBody>
          <a:bodyPr>
            <a:normAutofit fontScale="90000"/>
          </a:bodyPr>
          <a:lstStyle/>
          <a:p>
            <a:pPr algn="l"/>
            <a:r>
              <a:rPr lang="en-US" altLang="zh-TW" dirty="0">
                <a:solidFill>
                  <a:schemeClr val="tx1"/>
                </a:solidFill>
                <a:latin typeface="+mj-ea"/>
              </a:rPr>
              <a:t>Q2</a:t>
            </a:r>
            <a:r>
              <a:rPr lang="zh-TW" altLang="en-US" dirty="0">
                <a:solidFill>
                  <a:schemeClr val="tx1"/>
                </a:solidFill>
              </a:rPr>
              <a:t>：併計其他職域年資，是否有明確定義？</a:t>
            </a:r>
          </a:p>
        </p:txBody>
      </p:sp>
      <p:sp>
        <p:nvSpPr>
          <p:cNvPr id="3" name="內容版面配置區 2"/>
          <p:cNvSpPr>
            <a:spLocks noGrp="1"/>
          </p:cNvSpPr>
          <p:nvPr>
            <p:ph sz="quarter" idx="13"/>
          </p:nvPr>
        </p:nvSpPr>
        <p:spPr>
          <a:xfrm>
            <a:off x="839690" y="2793469"/>
            <a:ext cx="7772870" cy="2003683"/>
          </a:xfrm>
          <a:gradFill>
            <a:gsLst>
              <a:gs pos="0">
                <a:schemeClr val="accent1">
                  <a:lumMod val="7000"/>
                  <a:lumOff val="93000"/>
                </a:schemeClr>
              </a:gs>
              <a:gs pos="100000">
                <a:schemeClr val="accent1">
                  <a:lumMod val="45000"/>
                  <a:lumOff val="55000"/>
                </a:schemeClr>
              </a:gs>
              <a:gs pos="100000">
                <a:schemeClr val="accent1"/>
              </a:gs>
              <a:gs pos="100000">
                <a:schemeClr val="accent1"/>
              </a:gs>
            </a:gsLst>
            <a:lin ang="5400000" scaled="1"/>
          </a:gradFill>
        </p:spPr>
        <p:txBody>
          <a:bodyPr/>
          <a:lstStyle/>
          <a:p>
            <a:pPr marL="0" indent="0">
              <a:buNone/>
            </a:pPr>
            <a:r>
              <a:rPr lang="en-US" altLang="zh-TW" sz="3600" dirty="0">
                <a:solidFill>
                  <a:schemeClr val="tx1"/>
                </a:solidFill>
                <a:latin typeface="+mn-ea"/>
                <a:cs typeface="+mj-cs"/>
              </a:rPr>
              <a:t>A</a:t>
            </a:r>
            <a:r>
              <a:rPr lang="zh-TW" altLang="en-US" sz="3600" dirty="0">
                <a:solidFill>
                  <a:schemeClr val="tx1"/>
                </a:solidFill>
                <a:latin typeface="+mn-ea"/>
                <a:cs typeface="+mj-cs"/>
              </a:rPr>
              <a:t>：適用其他職域職業退休金法令者，即該職域訂有退休制度。</a:t>
            </a:r>
          </a:p>
          <a:p>
            <a:pPr marL="0" indent="0">
              <a:buNone/>
            </a:pPr>
            <a:endParaRPr lang="zh-TW" altLang="en-US" dirty="0"/>
          </a:p>
        </p:txBody>
      </p:sp>
      <p:pic>
        <p:nvPicPr>
          <p:cNvPr id="4" name="圖片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9512" y="188640"/>
            <a:ext cx="792088" cy="792088"/>
          </a:xfrm>
          <a:prstGeom prst="rect">
            <a:avLst/>
          </a:prstGeom>
        </p:spPr>
      </p:pic>
    </p:spTree>
    <p:extLst>
      <p:ext uri="{BB962C8B-B14F-4D97-AF65-F5344CB8AC3E}">
        <p14:creationId xmlns:p14="http://schemas.microsoft.com/office/powerpoint/2010/main" val="3145058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571472" y="500042"/>
            <a:ext cx="8143932" cy="1010400"/>
          </a:xfrm>
          <a:noFill/>
          <a:ln>
            <a:noFill/>
          </a:ln>
        </p:spPr>
        <p:style>
          <a:lnRef idx="1">
            <a:schemeClr val="accent3"/>
          </a:lnRef>
          <a:fillRef idx="2">
            <a:schemeClr val="accent3"/>
          </a:fillRef>
          <a:effectRef idx="1">
            <a:schemeClr val="accent3"/>
          </a:effectRef>
          <a:fontRef idx="minor">
            <a:schemeClr val="dk1"/>
          </a:fontRef>
        </p:style>
        <p:txBody>
          <a:bodyPr>
            <a:normAutofit/>
          </a:bodyPr>
          <a:lstStyle/>
          <a:p>
            <a:pPr algn="ctr"/>
            <a:r>
              <a:rPr lang="zh-TW" altLang="en-US" dirty="0">
                <a:solidFill>
                  <a:schemeClr val="tx1"/>
                </a:solidFill>
                <a:latin typeface="標楷體" panose="03000509000000000000" pitchFamily="65" charset="-120"/>
                <a:ea typeface="標楷體" panose="03000509000000000000" pitchFamily="65" charset="-120"/>
              </a:rPr>
              <a:t>屆齡退休生效日期</a:t>
            </a:r>
            <a:r>
              <a:rPr lang="zh-TW" altLang="en-US" sz="2200" dirty="0">
                <a:solidFill>
                  <a:srgbClr val="FF0000"/>
                </a:solidFill>
                <a:latin typeface="標楷體" panose="03000509000000000000" pitchFamily="65" charset="-120"/>
                <a:ea typeface="標楷體" panose="03000509000000000000" pitchFamily="65" charset="-120"/>
              </a:rPr>
              <a:t>教</a:t>
            </a:r>
            <a:r>
              <a:rPr lang="en-US" altLang="zh-TW" sz="2200" dirty="0">
                <a:solidFill>
                  <a:srgbClr val="FF0000"/>
                </a:solidFill>
                <a:latin typeface="標楷體" panose="03000509000000000000" pitchFamily="65" charset="-120"/>
                <a:ea typeface="標楷體" panose="03000509000000000000" pitchFamily="65" charset="-120"/>
              </a:rPr>
              <a:t>#21</a:t>
            </a:r>
            <a:endParaRPr lang="zh-TW" altLang="en-US" sz="2200" dirty="0">
              <a:solidFill>
                <a:srgbClr val="FF0000"/>
              </a:solidFill>
              <a:latin typeface="標楷體" panose="03000509000000000000" pitchFamily="65" charset="-120"/>
              <a:ea typeface="標楷體" panose="03000509000000000000" pitchFamily="65" charset="-120"/>
            </a:endParaRPr>
          </a:p>
        </p:txBody>
      </p:sp>
      <p:sp>
        <p:nvSpPr>
          <p:cNvPr id="3" name="內容版面配置區 2"/>
          <p:cNvSpPr>
            <a:spLocks noGrp="1"/>
          </p:cNvSpPr>
          <p:nvPr>
            <p:ph sz="quarter" idx="13"/>
          </p:nvPr>
        </p:nvSpPr>
        <p:spPr/>
        <p:txBody>
          <a:bodyPr/>
          <a:lstStyle/>
          <a:p>
            <a:endParaRPr lang="zh-TW" altLang="zh-TW" dirty="0"/>
          </a:p>
          <a:p>
            <a:pPr>
              <a:buNone/>
            </a:pPr>
            <a:endParaRPr lang="zh-TW" altLang="zh-TW" dirty="0"/>
          </a:p>
        </p:txBody>
      </p:sp>
      <p:sp>
        <p:nvSpPr>
          <p:cNvPr id="6" name="AutoShape 5"/>
          <p:cNvSpPr>
            <a:spLocks noChangeArrowheads="1"/>
          </p:cNvSpPr>
          <p:nvPr/>
        </p:nvSpPr>
        <p:spPr bwMode="auto">
          <a:xfrm>
            <a:off x="561759" y="1928763"/>
            <a:ext cx="3429024" cy="492125"/>
          </a:xfrm>
          <a:prstGeom prst="roundRect">
            <a:avLst>
              <a:gd name="adj" fmla="val 50000"/>
            </a:avLst>
          </a:prstGeom>
          <a:solidFill>
            <a:schemeClr val="accent4">
              <a:lumMod val="40000"/>
              <a:lumOff val="60000"/>
            </a:schemeClr>
          </a:solidFill>
          <a:ln w="9525">
            <a:noFill/>
            <a:round/>
            <a:headEnd/>
            <a:tailEnd/>
          </a:ln>
          <a:effectLst>
            <a:outerShdw dist="35921" dir="2700000" algn="ctr" rotWithShape="0">
              <a:schemeClr val="bg2">
                <a:alpha val="50000"/>
              </a:schemeClr>
            </a:outerShdw>
          </a:effectLst>
        </p:spPr>
        <p:txBody>
          <a:bodyPr wrap="none" anchor="ctr"/>
          <a:lstStyle/>
          <a:p>
            <a:pPr algn="ctr"/>
            <a:r>
              <a:rPr lang="zh-TW" altLang="en-US" sz="3600" dirty="0">
                <a:solidFill>
                  <a:srgbClr val="FF00FF"/>
                </a:solidFill>
                <a:latin typeface="標楷體" panose="03000509000000000000" pitchFamily="65" charset="-120"/>
              </a:rPr>
              <a:t>教育人員</a:t>
            </a:r>
          </a:p>
        </p:txBody>
      </p:sp>
      <p:sp>
        <p:nvSpPr>
          <p:cNvPr id="7" name="AutoShape 6"/>
          <p:cNvSpPr>
            <a:spLocks noChangeArrowheads="1"/>
          </p:cNvSpPr>
          <p:nvPr/>
        </p:nvSpPr>
        <p:spPr bwMode="auto">
          <a:xfrm>
            <a:off x="561760" y="2420887"/>
            <a:ext cx="8258711" cy="1997267"/>
          </a:xfrm>
          <a:prstGeom prst="roundRect">
            <a:avLst>
              <a:gd name="adj" fmla="val 9106"/>
            </a:avLst>
          </a:prstGeom>
          <a:gradFill>
            <a:gsLst>
              <a:gs pos="0">
                <a:schemeClr val="bg1"/>
              </a:gs>
              <a:gs pos="100000">
                <a:schemeClr val="accent1"/>
              </a:gs>
            </a:gsLst>
            <a:lin ang="2700000" scaled="1"/>
          </a:gradFill>
          <a:ln>
            <a:headEnd/>
            <a:tailEnd/>
          </a:ln>
          <a:effectLst>
            <a:innerShdw blurRad="63500" dist="50800" dir="13500000">
              <a:prstClr val="black">
                <a:alpha val="50000"/>
              </a:prstClr>
            </a:innerShdw>
          </a:effectLst>
        </p:spPr>
        <p:style>
          <a:lnRef idx="1">
            <a:schemeClr val="accent1"/>
          </a:lnRef>
          <a:fillRef idx="2">
            <a:schemeClr val="accent1"/>
          </a:fillRef>
          <a:effectRef idx="1">
            <a:schemeClr val="accent1"/>
          </a:effectRef>
          <a:fontRef idx="minor">
            <a:schemeClr val="dk1"/>
          </a:fontRef>
        </p:style>
        <p:txBody>
          <a:bodyPr wrap="none" anchor="ctr"/>
          <a:lstStyle/>
          <a:p>
            <a:pPr marL="342900" indent="-342900">
              <a:lnSpc>
                <a:spcPct val="100000"/>
              </a:lnSpc>
              <a:spcBef>
                <a:spcPct val="0"/>
              </a:spcBef>
              <a:buClrTx/>
              <a:buSzTx/>
              <a:buFontTx/>
              <a:buAutoNum type="arabicPeriod"/>
            </a:pPr>
            <a:r>
              <a:rPr lang="en-US" altLang="zh-TW" sz="2800" dirty="0">
                <a:latin typeface="標楷體" panose="03000509000000000000" pitchFamily="65" charset="-120"/>
                <a:ea typeface="標楷體" panose="03000509000000000000" pitchFamily="65" charset="-120"/>
              </a:rPr>
              <a:t>8</a:t>
            </a:r>
            <a:r>
              <a:rPr lang="zh-TW" altLang="en-US" sz="2800" dirty="0">
                <a:latin typeface="標楷體" panose="03000509000000000000" pitchFamily="65" charset="-120"/>
                <a:ea typeface="標楷體" panose="03000509000000000000" pitchFamily="65" charset="-120"/>
              </a:rPr>
              <a:t>月</a:t>
            </a:r>
            <a:r>
              <a:rPr lang="en-US" altLang="zh-TW" sz="2800" dirty="0">
                <a:latin typeface="標楷體" panose="03000509000000000000" pitchFamily="65" charset="-120"/>
                <a:ea typeface="標楷體" panose="03000509000000000000" pitchFamily="65" charset="-120"/>
              </a:rPr>
              <a:t>1</a:t>
            </a:r>
            <a:r>
              <a:rPr lang="zh-TW" altLang="en-US" sz="2800" dirty="0">
                <a:latin typeface="標楷體" panose="03000509000000000000" pitchFamily="65" charset="-120"/>
                <a:ea typeface="標楷體" panose="03000509000000000000" pitchFamily="65" charset="-120"/>
              </a:rPr>
              <a:t>日至次年</a:t>
            </a:r>
            <a:r>
              <a:rPr lang="en-US" altLang="zh-TW" sz="2800" dirty="0">
                <a:latin typeface="標楷體" panose="03000509000000000000" pitchFamily="65" charset="-120"/>
                <a:ea typeface="標楷體" panose="03000509000000000000" pitchFamily="65" charset="-120"/>
              </a:rPr>
              <a:t>1</a:t>
            </a:r>
            <a:r>
              <a:rPr lang="zh-TW" altLang="en-US" sz="2800" dirty="0">
                <a:latin typeface="標楷體" panose="03000509000000000000" pitchFamily="65" charset="-120"/>
                <a:ea typeface="標楷體" panose="03000509000000000000" pitchFamily="65" charset="-120"/>
              </a:rPr>
              <a:t>月</a:t>
            </a:r>
            <a:r>
              <a:rPr lang="en-US" altLang="zh-TW" sz="2800" dirty="0">
                <a:latin typeface="標楷體" panose="03000509000000000000" pitchFamily="65" charset="-120"/>
                <a:ea typeface="標楷體" panose="03000509000000000000" pitchFamily="65" charset="-120"/>
              </a:rPr>
              <a:t>31</a:t>
            </a:r>
            <a:r>
              <a:rPr lang="zh-TW" altLang="en-US" sz="2800" dirty="0">
                <a:latin typeface="標楷體" panose="03000509000000000000" pitchFamily="65" charset="-120"/>
                <a:ea typeface="標楷體" panose="03000509000000000000" pitchFamily="65" charset="-120"/>
              </a:rPr>
              <a:t>日出生者，至遲為次年</a:t>
            </a:r>
            <a:r>
              <a:rPr lang="en-US" altLang="zh-TW" sz="2800" dirty="0">
                <a:latin typeface="標楷體" panose="03000509000000000000" pitchFamily="65" charset="-120"/>
                <a:ea typeface="標楷體" panose="03000509000000000000" pitchFamily="65" charset="-120"/>
              </a:rPr>
              <a:t>2</a:t>
            </a:r>
            <a:r>
              <a:rPr lang="zh-TW" altLang="en-US" sz="2800" dirty="0">
                <a:latin typeface="標楷體" panose="03000509000000000000" pitchFamily="65" charset="-120"/>
                <a:ea typeface="標楷體" panose="03000509000000000000" pitchFamily="65" charset="-120"/>
              </a:rPr>
              <a:t>月</a:t>
            </a:r>
            <a:endParaRPr lang="en-US" altLang="zh-TW" sz="2800" dirty="0">
              <a:latin typeface="標楷體" panose="03000509000000000000" pitchFamily="65" charset="-120"/>
              <a:ea typeface="標楷體" panose="03000509000000000000" pitchFamily="65" charset="-120"/>
            </a:endParaRPr>
          </a:p>
          <a:p>
            <a:pPr>
              <a:lnSpc>
                <a:spcPct val="100000"/>
              </a:lnSpc>
              <a:spcBef>
                <a:spcPct val="0"/>
              </a:spcBef>
              <a:buClrTx/>
              <a:buSzTx/>
            </a:pPr>
            <a:r>
              <a:rPr lang="zh-TW" altLang="en-US" sz="2800" dirty="0">
                <a:latin typeface="標楷體" panose="03000509000000000000" pitchFamily="65" charset="-120"/>
                <a:ea typeface="標楷體" panose="03000509000000000000" pitchFamily="65" charset="-120"/>
              </a:rPr>
              <a:t>    </a:t>
            </a:r>
            <a:r>
              <a:rPr lang="en-US" altLang="zh-TW" sz="2800" dirty="0">
                <a:latin typeface="標楷體" panose="03000509000000000000" pitchFamily="65" charset="-120"/>
                <a:ea typeface="標楷體" panose="03000509000000000000" pitchFamily="65" charset="-120"/>
              </a:rPr>
              <a:t>1</a:t>
            </a:r>
            <a:r>
              <a:rPr lang="zh-TW" altLang="en-US" sz="2800" dirty="0">
                <a:latin typeface="標楷體" panose="03000509000000000000" pitchFamily="65" charset="-120"/>
                <a:ea typeface="標楷體" panose="03000509000000000000" pitchFamily="65" charset="-120"/>
              </a:rPr>
              <a:t>日；</a:t>
            </a:r>
            <a:r>
              <a:rPr lang="en-US" altLang="zh-TW" sz="2800" dirty="0">
                <a:latin typeface="標楷體" panose="03000509000000000000" pitchFamily="65" charset="-120"/>
                <a:ea typeface="標楷體" panose="03000509000000000000" pitchFamily="65" charset="-120"/>
              </a:rPr>
              <a:t>2</a:t>
            </a:r>
            <a:r>
              <a:rPr lang="zh-TW" altLang="en-US" sz="2800" dirty="0">
                <a:latin typeface="標楷體" panose="03000509000000000000" pitchFamily="65" charset="-120"/>
                <a:ea typeface="標楷體" panose="03000509000000000000" pitchFamily="65" charset="-120"/>
              </a:rPr>
              <a:t>月</a:t>
            </a:r>
            <a:r>
              <a:rPr lang="en-US" altLang="zh-TW" sz="2800" dirty="0">
                <a:latin typeface="標楷體" panose="03000509000000000000" pitchFamily="65" charset="-120"/>
                <a:ea typeface="標楷體" panose="03000509000000000000" pitchFamily="65" charset="-120"/>
              </a:rPr>
              <a:t>1</a:t>
            </a:r>
            <a:r>
              <a:rPr lang="zh-TW" altLang="en-US" sz="2800" dirty="0">
                <a:latin typeface="標楷體" panose="03000509000000000000" pitchFamily="65" charset="-120"/>
                <a:ea typeface="標楷體" panose="03000509000000000000" pitchFamily="65" charset="-120"/>
              </a:rPr>
              <a:t>日至</a:t>
            </a:r>
            <a:r>
              <a:rPr lang="en-US" altLang="zh-TW" sz="2800" dirty="0">
                <a:latin typeface="標楷體" panose="03000509000000000000" pitchFamily="65" charset="-120"/>
                <a:ea typeface="標楷體" panose="03000509000000000000" pitchFamily="65" charset="-120"/>
              </a:rPr>
              <a:t>7</a:t>
            </a:r>
            <a:r>
              <a:rPr lang="zh-TW" altLang="en-US" sz="2800" dirty="0">
                <a:latin typeface="標楷體" panose="03000509000000000000" pitchFamily="65" charset="-120"/>
                <a:ea typeface="標楷體" panose="03000509000000000000" pitchFamily="65" charset="-120"/>
              </a:rPr>
              <a:t>月</a:t>
            </a:r>
            <a:r>
              <a:rPr lang="en-US" altLang="zh-TW" sz="2800" dirty="0">
                <a:latin typeface="標楷體" panose="03000509000000000000" pitchFamily="65" charset="-120"/>
                <a:ea typeface="標楷體" panose="03000509000000000000" pitchFamily="65" charset="-120"/>
              </a:rPr>
              <a:t>31</a:t>
            </a:r>
            <a:r>
              <a:rPr lang="zh-TW" altLang="en-US" sz="2800" dirty="0">
                <a:latin typeface="標楷體" panose="03000509000000000000" pitchFamily="65" charset="-120"/>
                <a:ea typeface="標楷體" panose="03000509000000000000" pitchFamily="65" charset="-120"/>
              </a:rPr>
              <a:t>日出生者，至遲為</a:t>
            </a:r>
            <a:r>
              <a:rPr lang="en-US" altLang="zh-TW" sz="2800" dirty="0">
                <a:latin typeface="標楷體" panose="03000509000000000000" pitchFamily="65" charset="-120"/>
                <a:ea typeface="標楷體" panose="03000509000000000000" pitchFamily="65" charset="-120"/>
              </a:rPr>
              <a:t>8</a:t>
            </a:r>
            <a:r>
              <a:rPr lang="zh-TW" altLang="en-US" sz="2800" dirty="0">
                <a:latin typeface="標楷體" panose="03000509000000000000" pitchFamily="65" charset="-120"/>
                <a:ea typeface="標楷體" panose="03000509000000000000" pitchFamily="65" charset="-120"/>
              </a:rPr>
              <a:t>月</a:t>
            </a:r>
            <a:r>
              <a:rPr lang="en-US" altLang="zh-TW" sz="2800" dirty="0">
                <a:latin typeface="標楷體" panose="03000509000000000000" pitchFamily="65" charset="-120"/>
                <a:ea typeface="標楷體" panose="03000509000000000000" pitchFamily="65" charset="-120"/>
              </a:rPr>
              <a:t>1</a:t>
            </a:r>
            <a:r>
              <a:rPr lang="zh-TW" altLang="en-US" sz="2800" dirty="0">
                <a:latin typeface="標楷體" panose="03000509000000000000" pitchFamily="65" charset="-120"/>
                <a:ea typeface="標楷體" panose="03000509000000000000" pitchFamily="65" charset="-120"/>
              </a:rPr>
              <a:t>日。</a:t>
            </a:r>
          </a:p>
          <a:p>
            <a:pPr marL="177800" indent="-177800">
              <a:lnSpc>
                <a:spcPts val="3000"/>
              </a:lnSpc>
              <a:buSzPct val="90000"/>
            </a:pPr>
            <a:r>
              <a:rPr lang="en-US" altLang="zh-TW" sz="2800" dirty="0">
                <a:latin typeface="標楷體" panose="03000509000000000000" pitchFamily="65" charset="-120"/>
                <a:ea typeface="標楷體" panose="03000509000000000000" pitchFamily="65" charset="-120"/>
              </a:rPr>
              <a:t>3.</a:t>
            </a:r>
            <a:r>
              <a:rPr lang="zh-TW" altLang="en-US" sz="2800" dirty="0">
                <a:solidFill>
                  <a:srgbClr val="C00000"/>
                </a:solidFill>
                <a:latin typeface="標楷體" panose="03000509000000000000" pitchFamily="65" charset="-120"/>
                <a:ea typeface="標楷體" panose="03000509000000000000" pitchFamily="65" charset="-120"/>
              </a:rPr>
              <a:t>研究人員、新制助教、職員及稀少性科技人員</a:t>
            </a:r>
            <a:endParaRPr lang="en-US" altLang="zh-TW" sz="2800" dirty="0">
              <a:solidFill>
                <a:srgbClr val="C00000"/>
              </a:solidFill>
              <a:latin typeface="標楷體" panose="03000509000000000000" pitchFamily="65" charset="-120"/>
              <a:ea typeface="標楷體" panose="03000509000000000000" pitchFamily="65" charset="-120"/>
            </a:endParaRPr>
          </a:p>
          <a:p>
            <a:pPr marL="177800" indent="-177800">
              <a:lnSpc>
                <a:spcPts val="3000"/>
              </a:lnSpc>
              <a:buSzPct val="90000"/>
            </a:pPr>
            <a:r>
              <a:rPr lang="en-US" altLang="zh-TW" sz="2800" dirty="0">
                <a:solidFill>
                  <a:srgbClr val="C00000"/>
                </a:solidFill>
                <a:latin typeface="標楷體" panose="03000509000000000000" pitchFamily="65" charset="-120"/>
                <a:ea typeface="標楷體" panose="03000509000000000000" pitchFamily="65" charset="-120"/>
              </a:rPr>
              <a:t>  </a:t>
            </a:r>
            <a:r>
              <a:rPr lang="zh-TW" altLang="en-US" sz="2800" dirty="0">
                <a:latin typeface="標楷體" panose="03000509000000000000" pitchFamily="65" charset="-120"/>
                <a:ea typeface="標楷體" panose="03000509000000000000" pitchFamily="65" charset="-120"/>
              </a:rPr>
              <a:t>部分同公務人員。</a:t>
            </a:r>
          </a:p>
        </p:txBody>
      </p:sp>
      <p:sp>
        <p:nvSpPr>
          <p:cNvPr id="8" name="AutoShape 5"/>
          <p:cNvSpPr>
            <a:spLocks noChangeArrowheads="1"/>
          </p:cNvSpPr>
          <p:nvPr/>
        </p:nvSpPr>
        <p:spPr bwMode="auto">
          <a:xfrm>
            <a:off x="571472" y="4725143"/>
            <a:ext cx="3443715" cy="549661"/>
          </a:xfrm>
          <a:prstGeom prst="roundRect">
            <a:avLst>
              <a:gd name="adj" fmla="val 50000"/>
            </a:avLst>
          </a:prstGeom>
          <a:solidFill>
            <a:srgbClr val="88F070"/>
          </a:solidFill>
          <a:ln w="9525">
            <a:noFill/>
            <a:round/>
            <a:headEnd/>
            <a:tailEnd/>
          </a:ln>
          <a:effectLst>
            <a:outerShdw dist="35921" dir="2700000" algn="ctr" rotWithShape="0">
              <a:schemeClr val="bg2">
                <a:alpha val="50000"/>
              </a:schemeClr>
            </a:outerShdw>
          </a:effectLst>
        </p:spPr>
        <p:txBody>
          <a:bodyPr wrap="none" anchor="ctr"/>
          <a:lstStyle/>
          <a:p>
            <a:pPr algn="ctr"/>
            <a:r>
              <a:rPr lang="zh-TW" altLang="en-US" sz="3600" dirty="0">
                <a:solidFill>
                  <a:srgbClr val="7030A0"/>
                </a:solidFill>
                <a:latin typeface="標楷體" panose="03000509000000000000" pitchFamily="65" charset="-120"/>
              </a:rPr>
              <a:t>公務人員</a:t>
            </a:r>
          </a:p>
        </p:txBody>
      </p:sp>
      <p:sp>
        <p:nvSpPr>
          <p:cNvPr id="9" name="AutoShape 3"/>
          <p:cNvSpPr>
            <a:spLocks noChangeArrowheads="1"/>
          </p:cNvSpPr>
          <p:nvPr/>
        </p:nvSpPr>
        <p:spPr bwMode="auto">
          <a:xfrm>
            <a:off x="561760" y="5229200"/>
            <a:ext cx="8258711" cy="1296143"/>
          </a:xfrm>
          <a:prstGeom prst="roundRect">
            <a:avLst>
              <a:gd name="adj" fmla="val 9106"/>
            </a:avLst>
          </a:prstGeom>
          <a:gradFill>
            <a:gsLst>
              <a:gs pos="0">
                <a:schemeClr val="bg1"/>
              </a:gs>
              <a:gs pos="100000">
                <a:schemeClr val="accent1"/>
              </a:gs>
            </a:gsLst>
            <a:lin ang="2700000" scaled="1"/>
          </a:gradFill>
          <a:ln>
            <a:headEnd/>
            <a:tailEnd/>
          </a:ln>
          <a:effectLst>
            <a:innerShdw blurRad="63500" dist="50800" dir="13500000">
              <a:prstClr val="black">
                <a:alpha val="50000"/>
              </a:prstClr>
            </a:innerShdw>
          </a:effectLst>
        </p:spPr>
        <p:style>
          <a:lnRef idx="1">
            <a:schemeClr val="accent5"/>
          </a:lnRef>
          <a:fillRef idx="2">
            <a:schemeClr val="accent5"/>
          </a:fillRef>
          <a:effectRef idx="1">
            <a:schemeClr val="accent5"/>
          </a:effectRef>
          <a:fontRef idx="minor">
            <a:schemeClr val="dk1"/>
          </a:fontRef>
        </p:style>
        <p:txBody>
          <a:bodyPr wrap="none" anchor="ctr"/>
          <a:lstStyle/>
          <a:p>
            <a:pPr>
              <a:lnSpc>
                <a:spcPts val="4000"/>
              </a:lnSpc>
              <a:spcBef>
                <a:spcPct val="0"/>
              </a:spcBef>
              <a:buClrTx/>
              <a:buSzTx/>
            </a:pPr>
            <a:r>
              <a:rPr lang="en-US" altLang="zh-TW" sz="2800" dirty="0">
                <a:latin typeface="標楷體" panose="03000509000000000000" pitchFamily="65" charset="-120"/>
                <a:ea typeface="標楷體" panose="03000509000000000000" pitchFamily="65" charset="-120"/>
              </a:rPr>
              <a:t>1</a:t>
            </a:r>
            <a:r>
              <a:rPr lang="zh-TW" altLang="en-US" sz="2800" dirty="0">
                <a:latin typeface="標楷體" panose="03000509000000000000" pitchFamily="65" charset="-120"/>
                <a:ea typeface="標楷體" panose="03000509000000000000" pitchFamily="65" charset="-120"/>
              </a:rPr>
              <a:t>月至</a:t>
            </a:r>
            <a:r>
              <a:rPr lang="en-US" altLang="zh-TW" sz="2800" dirty="0">
                <a:latin typeface="標楷體" panose="03000509000000000000" pitchFamily="65" charset="-120"/>
                <a:ea typeface="標楷體" panose="03000509000000000000" pitchFamily="65" charset="-120"/>
              </a:rPr>
              <a:t>6</a:t>
            </a:r>
            <a:r>
              <a:rPr lang="zh-TW" altLang="en-US" sz="2800" dirty="0">
                <a:latin typeface="標楷體" panose="03000509000000000000" pitchFamily="65" charset="-120"/>
                <a:ea typeface="標楷體" panose="03000509000000000000" pitchFamily="65" charset="-120"/>
              </a:rPr>
              <a:t>月出生者，至遲為</a:t>
            </a:r>
            <a:r>
              <a:rPr lang="en-US" altLang="zh-TW" sz="2800" dirty="0">
                <a:latin typeface="標楷體" panose="03000509000000000000" pitchFamily="65" charset="-120"/>
                <a:ea typeface="標楷體" panose="03000509000000000000" pitchFamily="65" charset="-120"/>
              </a:rPr>
              <a:t>7</a:t>
            </a:r>
            <a:r>
              <a:rPr lang="zh-TW" altLang="en-US" sz="2800" dirty="0">
                <a:latin typeface="標楷體" panose="03000509000000000000" pitchFamily="65" charset="-120"/>
                <a:ea typeface="標楷體" panose="03000509000000000000" pitchFamily="65" charset="-120"/>
              </a:rPr>
              <a:t>月</a:t>
            </a:r>
            <a:r>
              <a:rPr lang="en-US" altLang="zh-TW" sz="2800" dirty="0">
                <a:latin typeface="標楷體" panose="03000509000000000000" pitchFamily="65" charset="-120"/>
                <a:ea typeface="標楷體" panose="03000509000000000000" pitchFamily="65" charset="-120"/>
              </a:rPr>
              <a:t>16</a:t>
            </a:r>
            <a:r>
              <a:rPr lang="zh-TW" altLang="en-US" sz="2800" dirty="0">
                <a:latin typeface="標楷體" panose="03000509000000000000" pitchFamily="65" charset="-120"/>
                <a:ea typeface="標楷體" panose="03000509000000000000" pitchFamily="65" charset="-120"/>
              </a:rPr>
              <a:t>日</a:t>
            </a:r>
          </a:p>
          <a:p>
            <a:pPr>
              <a:lnSpc>
                <a:spcPts val="4000"/>
              </a:lnSpc>
              <a:spcBef>
                <a:spcPct val="0"/>
              </a:spcBef>
              <a:buClrTx/>
              <a:buSzTx/>
            </a:pPr>
            <a:r>
              <a:rPr lang="en-US" altLang="zh-TW" sz="2800" dirty="0">
                <a:latin typeface="標楷體" panose="03000509000000000000" pitchFamily="65" charset="-120"/>
                <a:ea typeface="標楷體" panose="03000509000000000000" pitchFamily="65" charset="-120"/>
              </a:rPr>
              <a:t>2.7</a:t>
            </a:r>
            <a:r>
              <a:rPr lang="zh-TW" altLang="en-US" sz="2800" dirty="0">
                <a:latin typeface="標楷體" panose="03000509000000000000" pitchFamily="65" charset="-120"/>
                <a:ea typeface="標楷體" panose="03000509000000000000" pitchFamily="65" charset="-120"/>
              </a:rPr>
              <a:t>月至</a:t>
            </a:r>
            <a:r>
              <a:rPr lang="en-US" altLang="zh-TW" sz="2800" dirty="0">
                <a:latin typeface="標楷體" panose="03000509000000000000" pitchFamily="65" charset="-120"/>
                <a:ea typeface="標楷體" panose="03000509000000000000" pitchFamily="65" charset="-120"/>
              </a:rPr>
              <a:t>12</a:t>
            </a:r>
            <a:r>
              <a:rPr lang="zh-TW" altLang="en-US" sz="2800" dirty="0">
                <a:latin typeface="標楷體" panose="03000509000000000000" pitchFamily="65" charset="-120"/>
                <a:ea typeface="標楷體" panose="03000509000000000000" pitchFamily="65" charset="-120"/>
              </a:rPr>
              <a:t>月出生者，至遲為次年</a:t>
            </a:r>
            <a:r>
              <a:rPr lang="en-US" altLang="zh-TW" sz="2800" dirty="0">
                <a:latin typeface="標楷體" panose="03000509000000000000" pitchFamily="65" charset="-120"/>
                <a:ea typeface="標楷體" panose="03000509000000000000" pitchFamily="65" charset="-120"/>
              </a:rPr>
              <a:t>1</a:t>
            </a:r>
            <a:r>
              <a:rPr lang="zh-TW" altLang="en-US" sz="2800" dirty="0">
                <a:latin typeface="標楷體" panose="03000509000000000000" pitchFamily="65" charset="-120"/>
                <a:ea typeface="標楷體" panose="03000509000000000000" pitchFamily="65" charset="-120"/>
              </a:rPr>
              <a:t>月</a:t>
            </a:r>
            <a:r>
              <a:rPr lang="en-US" altLang="zh-TW" sz="2800" dirty="0">
                <a:latin typeface="標楷體" panose="03000509000000000000" pitchFamily="65" charset="-120"/>
                <a:ea typeface="標楷體" panose="03000509000000000000" pitchFamily="65" charset="-120"/>
              </a:rPr>
              <a:t>16</a:t>
            </a:r>
            <a:r>
              <a:rPr lang="zh-TW" altLang="en-US" sz="2800" dirty="0">
                <a:latin typeface="標楷體" panose="03000509000000000000" pitchFamily="65" charset="-120"/>
                <a:ea typeface="標楷體" panose="03000509000000000000" pitchFamily="65" charset="-120"/>
              </a:rPr>
              <a:t>日</a:t>
            </a:r>
          </a:p>
        </p:txBody>
      </p:sp>
      <p:pic>
        <p:nvPicPr>
          <p:cNvPr id="10" name="圖片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9512" y="188640"/>
            <a:ext cx="792088" cy="792088"/>
          </a:xfrm>
          <a:prstGeom prst="rect">
            <a:avLst/>
          </a:prstGeom>
        </p:spPr>
      </p:pic>
    </p:spTree>
    <p:extLst>
      <p:ext uri="{BB962C8B-B14F-4D97-AF65-F5344CB8AC3E}">
        <p14:creationId xmlns:p14="http://schemas.microsoft.com/office/powerpoint/2010/main" val="404786362"/>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539552" y="836712"/>
            <a:ext cx="8229600" cy="1252728"/>
          </a:xfrm>
        </p:spPr>
        <p:txBody>
          <a:bodyPr>
            <a:normAutofit fontScale="90000"/>
          </a:bodyPr>
          <a:lstStyle/>
          <a:p>
            <a:pPr algn="l"/>
            <a:r>
              <a:rPr lang="en-US" altLang="zh-TW" dirty="0">
                <a:solidFill>
                  <a:schemeClr val="tx1"/>
                </a:solidFill>
                <a:latin typeface="+mn-ea"/>
                <a:ea typeface="+mn-ea"/>
              </a:rPr>
              <a:t>Q3</a:t>
            </a:r>
            <a:r>
              <a:rPr lang="zh-TW" altLang="en-US" dirty="0">
                <a:solidFill>
                  <a:schemeClr val="tx1"/>
                </a:solidFill>
              </a:rPr>
              <a:t>：解聘之後年滿</a:t>
            </a:r>
            <a:r>
              <a:rPr lang="en-US" altLang="zh-TW" dirty="0">
                <a:solidFill>
                  <a:schemeClr val="tx1"/>
                </a:solidFill>
              </a:rPr>
              <a:t>65</a:t>
            </a:r>
            <a:r>
              <a:rPr lang="zh-TW" altLang="en-US" dirty="0">
                <a:solidFill>
                  <a:schemeClr val="tx1"/>
                </a:solidFill>
              </a:rPr>
              <a:t>歲之日起</a:t>
            </a:r>
            <a:r>
              <a:rPr lang="en-US" altLang="zh-TW" dirty="0">
                <a:solidFill>
                  <a:schemeClr val="tx1"/>
                </a:solidFill>
              </a:rPr>
              <a:t>6</a:t>
            </a:r>
            <a:r>
              <a:rPr lang="zh-TW" altLang="en-US" dirty="0">
                <a:solidFill>
                  <a:schemeClr val="tx1"/>
                </a:solidFill>
              </a:rPr>
              <a:t>個月內，可否併計解聘前年資辦理退休？</a:t>
            </a:r>
          </a:p>
        </p:txBody>
      </p:sp>
      <p:sp>
        <p:nvSpPr>
          <p:cNvPr id="3" name="內容版面配置區 2"/>
          <p:cNvSpPr>
            <a:spLocks noGrp="1"/>
          </p:cNvSpPr>
          <p:nvPr>
            <p:ph sz="quarter" idx="13"/>
          </p:nvPr>
        </p:nvSpPr>
        <p:spPr>
          <a:xfrm>
            <a:off x="767682" y="2849441"/>
            <a:ext cx="7772870" cy="3424107"/>
          </a:xfrm>
          <a:gradFill flip="none" rotWithShape="1">
            <a:gsLst>
              <a:gs pos="0">
                <a:schemeClr val="bg1"/>
              </a:gs>
              <a:gs pos="100000">
                <a:schemeClr val="accent1">
                  <a:lumMod val="45000"/>
                  <a:lumOff val="55000"/>
                </a:schemeClr>
              </a:gs>
              <a:gs pos="100000">
                <a:schemeClr val="accent1"/>
              </a:gs>
              <a:gs pos="100000">
                <a:schemeClr val="accent1"/>
              </a:gs>
            </a:gsLst>
            <a:lin ang="2700000" scaled="1"/>
            <a:tileRect/>
          </a:gradFill>
        </p:spPr>
        <p:txBody>
          <a:bodyPr>
            <a:normAutofit/>
          </a:bodyPr>
          <a:lstStyle/>
          <a:p>
            <a:pPr marL="0" indent="0">
              <a:buNone/>
            </a:pPr>
            <a:r>
              <a:rPr lang="en-US" altLang="zh-TW" sz="3600" dirty="0">
                <a:solidFill>
                  <a:schemeClr val="tx1"/>
                </a:solidFill>
                <a:latin typeface="+mn-ea"/>
              </a:rPr>
              <a:t>A</a:t>
            </a:r>
            <a:r>
              <a:rPr lang="zh-TW" altLang="en-US" sz="3600" dirty="0">
                <a:solidFill>
                  <a:schemeClr val="tx1"/>
                </a:solidFill>
                <a:latin typeface="+mn-ea"/>
              </a:rPr>
              <a:t>：不可，依退撫條例第 </a:t>
            </a:r>
            <a:r>
              <a:rPr lang="en-US" altLang="zh-TW" sz="3600" dirty="0">
                <a:solidFill>
                  <a:schemeClr val="tx1"/>
                </a:solidFill>
                <a:latin typeface="+mn-ea"/>
              </a:rPr>
              <a:t>87</a:t>
            </a:r>
            <a:r>
              <a:rPr lang="zh-TW" altLang="en-US" sz="3600" dirty="0">
                <a:solidFill>
                  <a:schemeClr val="tx1"/>
                </a:solidFill>
                <a:latin typeface="+mn-ea"/>
              </a:rPr>
              <a:t>條第</a:t>
            </a:r>
            <a:r>
              <a:rPr lang="en-US" altLang="zh-TW" sz="3600" dirty="0">
                <a:solidFill>
                  <a:schemeClr val="tx1"/>
                </a:solidFill>
                <a:latin typeface="+mn-ea"/>
              </a:rPr>
              <a:t>4</a:t>
            </a:r>
            <a:r>
              <a:rPr lang="zh-TW" altLang="en-US" sz="3600" dirty="0">
                <a:solidFill>
                  <a:schemeClr val="tx1"/>
                </a:solidFill>
                <a:latin typeface="+mn-ea"/>
              </a:rPr>
              <a:t>項，被撤職、免職、免除職務、解聘或不續聘、喪失辦理退休權利之法定事由、不得受理退休案之情事等不適用併計年資退休。</a:t>
            </a:r>
          </a:p>
        </p:txBody>
      </p:sp>
      <p:pic>
        <p:nvPicPr>
          <p:cNvPr id="4" name="圖片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9512" y="188640"/>
            <a:ext cx="792088" cy="792088"/>
          </a:xfrm>
          <a:prstGeom prst="rect">
            <a:avLst/>
          </a:prstGeom>
        </p:spPr>
      </p:pic>
    </p:spTree>
    <p:extLst>
      <p:ext uri="{BB962C8B-B14F-4D97-AF65-F5344CB8AC3E}">
        <p14:creationId xmlns:p14="http://schemas.microsoft.com/office/powerpoint/2010/main" val="1538599753"/>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539552" y="836712"/>
            <a:ext cx="8229600" cy="1252728"/>
          </a:xfrm>
        </p:spPr>
        <p:txBody>
          <a:bodyPr>
            <a:normAutofit fontScale="90000"/>
          </a:bodyPr>
          <a:lstStyle/>
          <a:p>
            <a:pPr algn="l"/>
            <a:r>
              <a:rPr lang="en-US" altLang="zh-TW" dirty="0">
                <a:solidFill>
                  <a:schemeClr val="tx1"/>
                </a:solidFill>
                <a:latin typeface="+mn-ea"/>
                <a:ea typeface="+mn-ea"/>
              </a:rPr>
              <a:t>Q4</a:t>
            </a:r>
            <a:r>
              <a:rPr lang="zh-TW" altLang="en-US" dirty="0">
                <a:solidFill>
                  <a:schemeClr val="tx1"/>
                </a:solidFill>
              </a:rPr>
              <a:t>：任職年資保留，於年滿</a:t>
            </a:r>
            <a:r>
              <a:rPr lang="en-US" altLang="zh-TW" dirty="0">
                <a:solidFill>
                  <a:schemeClr val="tx1"/>
                </a:solidFill>
              </a:rPr>
              <a:t>65</a:t>
            </a:r>
            <a:r>
              <a:rPr lang="zh-TW" altLang="en-US" dirty="0">
                <a:solidFill>
                  <a:schemeClr val="tx1"/>
                </a:solidFill>
              </a:rPr>
              <a:t>歲</a:t>
            </a:r>
            <a:r>
              <a:rPr lang="en-US" altLang="zh-TW" dirty="0">
                <a:solidFill>
                  <a:schemeClr val="tx1"/>
                </a:solidFill>
              </a:rPr>
              <a:t>6</a:t>
            </a:r>
            <a:r>
              <a:rPr lang="zh-TW" altLang="en-US" dirty="0">
                <a:solidFill>
                  <a:schemeClr val="tx1"/>
                </a:solidFill>
              </a:rPr>
              <a:t>個月之後才提出，能否申請？</a:t>
            </a:r>
          </a:p>
        </p:txBody>
      </p:sp>
      <p:sp>
        <p:nvSpPr>
          <p:cNvPr id="3" name="內容版面配置區 2"/>
          <p:cNvSpPr>
            <a:spLocks noGrp="1"/>
          </p:cNvSpPr>
          <p:nvPr>
            <p:ph sz="quarter" idx="13"/>
          </p:nvPr>
        </p:nvSpPr>
        <p:spPr>
          <a:xfrm>
            <a:off x="767682" y="2865477"/>
            <a:ext cx="7772870" cy="3424107"/>
          </a:xfrm>
          <a:gradFill flip="none" rotWithShape="1">
            <a:gsLst>
              <a:gs pos="0">
                <a:schemeClr val="bg1"/>
              </a:gs>
              <a:gs pos="100000">
                <a:schemeClr val="accent1">
                  <a:lumMod val="45000"/>
                  <a:lumOff val="55000"/>
                </a:schemeClr>
              </a:gs>
              <a:gs pos="100000">
                <a:schemeClr val="accent1"/>
              </a:gs>
              <a:gs pos="100000">
                <a:srgbClr val="92D050"/>
              </a:gs>
            </a:gsLst>
            <a:lin ang="2700000" scaled="1"/>
            <a:tileRect/>
          </a:gradFill>
        </p:spPr>
        <p:txBody>
          <a:bodyPr>
            <a:normAutofit/>
          </a:bodyPr>
          <a:lstStyle/>
          <a:p>
            <a:pPr marL="0" indent="0">
              <a:buNone/>
            </a:pPr>
            <a:r>
              <a:rPr lang="en-US" altLang="zh-TW" sz="3600" dirty="0">
                <a:solidFill>
                  <a:schemeClr val="tx1"/>
                </a:solidFill>
                <a:latin typeface="標楷體" panose="03000509000000000000" pitchFamily="65" charset="-120"/>
                <a:ea typeface="標楷體" panose="03000509000000000000" pitchFamily="65" charset="-120"/>
              </a:rPr>
              <a:t>A</a:t>
            </a:r>
            <a:r>
              <a:rPr lang="zh-TW" altLang="en-US" sz="3600" dirty="0">
                <a:solidFill>
                  <a:schemeClr val="tx1"/>
                </a:solidFill>
                <a:latin typeface="標楷體" panose="03000509000000000000" pitchFamily="65" charset="-120"/>
                <a:ea typeface="標楷體" panose="03000509000000000000" pitchFamily="65" charset="-120"/>
              </a:rPr>
              <a:t>：不可，必須於年滿</a:t>
            </a:r>
            <a:r>
              <a:rPr lang="en-US" altLang="zh-TW" sz="3600" dirty="0">
                <a:solidFill>
                  <a:schemeClr val="tx1"/>
                </a:solidFill>
                <a:latin typeface="標楷體" panose="03000509000000000000" pitchFamily="65" charset="-120"/>
                <a:ea typeface="標楷體" panose="03000509000000000000" pitchFamily="65" charset="-120"/>
              </a:rPr>
              <a:t>65</a:t>
            </a:r>
            <a:r>
              <a:rPr lang="zh-TW" altLang="en-US" sz="3600" dirty="0">
                <a:solidFill>
                  <a:schemeClr val="tx1"/>
                </a:solidFill>
                <a:latin typeface="標楷體" panose="03000509000000000000" pitchFamily="65" charset="-120"/>
                <a:ea typeface="標楷體" panose="03000509000000000000" pitchFamily="65" charset="-120"/>
              </a:rPr>
              <a:t>歲</a:t>
            </a:r>
            <a:r>
              <a:rPr lang="en-US" altLang="zh-TW" sz="3600" dirty="0">
                <a:solidFill>
                  <a:schemeClr val="tx1"/>
                </a:solidFill>
                <a:latin typeface="標楷體" panose="03000509000000000000" pitchFamily="65" charset="-120"/>
                <a:ea typeface="標楷體" panose="03000509000000000000" pitchFamily="65" charset="-120"/>
              </a:rPr>
              <a:t>6</a:t>
            </a:r>
            <a:r>
              <a:rPr lang="zh-TW" altLang="en-US" sz="3600" dirty="0">
                <a:solidFill>
                  <a:schemeClr val="tx1"/>
                </a:solidFill>
                <a:latin typeface="標楷體" panose="03000509000000000000" pitchFamily="65" charset="-120"/>
                <a:ea typeface="標楷體" panose="03000509000000000000" pitchFamily="65" charset="-120"/>
              </a:rPr>
              <a:t>個月內向最後原服務機關學校辦理。</a:t>
            </a:r>
          </a:p>
        </p:txBody>
      </p:sp>
      <p:pic>
        <p:nvPicPr>
          <p:cNvPr id="4" name="圖片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9512" y="188640"/>
            <a:ext cx="792088" cy="792088"/>
          </a:xfrm>
          <a:prstGeom prst="rect">
            <a:avLst/>
          </a:prstGeom>
        </p:spPr>
      </p:pic>
    </p:spTree>
    <p:extLst>
      <p:ext uri="{BB962C8B-B14F-4D97-AF65-F5344CB8AC3E}">
        <p14:creationId xmlns:p14="http://schemas.microsoft.com/office/powerpoint/2010/main" val="596895618"/>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a:xfrm>
            <a:off x="2109965" y="3068960"/>
            <a:ext cx="4924069" cy="753533"/>
          </a:xfrm>
        </p:spPr>
        <p:txBody>
          <a:bodyPr/>
          <a:lstStyle/>
          <a:p>
            <a:pPr marL="0" indent="0">
              <a:buNone/>
            </a:pPr>
            <a:r>
              <a:rPr lang="zh-TW" altLang="en-US" sz="3600" b="1" dirty="0">
                <a:solidFill>
                  <a:schemeClr val="tx1"/>
                </a:solidFill>
                <a:latin typeface="標楷體" panose="03000509000000000000" pitchFamily="65" charset="-120"/>
              </a:rPr>
              <a:t>五、退休再任限制事項</a:t>
            </a:r>
          </a:p>
          <a:p>
            <a:endParaRPr lang="zh-TW" altLang="en-US" dirty="0"/>
          </a:p>
        </p:txBody>
      </p:sp>
      <p:sp>
        <p:nvSpPr>
          <p:cNvPr id="3" name="標題 2"/>
          <p:cNvSpPr>
            <a:spLocks noGrp="1"/>
          </p:cNvSpPr>
          <p:nvPr>
            <p:ph type="title"/>
          </p:nvPr>
        </p:nvSpPr>
        <p:spPr/>
        <p:txBody>
          <a:bodyPr/>
          <a:lstStyle/>
          <a:p>
            <a:endParaRPr lang="zh-TW" altLang="en-US"/>
          </a:p>
        </p:txBody>
      </p:sp>
    </p:spTree>
    <p:extLst>
      <p:ext uri="{BB962C8B-B14F-4D97-AF65-F5344CB8AC3E}">
        <p14:creationId xmlns:p14="http://schemas.microsoft.com/office/powerpoint/2010/main" val="1701194535"/>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標題 1"/>
          <p:cNvSpPr>
            <a:spLocks noGrp="1"/>
          </p:cNvSpPr>
          <p:nvPr>
            <p:ph type="title"/>
          </p:nvPr>
        </p:nvSpPr>
        <p:spPr>
          <a:xfrm>
            <a:off x="467289" y="548680"/>
            <a:ext cx="8229600" cy="909302"/>
          </a:xfrm>
          <a:solidFill>
            <a:schemeClr val="tx2">
              <a:lumMod val="20000"/>
              <a:lumOff val="80000"/>
            </a:schemeClr>
          </a:solidFill>
        </p:spPr>
        <p:style>
          <a:lnRef idx="1">
            <a:schemeClr val="accent3"/>
          </a:lnRef>
          <a:fillRef idx="1002">
            <a:schemeClr val="lt2"/>
          </a:fillRef>
          <a:effectRef idx="1">
            <a:schemeClr val="accent3"/>
          </a:effectRef>
          <a:fontRef idx="minor">
            <a:schemeClr val="dk1"/>
          </a:fontRef>
        </p:style>
        <p:txBody>
          <a:bodyPr>
            <a:normAutofit/>
          </a:bodyPr>
          <a:lstStyle/>
          <a:p>
            <a:r>
              <a:rPr lang="zh-TW" altLang="en-US" sz="4800" dirty="0">
                <a:solidFill>
                  <a:schemeClr val="tx1"/>
                </a:solidFill>
                <a:latin typeface="標楷體" panose="03000509000000000000" pitchFamily="65" charset="-120"/>
                <a:ea typeface="標楷體" panose="03000509000000000000" pitchFamily="65" charset="-120"/>
              </a:rPr>
              <a:t>退休再任限制</a:t>
            </a:r>
            <a:r>
              <a:rPr lang="en-US" altLang="zh-TW" sz="4800" dirty="0">
                <a:solidFill>
                  <a:schemeClr val="tx1"/>
                </a:solidFill>
                <a:latin typeface="標楷體" panose="03000509000000000000" pitchFamily="65" charset="-120"/>
                <a:ea typeface="標楷體" panose="03000509000000000000" pitchFamily="65" charset="-120"/>
              </a:rPr>
              <a:t>(</a:t>
            </a:r>
            <a:r>
              <a:rPr lang="zh-TW" altLang="en-US" sz="4800" dirty="0">
                <a:solidFill>
                  <a:schemeClr val="tx1"/>
                </a:solidFill>
                <a:latin typeface="標楷體" panose="03000509000000000000" pitchFamily="65" charset="-120"/>
                <a:ea typeface="標楷體" panose="03000509000000000000" pitchFamily="65" charset="-120"/>
              </a:rPr>
              <a:t>一</a:t>
            </a:r>
            <a:r>
              <a:rPr lang="en-US" altLang="zh-TW" sz="4800" dirty="0">
                <a:solidFill>
                  <a:schemeClr val="tx1"/>
                </a:solidFill>
                <a:latin typeface="標楷體" panose="03000509000000000000" pitchFamily="65" charset="-120"/>
                <a:ea typeface="標楷體" panose="03000509000000000000" pitchFamily="65" charset="-120"/>
              </a:rPr>
              <a:t>)</a:t>
            </a:r>
            <a:r>
              <a:rPr lang="zh-TW" altLang="en-US" sz="2000" dirty="0">
                <a:solidFill>
                  <a:schemeClr val="tx1"/>
                </a:solidFill>
                <a:latin typeface="標楷體" panose="03000509000000000000" pitchFamily="65" charset="-120"/>
                <a:ea typeface="標楷體" panose="03000509000000000000" pitchFamily="65" charset="-120"/>
              </a:rPr>
              <a:t> </a:t>
            </a:r>
            <a:r>
              <a:rPr lang="zh-TW" altLang="en-US" sz="2000" dirty="0">
                <a:solidFill>
                  <a:srgbClr val="FF0000"/>
                </a:solidFill>
                <a:latin typeface="標楷體" panose="03000509000000000000" pitchFamily="65" charset="-120"/>
                <a:ea typeface="標楷體" panose="03000509000000000000" pitchFamily="65" charset="-120"/>
              </a:rPr>
              <a:t>教</a:t>
            </a:r>
            <a:r>
              <a:rPr lang="en-US" altLang="zh-TW" sz="2000" dirty="0">
                <a:solidFill>
                  <a:srgbClr val="FF0000"/>
                </a:solidFill>
                <a:latin typeface="標楷體" panose="03000509000000000000" pitchFamily="65" charset="-120"/>
                <a:ea typeface="標楷體" panose="03000509000000000000" pitchFamily="65" charset="-120"/>
              </a:rPr>
              <a:t>#77</a:t>
            </a:r>
            <a:endParaRPr lang="zh-TW" altLang="en-US" sz="2000" dirty="0">
              <a:solidFill>
                <a:srgbClr val="FF0000"/>
              </a:solidFill>
              <a:latin typeface="標楷體" panose="03000509000000000000" pitchFamily="65" charset="-120"/>
              <a:ea typeface="標楷體" panose="03000509000000000000" pitchFamily="65" charset="-120"/>
            </a:endParaRPr>
          </a:p>
        </p:txBody>
      </p:sp>
      <p:sp>
        <p:nvSpPr>
          <p:cNvPr id="9" name="AutoShape 5"/>
          <p:cNvSpPr>
            <a:spLocks noGrp="1" noChangeArrowheads="1"/>
          </p:cNvSpPr>
          <p:nvPr>
            <p:ph sz="quarter" idx="13"/>
          </p:nvPr>
        </p:nvSpPr>
        <p:spPr bwMode="auto">
          <a:xfrm>
            <a:off x="642910" y="1643050"/>
            <a:ext cx="4289130" cy="685791"/>
          </a:xfrm>
          <a:prstGeom prst="roundRect">
            <a:avLst>
              <a:gd name="adj" fmla="val 50000"/>
            </a:avLst>
          </a:prstGeom>
          <a:solidFill>
            <a:schemeClr val="accent6"/>
          </a:solidFill>
          <a:ln w="9525">
            <a:noFill/>
            <a:round/>
            <a:headEnd/>
            <a:tailEnd/>
          </a:ln>
          <a:effectLst>
            <a:outerShdw dist="35921" dir="2700000" algn="ctr" rotWithShape="0">
              <a:schemeClr val="bg2">
                <a:alpha val="50000"/>
              </a:schemeClr>
            </a:outerShdw>
          </a:effectLst>
        </p:spPr>
        <p:txBody>
          <a:bodyPr wrap="none" anchor="ctr">
            <a:normAutofit fontScale="85000" lnSpcReduction="20000"/>
          </a:bodyPr>
          <a:lstStyle/>
          <a:p>
            <a:pPr algn="ctr">
              <a:buNone/>
            </a:pPr>
            <a:r>
              <a:rPr lang="zh-TW" altLang="en-US" sz="3600" dirty="0">
                <a:solidFill>
                  <a:schemeClr val="tx1"/>
                </a:solidFill>
                <a:latin typeface="標楷體" panose="03000509000000000000" pitchFamily="65" charset="-120"/>
                <a:ea typeface="標楷體" panose="03000509000000000000" pitchFamily="65" charset="-120"/>
              </a:rPr>
              <a:t>退休再任停領月退休金</a:t>
            </a:r>
          </a:p>
        </p:txBody>
      </p:sp>
      <p:sp>
        <p:nvSpPr>
          <p:cNvPr id="10" name="AutoShape 6"/>
          <p:cNvSpPr>
            <a:spLocks noChangeArrowheads="1"/>
          </p:cNvSpPr>
          <p:nvPr/>
        </p:nvSpPr>
        <p:spPr bwMode="auto">
          <a:xfrm>
            <a:off x="323528" y="2357430"/>
            <a:ext cx="8568952" cy="3519842"/>
          </a:xfrm>
          <a:prstGeom prst="roundRect">
            <a:avLst>
              <a:gd name="adj" fmla="val 9106"/>
            </a:avLst>
          </a:prstGeom>
          <a:gradFill>
            <a:gsLst>
              <a:gs pos="0">
                <a:schemeClr val="accent1">
                  <a:lumMod val="5000"/>
                  <a:lumOff val="95000"/>
                </a:schemeClr>
              </a:gs>
              <a:gs pos="100000">
                <a:schemeClr val="accent1">
                  <a:lumMod val="45000"/>
                  <a:lumOff val="55000"/>
                </a:schemeClr>
              </a:gs>
              <a:gs pos="100000">
                <a:schemeClr val="accent1"/>
              </a:gs>
              <a:gs pos="100000">
                <a:schemeClr val="accent1">
                  <a:lumMod val="30000"/>
                  <a:lumOff val="70000"/>
                </a:schemeClr>
              </a:gs>
            </a:gsLst>
            <a:lin ang="5400000" scaled="1"/>
          </a:gradFill>
          <a:ln w="9525">
            <a:noFill/>
            <a:round/>
            <a:headEnd/>
            <a:tailEnd/>
          </a:ln>
          <a:effectLst/>
        </p:spPr>
        <p:txBody>
          <a:bodyPr wrap="none" anchor="ctr"/>
          <a:lstStyle/>
          <a:p>
            <a:pPr marL="457200" indent="-457200">
              <a:lnSpc>
                <a:spcPts val="4000"/>
              </a:lnSpc>
              <a:buSzPct val="90000"/>
              <a:buFont typeface="Arial" panose="020B0604020202020204" pitchFamily="34" charset="0"/>
              <a:buChar char="•"/>
            </a:pPr>
            <a:r>
              <a:rPr lang="zh-TW" altLang="en-US" sz="3200" dirty="0">
                <a:solidFill>
                  <a:schemeClr val="tx1"/>
                </a:solidFill>
                <a:latin typeface="標楷體" panose="03000509000000000000" pitchFamily="65" charset="-120"/>
              </a:rPr>
              <a:t>停領規定</a:t>
            </a:r>
            <a:endParaRPr lang="en-US" altLang="zh-TW" sz="3200" dirty="0">
              <a:solidFill>
                <a:schemeClr val="tx1"/>
              </a:solidFill>
              <a:latin typeface="標楷體" panose="03000509000000000000" pitchFamily="65" charset="-120"/>
            </a:endParaRPr>
          </a:p>
          <a:p>
            <a:pPr lvl="1">
              <a:lnSpc>
                <a:spcPts val="4000"/>
              </a:lnSpc>
              <a:buSzPct val="90000"/>
            </a:pPr>
            <a:r>
              <a:rPr lang="zh-TW" altLang="en-US" sz="3200" dirty="0">
                <a:solidFill>
                  <a:schemeClr val="tx1"/>
                </a:solidFill>
                <a:latin typeface="標楷體" panose="03000509000000000000" pitchFamily="65" charset="-120"/>
              </a:rPr>
              <a:t>依第</a:t>
            </a:r>
            <a:r>
              <a:rPr lang="en-US" altLang="zh-TW" sz="3200" dirty="0">
                <a:solidFill>
                  <a:schemeClr val="tx1"/>
                </a:solidFill>
                <a:latin typeface="標楷體" panose="03000509000000000000" pitchFamily="65" charset="-120"/>
              </a:rPr>
              <a:t>70</a:t>
            </a:r>
            <a:r>
              <a:rPr lang="zh-TW" altLang="en-US" sz="3200" dirty="0">
                <a:solidFill>
                  <a:schemeClr val="tx1"/>
                </a:solidFill>
                <a:latin typeface="標楷體" panose="03000509000000000000" pitchFamily="65" charset="-120"/>
              </a:rPr>
              <a:t>條第</a:t>
            </a:r>
            <a:r>
              <a:rPr lang="en-US" altLang="zh-TW" sz="3200" dirty="0">
                <a:solidFill>
                  <a:schemeClr val="tx1"/>
                </a:solidFill>
                <a:latin typeface="標楷體" panose="03000509000000000000" pitchFamily="65" charset="-120"/>
              </a:rPr>
              <a:t>3</a:t>
            </a:r>
            <a:r>
              <a:rPr lang="zh-TW" altLang="en-US" sz="3200" dirty="0">
                <a:solidFill>
                  <a:schemeClr val="tx1"/>
                </a:solidFill>
                <a:latin typeface="標楷體" panose="03000509000000000000" pitchFamily="65" charset="-120"/>
              </a:rPr>
              <a:t>項及第</a:t>
            </a:r>
            <a:r>
              <a:rPr lang="en-US" altLang="zh-TW" sz="3200" dirty="0">
                <a:solidFill>
                  <a:schemeClr val="tx1"/>
                </a:solidFill>
                <a:latin typeface="標楷體" panose="03000509000000000000" pitchFamily="65" charset="-120"/>
              </a:rPr>
              <a:t>77</a:t>
            </a:r>
            <a:r>
              <a:rPr lang="zh-TW" altLang="en-US" sz="3200" dirty="0">
                <a:solidFill>
                  <a:schemeClr val="tx1"/>
                </a:solidFill>
                <a:latin typeface="標楷體" panose="03000509000000000000" pitchFamily="65" charset="-120"/>
              </a:rPr>
              <a:t>條第</a:t>
            </a:r>
            <a:r>
              <a:rPr lang="en-US" altLang="zh-TW" sz="3200" dirty="0">
                <a:solidFill>
                  <a:schemeClr val="tx1"/>
                </a:solidFill>
                <a:latin typeface="標楷體" panose="03000509000000000000" pitchFamily="65" charset="-120"/>
              </a:rPr>
              <a:t>1</a:t>
            </a:r>
            <a:r>
              <a:rPr lang="zh-TW" altLang="en-US" sz="3200" dirty="0">
                <a:solidFill>
                  <a:schemeClr val="tx1"/>
                </a:solidFill>
                <a:latin typeface="標楷體" panose="03000509000000000000" pitchFamily="65" charset="-120"/>
              </a:rPr>
              <a:t>項規定略以，</a:t>
            </a:r>
            <a:r>
              <a:rPr lang="zh-TW" altLang="zh-TW" sz="3200" dirty="0">
                <a:solidFill>
                  <a:schemeClr val="tx1"/>
                </a:solidFill>
                <a:latin typeface="標楷體" panose="03000509000000000000" pitchFamily="65" charset="-120"/>
              </a:rPr>
              <a:t>退</a:t>
            </a:r>
            <a:endParaRPr lang="en-US" altLang="zh-TW" sz="3200" dirty="0">
              <a:solidFill>
                <a:schemeClr val="tx1"/>
              </a:solidFill>
              <a:latin typeface="標楷體" panose="03000509000000000000" pitchFamily="65" charset="-120"/>
            </a:endParaRPr>
          </a:p>
          <a:p>
            <a:pPr lvl="1">
              <a:lnSpc>
                <a:spcPts val="4000"/>
              </a:lnSpc>
              <a:buSzPct val="90000"/>
            </a:pPr>
            <a:r>
              <a:rPr lang="zh-TW" altLang="zh-TW" sz="3200" dirty="0">
                <a:solidFill>
                  <a:schemeClr val="tx1"/>
                </a:solidFill>
                <a:latin typeface="標楷體" panose="03000509000000000000" pitchFamily="65" charset="-120"/>
              </a:rPr>
              <a:t>休教職員經審定支（兼）領月退休金再任</a:t>
            </a:r>
            <a:r>
              <a:rPr lang="zh-TW" altLang="en-US" sz="3200" dirty="0">
                <a:solidFill>
                  <a:schemeClr val="tx1"/>
                </a:solidFill>
                <a:latin typeface="標楷體" panose="03000509000000000000" pitchFamily="65" charset="-120"/>
              </a:rPr>
              <a:t>第</a:t>
            </a:r>
            <a:endParaRPr lang="en-US" altLang="zh-TW" sz="3200" dirty="0">
              <a:solidFill>
                <a:schemeClr val="tx1"/>
              </a:solidFill>
              <a:latin typeface="標楷體" panose="03000509000000000000" pitchFamily="65" charset="-120"/>
            </a:endParaRPr>
          </a:p>
          <a:p>
            <a:pPr lvl="1">
              <a:lnSpc>
                <a:spcPts val="4000"/>
              </a:lnSpc>
              <a:buSzPct val="90000"/>
            </a:pPr>
            <a:r>
              <a:rPr lang="en-US" altLang="zh-TW" sz="3200" dirty="0">
                <a:solidFill>
                  <a:schemeClr val="tx1"/>
                </a:solidFill>
                <a:latin typeface="標楷體" panose="03000509000000000000" pitchFamily="65" charset="-120"/>
              </a:rPr>
              <a:t>77</a:t>
            </a:r>
            <a:r>
              <a:rPr lang="zh-TW" altLang="en-US" sz="3200" dirty="0">
                <a:solidFill>
                  <a:schemeClr val="tx1"/>
                </a:solidFill>
                <a:latin typeface="標楷體" panose="03000509000000000000" pitchFamily="65" charset="-120"/>
              </a:rPr>
              <a:t>條第</a:t>
            </a:r>
            <a:r>
              <a:rPr lang="en-US" altLang="zh-TW" sz="3200" dirty="0">
                <a:solidFill>
                  <a:schemeClr val="tx1"/>
                </a:solidFill>
                <a:latin typeface="標楷體" panose="03000509000000000000" pitchFamily="65" charset="-120"/>
              </a:rPr>
              <a:t>1</a:t>
            </a:r>
            <a:r>
              <a:rPr lang="zh-TW" altLang="en-US" sz="3200" dirty="0">
                <a:solidFill>
                  <a:schemeClr val="tx1"/>
                </a:solidFill>
                <a:latin typeface="標楷體" panose="03000509000000000000" pitchFamily="65" charset="-120"/>
              </a:rPr>
              <a:t>項所定職務且每月支領薪酬總額超過</a:t>
            </a:r>
            <a:endParaRPr lang="en-US" altLang="zh-TW" sz="3200" dirty="0">
              <a:solidFill>
                <a:schemeClr val="tx1"/>
              </a:solidFill>
              <a:latin typeface="標楷體" panose="03000509000000000000" pitchFamily="65" charset="-120"/>
            </a:endParaRPr>
          </a:p>
          <a:p>
            <a:pPr lvl="1">
              <a:lnSpc>
                <a:spcPts val="4000"/>
              </a:lnSpc>
              <a:buSzPct val="90000"/>
            </a:pPr>
            <a:r>
              <a:rPr lang="zh-TW" altLang="en-US" sz="3200" dirty="0">
                <a:solidFill>
                  <a:schemeClr val="tx1"/>
                </a:solidFill>
                <a:latin typeface="標楷體" panose="03000509000000000000" pitchFamily="65" charset="-120"/>
              </a:rPr>
              <a:t>法定基本工資者</a:t>
            </a:r>
            <a:r>
              <a:rPr lang="zh-TW" altLang="zh-TW" sz="3200" dirty="0">
                <a:solidFill>
                  <a:schemeClr val="tx1"/>
                </a:solidFill>
                <a:latin typeface="標楷體" panose="03000509000000000000" pitchFamily="65" charset="-120"/>
              </a:rPr>
              <a:t>，停止領受</a:t>
            </a:r>
            <a:r>
              <a:rPr lang="zh-TW" altLang="en-US" sz="3200" dirty="0">
                <a:solidFill>
                  <a:schemeClr val="tx1"/>
                </a:solidFill>
                <a:latin typeface="標楷體" panose="03000509000000000000" pitchFamily="65" charset="-120"/>
              </a:rPr>
              <a:t>月退休金及優惠</a:t>
            </a:r>
            <a:endParaRPr lang="en-US" altLang="zh-TW" sz="3200" dirty="0">
              <a:solidFill>
                <a:schemeClr val="tx1"/>
              </a:solidFill>
              <a:latin typeface="標楷體" panose="03000509000000000000" pitchFamily="65" charset="-120"/>
            </a:endParaRPr>
          </a:p>
          <a:p>
            <a:pPr lvl="1">
              <a:lnSpc>
                <a:spcPts val="4000"/>
              </a:lnSpc>
              <a:buSzPct val="90000"/>
            </a:pPr>
            <a:r>
              <a:rPr lang="zh-TW" altLang="en-US" sz="3200" dirty="0">
                <a:solidFill>
                  <a:schemeClr val="tx1"/>
                </a:solidFill>
                <a:latin typeface="標楷體" panose="03000509000000000000" pitchFamily="65" charset="-120"/>
              </a:rPr>
              <a:t>存款利息，</a:t>
            </a:r>
            <a:r>
              <a:rPr lang="zh-TW" altLang="zh-TW" sz="3200" dirty="0">
                <a:solidFill>
                  <a:schemeClr val="tx1"/>
                </a:solidFill>
                <a:latin typeface="標楷體" panose="03000509000000000000" pitchFamily="65" charset="-120"/>
              </a:rPr>
              <a:t>至原因消滅時恢復。</a:t>
            </a:r>
            <a:endParaRPr lang="en-US" altLang="zh-TW" sz="3200" dirty="0">
              <a:solidFill>
                <a:schemeClr val="tx1"/>
              </a:solidFill>
              <a:latin typeface="標楷體" panose="03000509000000000000" pitchFamily="65" charset="-120"/>
            </a:endParaRPr>
          </a:p>
        </p:txBody>
      </p:sp>
      <p:pic>
        <p:nvPicPr>
          <p:cNvPr id="6" name="圖片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9512" y="188640"/>
            <a:ext cx="792088" cy="792088"/>
          </a:xfrm>
          <a:prstGeom prst="rect">
            <a:avLst/>
          </a:prstGeom>
        </p:spPr>
      </p:pic>
    </p:spTree>
    <p:extLst>
      <p:ext uri="{BB962C8B-B14F-4D97-AF65-F5344CB8AC3E}">
        <p14:creationId xmlns:p14="http://schemas.microsoft.com/office/powerpoint/2010/main" val="239634534"/>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標題 1"/>
          <p:cNvSpPr>
            <a:spLocks noGrp="1"/>
          </p:cNvSpPr>
          <p:nvPr>
            <p:ph type="title"/>
          </p:nvPr>
        </p:nvSpPr>
        <p:spPr>
          <a:xfrm>
            <a:off x="685332" y="476672"/>
            <a:ext cx="7773338" cy="1080121"/>
          </a:xfrm>
          <a:noFill/>
          <a:ln>
            <a:noFill/>
          </a:ln>
        </p:spPr>
        <p:style>
          <a:lnRef idx="1">
            <a:schemeClr val="accent3"/>
          </a:lnRef>
          <a:fillRef idx="1002">
            <a:schemeClr val="lt2"/>
          </a:fillRef>
          <a:effectRef idx="1">
            <a:schemeClr val="accent3"/>
          </a:effectRef>
          <a:fontRef idx="minor">
            <a:schemeClr val="dk1"/>
          </a:fontRef>
        </p:style>
        <p:txBody>
          <a:bodyPr>
            <a:normAutofit/>
          </a:bodyPr>
          <a:lstStyle/>
          <a:p>
            <a:r>
              <a:rPr lang="zh-TW" altLang="en-US" sz="4800" dirty="0">
                <a:solidFill>
                  <a:schemeClr val="tx1"/>
                </a:solidFill>
                <a:latin typeface="+mn-ea"/>
              </a:rPr>
              <a:t>退休再任限制</a:t>
            </a:r>
            <a:r>
              <a:rPr lang="en-US" altLang="zh-TW" sz="4800" dirty="0">
                <a:solidFill>
                  <a:schemeClr val="tx1"/>
                </a:solidFill>
                <a:latin typeface="+mn-ea"/>
              </a:rPr>
              <a:t>(</a:t>
            </a:r>
            <a:r>
              <a:rPr lang="zh-TW" altLang="en-US" sz="4800" dirty="0">
                <a:solidFill>
                  <a:schemeClr val="tx1"/>
                </a:solidFill>
                <a:latin typeface="+mn-ea"/>
              </a:rPr>
              <a:t>二</a:t>
            </a:r>
            <a:r>
              <a:rPr lang="en-US" altLang="zh-TW" sz="4800" dirty="0">
                <a:solidFill>
                  <a:schemeClr val="tx1"/>
                </a:solidFill>
                <a:latin typeface="+mn-ea"/>
              </a:rPr>
              <a:t>)</a:t>
            </a:r>
            <a:r>
              <a:rPr lang="zh-TW" altLang="en-US" sz="2200" dirty="0">
                <a:solidFill>
                  <a:schemeClr val="tx1"/>
                </a:solidFill>
                <a:latin typeface="+mn-ea"/>
              </a:rPr>
              <a:t> </a:t>
            </a:r>
            <a:r>
              <a:rPr lang="zh-TW" altLang="en-US" sz="2000" dirty="0">
                <a:solidFill>
                  <a:srgbClr val="FF0000"/>
                </a:solidFill>
                <a:latin typeface="標楷體" panose="03000509000000000000" pitchFamily="65" charset="-120"/>
                <a:ea typeface="標楷體" panose="03000509000000000000" pitchFamily="65" charset="-120"/>
              </a:rPr>
              <a:t>教</a:t>
            </a:r>
            <a:r>
              <a:rPr lang="en-US" altLang="zh-TW" sz="2000" dirty="0">
                <a:solidFill>
                  <a:srgbClr val="FF0000"/>
                </a:solidFill>
                <a:latin typeface="標楷體" panose="03000509000000000000" pitchFamily="65" charset="-120"/>
                <a:ea typeface="標楷體" panose="03000509000000000000" pitchFamily="65" charset="-120"/>
              </a:rPr>
              <a:t>#77</a:t>
            </a:r>
            <a:r>
              <a:rPr lang="zh-TW" altLang="en-US" sz="2000" dirty="0">
                <a:solidFill>
                  <a:srgbClr val="FF0000"/>
                </a:solidFill>
                <a:latin typeface="標楷體" panose="03000509000000000000" pitchFamily="65" charset="-120"/>
                <a:ea typeface="標楷體" panose="03000509000000000000" pitchFamily="65" charset="-120"/>
              </a:rPr>
              <a:t>、教細＃</a:t>
            </a:r>
            <a:r>
              <a:rPr lang="en-US" altLang="zh-TW" sz="2000" dirty="0">
                <a:solidFill>
                  <a:srgbClr val="FF0000"/>
                </a:solidFill>
                <a:latin typeface="標楷體" panose="03000509000000000000" pitchFamily="65" charset="-120"/>
                <a:ea typeface="標楷體" panose="03000509000000000000" pitchFamily="65" charset="-120"/>
              </a:rPr>
              <a:t>109</a:t>
            </a:r>
            <a:endParaRPr lang="zh-TW" altLang="en-US" sz="2000" dirty="0">
              <a:solidFill>
                <a:srgbClr val="FF0000"/>
              </a:solidFill>
              <a:latin typeface="標楷體" panose="03000509000000000000" pitchFamily="65" charset="-120"/>
              <a:ea typeface="標楷體" panose="03000509000000000000" pitchFamily="65" charset="-120"/>
            </a:endParaRPr>
          </a:p>
        </p:txBody>
      </p:sp>
      <p:sp>
        <p:nvSpPr>
          <p:cNvPr id="9" name="AutoShape 5"/>
          <p:cNvSpPr>
            <a:spLocks noGrp="1" noChangeArrowheads="1"/>
          </p:cNvSpPr>
          <p:nvPr>
            <p:ph sz="quarter" idx="13"/>
          </p:nvPr>
        </p:nvSpPr>
        <p:spPr bwMode="auto">
          <a:xfrm>
            <a:off x="550054" y="1743077"/>
            <a:ext cx="3661906" cy="685791"/>
          </a:xfrm>
          <a:prstGeom prst="roundRect">
            <a:avLst>
              <a:gd name="adj" fmla="val 50000"/>
            </a:avLst>
          </a:prstGeom>
          <a:solidFill>
            <a:srgbClr val="00B0F0"/>
          </a:solidFill>
          <a:ln w="9525">
            <a:noFill/>
            <a:round/>
            <a:headEnd/>
            <a:tailEnd/>
          </a:ln>
          <a:effectLst>
            <a:outerShdw dist="35921" dir="2700000" algn="ctr" rotWithShape="0">
              <a:schemeClr val="bg2">
                <a:alpha val="50000"/>
              </a:schemeClr>
            </a:outerShdw>
          </a:effectLst>
        </p:spPr>
        <p:txBody>
          <a:bodyPr wrap="none" anchor="ctr">
            <a:noAutofit/>
          </a:bodyPr>
          <a:lstStyle/>
          <a:p>
            <a:pPr algn="ctr">
              <a:buNone/>
            </a:pPr>
            <a:r>
              <a:rPr lang="zh-TW" altLang="en-US" sz="3200" dirty="0">
                <a:solidFill>
                  <a:schemeClr val="tx1"/>
                </a:solidFill>
                <a:latin typeface="+mn-ea"/>
              </a:rPr>
              <a:t>受限制機關（構）</a:t>
            </a:r>
            <a:r>
              <a:rPr lang="en-US" altLang="zh-TW" sz="3200" dirty="0">
                <a:solidFill>
                  <a:schemeClr val="tx1"/>
                </a:solidFill>
                <a:latin typeface="+mn-ea"/>
              </a:rPr>
              <a:t>1</a:t>
            </a:r>
            <a:endParaRPr lang="zh-TW" altLang="en-US" sz="3200" dirty="0">
              <a:solidFill>
                <a:schemeClr val="tx1"/>
              </a:solidFill>
              <a:latin typeface="+mn-ea"/>
            </a:endParaRPr>
          </a:p>
        </p:txBody>
      </p:sp>
      <p:sp>
        <p:nvSpPr>
          <p:cNvPr id="10" name="AutoShape 6"/>
          <p:cNvSpPr>
            <a:spLocks noChangeArrowheads="1"/>
          </p:cNvSpPr>
          <p:nvPr/>
        </p:nvSpPr>
        <p:spPr bwMode="auto">
          <a:xfrm>
            <a:off x="639144" y="2492896"/>
            <a:ext cx="7715304" cy="4032448"/>
          </a:xfrm>
          <a:prstGeom prst="roundRect">
            <a:avLst>
              <a:gd name="adj" fmla="val 9106"/>
            </a:avLst>
          </a:prstGeom>
          <a:solidFill>
            <a:schemeClr val="bg1"/>
          </a:solidFill>
          <a:ln w="9525">
            <a:solidFill>
              <a:schemeClr val="accent4">
                <a:lumMod val="60000"/>
                <a:lumOff val="40000"/>
              </a:schemeClr>
            </a:solidFill>
            <a:round/>
            <a:headEnd/>
            <a:tailEnd/>
          </a:ln>
          <a:effectLst/>
        </p:spPr>
        <p:txBody>
          <a:bodyPr wrap="none" anchor="ctr"/>
          <a:lstStyle/>
          <a:p>
            <a:pPr>
              <a:lnSpc>
                <a:spcPts val="4200"/>
              </a:lnSpc>
              <a:buSzPct val="90000"/>
            </a:pPr>
            <a:r>
              <a:rPr lang="zh-TW" altLang="en-US" sz="2800" dirty="0">
                <a:solidFill>
                  <a:schemeClr val="tx1"/>
                </a:solidFill>
                <a:latin typeface="+mn-ea"/>
                <a:ea typeface="+mn-ea"/>
              </a:rPr>
              <a:t>  </a:t>
            </a:r>
            <a:r>
              <a:rPr lang="zh-TW" altLang="zh-TW" sz="2800" dirty="0">
                <a:solidFill>
                  <a:schemeClr val="tx1"/>
                </a:solidFill>
                <a:latin typeface="+mn-ea"/>
                <a:ea typeface="+mn-ea"/>
              </a:rPr>
              <a:t>政府編列預算之機關</a:t>
            </a:r>
            <a:r>
              <a:rPr lang="zh-TW" altLang="en-US" sz="2800" dirty="0">
                <a:solidFill>
                  <a:schemeClr val="tx1"/>
                </a:solidFill>
                <a:latin typeface="+mn-ea"/>
                <a:ea typeface="+mn-ea"/>
              </a:rPr>
              <a:t>（構）</a:t>
            </a:r>
            <a:r>
              <a:rPr lang="zh-TW" altLang="zh-TW" sz="2800" dirty="0">
                <a:solidFill>
                  <a:schemeClr val="tx1"/>
                </a:solidFill>
                <a:latin typeface="+mn-ea"/>
                <a:ea typeface="+mn-ea"/>
              </a:rPr>
              <a:t>、學校</a:t>
            </a:r>
            <a:r>
              <a:rPr lang="zh-TW" altLang="en-US" sz="2800" dirty="0">
                <a:solidFill>
                  <a:schemeClr val="tx1"/>
                </a:solidFill>
                <a:latin typeface="+mn-ea"/>
                <a:ea typeface="+mn-ea"/>
              </a:rPr>
              <a:t>或團體之</a:t>
            </a:r>
            <a:endParaRPr lang="en-US" altLang="zh-TW" sz="2800" dirty="0">
              <a:solidFill>
                <a:schemeClr val="tx1"/>
              </a:solidFill>
              <a:latin typeface="+mn-ea"/>
              <a:ea typeface="+mn-ea"/>
            </a:endParaRPr>
          </a:p>
          <a:p>
            <a:pPr>
              <a:lnSpc>
                <a:spcPts val="4200"/>
              </a:lnSpc>
              <a:buSzPct val="90000"/>
            </a:pPr>
            <a:r>
              <a:rPr lang="zh-TW" altLang="en-US" sz="2800" dirty="0">
                <a:solidFill>
                  <a:schemeClr val="tx1"/>
                </a:solidFill>
                <a:latin typeface="+mn-ea"/>
                <a:ea typeface="+mn-ea"/>
              </a:rPr>
              <a:t>  職務</a:t>
            </a:r>
            <a:endParaRPr lang="en-US" altLang="zh-TW" sz="2800" dirty="0">
              <a:solidFill>
                <a:schemeClr val="tx1"/>
              </a:solidFill>
              <a:latin typeface="+mn-ea"/>
              <a:ea typeface="+mn-ea"/>
            </a:endParaRPr>
          </a:p>
          <a:p>
            <a:pPr marL="742950" lvl="1" indent="-285750">
              <a:lnSpc>
                <a:spcPts val="4200"/>
              </a:lnSpc>
              <a:buSzPct val="90000"/>
              <a:buFont typeface="Arial" panose="020B0604020202020204" pitchFamily="34" charset="0"/>
              <a:buChar char="•"/>
            </a:pPr>
            <a:r>
              <a:rPr lang="zh-TW" altLang="zh-TW" sz="2800" dirty="0">
                <a:solidFill>
                  <a:schemeClr val="tx1"/>
                </a:solidFill>
                <a:latin typeface="+mn-ea"/>
                <a:ea typeface="+mn-ea"/>
              </a:rPr>
              <a:t>由政府預算支給薪酬。</a:t>
            </a:r>
            <a:endParaRPr lang="en-US" altLang="zh-TW" sz="2800" dirty="0">
              <a:solidFill>
                <a:schemeClr val="tx1"/>
              </a:solidFill>
              <a:latin typeface="+mn-ea"/>
              <a:ea typeface="+mn-ea"/>
            </a:endParaRPr>
          </a:p>
          <a:p>
            <a:pPr marL="742950" lvl="1" indent="-285750">
              <a:lnSpc>
                <a:spcPts val="4200"/>
              </a:lnSpc>
              <a:buSzPct val="90000"/>
              <a:buFont typeface="Arial" panose="020B0604020202020204" pitchFamily="34" charset="0"/>
              <a:buChar char="•"/>
            </a:pPr>
            <a:r>
              <a:rPr lang="zh-TW" altLang="zh-TW" sz="2800" dirty="0">
                <a:solidFill>
                  <a:schemeClr val="tx1"/>
                </a:solidFill>
                <a:latin typeface="+mn-ea"/>
                <a:ea typeface="+mn-ea"/>
              </a:rPr>
              <a:t>由機關（構）或學校直接僱用</a:t>
            </a:r>
            <a:r>
              <a:rPr lang="zh-TW" altLang="en-US" sz="2800" dirty="0">
                <a:solidFill>
                  <a:schemeClr val="tx1"/>
                </a:solidFill>
                <a:latin typeface="+mn-ea"/>
                <a:ea typeface="+mn-ea"/>
              </a:rPr>
              <a:t>。</a:t>
            </a:r>
            <a:endParaRPr lang="en-US" altLang="zh-TW" sz="2800" dirty="0">
              <a:solidFill>
                <a:schemeClr val="tx1"/>
              </a:solidFill>
              <a:latin typeface="+mn-ea"/>
              <a:ea typeface="+mn-ea"/>
            </a:endParaRPr>
          </a:p>
          <a:p>
            <a:pPr marL="742950" lvl="1" indent="-285750">
              <a:lnSpc>
                <a:spcPts val="4200"/>
              </a:lnSpc>
              <a:buSzPct val="90000"/>
              <a:buFont typeface="Arial" panose="020B0604020202020204" pitchFamily="34" charset="0"/>
              <a:buChar char="•"/>
            </a:pPr>
            <a:r>
              <a:rPr lang="zh-TW" altLang="zh-TW" sz="2800" dirty="0">
                <a:solidFill>
                  <a:schemeClr val="tx1"/>
                </a:solidFill>
                <a:latin typeface="+mn-ea"/>
                <a:ea typeface="+mn-ea"/>
              </a:rPr>
              <a:t>受委託行使公權力之團體、個人所僱用</a:t>
            </a:r>
            <a:r>
              <a:rPr lang="zh-TW" altLang="en-US" sz="2800" dirty="0">
                <a:solidFill>
                  <a:schemeClr val="tx1"/>
                </a:solidFill>
                <a:latin typeface="+mn-ea"/>
                <a:ea typeface="+mn-ea"/>
              </a:rPr>
              <a:t>。</a:t>
            </a:r>
            <a:endParaRPr lang="en-US" altLang="zh-TW" sz="2800" dirty="0">
              <a:solidFill>
                <a:schemeClr val="tx1"/>
              </a:solidFill>
              <a:latin typeface="+mn-ea"/>
              <a:ea typeface="+mn-ea"/>
            </a:endParaRPr>
          </a:p>
          <a:p>
            <a:pPr marL="742950" lvl="1" indent="-285750">
              <a:lnSpc>
                <a:spcPts val="4200"/>
              </a:lnSpc>
              <a:buSzPct val="90000"/>
              <a:buFont typeface="Arial" panose="020B0604020202020204" pitchFamily="34" charset="0"/>
              <a:buChar char="•"/>
            </a:pPr>
            <a:r>
              <a:rPr lang="zh-TW" altLang="zh-TW" sz="2800" dirty="0">
                <a:solidFill>
                  <a:schemeClr val="tx1"/>
                </a:solidFill>
                <a:latin typeface="+mn-ea"/>
                <a:ea typeface="+mn-ea"/>
              </a:rPr>
              <a:t>承攬政府業務之團體、個人所僱用。</a:t>
            </a:r>
            <a:endParaRPr lang="en-US" altLang="zh-TW" sz="2800" dirty="0">
              <a:solidFill>
                <a:schemeClr val="tx1"/>
              </a:solidFill>
              <a:latin typeface="+mn-ea"/>
              <a:ea typeface="+mn-ea"/>
            </a:endParaRPr>
          </a:p>
        </p:txBody>
      </p:sp>
      <p:pic>
        <p:nvPicPr>
          <p:cNvPr id="6" name="圖片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9512" y="188640"/>
            <a:ext cx="792088" cy="792088"/>
          </a:xfrm>
          <a:prstGeom prst="rect">
            <a:avLst/>
          </a:prstGeom>
        </p:spPr>
      </p:pic>
    </p:spTree>
    <p:extLst>
      <p:ext uri="{BB962C8B-B14F-4D97-AF65-F5344CB8AC3E}">
        <p14:creationId xmlns:p14="http://schemas.microsoft.com/office/powerpoint/2010/main" val="3607727495"/>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標題 1"/>
          <p:cNvSpPr>
            <a:spLocks noGrp="1"/>
          </p:cNvSpPr>
          <p:nvPr>
            <p:ph type="title"/>
          </p:nvPr>
        </p:nvSpPr>
        <p:spPr>
          <a:xfrm>
            <a:off x="685332" y="612708"/>
            <a:ext cx="7773338" cy="1008113"/>
          </a:xfrm>
          <a:noFill/>
          <a:ln>
            <a:noFill/>
          </a:ln>
        </p:spPr>
        <p:style>
          <a:lnRef idx="1">
            <a:schemeClr val="accent3"/>
          </a:lnRef>
          <a:fillRef idx="1002">
            <a:schemeClr val="lt2"/>
          </a:fillRef>
          <a:effectRef idx="1">
            <a:schemeClr val="accent3"/>
          </a:effectRef>
          <a:fontRef idx="minor">
            <a:schemeClr val="dk1"/>
          </a:fontRef>
        </p:style>
        <p:txBody>
          <a:bodyPr>
            <a:normAutofit/>
          </a:bodyPr>
          <a:lstStyle/>
          <a:p>
            <a:r>
              <a:rPr lang="zh-TW" altLang="en-US" sz="4800" dirty="0">
                <a:solidFill>
                  <a:schemeClr val="tx1"/>
                </a:solidFill>
                <a:latin typeface="標楷體" panose="03000509000000000000" pitchFamily="65" charset="-120"/>
                <a:ea typeface="標楷體" panose="03000509000000000000" pitchFamily="65" charset="-120"/>
              </a:rPr>
              <a:t>退休再任限制</a:t>
            </a:r>
            <a:r>
              <a:rPr lang="en-US" altLang="zh-TW" sz="4800" dirty="0">
                <a:solidFill>
                  <a:schemeClr val="tx1"/>
                </a:solidFill>
                <a:latin typeface="標楷體" panose="03000509000000000000" pitchFamily="65" charset="-120"/>
                <a:ea typeface="標楷體" panose="03000509000000000000" pitchFamily="65" charset="-120"/>
              </a:rPr>
              <a:t>(</a:t>
            </a:r>
            <a:r>
              <a:rPr lang="zh-TW" altLang="en-US" sz="4800" dirty="0">
                <a:solidFill>
                  <a:schemeClr val="tx1"/>
                </a:solidFill>
                <a:latin typeface="標楷體" panose="03000509000000000000" pitchFamily="65" charset="-120"/>
                <a:ea typeface="標楷體" panose="03000509000000000000" pitchFamily="65" charset="-120"/>
              </a:rPr>
              <a:t>三</a:t>
            </a:r>
            <a:r>
              <a:rPr lang="en-US" altLang="zh-TW" sz="4800" dirty="0">
                <a:solidFill>
                  <a:schemeClr val="tx1"/>
                </a:solidFill>
                <a:latin typeface="標楷體" panose="03000509000000000000" pitchFamily="65" charset="-120"/>
                <a:ea typeface="標楷體" panose="03000509000000000000" pitchFamily="65" charset="-120"/>
              </a:rPr>
              <a:t>)</a:t>
            </a:r>
            <a:r>
              <a:rPr lang="zh-TW" altLang="en-US" sz="2200" dirty="0">
                <a:solidFill>
                  <a:schemeClr val="tx1"/>
                </a:solidFill>
                <a:latin typeface="標楷體" panose="03000509000000000000" pitchFamily="65" charset="-120"/>
                <a:ea typeface="標楷體" panose="03000509000000000000" pitchFamily="65" charset="-120"/>
              </a:rPr>
              <a:t> </a:t>
            </a:r>
            <a:r>
              <a:rPr lang="zh-TW" altLang="en-US" sz="2000" dirty="0">
                <a:solidFill>
                  <a:srgbClr val="FF0000"/>
                </a:solidFill>
                <a:latin typeface="標楷體" panose="03000509000000000000" pitchFamily="65" charset="-120"/>
                <a:ea typeface="標楷體" panose="03000509000000000000" pitchFamily="65" charset="-120"/>
              </a:rPr>
              <a:t>教</a:t>
            </a:r>
            <a:r>
              <a:rPr lang="en-US" altLang="zh-TW" sz="2000" dirty="0">
                <a:solidFill>
                  <a:srgbClr val="FF0000"/>
                </a:solidFill>
                <a:latin typeface="標楷體" panose="03000509000000000000" pitchFamily="65" charset="-120"/>
                <a:ea typeface="標楷體" panose="03000509000000000000" pitchFamily="65" charset="-120"/>
              </a:rPr>
              <a:t>#77</a:t>
            </a:r>
            <a:r>
              <a:rPr lang="zh-TW" altLang="en-US" sz="2000" dirty="0">
                <a:solidFill>
                  <a:srgbClr val="FF0000"/>
                </a:solidFill>
                <a:latin typeface="標楷體" panose="03000509000000000000" pitchFamily="65" charset="-120"/>
                <a:ea typeface="標楷體" panose="03000509000000000000" pitchFamily="65" charset="-120"/>
              </a:rPr>
              <a:t>、教細＃</a:t>
            </a:r>
            <a:r>
              <a:rPr lang="en-US" altLang="zh-TW" sz="2000" dirty="0">
                <a:solidFill>
                  <a:srgbClr val="FF0000"/>
                </a:solidFill>
                <a:latin typeface="標楷體" panose="03000509000000000000" pitchFamily="65" charset="-120"/>
                <a:ea typeface="標楷體" panose="03000509000000000000" pitchFamily="65" charset="-120"/>
              </a:rPr>
              <a:t>110</a:t>
            </a:r>
            <a:endParaRPr lang="zh-TW" altLang="en-US" sz="2000" dirty="0">
              <a:solidFill>
                <a:srgbClr val="FF0000"/>
              </a:solidFill>
              <a:latin typeface="標楷體" panose="03000509000000000000" pitchFamily="65" charset="-120"/>
              <a:ea typeface="標楷體" panose="03000509000000000000" pitchFamily="65" charset="-120"/>
            </a:endParaRPr>
          </a:p>
        </p:txBody>
      </p:sp>
      <p:sp>
        <p:nvSpPr>
          <p:cNvPr id="9" name="AutoShape 5"/>
          <p:cNvSpPr>
            <a:spLocks noGrp="1" noChangeArrowheads="1"/>
          </p:cNvSpPr>
          <p:nvPr>
            <p:ph sz="quarter" idx="13"/>
          </p:nvPr>
        </p:nvSpPr>
        <p:spPr bwMode="auto">
          <a:xfrm>
            <a:off x="575556" y="1701993"/>
            <a:ext cx="3661906" cy="685791"/>
          </a:xfrm>
          <a:prstGeom prst="roundRect">
            <a:avLst>
              <a:gd name="adj" fmla="val 50000"/>
            </a:avLst>
          </a:prstGeom>
          <a:solidFill>
            <a:srgbClr val="00B0F0"/>
          </a:solidFill>
          <a:ln w="9525">
            <a:noFill/>
            <a:round/>
            <a:headEnd/>
            <a:tailEnd/>
          </a:ln>
          <a:effectLst>
            <a:outerShdw dist="35921" dir="2700000" algn="ctr" rotWithShape="0">
              <a:schemeClr val="bg2">
                <a:alpha val="50000"/>
              </a:schemeClr>
            </a:outerShdw>
          </a:effectLst>
        </p:spPr>
        <p:txBody>
          <a:bodyPr wrap="none" anchor="ctr">
            <a:noAutofit/>
          </a:bodyPr>
          <a:lstStyle/>
          <a:p>
            <a:pPr algn="ctr">
              <a:buNone/>
            </a:pPr>
            <a:r>
              <a:rPr lang="zh-TW" altLang="en-US" sz="3200" dirty="0">
                <a:solidFill>
                  <a:schemeClr val="tx1"/>
                </a:solidFill>
                <a:latin typeface="標楷體" panose="03000509000000000000" pitchFamily="65" charset="-120"/>
                <a:ea typeface="標楷體" panose="03000509000000000000" pitchFamily="65" charset="-120"/>
              </a:rPr>
              <a:t>受限制機關（構）</a:t>
            </a:r>
            <a:r>
              <a:rPr lang="en-US" altLang="zh-TW" sz="3200" dirty="0">
                <a:solidFill>
                  <a:schemeClr val="tx1"/>
                </a:solidFill>
                <a:latin typeface="標楷體" panose="03000509000000000000" pitchFamily="65" charset="-120"/>
                <a:ea typeface="標楷體" panose="03000509000000000000" pitchFamily="65" charset="-120"/>
              </a:rPr>
              <a:t>2</a:t>
            </a:r>
            <a:endParaRPr lang="zh-TW" altLang="en-US" sz="3200" dirty="0">
              <a:solidFill>
                <a:schemeClr val="tx1"/>
              </a:solidFill>
              <a:latin typeface="標楷體" panose="03000509000000000000" pitchFamily="65" charset="-120"/>
              <a:ea typeface="標楷體" panose="03000509000000000000" pitchFamily="65" charset="-120"/>
            </a:endParaRPr>
          </a:p>
        </p:txBody>
      </p:sp>
      <p:sp>
        <p:nvSpPr>
          <p:cNvPr id="10" name="AutoShape 6"/>
          <p:cNvSpPr>
            <a:spLocks noChangeArrowheads="1"/>
          </p:cNvSpPr>
          <p:nvPr/>
        </p:nvSpPr>
        <p:spPr bwMode="auto">
          <a:xfrm>
            <a:off x="639144" y="2492896"/>
            <a:ext cx="7893296" cy="4032448"/>
          </a:xfrm>
          <a:prstGeom prst="roundRect">
            <a:avLst>
              <a:gd name="adj" fmla="val 9106"/>
            </a:avLst>
          </a:prstGeom>
          <a:gradFill>
            <a:gsLst>
              <a:gs pos="0">
                <a:schemeClr val="bg1"/>
              </a:gs>
              <a:gs pos="100000">
                <a:schemeClr val="accent1">
                  <a:lumMod val="45000"/>
                  <a:lumOff val="55000"/>
                </a:schemeClr>
              </a:gs>
              <a:gs pos="100000">
                <a:schemeClr val="accent1"/>
              </a:gs>
              <a:gs pos="100000">
                <a:srgbClr val="92D050"/>
              </a:gs>
            </a:gsLst>
            <a:lin ang="5400000" scaled="1"/>
          </a:gradFill>
          <a:ln w="9525">
            <a:noFill/>
            <a:round/>
            <a:headEnd/>
            <a:tailEnd/>
          </a:ln>
          <a:effectLst/>
        </p:spPr>
        <p:txBody>
          <a:bodyPr wrap="none" anchor="ctr"/>
          <a:lstStyle/>
          <a:p>
            <a:pPr marL="457200" indent="-457200">
              <a:lnSpc>
                <a:spcPts val="4200"/>
              </a:lnSpc>
              <a:buSzPct val="90000"/>
              <a:buFont typeface="Arial" panose="020B0604020202020204" pitchFamily="34" charset="0"/>
              <a:buChar char="•"/>
            </a:pPr>
            <a:r>
              <a:rPr lang="zh-TW" altLang="zh-TW" sz="2800" dirty="0">
                <a:solidFill>
                  <a:schemeClr val="tx1"/>
                </a:solidFill>
                <a:latin typeface="標楷體" panose="03000509000000000000" pitchFamily="65" charset="-120"/>
              </a:rPr>
              <a:t>行政法人、公法人之職務</a:t>
            </a:r>
            <a:endParaRPr lang="en-US" altLang="zh-TW" sz="2800" dirty="0">
              <a:solidFill>
                <a:schemeClr val="tx1"/>
              </a:solidFill>
              <a:latin typeface="標楷體" panose="03000509000000000000" pitchFamily="65" charset="-120"/>
            </a:endParaRPr>
          </a:p>
          <a:p>
            <a:pPr marL="457200" indent="-457200">
              <a:lnSpc>
                <a:spcPts val="4200"/>
              </a:lnSpc>
              <a:buSzPct val="90000"/>
              <a:buFont typeface="Arial" panose="020B0604020202020204" pitchFamily="34" charset="0"/>
              <a:buChar char="•"/>
            </a:pPr>
            <a:r>
              <a:rPr lang="zh-TW" altLang="zh-TW" sz="2800" dirty="0">
                <a:solidFill>
                  <a:schemeClr val="tx1"/>
                </a:solidFill>
                <a:latin typeface="標楷體" panose="03000509000000000000" pitchFamily="65" charset="-120"/>
              </a:rPr>
              <a:t>政府原始捐助（贈）財團法人職務</a:t>
            </a:r>
            <a:endParaRPr lang="en-US" altLang="zh-TW" sz="2800" dirty="0">
              <a:solidFill>
                <a:schemeClr val="tx1"/>
              </a:solidFill>
              <a:latin typeface="標楷體" panose="03000509000000000000" pitchFamily="65" charset="-120"/>
            </a:endParaRPr>
          </a:p>
          <a:p>
            <a:pPr marL="457200" indent="-457200">
              <a:lnSpc>
                <a:spcPts val="4200"/>
              </a:lnSpc>
              <a:buSzPct val="90000"/>
              <a:buFont typeface="Arial" panose="020B0604020202020204" pitchFamily="34" charset="0"/>
              <a:buChar char="•"/>
            </a:pPr>
            <a:r>
              <a:rPr lang="zh-TW" altLang="zh-TW" sz="2800" dirty="0">
                <a:solidFill>
                  <a:schemeClr val="tx1"/>
                </a:solidFill>
                <a:latin typeface="標楷體" panose="03000509000000000000" pitchFamily="65" charset="-120"/>
              </a:rPr>
              <a:t>政府轉（再轉）投資事業</a:t>
            </a:r>
            <a:r>
              <a:rPr lang="zh-TW" altLang="en-US" sz="2800" dirty="0">
                <a:solidFill>
                  <a:schemeClr val="tx1"/>
                </a:solidFill>
                <a:latin typeface="標楷體" panose="03000509000000000000" pitchFamily="65" charset="-120"/>
              </a:rPr>
              <a:t>之職務</a:t>
            </a:r>
            <a:endParaRPr lang="en-US" altLang="zh-TW" sz="2800" dirty="0">
              <a:solidFill>
                <a:schemeClr val="tx1"/>
              </a:solidFill>
              <a:latin typeface="標楷體" panose="03000509000000000000" pitchFamily="65" charset="-120"/>
            </a:endParaRPr>
          </a:p>
          <a:p>
            <a:pPr marL="457200" indent="-457200">
              <a:lnSpc>
                <a:spcPts val="4200"/>
              </a:lnSpc>
              <a:buSzPct val="90000"/>
              <a:buFont typeface="Arial" panose="020B0604020202020204" pitchFamily="34" charset="0"/>
              <a:buChar char="•"/>
            </a:pPr>
            <a:r>
              <a:rPr lang="zh-TW" altLang="zh-TW" sz="2800" dirty="0">
                <a:solidFill>
                  <a:schemeClr val="tx1"/>
                </a:solidFill>
                <a:latin typeface="標楷體" panose="03000509000000000000" pitchFamily="65" charset="-120"/>
              </a:rPr>
              <a:t>政府直接（間）接控管之財團法人、事業機構</a:t>
            </a:r>
            <a:endParaRPr lang="en-US" altLang="zh-TW" sz="2800" dirty="0">
              <a:solidFill>
                <a:schemeClr val="tx1"/>
              </a:solidFill>
              <a:latin typeface="標楷體" panose="03000509000000000000" pitchFamily="65" charset="-120"/>
            </a:endParaRPr>
          </a:p>
          <a:p>
            <a:pPr>
              <a:lnSpc>
                <a:spcPts val="4200"/>
              </a:lnSpc>
              <a:buSzPct val="90000"/>
            </a:pPr>
            <a:r>
              <a:rPr lang="zh-TW" altLang="en-US" sz="2800" dirty="0">
                <a:solidFill>
                  <a:schemeClr val="tx1"/>
                </a:solidFill>
                <a:latin typeface="標楷體" panose="03000509000000000000" pitchFamily="65" charset="-120"/>
              </a:rPr>
              <a:t>   </a:t>
            </a:r>
            <a:r>
              <a:rPr lang="zh-TW" altLang="zh-TW" sz="2800" dirty="0">
                <a:solidFill>
                  <a:schemeClr val="tx1"/>
                </a:solidFill>
                <a:latin typeface="標楷體" panose="03000509000000000000" pitchFamily="65" charset="-120"/>
              </a:rPr>
              <a:t>之職務</a:t>
            </a:r>
            <a:endParaRPr lang="en-US" altLang="zh-TW" sz="2800" dirty="0">
              <a:solidFill>
                <a:schemeClr val="tx1"/>
              </a:solidFill>
              <a:latin typeface="標楷體" panose="03000509000000000000" pitchFamily="65" charset="-120"/>
            </a:endParaRPr>
          </a:p>
          <a:p>
            <a:r>
              <a:rPr lang="zh-TW" altLang="zh-TW" sz="1600" u="sng" dirty="0">
                <a:solidFill>
                  <a:schemeClr val="tx1"/>
                </a:solidFill>
                <a:latin typeface="標楷體" panose="03000509000000000000" pitchFamily="65" charset="-120"/>
                <a:hlinkClick r:id="rId3"/>
              </a:rPr>
              <a:t>參銓敘部網頁：退休資訊專區</a:t>
            </a:r>
            <a:r>
              <a:rPr lang="en-US" altLang="zh-TW" sz="1600" u="sng" dirty="0">
                <a:solidFill>
                  <a:schemeClr val="tx1"/>
                </a:solidFill>
                <a:latin typeface="標楷體" panose="03000509000000000000" pitchFamily="65" charset="-120"/>
                <a:hlinkClick r:id="rId3"/>
              </a:rPr>
              <a:t>/</a:t>
            </a:r>
            <a:r>
              <a:rPr lang="zh-TW" altLang="zh-TW" sz="1600" u="sng" dirty="0">
                <a:solidFill>
                  <a:schemeClr val="tx1"/>
                </a:solidFill>
                <a:latin typeface="標楷體" panose="03000509000000000000" pitchFamily="65" charset="-120"/>
                <a:hlinkClick r:id="rId3"/>
              </a:rPr>
              <a:t>退休再任相關</a:t>
            </a:r>
            <a:r>
              <a:rPr lang="en-US" altLang="zh-TW" sz="1600" u="sng" dirty="0">
                <a:solidFill>
                  <a:schemeClr val="tx1"/>
                </a:solidFill>
                <a:latin typeface="標楷體" panose="03000509000000000000" pitchFamily="65" charset="-120"/>
                <a:hlinkClick r:id="rId3"/>
              </a:rPr>
              <a:t>/</a:t>
            </a:r>
            <a:r>
              <a:rPr lang="zh-TW" altLang="zh-TW" sz="1600" u="sng" dirty="0">
                <a:solidFill>
                  <a:schemeClr val="tx1"/>
                </a:solidFill>
                <a:latin typeface="標楷體" panose="03000509000000000000" pitchFamily="65" charset="-120"/>
                <a:hlinkClick r:id="rId3"/>
              </a:rPr>
              <a:t>政府捐助（贈）之財團法人或政府</a:t>
            </a:r>
            <a:endParaRPr lang="en-US" altLang="zh-TW" sz="1600" u="sng" dirty="0">
              <a:solidFill>
                <a:schemeClr val="tx1"/>
              </a:solidFill>
              <a:latin typeface="標楷體" panose="03000509000000000000" pitchFamily="65" charset="-120"/>
              <a:hlinkClick r:id="rId3"/>
            </a:endParaRPr>
          </a:p>
          <a:p>
            <a:r>
              <a:rPr lang="zh-TW" altLang="zh-TW" sz="1600" u="sng" dirty="0">
                <a:solidFill>
                  <a:schemeClr val="tx1"/>
                </a:solidFill>
                <a:latin typeface="標楷體" panose="03000509000000000000" pitchFamily="65" charset="-120"/>
                <a:hlinkClick r:id="rId3"/>
              </a:rPr>
              <a:t>暨所屬營業、非營業基金轉投資事業彙整表）</a:t>
            </a:r>
            <a:endParaRPr lang="zh-TW" altLang="zh-TW" sz="1600" u="sng" dirty="0">
              <a:solidFill>
                <a:schemeClr val="tx1"/>
              </a:solidFill>
              <a:latin typeface="標楷體" panose="03000509000000000000" pitchFamily="65" charset="-120"/>
            </a:endParaRPr>
          </a:p>
        </p:txBody>
      </p:sp>
      <p:pic>
        <p:nvPicPr>
          <p:cNvPr id="6" name="圖片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9512" y="188640"/>
            <a:ext cx="792088" cy="792088"/>
          </a:xfrm>
          <a:prstGeom prst="rect">
            <a:avLst/>
          </a:prstGeom>
        </p:spPr>
      </p:pic>
    </p:spTree>
    <p:extLst>
      <p:ext uri="{BB962C8B-B14F-4D97-AF65-F5344CB8AC3E}">
        <p14:creationId xmlns:p14="http://schemas.microsoft.com/office/powerpoint/2010/main" val="1100397987"/>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標題 1"/>
          <p:cNvSpPr>
            <a:spLocks noGrp="1"/>
          </p:cNvSpPr>
          <p:nvPr>
            <p:ph type="title"/>
          </p:nvPr>
        </p:nvSpPr>
        <p:spPr>
          <a:xfrm>
            <a:off x="685332" y="476672"/>
            <a:ext cx="7773338" cy="1080121"/>
          </a:xfrm>
          <a:noFill/>
          <a:ln>
            <a:noFill/>
          </a:ln>
        </p:spPr>
        <p:style>
          <a:lnRef idx="1">
            <a:schemeClr val="accent3"/>
          </a:lnRef>
          <a:fillRef idx="1002">
            <a:schemeClr val="lt2"/>
          </a:fillRef>
          <a:effectRef idx="1">
            <a:schemeClr val="accent3"/>
          </a:effectRef>
          <a:fontRef idx="minor">
            <a:schemeClr val="dk1"/>
          </a:fontRef>
        </p:style>
        <p:txBody>
          <a:bodyPr>
            <a:normAutofit/>
          </a:bodyPr>
          <a:lstStyle/>
          <a:p>
            <a:r>
              <a:rPr lang="zh-TW" altLang="en-US" sz="4800" dirty="0">
                <a:solidFill>
                  <a:schemeClr val="tx1"/>
                </a:solidFill>
                <a:latin typeface="標楷體" panose="03000509000000000000" pitchFamily="65" charset="-120"/>
                <a:ea typeface="標楷體" panose="03000509000000000000" pitchFamily="65" charset="-120"/>
              </a:rPr>
              <a:t>退休再任限制</a:t>
            </a:r>
            <a:r>
              <a:rPr lang="en-US" altLang="zh-TW" sz="4800" dirty="0">
                <a:solidFill>
                  <a:schemeClr val="tx1"/>
                </a:solidFill>
                <a:latin typeface="標楷體" panose="03000509000000000000" pitchFamily="65" charset="-120"/>
                <a:ea typeface="標楷體" panose="03000509000000000000" pitchFamily="65" charset="-120"/>
              </a:rPr>
              <a:t>(</a:t>
            </a:r>
            <a:r>
              <a:rPr lang="zh-TW" altLang="en-US" sz="4800" dirty="0">
                <a:solidFill>
                  <a:schemeClr val="tx1"/>
                </a:solidFill>
                <a:latin typeface="標楷體" panose="03000509000000000000" pitchFamily="65" charset="-120"/>
                <a:ea typeface="標楷體" panose="03000509000000000000" pitchFamily="65" charset="-120"/>
              </a:rPr>
              <a:t>四</a:t>
            </a:r>
            <a:r>
              <a:rPr lang="en-US" altLang="zh-TW" sz="4800" dirty="0">
                <a:solidFill>
                  <a:schemeClr val="tx1"/>
                </a:solidFill>
                <a:latin typeface="標楷體" panose="03000509000000000000" pitchFamily="65" charset="-120"/>
                <a:ea typeface="標楷體" panose="03000509000000000000" pitchFamily="65" charset="-120"/>
              </a:rPr>
              <a:t>)</a:t>
            </a:r>
            <a:r>
              <a:rPr lang="zh-TW" altLang="en-US" sz="2200" dirty="0">
                <a:solidFill>
                  <a:schemeClr val="tx1"/>
                </a:solidFill>
                <a:latin typeface="標楷體" panose="03000509000000000000" pitchFamily="65" charset="-120"/>
                <a:ea typeface="標楷體" panose="03000509000000000000" pitchFamily="65" charset="-120"/>
              </a:rPr>
              <a:t> </a:t>
            </a:r>
            <a:r>
              <a:rPr lang="zh-TW" altLang="en-US" sz="2000" dirty="0">
                <a:solidFill>
                  <a:srgbClr val="FF0000"/>
                </a:solidFill>
                <a:latin typeface="標楷體" panose="03000509000000000000" pitchFamily="65" charset="-120"/>
                <a:ea typeface="標楷體" panose="03000509000000000000" pitchFamily="65" charset="-120"/>
              </a:rPr>
              <a:t>教</a:t>
            </a:r>
            <a:r>
              <a:rPr lang="en-US" altLang="zh-TW" sz="2000" dirty="0">
                <a:solidFill>
                  <a:srgbClr val="FF0000"/>
                </a:solidFill>
                <a:latin typeface="標楷體" panose="03000509000000000000" pitchFamily="65" charset="-120"/>
                <a:ea typeface="標楷體" panose="03000509000000000000" pitchFamily="65" charset="-120"/>
              </a:rPr>
              <a:t>#77</a:t>
            </a:r>
            <a:r>
              <a:rPr lang="zh-TW" altLang="en-US" sz="2000" dirty="0">
                <a:solidFill>
                  <a:srgbClr val="FF0000"/>
                </a:solidFill>
                <a:latin typeface="標楷體" panose="03000509000000000000" pitchFamily="65" charset="-120"/>
                <a:ea typeface="標楷體" panose="03000509000000000000" pitchFamily="65" charset="-120"/>
              </a:rPr>
              <a:t>、教細＃</a:t>
            </a:r>
            <a:r>
              <a:rPr lang="en-US" altLang="zh-TW" sz="2000" dirty="0">
                <a:solidFill>
                  <a:srgbClr val="FF0000"/>
                </a:solidFill>
                <a:latin typeface="標楷體" panose="03000509000000000000" pitchFamily="65" charset="-120"/>
                <a:ea typeface="標楷體" panose="03000509000000000000" pitchFamily="65" charset="-120"/>
              </a:rPr>
              <a:t>111</a:t>
            </a:r>
            <a:endParaRPr lang="zh-TW" altLang="en-US" sz="2000" dirty="0">
              <a:solidFill>
                <a:srgbClr val="FF0000"/>
              </a:solidFill>
              <a:latin typeface="標楷體" panose="03000509000000000000" pitchFamily="65" charset="-120"/>
              <a:ea typeface="標楷體" panose="03000509000000000000" pitchFamily="65" charset="-120"/>
            </a:endParaRPr>
          </a:p>
        </p:txBody>
      </p:sp>
      <p:sp>
        <p:nvSpPr>
          <p:cNvPr id="9" name="AutoShape 5"/>
          <p:cNvSpPr>
            <a:spLocks noGrp="1" noChangeArrowheads="1"/>
          </p:cNvSpPr>
          <p:nvPr>
            <p:ph sz="quarter" idx="13"/>
          </p:nvPr>
        </p:nvSpPr>
        <p:spPr bwMode="auto">
          <a:xfrm>
            <a:off x="685332" y="1781550"/>
            <a:ext cx="3517890" cy="685791"/>
          </a:xfrm>
          <a:prstGeom prst="roundRect">
            <a:avLst>
              <a:gd name="adj" fmla="val 50000"/>
            </a:avLst>
          </a:prstGeom>
          <a:solidFill>
            <a:srgbClr val="00B0F0"/>
          </a:solidFill>
          <a:ln w="9525">
            <a:noFill/>
            <a:round/>
            <a:headEnd/>
            <a:tailEnd/>
          </a:ln>
          <a:effectLst>
            <a:outerShdw dist="35921" dir="2700000" algn="ctr" rotWithShape="0">
              <a:schemeClr val="bg2">
                <a:alpha val="50000"/>
              </a:schemeClr>
            </a:outerShdw>
          </a:effectLst>
        </p:spPr>
        <p:txBody>
          <a:bodyPr wrap="none" anchor="ctr">
            <a:noAutofit/>
          </a:bodyPr>
          <a:lstStyle/>
          <a:p>
            <a:pPr algn="ctr">
              <a:buNone/>
            </a:pPr>
            <a:r>
              <a:rPr lang="zh-TW" altLang="en-US" sz="3200" dirty="0">
                <a:solidFill>
                  <a:schemeClr val="tx1"/>
                </a:solidFill>
                <a:latin typeface="標楷體" panose="03000509000000000000" pitchFamily="65" charset="-120"/>
                <a:ea typeface="標楷體" panose="03000509000000000000" pitchFamily="65" charset="-120"/>
              </a:rPr>
              <a:t>受限制機關（構）</a:t>
            </a:r>
            <a:r>
              <a:rPr lang="en-US" altLang="zh-TW" sz="3200" dirty="0">
                <a:solidFill>
                  <a:schemeClr val="tx1"/>
                </a:solidFill>
                <a:latin typeface="標楷體" panose="03000509000000000000" pitchFamily="65" charset="-120"/>
                <a:ea typeface="標楷體" panose="03000509000000000000" pitchFamily="65" charset="-120"/>
              </a:rPr>
              <a:t>3</a:t>
            </a:r>
            <a:endParaRPr lang="zh-TW" altLang="en-US" sz="3200" dirty="0">
              <a:solidFill>
                <a:schemeClr val="tx1"/>
              </a:solidFill>
              <a:latin typeface="標楷體" panose="03000509000000000000" pitchFamily="65" charset="-120"/>
              <a:ea typeface="標楷體" panose="03000509000000000000" pitchFamily="65" charset="-120"/>
            </a:endParaRPr>
          </a:p>
        </p:txBody>
      </p:sp>
      <p:sp>
        <p:nvSpPr>
          <p:cNvPr id="6" name="AutoShape 6"/>
          <p:cNvSpPr>
            <a:spLocks noChangeArrowheads="1"/>
          </p:cNvSpPr>
          <p:nvPr/>
        </p:nvSpPr>
        <p:spPr bwMode="auto">
          <a:xfrm>
            <a:off x="611560" y="2852936"/>
            <a:ext cx="7605264" cy="2880320"/>
          </a:xfrm>
          <a:prstGeom prst="roundRect">
            <a:avLst>
              <a:gd name="adj" fmla="val 9106"/>
            </a:avLst>
          </a:prstGeom>
          <a:gradFill>
            <a:gsLst>
              <a:gs pos="0">
                <a:schemeClr val="bg1"/>
              </a:gs>
              <a:gs pos="100000">
                <a:schemeClr val="accent1">
                  <a:lumMod val="45000"/>
                  <a:lumOff val="55000"/>
                </a:schemeClr>
              </a:gs>
              <a:gs pos="100000">
                <a:schemeClr val="accent1"/>
              </a:gs>
              <a:gs pos="100000">
                <a:srgbClr val="92D050"/>
              </a:gs>
            </a:gsLst>
            <a:lin ang="5400000" scaled="1"/>
          </a:gradFill>
          <a:ln w="9525">
            <a:noFill/>
            <a:round/>
            <a:headEnd/>
            <a:tailEnd/>
          </a:ln>
          <a:effectLst/>
        </p:spPr>
        <p:txBody>
          <a:bodyPr wrap="none" anchor="ctr"/>
          <a:lstStyle/>
          <a:p>
            <a:pPr>
              <a:lnSpc>
                <a:spcPts val="4200"/>
              </a:lnSpc>
              <a:buSzPct val="90000"/>
            </a:pPr>
            <a:r>
              <a:rPr lang="zh-TW" altLang="en-US" sz="2800" dirty="0">
                <a:solidFill>
                  <a:schemeClr val="tx1"/>
                </a:solidFill>
                <a:latin typeface="標楷體" panose="03000509000000000000" pitchFamily="65" charset="-120"/>
              </a:rPr>
              <a:t>私立學校職務</a:t>
            </a:r>
            <a:endParaRPr lang="en-US" altLang="zh-TW" sz="2800" dirty="0">
              <a:solidFill>
                <a:schemeClr val="tx1"/>
              </a:solidFill>
              <a:latin typeface="標楷體" panose="03000509000000000000" pitchFamily="65" charset="-120"/>
            </a:endParaRPr>
          </a:p>
          <a:p>
            <a:pPr marL="914400" lvl="1" indent="-457200">
              <a:lnSpc>
                <a:spcPts val="4200"/>
              </a:lnSpc>
              <a:buSzPct val="90000"/>
              <a:buFont typeface="Arial" panose="020B0604020202020204" pitchFamily="34" charset="0"/>
              <a:buChar char="•"/>
            </a:pPr>
            <a:r>
              <a:rPr lang="zh-TW" altLang="zh-TW" sz="2800" dirty="0">
                <a:solidFill>
                  <a:schemeClr val="tx1"/>
                </a:solidFill>
                <a:latin typeface="標楷體" panose="03000509000000000000" pitchFamily="65" charset="-120"/>
              </a:rPr>
              <a:t>指依私立學校法規定，經主管機關許可</a:t>
            </a:r>
            <a:endParaRPr lang="en-US" altLang="zh-TW" sz="2800" dirty="0">
              <a:solidFill>
                <a:schemeClr val="tx1"/>
              </a:solidFill>
              <a:latin typeface="標楷體" panose="03000509000000000000" pitchFamily="65" charset="-120"/>
            </a:endParaRPr>
          </a:p>
          <a:p>
            <a:pPr lvl="1">
              <a:lnSpc>
                <a:spcPts val="4200"/>
              </a:lnSpc>
              <a:buSzPct val="90000"/>
            </a:pPr>
            <a:r>
              <a:rPr lang="zh-TW" altLang="en-US" sz="2800" dirty="0">
                <a:solidFill>
                  <a:schemeClr val="tx1"/>
                </a:solidFill>
                <a:latin typeface="標楷體" panose="03000509000000000000" pitchFamily="65" charset="-120"/>
              </a:rPr>
              <a:t>   </a:t>
            </a:r>
            <a:r>
              <a:rPr lang="zh-TW" altLang="zh-TW" sz="2800" dirty="0">
                <a:solidFill>
                  <a:schemeClr val="tx1"/>
                </a:solidFill>
                <a:latin typeface="標楷體" panose="03000509000000000000" pitchFamily="65" charset="-120"/>
              </a:rPr>
              <a:t>設立之國內各級、各類私立學校</a:t>
            </a:r>
            <a:endParaRPr lang="en-US" altLang="zh-TW" sz="2800" dirty="0">
              <a:solidFill>
                <a:schemeClr val="tx1"/>
              </a:solidFill>
              <a:latin typeface="標楷體" panose="03000509000000000000" pitchFamily="65" charset="-120"/>
            </a:endParaRPr>
          </a:p>
          <a:p>
            <a:pPr marL="742950" lvl="1" indent="-285750">
              <a:lnSpc>
                <a:spcPts val="4200"/>
              </a:lnSpc>
              <a:buSzPct val="90000"/>
              <a:buFont typeface="Arial" panose="020B0604020202020204" pitchFamily="34" charset="0"/>
              <a:buChar char="•"/>
            </a:pPr>
            <a:endParaRPr lang="en-US" altLang="zh-TW" sz="2800" dirty="0">
              <a:latin typeface="標楷體" panose="03000509000000000000" pitchFamily="65" charset="-120"/>
            </a:endParaRPr>
          </a:p>
          <a:p>
            <a:pPr marL="177800" indent="-177800">
              <a:lnSpc>
                <a:spcPts val="4200"/>
              </a:lnSpc>
              <a:buSzPct val="90000"/>
              <a:buBlip>
                <a:blip r:embed="rId3"/>
              </a:buBlip>
            </a:pPr>
            <a:endParaRPr lang="en-US" altLang="zh-TW" sz="2800" dirty="0">
              <a:latin typeface="標楷體" panose="03000509000000000000" pitchFamily="65" charset="-120"/>
            </a:endParaRPr>
          </a:p>
        </p:txBody>
      </p:sp>
      <p:pic>
        <p:nvPicPr>
          <p:cNvPr id="7" name="圖片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9512" y="188640"/>
            <a:ext cx="792088" cy="792088"/>
          </a:xfrm>
          <a:prstGeom prst="rect">
            <a:avLst/>
          </a:prstGeom>
        </p:spPr>
      </p:pic>
    </p:spTree>
    <p:extLst>
      <p:ext uri="{BB962C8B-B14F-4D97-AF65-F5344CB8AC3E}">
        <p14:creationId xmlns:p14="http://schemas.microsoft.com/office/powerpoint/2010/main" val="1991910357"/>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標題 1"/>
          <p:cNvSpPr>
            <a:spLocks noGrp="1"/>
          </p:cNvSpPr>
          <p:nvPr>
            <p:ph type="title"/>
          </p:nvPr>
        </p:nvSpPr>
        <p:spPr>
          <a:xfrm>
            <a:off x="685332" y="548680"/>
            <a:ext cx="7773338" cy="1008113"/>
          </a:xfrm>
          <a:noFill/>
          <a:ln>
            <a:noFill/>
          </a:ln>
        </p:spPr>
        <p:style>
          <a:lnRef idx="1">
            <a:schemeClr val="accent3"/>
          </a:lnRef>
          <a:fillRef idx="1002">
            <a:schemeClr val="lt2"/>
          </a:fillRef>
          <a:effectRef idx="1">
            <a:schemeClr val="accent3"/>
          </a:effectRef>
          <a:fontRef idx="minor">
            <a:schemeClr val="dk1"/>
          </a:fontRef>
        </p:style>
        <p:txBody>
          <a:bodyPr>
            <a:normAutofit/>
          </a:bodyPr>
          <a:lstStyle/>
          <a:p>
            <a:r>
              <a:rPr lang="zh-TW" altLang="en-US" sz="4800" dirty="0">
                <a:solidFill>
                  <a:schemeClr val="tx1"/>
                </a:solidFill>
                <a:latin typeface="標楷體" panose="03000509000000000000" pitchFamily="65" charset="-120"/>
                <a:ea typeface="標楷體" panose="03000509000000000000" pitchFamily="65" charset="-120"/>
              </a:rPr>
              <a:t>退休再任限制</a:t>
            </a:r>
            <a:r>
              <a:rPr lang="en-US" altLang="zh-TW" sz="4800" dirty="0">
                <a:solidFill>
                  <a:schemeClr val="tx1"/>
                </a:solidFill>
                <a:latin typeface="標楷體" panose="03000509000000000000" pitchFamily="65" charset="-120"/>
                <a:ea typeface="標楷體" panose="03000509000000000000" pitchFamily="65" charset="-120"/>
              </a:rPr>
              <a:t>(</a:t>
            </a:r>
            <a:r>
              <a:rPr lang="zh-TW" altLang="en-US" sz="4800" dirty="0">
                <a:solidFill>
                  <a:schemeClr val="tx1"/>
                </a:solidFill>
                <a:latin typeface="標楷體" panose="03000509000000000000" pitchFamily="65" charset="-120"/>
                <a:ea typeface="標楷體" panose="03000509000000000000" pitchFamily="65" charset="-120"/>
              </a:rPr>
              <a:t>五</a:t>
            </a:r>
            <a:r>
              <a:rPr lang="en-US" altLang="zh-TW" sz="4800" dirty="0">
                <a:solidFill>
                  <a:schemeClr val="tx1"/>
                </a:solidFill>
                <a:latin typeface="標楷體" panose="03000509000000000000" pitchFamily="65" charset="-120"/>
                <a:ea typeface="標楷體" panose="03000509000000000000" pitchFamily="65" charset="-120"/>
              </a:rPr>
              <a:t>)</a:t>
            </a:r>
            <a:r>
              <a:rPr lang="zh-TW" altLang="en-US" sz="2200" dirty="0">
                <a:solidFill>
                  <a:schemeClr val="tx1"/>
                </a:solidFill>
                <a:latin typeface="標楷體" panose="03000509000000000000" pitchFamily="65" charset="-120"/>
                <a:ea typeface="標楷體" panose="03000509000000000000" pitchFamily="65" charset="-120"/>
              </a:rPr>
              <a:t> </a:t>
            </a:r>
            <a:r>
              <a:rPr lang="zh-TW" altLang="en-US" sz="2000" dirty="0">
                <a:solidFill>
                  <a:srgbClr val="FF0000"/>
                </a:solidFill>
                <a:latin typeface="標楷體" panose="03000509000000000000" pitchFamily="65" charset="-120"/>
                <a:ea typeface="標楷體" panose="03000509000000000000" pitchFamily="65" charset="-120"/>
              </a:rPr>
              <a:t>教</a:t>
            </a:r>
            <a:r>
              <a:rPr lang="en-US" altLang="zh-TW" sz="2000" dirty="0">
                <a:solidFill>
                  <a:srgbClr val="FF0000"/>
                </a:solidFill>
                <a:latin typeface="標楷體" panose="03000509000000000000" pitchFamily="65" charset="-120"/>
                <a:ea typeface="標楷體" panose="03000509000000000000" pitchFamily="65" charset="-120"/>
              </a:rPr>
              <a:t>#77</a:t>
            </a:r>
            <a:r>
              <a:rPr lang="zh-TW" altLang="en-US" sz="2000" dirty="0">
                <a:solidFill>
                  <a:srgbClr val="FF0000"/>
                </a:solidFill>
                <a:latin typeface="標楷體" panose="03000509000000000000" pitchFamily="65" charset="-120"/>
                <a:ea typeface="標楷體" panose="03000509000000000000" pitchFamily="65" charset="-120"/>
              </a:rPr>
              <a:t>、教細＃</a:t>
            </a:r>
            <a:r>
              <a:rPr lang="en-US" altLang="zh-TW" sz="2000" dirty="0">
                <a:solidFill>
                  <a:srgbClr val="FF0000"/>
                </a:solidFill>
                <a:latin typeface="標楷體" panose="03000509000000000000" pitchFamily="65" charset="-120"/>
                <a:ea typeface="標楷體" panose="03000509000000000000" pitchFamily="65" charset="-120"/>
              </a:rPr>
              <a:t>109</a:t>
            </a:r>
            <a:endParaRPr lang="zh-TW" altLang="en-US" sz="2000" dirty="0">
              <a:solidFill>
                <a:srgbClr val="FF0000"/>
              </a:solidFill>
              <a:latin typeface="標楷體" panose="03000509000000000000" pitchFamily="65" charset="-120"/>
              <a:ea typeface="標楷體" panose="03000509000000000000" pitchFamily="65" charset="-120"/>
            </a:endParaRPr>
          </a:p>
        </p:txBody>
      </p:sp>
      <p:sp>
        <p:nvSpPr>
          <p:cNvPr id="9" name="AutoShape 5"/>
          <p:cNvSpPr>
            <a:spLocks noGrp="1" noChangeArrowheads="1"/>
          </p:cNvSpPr>
          <p:nvPr>
            <p:ph sz="quarter" idx="13"/>
          </p:nvPr>
        </p:nvSpPr>
        <p:spPr bwMode="auto">
          <a:xfrm>
            <a:off x="686076" y="1772816"/>
            <a:ext cx="6838996" cy="685791"/>
          </a:xfrm>
          <a:prstGeom prst="roundRect">
            <a:avLst>
              <a:gd name="adj" fmla="val 50000"/>
            </a:avLst>
          </a:prstGeom>
          <a:solidFill>
            <a:srgbClr val="00B0F0"/>
          </a:solidFill>
          <a:ln w="9525">
            <a:noFill/>
            <a:round/>
            <a:headEnd/>
            <a:tailEnd/>
          </a:ln>
          <a:effectLst>
            <a:outerShdw dist="35921" dir="2700000" algn="ctr" rotWithShape="0">
              <a:schemeClr val="bg2">
                <a:alpha val="50000"/>
              </a:schemeClr>
            </a:outerShdw>
          </a:effectLst>
        </p:spPr>
        <p:txBody>
          <a:bodyPr wrap="none" anchor="ctr">
            <a:noAutofit/>
          </a:bodyPr>
          <a:lstStyle/>
          <a:p>
            <a:pPr algn="ctr">
              <a:buNone/>
            </a:pPr>
            <a:r>
              <a:rPr lang="zh-TW" altLang="zh-TW" sz="3200" dirty="0">
                <a:solidFill>
                  <a:schemeClr val="tx1"/>
                </a:solidFill>
                <a:latin typeface="標楷體" panose="03000509000000000000" pitchFamily="65" charset="-120"/>
                <a:ea typeface="標楷體" panose="03000509000000000000" pitchFamily="65" charset="-120"/>
              </a:rPr>
              <a:t>每月支領薪酬總額超過法定基本工資</a:t>
            </a:r>
            <a:endParaRPr lang="zh-TW" altLang="en-US" sz="3200" dirty="0">
              <a:solidFill>
                <a:schemeClr val="tx1"/>
              </a:solidFill>
              <a:latin typeface="標楷體" panose="03000509000000000000" pitchFamily="65" charset="-120"/>
              <a:ea typeface="標楷體" panose="03000509000000000000" pitchFamily="65" charset="-120"/>
            </a:endParaRPr>
          </a:p>
        </p:txBody>
      </p:sp>
      <p:sp>
        <p:nvSpPr>
          <p:cNvPr id="6" name="AutoShape 6"/>
          <p:cNvSpPr>
            <a:spLocks noChangeArrowheads="1"/>
          </p:cNvSpPr>
          <p:nvPr/>
        </p:nvSpPr>
        <p:spPr bwMode="auto">
          <a:xfrm>
            <a:off x="623410" y="2564904"/>
            <a:ext cx="7835260" cy="3816425"/>
          </a:xfrm>
          <a:prstGeom prst="roundRect">
            <a:avLst>
              <a:gd name="adj" fmla="val 9106"/>
            </a:avLst>
          </a:prstGeom>
          <a:gradFill flip="none" rotWithShape="1">
            <a:gsLst>
              <a:gs pos="44700">
                <a:srgbClr val="E5F6D8"/>
              </a:gs>
              <a:gs pos="0">
                <a:schemeClr val="bg1"/>
              </a:gs>
              <a:gs pos="100000">
                <a:schemeClr val="accent1">
                  <a:lumMod val="45000"/>
                  <a:lumOff val="55000"/>
                </a:schemeClr>
              </a:gs>
              <a:gs pos="100000">
                <a:schemeClr val="accent1"/>
              </a:gs>
              <a:gs pos="100000">
                <a:schemeClr val="accent1"/>
              </a:gs>
            </a:gsLst>
            <a:lin ang="5400000" scaled="1"/>
            <a:tileRect/>
          </a:gradFill>
          <a:ln w="9525">
            <a:noFill/>
            <a:round/>
            <a:headEnd/>
            <a:tailEnd/>
          </a:ln>
          <a:effectLst/>
        </p:spPr>
        <p:txBody>
          <a:bodyPr wrap="none" anchor="ctr"/>
          <a:lstStyle/>
          <a:p>
            <a:pPr>
              <a:lnSpc>
                <a:spcPts val="4200"/>
              </a:lnSpc>
              <a:buSzPct val="90000"/>
            </a:pPr>
            <a:r>
              <a:rPr lang="zh-TW" altLang="zh-TW" sz="2800" dirty="0">
                <a:solidFill>
                  <a:schemeClr val="tx1"/>
                </a:solidFill>
                <a:latin typeface="標楷體" panose="03000509000000000000" pitchFamily="65" charset="-120"/>
              </a:rPr>
              <a:t>每月支領薪酬總額</a:t>
            </a:r>
            <a:endParaRPr lang="en-US" altLang="zh-TW" sz="2800" dirty="0">
              <a:solidFill>
                <a:schemeClr val="tx1"/>
              </a:solidFill>
              <a:latin typeface="標楷體" panose="03000509000000000000" pitchFamily="65" charset="-120"/>
            </a:endParaRPr>
          </a:p>
          <a:p>
            <a:pPr marL="914400" lvl="1" indent="-457200">
              <a:lnSpc>
                <a:spcPts val="4200"/>
              </a:lnSpc>
              <a:buSzPct val="90000"/>
              <a:buFont typeface="Arial" panose="020B0604020202020204" pitchFamily="34" charset="0"/>
              <a:buChar char="•"/>
            </a:pPr>
            <a:r>
              <a:rPr lang="zh-TW" altLang="zh-TW" sz="2800" dirty="0">
                <a:solidFill>
                  <a:schemeClr val="tx1"/>
                </a:solidFill>
                <a:latin typeface="標楷體" panose="03000509000000000000" pitchFamily="65" charset="-120"/>
              </a:rPr>
              <a:t>指每月因職務所固定或經常領取之薪金、</a:t>
            </a:r>
            <a:endParaRPr lang="en-US" altLang="zh-TW" sz="2800" dirty="0">
              <a:solidFill>
                <a:schemeClr val="tx1"/>
              </a:solidFill>
              <a:latin typeface="標楷體" panose="03000509000000000000" pitchFamily="65" charset="-120"/>
            </a:endParaRPr>
          </a:p>
          <a:p>
            <a:pPr lvl="1">
              <a:lnSpc>
                <a:spcPts val="4200"/>
              </a:lnSpc>
              <a:buSzPct val="90000"/>
            </a:pPr>
            <a:r>
              <a:rPr lang="zh-TW" altLang="en-US" sz="2800" dirty="0">
                <a:solidFill>
                  <a:schemeClr val="tx1"/>
                </a:solidFill>
                <a:latin typeface="標楷體" panose="03000509000000000000" pitchFamily="65" charset="-120"/>
              </a:rPr>
              <a:t>   </a:t>
            </a:r>
            <a:r>
              <a:rPr lang="zh-TW" altLang="zh-TW" sz="2800" dirty="0">
                <a:solidFill>
                  <a:schemeClr val="tx1"/>
                </a:solidFill>
                <a:latin typeface="標楷體" panose="03000509000000000000" pitchFamily="65" charset="-120"/>
              </a:rPr>
              <a:t>俸給、工資、歲費或其他名義給與等各種</a:t>
            </a:r>
            <a:endParaRPr lang="en-US" altLang="zh-TW" sz="2800" dirty="0">
              <a:solidFill>
                <a:schemeClr val="tx1"/>
              </a:solidFill>
              <a:latin typeface="標楷體" panose="03000509000000000000" pitchFamily="65" charset="-120"/>
            </a:endParaRPr>
          </a:p>
          <a:p>
            <a:pPr lvl="1">
              <a:lnSpc>
                <a:spcPts val="4200"/>
              </a:lnSpc>
              <a:buSzPct val="90000"/>
            </a:pPr>
            <a:r>
              <a:rPr lang="zh-TW" altLang="en-US" sz="2800" dirty="0">
                <a:solidFill>
                  <a:schemeClr val="tx1"/>
                </a:solidFill>
                <a:latin typeface="標楷體" panose="03000509000000000000" pitchFamily="65" charset="-120"/>
              </a:rPr>
              <a:t>   </a:t>
            </a:r>
            <a:r>
              <a:rPr lang="zh-TW" altLang="zh-TW" sz="2800" dirty="0">
                <a:solidFill>
                  <a:schemeClr val="tx1"/>
                </a:solidFill>
                <a:latin typeface="標楷體" panose="03000509000000000000" pitchFamily="65" charset="-120"/>
              </a:rPr>
              <a:t>薪酬收入之合計數。</a:t>
            </a:r>
            <a:endParaRPr lang="en-US" altLang="zh-TW" sz="2800" dirty="0">
              <a:solidFill>
                <a:schemeClr val="tx1"/>
              </a:solidFill>
              <a:latin typeface="標楷體" panose="03000509000000000000" pitchFamily="65" charset="-120"/>
            </a:endParaRPr>
          </a:p>
          <a:p>
            <a:pPr marL="914400" lvl="1" indent="-457200">
              <a:lnSpc>
                <a:spcPts val="4200"/>
              </a:lnSpc>
              <a:buSzPct val="90000"/>
              <a:buFont typeface="Arial" panose="020B0604020202020204" pitchFamily="34" charset="0"/>
              <a:buChar char="•"/>
            </a:pPr>
            <a:r>
              <a:rPr lang="zh-TW" altLang="zh-TW" sz="2800" dirty="0">
                <a:solidFill>
                  <a:schemeClr val="tx1"/>
                </a:solidFill>
                <a:latin typeface="標楷體" panose="03000509000000000000" pitchFamily="65" charset="-120"/>
              </a:rPr>
              <a:t>同時再任二個以上職務者，其個別職務每</a:t>
            </a:r>
            <a:endParaRPr lang="en-US" altLang="zh-TW" sz="2800" dirty="0">
              <a:solidFill>
                <a:schemeClr val="tx1"/>
              </a:solidFill>
              <a:latin typeface="標楷體" panose="03000509000000000000" pitchFamily="65" charset="-120"/>
            </a:endParaRPr>
          </a:p>
          <a:p>
            <a:pPr lvl="1">
              <a:lnSpc>
                <a:spcPts val="4200"/>
              </a:lnSpc>
              <a:buSzPct val="90000"/>
            </a:pPr>
            <a:r>
              <a:rPr lang="zh-TW" altLang="en-US" sz="2800" dirty="0">
                <a:solidFill>
                  <a:schemeClr val="tx1"/>
                </a:solidFill>
                <a:latin typeface="標楷體" panose="03000509000000000000" pitchFamily="65" charset="-120"/>
              </a:rPr>
              <a:t>   </a:t>
            </a:r>
            <a:r>
              <a:rPr lang="zh-TW" altLang="zh-TW" sz="2800" dirty="0">
                <a:solidFill>
                  <a:schemeClr val="tx1"/>
                </a:solidFill>
                <a:latin typeface="標楷體" panose="03000509000000000000" pitchFamily="65" charset="-120"/>
              </a:rPr>
              <a:t>月所領薪酬收入，應合併計算之。</a:t>
            </a:r>
            <a:endParaRPr lang="en-US" altLang="zh-TW" sz="2800" dirty="0">
              <a:solidFill>
                <a:schemeClr val="tx1"/>
              </a:solidFill>
              <a:latin typeface="標楷體" panose="03000509000000000000" pitchFamily="65" charset="-120"/>
            </a:endParaRPr>
          </a:p>
          <a:p>
            <a:pPr>
              <a:lnSpc>
                <a:spcPts val="4200"/>
              </a:lnSpc>
              <a:buSzPct val="90000"/>
            </a:pPr>
            <a:r>
              <a:rPr lang="zh-TW" altLang="en-US" sz="2800" dirty="0">
                <a:solidFill>
                  <a:schemeClr val="tx1"/>
                </a:solidFill>
                <a:latin typeface="標楷體" panose="03000509000000000000" pitchFamily="65" charset="-120"/>
              </a:rPr>
              <a:t>法定基本工資（現為</a:t>
            </a:r>
            <a:r>
              <a:rPr lang="en-US" altLang="zh-TW" sz="2800" dirty="0">
                <a:solidFill>
                  <a:schemeClr val="tx1"/>
                </a:solidFill>
                <a:latin typeface="標楷體" panose="03000509000000000000" pitchFamily="65" charset="-120"/>
              </a:rPr>
              <a:t>23100</a:t>
            </a:r>
            <a:r>
              <a:rPr lang="zh-TW" altLang="en-US" sz="2800" dirty="0">
                <a:solidFill>
                  <a:schemeClr val="tx1"/>
                </a:solidFill>
                <a:latin typeface="標楷體" panose="03000509000000000000" pitchFamily="65" charset="-120"/>
              </a:rPr>
              <a:t>元）</a:t>
            </a:r>
            <a:endParaRPr lang="en-US" altLang="zh-TW" sz="2800" dirty="0">
              <a:solidFill>
                <a:schemeClr val="tx1"/>
              </a:solidFill>
              <a:latin typeface="標楷體" panose="03000509000000000000" pitchFamily="65" charset="-120"/>
            </a:endParaRPr>
          </a:p>
        </p:txBody>
      </p:sp>
      <p:pic>
        <p:nvPicPr>
          <p:cNvPr id="7" name="圖片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9512" y="188640"/>
            <a:ext cx="792088" cy="792088"/>
          </a:xfrm>
          <a:prstGeom prst="rect">
            <a:avLst/>
          </a:prstGeom>
        </p:spPr>
      </p:pic>
    </p:spTree>
    <p:extLst>
      <p:ext uri="{BB962C8B-B14F-4D97-AF65-F5344CB8AC3E}">
        <p14:creationId xmlns:p14="http://schemas.microsoft.com/office/powerpoint/2010/main" val="3835183200"/>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標題 1"/>
          <p:cNvSpPr>
            <a:spLocks noGrp="1"/>
          </p:cNvSpPr>
          <p:nvPr>
            <p:ph type="title"/>
          </p:nvPr>
        </p:nvSpPr>
        <p:spPr>
          <a:xfrm>
            <a:off x="685332" y="476672"/>
            <a:ext cx="7773338" cy="1080121"/>
          </a:xfrm>
          <a:noFill/>
          <a:ln>
            <a:noFill/>
          </a:ln>
        </p:spPr>
        <p:style>
          <a:lnRef idx="1">
            <a:schemeClr val="accent3"/>
          </a:lnRef>
          <a:fillRef idx="1002">
            <a:schemeClr val="lt2"/>
          </a:fillRef>
          <a:effectRef idx="1">
            <a:schemeClr val="accent3"/>
          </a:effectRef>
          <a:fontRef idx="minor">
            <a:schemeClr val="dk1"/>
          </a:fontRef>
        </p:style>
        <p:txBody>
          <a:bodyPr>
            <a:normAutofit fontScale="90000"/>
          </a:bodyPr>
          <a:lstStyle/>
          <a:p>
            <a:r>
              <a:rPr lang="zh-TW" altLang="en-US" sz="4800" dirty="0">
                <a:solidFill>
                  <a:srgbClr val="7030A0"/>
                </a:solidFill>
                <a:latin typeface="+mn-ea"/>
              </a:rPr>
              <a:t>退休再任限制</a:t>
            </a:r>
            <a:r>
              <a:rPr lang="en-US" altLang="zh-TW" sz="4800" dirty="0">
                <a:solidFill>
                  <a:srgbClr val="7030A0"/>
                </a:solidFill>
                <a:latin typeface="+mn-ea"/>
              </a:rPr>
              <a:t>(</a:t>
            </a:r>
            <a:r>
              <a:rPr lang="zh-TW" altLang="en-US" sz="4800" dirty="0">
                <a:solidFill>
                  <a:srgbClr val="7030A0"/>
                </a:solidFill>
                <a:latin typeface="+mn-ea"/>
              </a:rPr>
              <a:t>六</a:t>
            </a:r>
            <a:r>
              <a:rPr lang="en-US" altLang="zh-TW" sz="4800" dirty="0">
                <a:solidFill>
                  <a:srgbClr val="7030A0"/>
                </a:solidFill>
                <a:latin typeface="+mn-ea"/>
              </a:rPr>
              <a:t>)</a:t>
            </a:r>
            <a:r>
              <a:rPr lang="zh-TW" altLang="en-US" sz="2200" dirty="0">
                <a:solidFill>
                  <a:srgbClr val="7030A0"/>
                </a:solidFill>
                <a:latin typeface="+mn-ea"/>
              </a:rPr>
              <a:t> </a:t>
            </a:r>
            <a:r>
              <a:rPr lang="zh-TW" altLang="en-US" sz="2200" dirty="0">
                <a:solidFill>
                  <a:srgbClr val="FF0000"/>
                </a:solidFill>
                <a:latin typeface="標楷體" panose="03000509000000000000" pitchFamily="65" charset="-120"/>
                <a:ea typeface="標楷體" panose="03000509000000000000" pitchFamily="65" charset="-120"/>
              </a:rPr>
              <a:t>教</a:t>
            </a:r>
            <a:r>
              <a:rPr lang="en-US" altLang="zh-TW" sz="2200" dirty="0">
                <a:solidFill>
                  <a:srgbClr val="FF0000"/>
                </a:solidFill>
                <a:latin typeface="標楷體" panose="03000509000000000000" pitchFamily="65" charset="-120"/>
                <a:ea typeface="標楷體" panose="03000509000000000000" pitchFamily="65" charset="-120"/>
              </a:rPr>
              <a:t>#77</a:t>
            </a:r>
            <a:r>
              <a:rPr lang="zh-TW" altLang="en-US" sz="2200" dirty="0">
                <a:solidFill>
                  <a:srgbClr val="FF0000"/>
                </a:solidFill>
                <a:latin typeface="標楷體" panose="03000509000000000000" pitchFamily="65" charset="-120"/>
                <a:ea typeface="標楷體" panose="03000509000000000000" pitchFamily="65" charset="-120"/>
              </a:rPr>
              <a:t>、教細＃</a:t>
            </a:r>
            <a:r>
              <a:rPr lang="en-US" altLang="zh-TW" sz="2200" dirty="0">
                <a:solidFill>
                  <a:srgbClr val="FF0000"/>
                </a:solidFill>
                <a:latin typeface="標楷體" panose="03000509000000000000" pitchFamily="65" charset="-120"/>
                <a:ea typeface="標楷體" panose="03000509000000000000" pitchFamily="65" charset="-120"/>
              </a:rPr>
              <a:t>109</a:t>
            </a:r>
            <a:r>
              <a:rPr lang="en-US" altLang="zh-TW" sz="1800" dirty="0">
                <a:solidFill>
                  <a:srgbClr val="FF0000"/>
                </a:solidFill>
                <a:latin typeface="+mn-ea"/>
              </a:rPr>
              <a:t/>
            </a:r>
            <a:br>
              <a:rPr lang="en-US" altLang="zh-TW" sz="1800" dirty="0">
                <a:solidFill>
                  <a:srgbClr val="FF0000"/>
                </a:solidFill>
                <a:latin typeface="+mn-ea"/>
              </a:rPr>
            </a:br>
            <a:endParaRPr lang="zh-TW" altLang="en-US" sz="2000" dirty="0">
              <a:solidFill>
                <a:srgbClr val="FF0000"/>
              </a:solidFill>
              <a:latin typeface="+mn-ea"/>
            </a:endParaRPr>
          </a:p>
        </p:txBody>
      </p:sp>
      <p:sp>
        <p:nvSpPr>
          <p:cNvPr id="7" name="AutoShape 5"/>
          <p:cNvSpPr>
            <a:spLocks noGrp="1" noChangeArrowheads="1"/>
          </p:cNvSpPr>
          <p:nvPr>
            <p:ph sz="quarter" idx="13"/>
          </p:nvPr>
        </p:nvSpPr>
        <p:spPr bwMode="auto">
          <a:xfrm>
            <a:off x="640991" y="1733917"/>
            <a:ext cx="7166213" cy="685791"/>
          </a:xfrm>
          <a:prstGeom prst="roundRect">
            <a:avLst>
              <a:gd name="adj" fmla="val 50000"/>
            </a:avLst>
          </a:prstGeom>
          <a:solidFill>
            <a:schemeClr val="accent4">
              <a:lumMod val="60000"/>
              <a:lumOff val="40000"/>
            </a:schemeClr>
          </a:solidFill>
          <a:ln w="9525">
            <a:noFill/>
            <a:round/>
            <a:headEnd/>
            <a:tailEnd/>
          </a:ln>
          <a:effectLst>
            <a:outerShdw dist="35921" dir="2700000" algn="ctr" rotWithShape="0">
              <a:schemeClr val="bg2">
                <a:alpha val="50000"/>
              </a:schemeClr>
            </a:outerShdw>
          </a:effectLst>
        </p:spPr>
        <p:txBody>
          <a:bodyPr wrap="none" anchor="ctr">
            <a:normAutofit fontScale="85000" lnSpcReduction="20000"/>
          </a:bodyPr>
          <a:lstStyle/>
          <a:p>
            <a:pPr algn="ctr">
              <a:buNone/>
            </a:pPr>
            <a:r>
              <a:rPr lang="zh-TW" altLang="zh-TW" sz="3600" b="1" dirty="0">
                <a:solidFill>
                  <a:schemeClr val="tx1"/>
                </a:solidFill>
                <a:latin typeface="+mn-ea"/>
              </a:rPr>
              <a:t>再任學校編制外職務態樣</a:t>
            </a:r>
            <a:r>
              <a:rPr lang="zh-TW" altLang="en-US" sz="3600" b="1" dirty="0">
                <a:solidFill>
                  <a:schemeClr val="tx1"/>
                </a:solidFill>
                <a:latin typeface="+mn-ea"/>
              </a:rPr>
              <a:t>及認定參考基準</a:t>
            </a:r>
            <a:endParaRPr lang="zh-TW" altLang="en-US" sz="3600" dirty="0">
              <a:solidFill>
                <a:schemeClr val="tx1"/>
              </a:solidFill>
              <a:latin typeface="+mn-ea"/>
            </a:endParaRPr>
          </a:p>
        </p:txBody>
      </p:sp>
      <p:sp>
        <p:nvSpPr>
          <p:cNvPr id="6" name="AutoShape 6"/>
          <p:cNvSpPr>
            <a:spLocks noChangeArrowheads="1"/>
          </p:cNvSpPr>
          <p:nvPr/>
        </p:nvSpPr>
        <p:spPr bwMode="auto">
          <a:xfrm>
            <a:off x="685332" y="2548940"/>
            <a:ext cx="8063132" cy="1528132"/>
          </a:xfrm>
          <a:prstGeom prst="roundRect">
            <a:avLst>
              <a:gd name="adj" fmla="val 9106"/>
            </a:avLst>
          </a:prstGeom>
          <a:gradFill>
            <a:gsLst>
              <a:gs pos="0">
                <a:schemeClr val="bg1"/>
              </a:gs>
              <a:gs pos="100000">
                <a:schemeClr val="accent1">
                  <a:lumMod val="45000"/>
                  <a:lumOff val="55000"/>
                </a:schemeClr>
              </a:gs>
              <a:gs pos="100000">
                <a:schemeClr val="accent1"/>
              </a:gs>
              <a:gs pos="100000">
                <a:srgbClr val="92D050"/>
              </a:gs>
            </a:gsLst>
            <a:lin ang="5400000" scaled="1"/>
          </a:gradFill>
          <a:ln w="9525">
            <a:noFill/>
            <a:round/>
            <a:headEnd/>
            <a:tailEnd/>
          </a:ln>
          <a:effectLst/>
        </p:spPr>
        <p:txBody>
          <a:bodyPr wrap="square" anchor="ctr"/>
          <a:lstStyle/>
          <a:p>
            <a:pPr algn="just">
              <a:lnSpc>
                <a:spcPts val="4200"/>
              </a:lnSpc>
              <a:buSzPct val="90000"/>
            </a:pPr>
            <a:r>
              <a:rPr lang="zh-TW" altLang="en-US" dirty="0" smtClean="0">
                <a:solidFill>
                  <a:schemeClr val="tx1"/>
                </a:solidFill>
                <a:latin typeface="+mn-ea"/>
                <a:ea typeface="+mn-ea"/>
              </a:rPr>
              <a:t>請參考教育部</a:t>
            </a:r>
            <a:r>
              <a:rPr lang="en-US" altLang="zh-TW" dirty="0" smtClean="0">
                <a:solidFill>
                  <a:schemeClr val="tx1"/>
                </a:solidFill>
                <a:latin typeface="+mn-ea"/>
                <a:ea typeface="+mn-ea"/>
              </a:rPr>
              <a:t>108</a:t>
            </a:r>
            <a:r>
              <a:rPr lang="zh-TW" altLang="en-US" dirty="0" smtClean="0">
                <a:solidFill>
                  <a:schemeClr val="tx1"/>
                </a:solidFill>
                <a:latin typeface="+mn-ea"/>
                <a:ea typeface="+mn-ea"/>
              </a:rPr>
              <a:t>年</a:t>
            </a:r>
            <a:r>
              <a:rPr lang="en-US" altLang="zh-TW" dirty="0" smtClean="0">
                <a:solidFill>
                  <a:schemeClr val="tx1"/>
                </a:solidFill>
                <a:latin typeface="+mn-ea"/>
                <a:ea typeface="+mn-ea"/>
              </a:rPr>
              <a:t>7</a:t>
            </a:r>
            <a:r>
              <a:rPr lang="zh-TW" altLang="en-US" dirty="0" smtClean="0">
                <a:solidFill>
                  <a:schemeClr val="tx1"/>
                </a:solidFill>
                <a:latin typeface="+mn-ea"/>
                <a:ea typeface="+mn-ea"/>
              </a:rPr>
              <a:t>月</a:t>
            </a:r>
            <a:r>
              <a:rPr lang="en-US" altLang="zh-TW" dirty="0" smtClean="0">
                <a:solidFill>
                  <a:schemeClr val="tx1"/>
                </a:solidFill>
                <a:latin typeface="+mn-ea"/>
                <a:ea typeface="+mn-ea"/>
              </a:rPr>
              <a:t>22</a:t>
            </a:r>
            <a:r>
              <a:rPr lang="zh-TW" altLang="en-US" dirty="0" smtClean="0">
                <a:solidFill>
                  <a:schemeClr val="tx1"/>
                </a:solidFill>
                <a:latin typeface="+mn-ea"/>
                <a:ea typeface="+mn-ea"/>
              </a:rPr>
              <a:t>日臺教人</a:t>
            </a:r>
            <a:r>
              <a:rPr lang="en-US" altLang="zh-TW" dirty="0" smtClean="0">
                <a:solidFill>
                  <a:schemeClr val="tx1"/>
                </a:solidFill>
                <a:latin typeface="+mn-ea"/>
                <a:ea typeface="+mn-ea"/>
              </a:rPr>
              <a:t>(</a:t>
            </a:r>
            <a:r>
              <a:rPr lang="zh-TW" altLang="en-US" dirty="0">
                <a:solidFill>
                  <a:schemeClr val="tx1"/>
                </a:solidFill>
                <a:latin typeface="+mn-ea"/>
                <a:ea typeface="+mn-ea"/>
              </a:rPr>
              <a:t>四</a:t>
            </a:r>
            <a:r>
              <a:rPr lang="en-US" altLang="zh-TW" dirty="0" smtClean="0">
                <a:solidFill>
                  <a:schemeClr val="tx1"/>
                </a:solidFill>
                <a:latin typeface="+mn-ea"/>
                <a:ea typeface="+mn-ea"/>
              </a:rPr>
              <a:t>)</a:t>
            </a:r>
            <a:r>
              <a:rPr lang="zh-TW" altLang="en-US" dirty="0" smtClean="0">
                <a:solidFill>
                  <a:schemeClr val="tx1"/>
                </a:solidFill>
                <a:latin typeface="+mn-ea"/>
                <a:ea typeface="+mn-ea"/>
              </a:rPr>
              <a:t>字第</a:t>
            </a:r>
            <a:r>
              <a:rPr lang="en-US" altLang="zh-TW" dirty="0" smtClean="0">
                <a:solidFill>
                  <a:schemeClr val="tx1"/>
                </a:solidFill>
                <a:latin typeface="+mn-ea"/>
                <a:ea typeface="+mn-ea"/>
              </a:rPr>
              <a:t>1080085354</a:t>
            </a:r>
            <a:r>
              <a:rPr lang="zh-TW" altLang="en-US" dirty="0" smtClean="0">
                <a:solidFill>
                  <a:schemeClr val="tx1"/>
                </a:solidFill>
                <a:latin typeface="+mn-ea"/>
                <a:ea typeface="+mn-ea"/>
              </a:rPr>
              <a:t>號函檢送之</a:t>
            </a:r>
            <a:endParaRPr lang="en-US" altLang="zh-TW" dirty="0" smtClean="0">
              <a:solidFill>
                <a:schemeClr val="tx1"/>
              </a:solidFill>
              <a:latin typeface="+mn-ea"/>
              <a:ea typeface="+mn-ea"/>
            </a:endParaRPr>
          </a:p>
          <a:p>
            <a:pPr>
              <a:lnSpc>
                <a:spcPts val="4200"/>
              </a:lnSpc>
              <a:buSzPct val="90000"/>
            </a:pPr>
            <a:r>
              <a:rPr lang="zh-TW" altLang="en-US" b="1" dirty="0" smtClean="0">
                <a:solidFill>
                  <a:schemeClr val="tx1"/>
                </a:solidFill>
                <a:latin typeface="+mn-ea"/>
                <a:ea typeface="+mn-ea"/>
              </a:rPr>
              <a:t>「公立學校退休教職員再任公私利機構與學校職務應停發月退休給與參考處理規範」。</a:t>
            </a:r>
            <a:endParaRPr lang="en-US" altLang="zh-TW" sz="1200" b="1" dirty="0">
              <a:solidFill>
                <a:schemeClr val="tx1"/>
              </a:solidFill>
              <a:latin typeface="+mn-ea"/>
              <a:ea typeface="+mn-ea"/>
            </a:endParaRPr>
          </a:p>
        </p:txBody>
      </p:sp>
      <p:sp>
        <p:nvSpPr>
          <p:cNvPr id="9" name="AutoShape 6"/>
          <p:cNvSpPr>
            <a:spLocks noChangeArrowheads="1"/>
          </p:cNvSpPr>
          <p:nvPr/>
        </p:nvSpPr>
        <p:spPr bwMode="auto">
          <a:xfrm>
            <a:off x="685332" y="4149080"/>
            <a:ext cx="8063132" cy="2520280"/>
          </a:xfrm>
          <a:prstGeom prst="roundRect">
            <a:avLst>
              <a:gd name="adj" fmla="val 9106"/>
            </a:avLst>
          </a:prstGeom>
          <a:gradFill>
            <a:gsLst>
              <a:gs pos="0">
                <a:schemeClr val="bg1"/>
              </a:gs>
              <a:gs pos="100000">
                <a:schemeClr val="accent1">
                  <a:lumMod val="45000"/>
                  <a:lumOff val="55000"/>
                </a:schemeClr>
              </a:gs>
              <a:gs pos="100000">
                <a:schemeClr val="accent1"/>
              </a:gs>
              <a:gs pos="100000">
                <a:srgbClr val="92D050"/>
              </a:gs>
            </a:gsLst>
            <a:lin ang="5400000" scaled="1"/>
          </a:gradFill>
          <a:ln w="9525">
            <a:noFill/>
            <a:round/>
            <a:headEnd/>
            <a:tailEnd/>
          </a:ln>
          <a:effectLst/>
        </p:spPr>
        <p:txBody>
          <a:bodyPr wrap="square" anchor="ctr"/>
          <a:lstStyle/>
          <a:p>
            <a:pPr>
              <a:lnSpc>
                <a:spcPts val="4200"/>
              </a:lnSpc>
              <a:buSzPct val="90000"/>
            </a:pPr>
            <a:r>
              <a:rPr lang="zh-TW" altLang="en-US" sz="2000" b="1" dirty="0">
                <a:solidFill>
                  <a:schemeClr val="tx1"/>
                </a:solidFill>
                <a:latin typeface="+mn-ea"/>
                <a:ea typeface="+mn-ea"/>
              </a:rPr>
              <a:t>固定或經常領取之薪酬認定</a:t>
            </a:r>
            <a:r>
              <a:rPr lang="zh-TW" altLang="en-US" sz="2000" b="1" dirty="0" smtClean="0">
                <a:solidFill>
                  <a:schemeClr val="tx1"/>
                </a:solidFill>
                <a:latin typeface="+mn-ea"/>
                <a:ea typeface="+mn-ea"/>
              </a:rPr>
              <a:t>原則</a:t>
            </a:r>
            <a:endParaRPr lang="en-US" altLang="zh-TW" sz="2000" b="1" dirty="0" smtClean="0">
              <a:solidFill>
                <a:schemeClr val="tx1"/>
              </a:solidFill>
              <a:latin typeface="+mn-ea"/>
              <a:ea typeface="+mn-ea"/>
            </a:endParaRPr>
          </a:p>
          <a:p>
            <a:pPr marL="342900" indent="-342900">
              <a:lnSpc>
                <a:spcPts val="4200"/>
              </a:lnSpc>
              <a:buSzPct val="90000"/>
              <a:buFont typeface="Arial" panose="020B0604020202020204" pitchFamily="34" charset="0"/>
              <a:buChar char="•"/>
            </a:pPr>
            <a:r>
              <a:rPr lang="zh-TW" altLang="en-US" dirty="0">
                <a:solidFill>
                  <a:schemeClr val="tx1"/>
                </a:solidFill>
                <a:latin typeface="+mn-ea"/>
                <a:ea typeface="+mn-ea"/>
              </a:rPr>
              <a:t>如有未列於表內之職務，由各教育行政主管機關依退撫條例施行細則第</a:t>
            </a:r>
            <a:r>
              <a:rPr lang="en-US" altLang="zh-TW" dirty="0">
                <a:solidFill>
                  <a:schemeClr val="tx1"/>
                </a:solidFill>
                <a:latin typeface="+mn-ea"/>
                <a:ea typeface="+mn-ea"/>
              </a:rPr>
              <a:t>109</a:t>
            </a:r>
            <a:r>
              <a:rPr lang="zh-TW" altLang="en-US" dirty="0">
                <a:solidFill>
                  <a:schemeClr val="tx1"/>
                </a:solidFill>
                <a:latin typeface="+mn-ea"/>
                <a:ea typeface="+mn-ea"/>
              </a:rPr>
              <a:t>條規定及參考表列職務性質，覈實認定之</a:t>
            </a:r>
            <a:r>
              <a:rPr lang="zh-TW" altLang="en-US" dirty="0" smtClean="0">
                <a:solidFill>
                  <a:schemeClr val="tx1"/>
                </a:solidFill>
                <a:latin typeface="+mn-ea"/>
                <a:ea typeface="+mn-ea"/>
              </a:rPr>
              <a:t>。</a:t>
            </a:r>
            <a:endParaRPr lang="en-US" altLang="zh-TW" dirty="0">
              <a:solidFill>
                <a:schemeClr val="tx1"/>
              </a:solidFill>
              <a:latin typeface="+mn-ea"/>
              <a:ea typeface="+mn-ea"/>
            </a:endParaRPr>
          </a:p>
          <a:p>
            <a:pPr marL="342900" indent="-342900">
              <a:lnSpc>
                <a:spcPts val="4200"/>
              </a:lnSpc>
              <a:buSzPct val="90000"/>
              <a:buFont typeface="Arial" panose="020B0604020202020204" pitchFamily="34" charset="0"/>
              <a:buChar char="•"/>
            </a:pPr>
            <a:r>
              <a:rPr lang="zh-TW" altLang="en-US" sz="2000" dirty="0" smtClean="0">
                <a:solidFill>
                  <a:schemeClr val="tx1"/>
                </a:solidFill>
                <a:latin typeface="+mn-ea"/>
                <a:ea typeface="+mn-ea"/>
              </a:rPr>
              <a:t>薪</a:t>
            </a:r>
            <a:r>
              <a:rPr lang="zh-TW" altLang="en-US" sz="2000" dirty="0">
                <a:solidFill>
                  <a:schemeClr val="tx1"/>
                </a:solidFill>
                <a:latin typeface="+mn-ea"/>
                <a:ea typeface="+mn-ea"/>
              </a:rPr>
              <a:t>酬支領方式為按季、半年</a:t>
            </a:r>
            <a:r>
              <a:rPr lang="zh-TW" altLang="en-US" sz="2000" dirty="0" smtClean="0">
                <a:solidFill>
                  <a:schemeClr val="tx1"/>
                </a:solidFill>
                <a:latin typeface="+mn-ea"/>
                <a:ea typeface="+mn-ea"/>
              </a:rPr>
              <a:t>或</a:t>
            </a:r>
            <a:r>
              <a:rPr lang="en-US" altLang="zh-TW" sz="2000" dirty="0" smtClean="0">
                <a:solidFill>
                  <a:schemeClr val="tx1"/>
                </a:solidFill>
                <a:latin typeface="+mn-ea"/>
                <a:ea typeface="+mn-ea"/>
              </a:rPr>
              <a:t>1</a:t>
            </a:r>
            <a:r>
              <a:rPr lang="zh-TW" altLang="en-US" sz="2000" dirty="0" smtClean="0">
                <a:solidFill>
                  <a:schemeClr val="tx1"/>
                </a:solidFill>
                <a:latin typeface="+mn-ea"/>
                <a:ea typeface="+mn-ea"/>
              </a:rPr>
              <a:t>年</a:t>
            </a:r>
            <a:r>
              <a:rPr lang="zh-TW" altLang="en-US" sz="2000" dirty="0">
                <a:solidFill>
                  <a:schemeClr val="tx1"/>
                </a:solidFill>
                <a:latin typeface="+mn-ea"/>
                <a:ea typeface="+mn-ea"/>
              </a:rPr>
              <a:t>等，應將之攤分為每</a:t>
            </a:r>
            <a:r>
              <a:rPr lang="zh-TW" altLang="en-US" sz="2000" dirty="0" smtClean="0">
                <a:solidFill>
                  <a:schemeClr val="tx1"/>
                </a:solidFill>
                <a:latin typeface="+mn-ea"/>
                <a:ea typeface="+mn-ea"/>
              </a:rPr>
              <a:t>月薪</a:t>
            </a:r>
            <a:r>
              <a:rPr lang="zh-TW" altLang="en-US" sz="2000" dirty="0">
                <a:solidFill>
                  <a:schemeClr val="tx1"/>
                </a:solidFill>
                <a:latin typeface="+mn-ea"/>
                <a:ea typeface="+mn-ea"/>
              </a:rPr>
              <a:t>酬。</a:t>
            </a:r>
            <a:endParaRPr lang="en-US" altLang="zh-TW" sz="1600" dirty="0">
              <a:solidFill>
                <a:schemeClr val="tx1"/>
              </a:solidFill>
              <a:latin typeface="+mn-ea"/>
              <a:ea typeface="+mn-ea"/>
            </a:endParaRPr>
          </a:p>
        </p:txBody>
      </p:sp>
      <p:pic>
        <p:nvPicPr>
          <p:cNvPr id="8" name="圖片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9512" y="188640"/>
            <a:ext cx="792088" cy="792088"/>
          </a:xfrm>
          <a:prstGeom prst="rect">
            <a:avLst/>
          </a:prstGeom>
        </p:spPr>
      </p:pic>
    </p:spTree>
    <p:extLst>
      <p:ext uri="{BB962C8B-B14F-4D97-AF65-F5344CB8AC3E}">
        <p14:creationId xmlns:p14="http://schemas.microsoft.com/office/powerpoint/2010/main" val="1759494082"/>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標題 1"/>
          <p:cNvSpPr>
            <a:spLocks noGrp="1"/>
          </p:cNvSpPr>
          <p:nvPr>
            <p:ph type="title"/>
          </p:nvPr>
        </p:nvSpPr>
        <p:spPr>
          <a:xfrm>
            <a:off x="685332" y="332656"/>
            <a:ext cx="7773338" cy="1224137"/>
          </a:xfrm>
          <a:noFill/>
          <a:ln>
            <a:noFill/>
          </a:ln>
        </p:spPr>
        <p:style>
          <a:lnRef idx="1">
            <a:schemeClr val="accent3"/>
          </a:lnRef>
          <a:fillRef idx="1002">
            <a:schemeClr val="lt2"/>
          </a:fillRef>
          <a:effectRef idx="1">
            <a:schemeClr val="accent3"/>
          </a:effectRef>
          <a:fontRef idx="minor">
            <a:schemeClr val="dk1"/>
          </a:fontRef>
        </p:style>
        <p:txBody>
          <a:bodyPr>
            <a:normAutofit/>
          </a:bodyPr>
          <a:lstStyle/>
          <a:p>
            <a:r>
              <a:rPr lang="zh-TW" altLang="en-US" sz="4800" dirty="0">
                <a:solidFill>
                  <a:schemeClr val="tx1"/>
                </a:solidFill>
                <a:latin typeface="+mn-ea"/>
              </a:rPr>
              <a:t>退休再任限制</a:t>
            </a:r>
            <a:r>
              <a:rPr lang="en-US" altLang="zh-TW" sz="4800" dirty="0">
                <a:solidFill>
                  <a:schemeClr val="tx1"/>
                </a:solidFill>
                <a:latin typeface="+mn-ea"/>
              </a:rPr>
              <a:t>(</a:t>
            </a:r>
            <a:r>
              <a:rPr lang="zh-TW" altLang="en-US" sz="4800" dirty="0">
                <a:solidFill>
                  <a:schemeClr val="tx1"/>
                </a:solidFill>
                <a:latin typeface="+mn-ea"/>
              </a:rPr>
              <a:t>七</a:t>
            </a:r>
            <a:r>
              <a:rPr lang="en-US" altLang="zh-TW" sz="4800" dirty="0">
                <a:solidFill>
                  <a:schemeClr val="tx1"/>
                </a:solidFill>
                <a:latin typeface="+mn-ea"/>
              </a:rPr>
              <a:t>)</a:t>
            </a:r>
            <a:r>
              <a:rPr lang="zh-TW" altLang="en-US" sz="2200" dirty="0">
                <a:solidFill>
                  <a:schemeClr val="tx1"/>
                </a:solidFill>
                <a:latin typeface="+mn-ea"/>
              </a:rPr>
              <a:t> </a:t>
            </a:r>
            <a:r>
              <a:rPr lang="zh-TW" altLang="en-US" sz="2000" dirty="0">
                <a:solidFill>
                  <a:srgbClr val="FF0000"/>
                </a:solidFill>
                <a:latin typeface="標楷體" panose="03000509000000000000" pitchFamily="65" charset="-120"/>
                <a:ea typeface="標楷體" panose="03000509000000000000" pitchFamily="65" charset="-120"/>
              </a:rPr>
              <a:t>教</a:t>
            </a:r>
            <a:r>
              <a:rPr lang="en-US" altLang="zh-TW" sz="2000" dirty="0">
                <a:solidFill>
                  <a:srgbClr val="FF0000"/>
                </a:solidFill>
                <a:latin typeface="標楷體" panose="03000509000000000000" pitchFamily="65" charset="-120"/>
                <a:ea typeface="標楷體" panose="03000509000000000000" pitchFamily="65" charset="-120"/>
              </a:rPr>
              <a:t>#78</a:t>
            </a:r>
            <a:r>
              <a:rPr lang="zh-TW" altLang="en-US" sz="2000" dirty="0">
                <a:solidFill>
                  <a:srgbClr val="FF0000"/>
                </a:solidFill>
                <a:latin typeface="標楷體" panose="03000509000000000000" pitchFamily="65" charset="-120"/>
                <a:ea typeface="標楷體" panose="03000509000000000000" pitchFamily="65" charset="-120"/>
              </a:rPr>
              <a:t>、教細＃</a:t>
            </a:r>
            <a:r>
              <a:rPr lang="en-US" altLang="zh-TW" sz="2000" dirty="0">
                <a:solidFill>
                  <a:srgbClr val="FF0000"/>
                </a:solidFill>
                <a:latin typeface="標楷體" panose="03000509000000000000" pitchFamily="65" charset="-120"/>
                <a:ea typeface="標楷體" panose="03000509000000000000" pitchFamily="65" charset="-120"/>
              </a:rPr>
              <a:t>112</a:t>
            </a:r>
            <a:endParaRPr lang="zh-TW" altLang="en-US" sz="2000" dirty="0">
              <a:solidFill>
                <a:srgbClr val="FF0000"/>
              </a:solidFill>
              <a:latin typeface="標楷體" panose="03000509000000000000" pitchFamily="65" charset="-120"/>
              <a:ea typeface="標楷體" panose="03000509000000000000" pitchFamily="65" charset="-120"/>
            </a:endParaRPr>
          </a:p>
        </p:txBody>
      </p:sp>
      <p:sp>
        <p:nvSpPr>
          <p:cNvPr id="7" name="AutoShape 5"/>
          <p:cNvSpPr>
            <a:spLocks noGrp="1" noChangeArrowheads="1"/>
          </p:cNvSpPr>
          <p:nvPr>
            <p:ph sz="quarter" idx="13"/>
          </p:nvPr>
        </p:nvSpPr>
        <p:spPr bwMode="auto">
          <a:xfrm>
            <a:off x="642910" y="1643050"/>
            <a:ext cx="2488930" cy="685791"/>
          </a:xfrm>
          <a:prstGeom prst="roundRect">
            <a:avLst>
              <a:gd name="adj" fmla="val 50000"/>
            </a:avLst>
          </a:prstGeom>
          <a:solidFill>
            <a:schemeClr val="accent6"/>
          </a:solidFill>
          <a:ln w="9525">
            <a:noFill/>
            <a:round/>
            <a:headEnd/>
            <a:tailEnd/>
          </a:ln>
          <a:effectLst>
            <a:outerShdw dist="35921" dir="2700000" algn="ctr" rotWithShape="0">
              <a:schemeClr val="bg2">
                <a:alpha val="50000"/>
              </a:schemeClr>
            </a:outerShdw>
          </a:effectLst>
        </p:spPr>
        <p:txBody>
          <a:bodyPr wrap="none" anchor="ctr">
            <a:normAutofit fontScale="85000" lnSpcReduction="20000"/>
          </a:bodyPr>
          <a:lstStyle/>
          <a:p>
            <a:pPr algn="ctr">
              <a:buNone/>
            </a:pPr>
            <a:r>
              <a:rPr lang="zh-TW" altLang="en-US" sz="3600" dirty="0">
                <a:solidFill>
                  <a:schemeClr val="tx1"/>
                </a:solidFill>
                <a:latin typeface="+mn-ea"/>
              </a:rPr>
              <a:t>再任限制例外</a:t>
            </a:r>
          </a:p>
        </p:txBody>
      </p:sp>
      <p:sp>
        <p:nvSpPr>
          <p:cNvPr id="6" name="AutoShape 6"/>
          <p:cNvSpPr>
            <a:spLocks noChangeArrowheads="1"/>
          </p:cNvSpPr>
          <p:nvPr/>
        </p:nvSpPr>
        <p:spPr bwMode="auto">
          <a:xfrm>
            <a:off x="623410" y="2564904"/>
            <a:ext cx="7835260" cy="3816425"/>
          </a:xfrm>
          <a:prstGeom prst="roundRect">
            <a:avLst>
              <a:gd name="adj" fmla="val 9106"/>
            </a:avLst>
          </a:prstGeom>
          <a:gradFill>
            <a:gsLst>
              <a:gs pos="0">
                <a:schemeClr val="bg1"/>
              </a:gs>
              <a:gs pos="100000">
                <a:schemeClr val="accent1">
                  <a:lumMod val="45000"/>
                  <a:lumOff val="55000"/>
                </a:schemeClr>
              </a:gs>
              <a:gs pos="100000">
                <a:schemeClr val="accent1"/>
              </a:gs>
              <a:gs pos="100000">
                <a:srgbClr val="92D050"/>
              </a:gs>
            </a:gsLst>
            <a:lin ang="5400000" scaled="1"/>
          </a:gradFill>
          <a:ln w="9525">
            <a:noFill/>
            <a:round/>
            <a:headEnd/>
            <a:tailEnd/>
          </a:ln>
          <a:effectLst/>
        </p:spPr>
        <p:txBody>
          <a:bodyPr wrap="none" anchor="ctr"/>
          <a:lstStyle/>
          <a:p>
            <a:pPr marL="457200" indent="-457200">
              <a:lnSpc>
                <a:spcPts val="4200"/>
              </a:lnSpc>
              <a:buSzPct val="90000"/>
              <a:buFont typeface="Arial" panose="020B0604020202020204" pitchFamily="34" charset="0"/>
              <a:buChar char="•"/>
            </a:pPr>
            <a:r>
              <a:rPr lang="zh-TW" altLang="zh-TW" sz="2800" dirty="0">
                <a:solidFill>
                  <a:schemeClr val="tx1"/>
                </a:solidFill>
                <a:latin typeface="+mn-ea"/>
                <a:ea typeface="+mn-ea"/>
              </a:rPr>
              <a:t>受聘（僱）執行政府因應緊急或危難事故之</a:t>
            </a:r>
            <a:endParaRPr lang="en-US" altLang="zh-TW" sz="2800" dirty="0">
              <a:solidFill>
                <a:schemeClr val="tx1"/>
              </a:solidFill>
              <a:latin typeface="+mn-ea"/>
              <a:ea typeface="+mn-ea"/>
            </a:endParaRPr>
          </a:p>
          <a:p>
            <a:pPr>
              <a:lnSpc>
                <a:spcPts val="4200"/>
              </a:lnSpc>
              <a:buSzPct val="90000"/>
            </a:pPr>
            <a:r>
              <a:rPr lang="zh-TW" altLang="en-US" sz="2800" dirty="0">
                <a:solidFill>
                  <a:schemeClr val="tx1"/>
                </a:solidFill>
                <a:latin typeface="+mn-ea"/>
                <a:ea typeface="+mn-ea"/>
              </a:rPr>
              <a:t>   </a:t>
            </a:r>
            <a:r>
              <a:rPr lang="zh-TW" altLang="zh-TW" sz="2800" dirty="0">
                <a:solidFill>
                  <a:schemeClr val="tx1"/>
                </a:solidFill>
                <a:latin typeface="+mn-ea"/>
                <a:ea typeface="+mn-ea"/>
              </a:rPr>
              <a:t>救災或救難職務。</a:t>
            </a:r>
            <a:endParaRPr lang="en-US" altLang="zh-TW" sz="2800" dirty="0">
              <a:solidFill>
                <a:schemeClr val="tx1"/>
              </a:solidFill>
              <a:latin typeface="+mn-ea"/>
              <a:ea typeface="+mn-ea"/>
            </a:endParaRPr>
          </a:p>
          <a:p>
            <a:pPr marL="457200" indent="-457200">
              <a:lnSpc>
                <a:spcPts val="4200"/>
              </a:lnSpc>
              <a:buSzPct val="90000"/>
              <a:buFont typeface="Arial" panose="020B0604020202020204" pitchFamily="34" charset="0"/>
              <a:buChar char="•"/>
            </a:pPr>
            <a:r>
              <a:rPr lang="zh-TW" altLang="zh-TW" sz="2800" dirty="0">
                <a:solidFill>
                  <a:schemeClr val="tx1"/>
                </a:solidFill>
                <a:latin typeface="+mn-ea"/>
                <a:ea typeface="+mn-ea"/>
              </a:rPr>
              <a:t>受聘（僱）擔任山地、離島或其他偏遠地區之</a:t>
            </a:r>
            <a:endParaRPr lang="en-US" altLang="zh-TW" sz="2800" dirty="0">
              <a:solidFill>
                <a:schemeClr val="tx1"/>
              </a:solidFill>
              <a:latin typeface="+mn-ea"/>
              <a:ea typeface="+mn-ea"/>
            </a:endParaRPr>
          </a:p>
          <a:p>
            <a:pPr>
              <a:lnSpc>
                <a:spcPts val="4200"/>
              </a:lnSpc>
              <a:buSzPct val="90000"/>
            </a:pPr>
            <a:r>
              <a:rPr lang="zh-TW" altLang="en-US" sz="2800" dirty="0">
                <a:solidFill>
                  <a:schemeClr val="tx1"/>
                </a:solidFill>
                <a:latin typeface="+mn-ea"/>
                <a:ea typeface="+mn-ea"/>
              </a:rPr>
              <a:t>  </a:t>
            </a:r>
            <a:r>
              <a:rPr lang="zh-TW" altLang="zh-TW" sz="2800" dirty="0">
                <a:solidFill>
                  <a:schemeClr val="tx1"/>
                </a:solidFill>
                <a:latin typeface="+mn-ea"/>
                <a:ea typeface="+mn-ea"/>
              </a:rPr>
              <a:t>公立醫療機關（構），從事基層醫療照護職務</a:t>
            </a:r>
            <a:endParaRPr lang="en-US" altLang="zh-TW" sz="2800" dirty="0">
              <a:solidFill>
                <a:schemeClr val="tx1"/>
              </a:solidFill>
              <a:latin typeface="+mn-ea"/>
              <a:ea typeface="+mn-ea"/>
            </a:endParaRPr>
          </a:p>
          <a:p>
            <a:pPr lvl="1"/>
            <a:r>
              <a:rPr lang="en-US" altLang="zh-TW" sz="2400" dirty="0">
                <a:solidFill>
                  <a:schemeClr val="tx1"/>
                </a:solidFill>
                <a:latin typeface="+mn-ea"/>
                <a:ea typeface="+mn-ea"/>
              </a:rPr>
              <a:t>1.</a:t>
            </a:r>
            <a:r>
              <a:rPr lang="zh-TW" altLang="zh-TW" sz="2400" dirty="0">
                <a:solidFill>
                  <a:schemeClr val="tx1"/>
                </a:solidFill>
                <a:latin typeface="+mn-ea"/>
                <a:ea typeface="+mn-ea"/>
              </a:rPr>
              <a:t>依衛生主管機關推動醫療促進相關方案或計畫之</a:t>
            </a:r>
            <a:endParaRPr lang="en-US" altLang="zh-TW" sz="2400" dirty="0">
              <a:solidFill>
                <a:schemeClr val="tx1"/>
              </a:solidFill>
              <a:latin typeface="+mn-ea"/>
              <a:ea typeface="+mn-ea"/>
            </a:endParaRPr>
          </a:p>
          <a:p>
            <a:pPr lvl="1"/>
            <a:r>
              <a:rPr lang="zh-TW" altLang="en-US" sz="2400" dirty="0">
                <a:solidFill>
                  <a:schemeClr val="tx1"/>
                </a:solidFill>
                <a:latin typeface="+mn-ea"/>
                <a:ea typeface="+mn-ea"/>
              </a:rPr>
              <a:t>   </a:t>
            </a:r>
            <a:r>
              <a:rPr lang="zh-TW" altLang="zh-TW" sz="2400" dirty="0">
                <a:solidFill>
                  <a:schemeClr val="tx1"/>
                </a:solidFill>
                <a:latin typeface="+mn-ea"/>
                <a:ea typeface="+mn-ea"/>
              </a:rPr>
              <a:t>山地、離島或其他偏遠地區之範圍為準。</a:t>
            </a:r>
          </a:p>
          <a:p>
            <a:pPr lvl="1"/>
            <a:r>
              <a:rPr lang="en-US" altLang="zh-TW" sz="2400" dirty="0">
                <a:solidFill>
                  <a:schemeClr val="tx1"/>
                </a:solidFill>
                <a:latin typeface="+mn-ea"/>
                <a:ea typeface="+mn-ea"/>
              </a:rPr>
              <a:t>2.</a:t>
            </a:r>
            <a:r>
              <a:rPr lang="zh-TW" altLang="zh-TW" sz="2400" dirty="0">
                <a:solidFill>
                  <a:schemeClr val="tx1"/>
                </a:solidFill>
                <a:latin typeface="+mn-ea"/>
                <a:ea typeface="+mn-ea"/>
              </a:rPr>
              <a:t>比照銓敘部公告範圍為準</a:t>
            </a:r>
            <a:endParaRPr lang="en-US" altLang="zh-TW" sz="2400" dirty="0">
              <a:solidFill>
                <a:schemeClr val="tx1"/>
              </a:solidFill>
              <a:latin typeface="+mn-ea"/>
              <a:ea typeface="+mn-ea"/>
            </a:endParaRPr>
          </a:p>
          <a:p>
            <a:pPr lvl="1"/>
            <a:r>
              <a:rPr lang="zh-TW" altLang="zh-TW" sz="1600" dirty="0">
                <a:solidFill>
                  <a:schemeClr val="tx1"/>
                </a:solidFill>
                <a:latin typeface="+mn-ea"/>
                <a:ea typeface="+mn-ea"/>
              </a:rPr>
              <a:t>（</a:t>
            </a:r>
            <a:r>
              <a:rPr lang="zh-TW" altLang="zh-TW" sz="1600" dirty="0">
                <a:solidFill>
                  <a:schemeClr val="tx1"/>
                </a:solidFill>
                <a:latin typeface="+mn-ea"/>
                <a:ea typeface="+mn-ea"/>
                <a:hlinkClick r:id="rId3"/>
              </a:rPr>
              <a:t>參銓敘部網頁：退休資訊專區</a:t>
            </a:r>
            <a:r>
              <a:rPr lang="en-US" altLang="zh-TW" sz="1600" dirty="0">
                <a:solidFill>
                  <a:schemeClr val="tx1"/>
                </a:solidFill>
                <a:latin typeface="+mn-ea"/>
                <a:ea typeface="+mn-ea"/>
                <a:hlinkClick r:id="rId3"/>
              </a:rPr>
              <a:t>/</a:t>
            </a:r>
            <a:r>
              <a:rPr lang="zh-TW" altLang="zh-TW" sz="1600" dirty="0">
                <a:solidFill>
                  <a:schemeClr val="tx1"/>
                </a:solidFill>
                <a:latin typeface="+mn-ea"/>
                <a:ea typeface="+mn-ea"/>
                <a:hlinkClick r:id="rId3"/>
              </a:rPr>
              <a:t>退休再任相關</a:t>
            </a:r>
            <a:r>
              <a:rPr lang="en-US" altLang="zh-TW" sz="1600" dirty="0">
                <a:solidFill>
                  <a:schemeClr val="tx1"/>
                </a:solidFill>
                <a:latin typeface="+mn-ea"/>
                <a:ea typeface="+mn-ea"/>
                <a:hlinkClick r:id="rId3"/>
              </a:rPr>
              <a:t>/</a:t>
            </a:r>
            <a:r>
              <a:rPr lang="zh-TW" altLang="zh-TW" sz="1600" dirty="0">
                <a:solidFill>
                  <a:schemeClr val="tx1"/>
                </a:solidFill>
                <a:latin typeface="+mn-ea"/>
                <a:ea typeface="+mn-ea"/>
                <a:hlinkClick r:id="rId3"/>
              </a:rPr>
              <a:t>山地離島或偏遠地區公立醫療</a:t>
            </a:r>
            <a:endParaRPr lang="en-US" altLang="zh-TW" sz="1600" dirty="0">
              <a:solidFill>
                <a:schemeClr val="tx1"/>
              </a:solidFill>
              <a:latin typeface="+mn-ea"/>
              <a:ea typeface="+mn-ea"/>
              <a:hlinkClick r:id="rId3"/>
            </a:endParaRPr>
          </a:p>
          <a:p>
            <a:pPr lvl="1"/>
            <a:r>
              <a:rPr lang="zh-TW" altLang="en-US" sz="1600" dirty="0">
                <a:solidFill>
                  <a:schemeClr val="tx1"/>
                </a:solidFill>
                <a:latin typeface="+mn-ea"/>
                <a:ea typeface="+mn-ea"/>
                <a:hlinkClick r:id="rId3"/>
              </a:rPr>
              <a:t> </a:t>
            </a:r>
            <a:r>
              <a:rPr lang="zh-TW" altLang="zh-TW" sz="1600" dirty="0">
                <a:solidFill>
                  <a:schemeClr val="tx1"/>
                </a:solidFill>
                <a:latin typeface="+mn-ea"/>
                <a:ea typeface="+mn-ea"/>
                <a:hlinkClick r:id="rId3"/>
              </a:rPr>
              <a:t>機關（構）彙整表</a:t>
            </a:r>
            <a:r>
              <a:rPr lang="zh-TW" altLang="zh-TW" sz="1600" dirty="0">
                <a:solidFill>
                  <a:schemeClr val="tx1"/>
                </a:solidFill>
                <a:latin typeface="+mn-ea"/>
                <a:ea typeface="+mn-ea"/>
              </a:rPr>
              <a:t>）</a:t>
            </a:r>
            <a:endParaRPr lang="en-US" altLang="zh-TW" sz="1600" dirty="0">
              <a:solidFill>
                <a:schemeClr val="tx1"/>
              </a:solidFill>
              <a:latin typeface="+mn-ea"/>
              <a:ea typeface="+mn-ea"/>
            </a:endParaRPr>
          </a:p>
        </p:txBody>
      </p:sp>
      <p:pic>
        <p:nvPicPr>
          <p:cNvPr id="8" name="圖片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9512" y="188640"/>
            <a:ext cx="792088" cy="792088"/>
          </a:xfrm>
          <a:prstGeom prst="rect">
            <a:avLst/>
          </a:prstGeom>
        </p:spPr>
      </p:pic>
    </p:spTree>
    <p:extLst>
      <p:ext uri="{BB962C8B-B14F-4D97-AF65-F5344CB8AC3E}">
        <p14:creationId xmlns:p14="http://schemas.microsoft.com/office/powerpoint/2010/main" val="31956778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佈景主題1">
  <a:themeElements>
    <a:clrScheme name="地鐵">
      <a:dk1>
        <a:sysClr val="windowText" lastClr="000000"/>
      </a:dk1>
      <a:lt1>
        <a:sysClr val="window" lastClr="FFFFFF"/>
      </a:lt1>
      <a:dk2>
        <a:srgbClr val="4E5B6F"/>
      </a:dk2>
      <a:lt2>
        <a:srgbClr val="D6ECFF"/>
      </a:lt2>
      <a:accent1>
        <a:srgbClr val="7FD13B"/>
      </a:accent1>
      <a:accent2>
        <a:srgbClr val="EA157A"/>
      </a:accent2>
      <a:accent3>
        <a:srgbClr val="FEB80A"/>
      </a:accent3>
      <a:accent4>
        <a:srgbClr val="00ADDC"/>
      </a:accent4>
      <a:accent5>
        <a:srgbClr val="738AC8"/>
      </a:accent5>
      <a:accent6>
        <a:srgbClr val="1AB39F"/>
      </a:accent6>
      <a:hlink>
        <a:srgbClr val="EB8803"/>
      </a:hlink>
      <a:folHlink>
        <a:srgbClr val="5F7791"/>
      </a:folHlink>
    </a:clrScheme>
    <a:fontScheme name="波形">
      <a:majorFont>
        <a:latin typeface="Candara"/>
        <a:ea typeface=""/>
        <a:cs typeface=""/>
        <a:font script="Jpan" typeface="HGP明朝E"/>
        <a:font script="Hang" typeface="HY그래픽M"/>
        <a:font script="Hans" typeface="华文新魏"/>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HGP明朝E"/>
        <a:font script="Hang" typeface="HY그래픽M"/>
        <a:font script="Hans" typeface="华文楷体"/>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40000">
              <a:schemeClr val="phClr">
                <a:tint val="94000"/>
                <a:shade val="94000"/>
                <a:alpha val="100000"/>
                <a:satMod val="114000"/>
                <a:lumMod val="114000"/>
              </a:schemeClr>
            </a:gs>
            <a:gs pos="74000">
              <a:schemeClr val="phClr">
                <a:tint val="94000"/>
                <a:shade val="94000"/>
                <a:satMod val="128000"/>
                <a:lumMod val="100000"/>
              </a:schemeClr>
            </a:gs>
            <a:gs pos="100000">
              <a:schemeClr val="phClr">
                <a:tint val="98000"/>
                <a:shade val="100000"/>
                <a:hueMod val="98000"/>
                <a:satMod val="100000"/>
                <a:lumMod val="74000"/>
              </a:schemeClr>
            </a:gs>
          </a:gsLst>
          <a:path path="circle">
            <a:fillToRect l="20000" t="-40000" r="20000" b="140000"/>
          </a:path>
        </a:gradFill>
        <a:blipFill rotWithShape="1">
          <a:blip xmlns:r="http://schemas.openxmlformats.org/officeDocument/2006/relationships" r:embed="rId1">
            <a:duotone>
              <a:schemeClr val="phClr">
                <a:tint val="96000"/>
                <a:satMod val="130000"/>
                <a:lumMod val="50000"/>
              </a:schemeClr>
              <a:schemeClr val="phClr">
                <a:tint val="96000"/>
                <a:satMod val="114000"/>
                <a:lumMod val="114000"/>
              </a:schemeClr>
            </a:duotone>
          </a:blip>
          <a:stretch/>
        </a:blipFill>
      </a:bgFillStyleLst>
    </a:fmtScheme>
  </a:themeElements>
  <a:objectDefaults>
    <a:lnDef>
      <a:spPr>
        <a:ln w="53975">
          <a:headEnd type="triangle"/>
          <a:tailEnd type="triangle"/>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佈景主題1" id="{D52467B5-E950-4E89-9882-D2585229475F}" vid="{6B20DC7B-D541-446D-8303-2A8E7001E2BE}"/>
    </a:ext>
  </a:ext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佈景主題1</Template>
  <TotalTime>9846</TotalTime>
  <Words>16405</Words>
  <Application>Microsoft Office PowerPoint</Application>
  <PresentationFormat>如螢幕大小 (4:3)</PresentationFormat>
  <Paragraphs>1435</Paragraphs>
  <Slides>160</Slides>
  <Notes>160</Notes>
  <HiddenSlides>0</HiddenSlides>
  <MMClips>0</MMClips>
  <ScaleCrop>false</ScaleCrop>
  <HeadingPairs>
    <vt:vector size="6" baseType="variant">
      <vt:variant>
        <vt:lpstr>使用字型</vt:lpstr>
      </vt:variant>
      <vt:variant>
        <vt:i4>16</vt:i4>
      </vt:variant>
      <vt:variant>
        <vt:lpstr>佈景主題</vt:lpstr>
      </vt:variant>
      <vt:variant>
        <vt:i4>1</vt:i4>
      </vt:variant>
      <vt:variant>
        <vt:lpstr>投影片標題</vt:lpstr>
      </vt:variant>
      <vt:variant>
        <vt:i4>160</vt:i4>
      </vt:variant>
    </vt:vector>
  </HeadingPairs>
  <TitlesOfParts>
    <vt:vector size="177" baseType="lpstr">
      <vt:lpstr>HY그래픽M</vt:lpstr>
      <vt:lpstr>華康中黑體</vt:lpstr>
      <vt:lpstr>華康隸書體W7</vt:lpstr>
      <vt:lpstr>華康隸書體W7(P)</vt:lpstr>
      <vt:lpstr>新細明體</vt:lpstr>
      <vt:lpstr>標楷體</vt:lpstr>
      <vt:lpstr>Arial</vt:lpstr>
      <vt:lpstr>Calibri</vt:lpstr>
      <vt:lpstr>Cambria Math</vt:lpstr>
      <vt:lpstr>Candara</vt:lpstr>
      <vt:lpstr>Symbol</vt:lpstr>
      <vt:lpstr>Tahoma</vt:lpstr>
      <vt:lpstr>Times New Roman</vt:lpstr>
      <vt:lpstr>Wingdings</vt:lpstr>
      <vt:lpstr>Wingdings 2</vt:lpstr>
      <vt:lpstr>Wingdings 3</vt:lpstr>
      <vt:lpstr>佈景主題1</vt:lpstr>
      <vt:lpstr>教育部暨所屬機關(構)學校教職員退撫制度及實務溝通座談簡報</vt:lpstr>
      <vt:lpstr>PowerPoint 簡報</vt:lpstr>
      <vt:lpstr>退休條件(一) 教#17-19</vt:lpstr>
      <vt:lpstr>退休條件(二) 教#20、22-23</vt:lpstr>
      <vt:lpstr>退休年資採計規定1教#12-13</vt:lpstr>
      <vt:lpstr>退休年資採計規定2教#12-13</vt:lpstr>
      <vt:lpstr>退休年資採計規定3教#12-13</vt:lpstr>
      <vt:lpstr>退休年資採計合格教師規定4教細#11</vt:lpstr>
      <vt:lpstr>屆齡退休生效日期教#21</vt:lpstr>
      <vt:lpstr>教師自願退休生效日期教#21教細#19</vt:lpstr>
      <vt:lpstr>校長及教師延長服務教#20</vt:lpstr>
      <vt:lpstr>不予受理退休案規定教#25</vt:lpstr>
      <vt:lpstr>申辦退休案規定教細#44</vt:lpstr>
      <vt:lpstr>常用問答集</vt:lpstr>
      <vt:lpstr>Q1：教師申請自願退休之條件，服務年滿25年，是否包括曾任私校教師之服務年資</vt:lpstr>
      <vt:lpstr>Q2：教師年滿65歲辦理屆齡退休，可否選擇於108年6月30日退休而得領取年資補償金</vt:lpstr>
      <vt:lpstr>Q3：教師申請退休時，其曾服大專集訓證書如已經找不到，該如何處理</vt:lpstr>
      <vt:lpstr>Q4：教師辦理退休時，實際服務初任日期早於大專教師合格證書之起資日期時，該段年資可否併計為退休年資</vt:lpstr>
      <vt:lpstr>Q5：教師曾任護理教師年資可否併計為退休年資</vt:lpstr>
      <vt:lpstr>Q6：教師曾任折抵教育實習之教師年資可否併計為退休年資</vt:lpstr>
      <vt:lpstr>Q7：教師如曾任81年8月1日私校未合格教師年資可否併計為退休年資</vt:lpstr>
      <vt:lpstr>Q8：教師曾任公務人員年資其退休新舊制年資如何計列</vt:lpstr>
      <vt:lpstr>Q9：教師如曾任私校教師年資可否列入退休指標數之年資計算</vt:lpstr>
      <vt:lpstr>Q10：教師曾任私立幼兒園教師年資可否併計為退休年資</vt:lpstr>
      <vt:lpstr>PowerPoint 簡報</vt:lpstr>
      <vt:lpstr>退休金給與種類及擇領條件教#18</vt:lpstr>
      <vt:lpstr>未達月退起支年齡擇領方式教＃32</vt:lpstr>
      <vt:lpstr>不受起支年齡限制情形教＃32</vt:lpstr>
      <vt:lpstr> 教育人員自願退休月退起支年齡教#32</vt:lpstr>
      <vt:lpstr> 教育人員自願退休指標數計算(年資+年齡)</vt:lpstr>
      <vt:lpstr>一次退休金計算方式（舊制) 教#15、29</vt:lpstr>
      <vt:lpstr>一次退休金計算方式（新制）     教#15、30</vt:lpstr>
      <vt:lpstr>月退休金計算方式（舊制）教#15、29</vt:lpstr>
      <vt:lpstr>月退休金計算方式（新制）教#15、30</vt:lpstr>
      <vt:lpstr>107.7.1後退休金計算基準 (不適用107.6.30前已退休者)公#27教#28</vt:lpstr>
      <vt:lpstr>新舊制年資補償金教#34</vt:lpstr>
      <vt:lpstr>增發補償金計算說明</vt:lpstr>
      <vt:lpstr>其他現金給與補償金</vt:lpstr>
      <vt:lpstr>公保養老給付</vt:lpstr>
      <vt:lpstr>公保養老給計算案例</vt:lpstr>
      <vt:lpstr>優惠存款公教#36</vt:lpstr>
      <vt:lpstr>公保養老給付辦理優存最高月數標準表</vt:lpstr>
      <vt:lpstr>外籍教師退休規定教#95</vt:lpstr>
      <vt:lpstr>離婚配偶退休金請求權１教#83-84</vt:lpstr>
      <vt:lpstr>離婚配偶退休金請求權２</vt:lpstr>
      <vt:lpstr>離婚配偶退休金請求權案例說明</vt:lpstr>
      <vt:lpstr>  常用問答集 Q&amp;A  </vt:lpstr>
      <vt:lpstr>Q1、精簡彈性自願退休者支領退休金情形為何？ </vt:lpstr>
      <vt:lpstr>Q2、離婚配偶請求分配退休金之數額為何？ </vt:lpstr>
      <vt:lpstr>Q3、離婚配偶請求分配退休金之不適用情形為何？ </vt:lpstr>
      <vt:lpstr> Q4、教職員重行退休時，其再任職年資之給與為何？</vt:lpstr>
      <vt:lpstr>Q5、減額年金之提前年數及減發百分比為何。 </vt:lpstr>
      <vt:lpstr>Q6、展期年金是否有提前年數之限制。 </vt:lpstr>
      <vt:lpstr>Q7、退休人員於展期年金期間亡故之給付為何。 </vt:lpstr>
      <vt:lpstr>Q8、退休金計算基準之「平均薪額」為何。 </vt:lpstr>
      <vt:lpstr>Q9、有畸零留停日數之平均薪俸計算期間為何。 </vt:lpstr>
      <vt:lpstr>Q10、優惠存款與公保養老給付的取捨為何。 </vt:lpstr>
      <vt:lpstr>PowerPoint 簡報</vt:lpstr>
      <vt:lpstr>何謂退休所得替代率教＃4</vt:lpstr>
      <vt:lpstr>何謂退休所得替代率</vt:lpstr>
      <vt:lpstr>何謂退休所得替代率教＃37Ⅱ、38</vt:lpstr>
      <vt:lpstr>　　何謂退休所得替代率</vt:lpstr>
      <vt:lpstr>退休所得替代率之上限及調降教＃38Ⅰ</vt:lpstr>
      <vt:lpstr>退休所得替代率之上限及調降教＃39Ⅱ</vt:lpstr>
      <vt:lpstr>退休所得替代率之上限及調降教＃38Ⅲ、39Ⅲ</vt:lpstr>
      <vt:lpstr>退休所得替代率之上限及調降 教＃37Ⅱ、38、39</vt:lpstr>
      <vt:lpstr>退休所得替代率之上限及調降教＃39Ⅰ</vt:lpstr>
      <vt:lpstr>退休所得替代率之上限及調降教＃33</vt:lpstr>
      <vt:lpstr>PowerPoint 簡報</vt:lpstr>
      <vt:lpstr>Q1：本次年金改革分10年調降退休所得替代率上限，         逐年調降1.5%，是否從個人退休當年算10年逐年調降?</vt:lpstr>
      <vt:lpstr>Q2：「退休所得替代率上限金額」就是日後可領的月退休所得嗎?</vt:lpstr>
      <vt:lpstr>Q3：月退休金總額經計算後，如超過退休所得替代率上限，是否會減少退休金給付?</vt:lpstr>
      <vt:lpstr>Q4：兼領月退休金者，退休所得替代率上限金額與支領月退休金者一樣嗎?</vt:lpstr>
      <vt:lpstr>Q5：曾兼任行政主管是否退休所得替代率上限金額比較高?</vt:lpstr>
      <vt:lpstr>Q6：私立學校任教年資是否計入退休所得替代率?</vt:lpstr>
      <vt:lpstr>Q7：退休教職員每月所領退休所得，依退休所得替代率計算後，有低於最低保障金額者，支給最低保障金額，未來如現職教職員待遇調整，所支給的最低保障金額是否隨之調整？</vt:lpstr>
      <vt:lpstr>Q8：退休所得替代率計算內涵中「社會保險年金」是指什麼？</vt:lpstr>
      <vt:lpstr>PowerPoint 簡報</vt:lpstr>
      <vt:lpstr>任職滿5年離職教#10、86</vt:lpstr>
      <vt:lpstr>任職滿15年離職教#87</vt:lpstr>
      <vt:lpstr>已離職者，辦理退休金方式教#87</vt:lpstr>
      <vt:lpstr>任職滿5年離職年資保留，不幸亡故教#86</vt:lpstr>
      <vt:lpstr>任職滿5年離職，不適用年資保留情形</vt:lpstr>
      <vt:lpstr>曾有其他職域年資後，任公職教＃87</vt:lpstr>
      <vt:lpstr>常用問答集</vt:lpstr>
      <vt:lpstr>案例-美美擔任公務人員13年後離職</vt:lpstr>
      <vt:lpstr>案例-美美在企業任職滿13年後轉任公務人員</vt:lpstr>
      <vt:lpstr>Q1：任職5年，未滿 15年併計其他職域年資成就退休月退金，領月退休金期間亡故，是否有遺屬年金？</vt:lpstr>
      <vt:lpstr>Q2：併計其他職域年資，是否有明確定義？</vt:lpstr>
      <vt:lpstr>Q3：解聘之後年滿65歲之日起6個月內，可否併計解聘前年資辦理退休？</vt:lpstr>
      <vt:lpstr>Q4：任職年資保留，於年滿65歲6個月之後才提出，能否申請？</vt:lpstr>
      <vt:lpstr>PowerPoint 簡報</vt:lpstr>
      <vt:lpstr>退休再任限制(一) 教#77</vt:lpstr>
      <vt:lpstr>退休再任限制(二) 教#77、教細＃109</vt:lpstr>
      <vt:lpstr>退休再任限制(三) 教#77、教細＃110</vt:lpstr>
      <vt:lpstr>退休再任限制(四) 教#77、教細＃111</vt:lpstr>
      <vt:lpstr>退休再任限制(五) 教#77、教細＃109</vt:lpstr>
      <vt:lpstr>退休再任限制(六) 教#77、教細＃109 </vt:lpstr>
      <vt:lpstr>退休再任限制(七) 教#78、教細＃112</vt:lpstr>
      <vt:lpstr>常用問答集</vt:lpstr>
      <vt:lpstr>Q1：退休教師再任停領條件之「每月薪資總額」如何界定？</vt:lpstr>
      <vt:lpstr>Q2：退休教師同時擔任公立學校兼任教師及私立學校兼任教師職務，應否停止支領月退休金及停辦優惠存款？</vt:lpstr>
      <vt:lpstr>Q3：退休教職員再任「私立學校幼兒園職務」，是否屬第77條所定「私立學校職務範圍」？</vt:lpstr>
      <vt:lpstr>Q4：退休教職員再任「私立學校董事會職務務」，是否屬第77條所定「私立學校職務範圍」？</vt:lpstr>
      <vt:lpstr>Q5：退休教育人員再任77條所定職務，得否自願減少支領薪酬總額？</vt:lpstr>
      <vt:lpstr>Q6：支領一次退休金之教師再任有給職務且有退撫條例第77條規定之情形時，是否應停止發放其優惠存款利息？</vt:lpstr>
      <vt:lpstr>Q7：退休教師再任中小學三個月以下短期代理代課教師是否屬退撫條例第77條第1項退休職務再任範圍？</vt:lpstr>
      <vt:lpstr>六、停領（喪失）退休金事由</vt:lpstr>
      <vt:lpstr>喪失領受月退休金之權利教＃75Ⅱ </vt:lpstr>
      <vt:lpstr>停止領受月退休金之權利至 原因消滅時恢復 (一) 教＃76條Ⅰ、Ⅱ</vt:lpstr>
      <vt:lpstr>停止領受月退休金之權利至 原因消滅時恢復 (二)教＃77、教細＃109</vt:lpstr>
      <vt:lpstr>停止領受月退休金之權利至 原因消滅時恢復 (三)教＃77</vt:lpstr>
      <vt:lpstr>停止領受月退休金之除外 教＃78</vt:lpstr>
      <vt:lpstr>參閱銓敘部～</vt:lpstr>
      <vt:lpstr>公立學校教職員退休資遣撫卹條例施行細則第109條 本條例第七十七條第一項第一款所稱職務，指符合下列條件之職務：</vt:lpstr>
      <vt:lpstr>PowerPoint 簡報</vt:lpstr>
      <vt:lpstr>PowerPoint 簡報</vt:lpstr>
      <vt:lpstr>常用問答集</vt:lpstr>
      <vt:lpstr>Q1：行蹤不明或無法聯繫之暫停如何處理?</vt:lpstr>
      <vt:lpstr>Q2：赴大陸地區長期居住如何認定?</vt:lpstr>
      <vt:lpstr>Q3：退休教師於支領月退休金期間赴大陸地區長期居住，並經原服務學校依規定暫停發放月退休金，嗣於大陸地區亡故，遺族得否申請補發其停發期間支月退休金？</vt:lpstr>
      <vt:lpstr>Q4：如何得知退休教師於支領月退休金期間赴大陸地區長期居住，並且持有大陸戶籍及護照？</vt:lpstr>
      <vt:lpstr>Q5：支領月退休給與之公立學校教職員赴大陸地區長期居住改領一次退休金，如已無餘額，該如何處理？</vt:lpstr>
      <vt:lpstr>Q6：支領月退休給與之公立學校教職員移居國外或定居香港、澳門應注意事項？</vt:lpstr>
      <vt:lpstr>Q7：辦理遺屬年金時，退休人員遺族（子女）在海外出生，如未持有中華民國籍相關證明文件事項？</vt:lpstr>
      <vt:lpstr>Q8：領用大陸地區「居住證」真的會被註銷臺灣戶籍嗎？</vt:lpstr>
      <vt:lpstr>PowerPoint 簡報</vt:lpstr>
      <vt:lpstr>遺屬一次(年)金 教#43-50</vt:lpstr>
      <vt:lpstr>遺屬一次(年)金 教#43-50</vt:lpstr>
      <vt:lpstr>遺屬年金教#45、46</vt:lpstr>
      <vt:lpstr>遺屬年金教#45、46</vt:lpstr>
      <vt:lpstr>遺屬年金教#45</vt:lpstr>
      <vt:lpstr>撫卹金教#51-61</vt:lpstr>
      <vt:lpstr>撫卹金 教#51-61</vt:lpstr>
      <vt:lpstr>撫卹金 教#51-61</vt:lpstr>
      <vt:lpstr>撫卹金教#51-61</vt:lpstr>
      <vt:lpstr>撫卹金教#51-61</vt:lpstr>
      <vt:lpstr>撫卹金教#51-61</vt:lpstr>
      <vt:lpstr>常用問答集</vt:lpstr>
      <vt:lpstr>Q1：遺屬年金或遺屬一次金可以領多少?</vt:lpstr>
      <vt:lpstr>Q2：配偶離婚後，於月退人員死前復合再婚，婚姻關係累計有10年，可以申請遺屬年金嗎?</vt:lpstr>
      <vt:lpstr>Q3：遺族是退休公教人員，領有月退休金，可以申請遺屬年金嗎?</vt:lpstr>
      <vt:lpstr>Q4：遺族領有勞保年金，可以選擇申請遺屬年金嗎?</vt:lpstr>
      <vt:lpstr>Q5：之前在公家機關投保領有勞保年金，可以選擇申請遺屬年金嗎?</vt:lpstr>
      <vt:lpstr>Q6：家人就申請遺屬年金或一次金事宜尚無法取得共識，最遲多久以前要申請?</vt:lpstr>
      <vt:lpstr>Q7：家人就申請遺屬年金或一次金事宜尚無法取得共識，可以分別請領不同種類?</vt:lpstr>
      <vt:lpstr>Q8：生前可否預立遺囑指定領受人?</vt:lpstr>
      <vt:lpstr>Q9：因健康因素，究應選擇趕快退休支領月退，亡故後配偶繼續支領遺屬年金?還是繼續服務，在職病故後支領撫卹金?哪個支領比較多，比較有保障?</vt:lpstr>
      <vt:lpstr>PowerPoint 簡報</vt:lpstr>
      <vt:lpstr>公私校退休年資採計規定1</vt:lpstr>
      <vt:lpstr>公私校退休年資採計規定2</vt:lpstr>
      <vt:lpstr>公私校退休年資採計規定3</vt:lpstr>
      <vt:lpstr>公私校退休年資採計規定4</vt:lpstr>
      <vt:lpstr>公私校退休年資採計規定5</vt:lpstr>
      <vt:lpstr>常用問答集</vt:lpstr>
      <vt:lpstr>Q1：曾任私立學校職員、專業技術人員及研究人員年資，於公立學校教師身分退休時，可否採計？</vt:lpstr>
      <vt:lpstr>Q2：公立幼稚園教師園長得否併計私校教師年資     辦理退休？</vt:lpstr>
      <vt:lpstr>Q3：私立學校教師辦理退休時，曾任義務役軍職    年資得否併計退休年資？</vt:lpstr>
      <vt:lpstr>Q4：私校退撫之定期給付是否如同公校退撫之    月退休金，按月領取？</vt:lpstr>
      <vt:lpstr>Q5：公私併計年資採計上限？</vt:lpstr>
    </vt:vector>
  </TitlesOfParts>
  <Company>C.M.T</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教職員退休法制研討</dc:title>
  <dc:creator>微軟用戶</dc:creator>
  <cp:lastModifiedBy>廖郁柔</cp:lastModifiedBy>
  <cp:revision>1300</cp:revision>
  <cp:lastPrinted>2019-07-24T10:18:33Z</cp:lastPrinted>
  <dcterms:created xsi:type="dcterms:W3CDTF">2016-03-22T15:36:52Z</dcterms:created>
  <dcterms:modified xsi:type="dcterms:W3CDTF">2019-07-31T09:35:37Z</dcterms:modified>
</cp:coreProperties>
</file>