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63" r:id="rId1"/>
    <p:sldMasterId id="2147485165" r:id="rId2"/>
  </p:sldMasterIdLst>
  <p:handoutMasterIdLst>
    <p:handoutMasterId r:id="rId25"/>
  </p:handoutMasterIdLst>
  <p:sldIdLst>
    <p:sldId id="258" r:id="rId3"/>
    <p:sldId id="303" r:id="rId4"/>
    <p:sldId id="316" r:id="rId5"/>
    <p:sldId id="304" r:id="rId6"/>
    <p:sldId id="317" r:id="rId7"/>
    <p:sldId id="305" r:id="rId8"/>
    <p:sldId id="306" r:id="rId9"/>
    <p:sldId id="307" r:id="rId10"/>
    <p:sldId id="318" r:id="rId11"/>
    <p:sldId id="308" r:id="rId12"/>
    <p:sldId id="309" r:id="rId13"/>
    <p:sldId id="319" r:id="rId14"/>
    <p:sldId id="311" r:id="rId15"/>
    <p:sldId id="321" r:id="rId16"/>
    <p:sldId id="320" r:id="rId17"/>
    <p:sldId id="312" r:id="rId18"/>
    <p:sldId id="322" r:id="rId19"/>
    <p:sldId id="313" r:id="rId20"/>
    <p:sldId id="323" r:id="rId21"/>
    <p:sldId id="324" r:id="rId22"/>
    <p:sldId id="325" r:id="rId23"/>
    <p:sldId id="326" r:id="rId24"/>
  </p:sldIdLst>
  <p:sldSz cx="9144000" cy="6858000" type="screen4x3"/>
  <p:notesSz cx="6858000" cy="9144000"/>
  <p:defaultTextStyle>
    <a:defPPr>
      <a:defRPr lang="zh-TW"/>
    </a:defPPr>
    <a:lvl1pPr algn="l" rtl="0" fontAlgn="base">
      <a:spcBef>
        <a:spcPct val="0"/>
      </a:spcBef>
      <a:spcAft>
        <a:spcPct val="0"/>
      </a:spcAft>
      <a:defRPr kumimoji="1" b="1" kern="1200">
        <a:solidFill>
          <a:schemeClr val="bg1"/>
        </a:solidFill>
        <a:latin typeface="Times New Roman" pitchFamily="18" charset="0"/>
        <a:ea typeface="新細明體" pitchFamily="18" charset="-120"/>
        <a:cs typeface="+mn-cs"/>
      </a:defRPr>
    </a:lvl1pPr>
    <a:lvl2pPr marL="457200" algn="l" rtl="0" fontAlgn="base">
      <a:spcBef>
        <a:spcPct val="0"/>
      </a:spcBef>
      <a:spcAft>
        <a:spcPct val="0"/>
      </a:spcAft>
      <a:defRPr kumimoji="1" b="1" kern="1200">
        <a:solidFill>
          <a:schemeClr val="bg1"/>
        </a:solidFill>
        <a:latin typeface="Times New Roman" pitchFamily="18" charset="0"/>
        <a:ea typeface="新細明體" pitchFamily="18" charset="-120"/>
        <a:cs typeface="+mn-cs"/>
      </a:defRPr>
    </a:lvl2pPr>
    <a:lvl3pPr marL="914400" algn="l" rtl="0" fontAlgn="base">
      <a:spcBef>
        <a:spcPct val="0"/>
      </a:spcBef>
      <a:spcAft>
        <a:spcPct val="0"/>
      </a:spcAft>
      <a:defRPr kumimoji="1" b="1" kern="1200">
        <a:solidFill>
          <a:schemeClr val="bg1"/>
        </a:solidFill>
        <a:latin typeface="Times New Roman" pitchFamily="18" charset="0"/>
        <a:ea typeface="新細明體" pitchFamily="18" charset="-120"/>
        <a:cs typeface="+mn-cs"/>
      </a:defRPr>
    </a:lvl3pPr>
    <a:lvl4pPr marL="1371600" algn="l" rtl="0" fontAlgn="base">
      <a:spcBef>
        <a:spcPct val="0"/>
      </a:spcBef>
      <a:spcAft>
        <a:spcPct val="0"/>
      </a:spcAft>
      <a:defRPr kumimoji="1" b="1" kern="1200">
        <a:solidFill>
          <a:schemeClr val="bg1"/>
        </a:solidFill>
        <a:latin typeface="Times New Roman" pitchFamily="18" charset="0"/>
        <a:ea typeface="新細明體" pitchFamily="18" charset="-120"/>
        <a:cs typeface="+mn-cs"/>
      </a:defRPr>
    </a:lvl4pPr>
    <a:lvl5pPr marL="1828800" algn="l" rtl="0" fontAlgn="base">
      <a:spcBef>
        <a:spcPct val="0"/>
      </a:spcBef>
      <a:spcAft>
        <a:spcPct val="0"/>
      </a:spcAft>
      <a:defRPr kumimoji="1" b="1" kern="1200">
        <a:solidFill>
          <a:schemeClr val="bg1"/>
        </a:solidFill>
        <a:latin typeface="Times New Roman" pitchFamily="18" charset="0"/>
        <a:ea typeface="新細明體" pitchFamily="18" charset="-120"/>
        <a:cs typeface="+mn-cs"/>
      </a:defRPr>
    </a:lvl5pPr>
    <a:lvl6pPr marL="2286000" algn="l" defTabSz="914400" rtl="0" eaLnBrk="1" latinLnBrk="0" hangingPunct="1">
      <a:defRPr kumimoji="1" b="1" kern="1200">
        <a:solidFill>
          <a:schemeClr val="bg1"/>
        </a:solidFill>
        <a:latin typeface="Times New Roman" pitchFamily="18" charset="0"/>
        <a:ea typeface="新細明體" pitchFamily="18" charset="-120"/>
        <a:cs typeface="+mn-cs"/>
      </a:defRPr>
    </a:lvl6pPr>
    <a:lvl7pPr marL="2743200" algn="l" defTabSz="914400" rtl="0" eaLnBrk="1" latinLnBrk="0" hangingPunct="1">
      <a:defRPr kumimoji="1" b="1" kern="1200">
        <a:solidFill>
          <a:schemeClr val="bg1"/>
        </a:solidFill>
        <a:latin typeface="Times New Roman" pitchFamily="18" charset="0"/>
        <a:ea typeface="新細明體" pitchFamily="18" charset="-120"/>
        <a:cs typeface="+mn-cs"/>
      </a:defRPr>
    </a:lvl7pPr>
    <a:lvl8pPr marL="3200400" algn="l" defTabSz="914400" rtl="0" eaLnBrk="1" latinLnBrk="0" hangingPunct="1">
      <a:defRPr kumimoji="1" b="1" kern="1200">
        <a:solidFill>
          <a:schemeClr val="bg1"/>
        </a:solidFill>
        <a:latin typeface="Times New Roman" pitchFamily="18" charset="0"/>
        <a:ea typeface="新細明體" pitchFamily="18" charset="-120"/>
        <a:cs typeface="+mn-cs"/>
      </a:defRPr>
    </a:lvl8pPr>
    <a:lvl9pPr marL="3657600" algn="l" defTabSz="914400" rtl="0" eaLnBrk="1" latinLnBrk="0" hangingPunct="1">
      <a:defRPr kumimoji="1" b="1" kern="1200">
        <a:solidFill>
          <a:schemeClr val="bg1"/>
        </a:solidFill>
        <a:latin typeface="Times New Roman" pitchFamily="18"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FF5050"/>
    <a:srgbClr val="FF00FF"/>
    <a:srgbClr val="4F4FFF"/>
    <a:srgbClr val="336699"/>
    <a:srgbClr val="339933"/>
    <a:srgbClr val="0099CC"/>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99" autoAdjust="0"/>
    <p:restoredTop sz="94653" autoAdjust="0"/>
  </p:normalViewPr>
  <p:slideViewPr>
    <p:cSldViewPr>
      <p:cViewPr varScale="1">
        <p:scale>
          <a:sx n="79" d="100"/>
          <a:sy n="79" d="100"/>
        </p:scale>
        <p:origin x="-1704" y="-77"/>
      </p:cViewPr>
      <p:guideLst>
        <p:guide orient="horz" pos="287"/>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7" d="100"/>
          <a:sy n="87" d="100"/>
        </p:scale>
        <p:origin x="-186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b="0">
                <a:solidFill>
                  <a:schemeClr val="tx1"/>
                </a:solidFill>
                <a:ea typeface="新細明體" pitchFamily="18" charset="-120"/>
              </a:defRPr>
            </a:lvl1pPr>
          </a:lstStyle>
          <a:p>
            <a:pPr>
              <a:defRPr/>
            </a:pPr>
            <a:endParaRPr lang="en-US" altLang="zh-TW"/>
          </a:p>
        </p:txBody>
      </p:sp>
      <p:sp>
        <p:nvSpPr>
          <p:cNvPr id="6147" name="Rectangle 3"/>
          <p:cNvSpPr>
            <a:spLocks noGrp="1" noChangeArrowheads="1"/>
          </p:cNvSpPr>
          <p:nvPr>
            <p:ph type="dt" sz="quarter"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0">
                <a:solidFill>
                  <a:schemeClr val="tx1"/>
                </a:solidFill>
                <a:ea typeface="新細明體" pitchFamily="18" charset="-120"/>
              </a:defRPr>
            </a:lvl1pPr>
          </a:lstStyle>
          <a:p>
            <a:pPr>
              <a:defRPr/>
            </a:pPr>
            <a:endParaRPr lang="en-US" altLang="zh-TW"/>
          </a:p>
        </p:txBody>
      </p:sp>
      <p:sp>
        <p:nvSpPr>
          <p:cNvPr id="6148" name="Rectangle 4"/>
          <p:cNvSpPr>
            <a:spLocks noGrp="1" noChangeArrowheads="1"/>
          </p:cNvSpPr>
          <p:nvPr>
            <p:ph type="ftr" sz="quarter" idx="2"/>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b="0">
                <a:solidFill>
                  <a:schemeClr val="tx1"/>
                </a:solidFill>
                <a:ea typeface="新細明體" pitchFamily="18" charset="-120"/>
              </a:defRPr>
            </a:lvl1pPr>
          </a:lstStyle>
          <a:p>
            <a:pPr>
              <a:defRPr/>
            </a:pPr>
            <a:endParaRPr lang="en-US" altLang="zh-TW"/>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b="0">
                <a:solidFill>
                  <a:schemeClr val="tx1"/>
                </a:solidFill>
                <a:ea typeface="新細明體" pitchFamily="18" charset="-120"/>
              </a:defRPr>
            </a:lvl1pPr>
          </a:lstStyle>
          <a:p>
            <a:pPr>
              <a:defRPr/>
            </a:pPr>
            <a:fld id="{820E5F9F-DE04-4AF3-AF96-C42FD00B20F8}" type="slidenum">
              <a:rPr lang="en-US" altLang="zh-TW"/>
              <a:pPr>
                <a:defRPr/>
              </a:pPr>
              <a:t>‹#›</a:t>
            </a:fld>
            <a:endParaRPr lang="en-US" altLang="zh-TW"/>
          </a:p>
        </p:txBody>
      </p:sp>
    </p:spTree>
    <p:extLst>
      <p:ext uri="{BB962C8B-B14F-4D97-AF65-F5344CB8AC3E}">
        <p14:creationId xmlns:p14="http://schemas.microsoft.com/office/powerpoint/2010/main" val="27542880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3872507961"/>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964126365"/>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26200" y="455613"/>
            <a:ext cx="2033588" cy="57816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23850" y="455613"/>
            <a:ext cx="5949950" cy="57816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4056904014"/>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標題投影片">
    <p:spTree>
      <p:nvGrpSpPr>
        <p:cNvPr id="1" name=""/>
        <p:cNvGrpSpPr/>
        <p:nvPr/>
      </p:nvGrpSpPr>
      <p:grpSpPr>
        <a:xfrm>
          <a:off x="0" y="0"/>
          <a:ext cx="0" cy="0"/>
          <a:chOff x="0" y="0"/>
          <a:chExt cx="0" cy="0"/>
        </a:xfrm>
      </p:grpSpPr>
      <p:sp>
        <p:nvSpPr>
          <p:cNvPr id="2" name="Text Box 49"/>
          <p:cNvSpPr txBox="1">
            <a:spLocks noChangeArrowheads="1"/>
          </p:cNvSpPr>
          <p:nvPr userDrawn="1"/>
        </p:nvSpPr>
        <p:spPr bwMode="auto">
          <a:xfrm>
            <a:off x="4221163" y="6527800"/>
            <a:ext cx="666750" cy="274638"/>
          </a:xfrm>
          <a:prstGeom prst="rect">
            <a:avLst/>
          </a:prstGeom>
          <a:noFill/>
          <a:ln>
            <a:noFill/>
          </a:ln>
          <a:effectLst/>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F9541E3B-52CF-4C82-B54A-9834881B37FF}" type="slidenum">
              <a:rPr lang="zh-TW" altLang="en-US" sz="1200" b="0" smtClean="0">
                <a:solidFill>
                  <a:schemeClr val="tx1"/>
                </a:solidFill>
              </a:rPr>
              <a:pPr algn="ctr" eaLnBrk="1" hangingPunct="1">
                <a:defRPr/>
              </a:pPr>
              <a:t>‹#›</a:t>
            </a:fld>
            <a:r>
              <a:rPr lang="zh-TW" altLang="en-US" sz="1200" b="0" smtClean="0">
                <a:solidFill>
                  <a:schemeClr val="tx1"/>
                </a:solidFill>
              </a:rPr>
              <a:t>頁</a:t>
            </a:r>
          </a:p>
        </p:txBody>
      </p:sp>
      <p:pic>
        <p:nvPicPr>
          <p:cNvPr id="3" name="Picture 37" descr="Icon-02">
            <a:hlinkClick r:id="" action="ppaction://hlinkshowjump?jump=endshow"/>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48713" y="6524625"/>
            <a:ext cx="3270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字方塊 11"/>
          <p:cNvSpPr txBox="1">
            <a:spLocks noChangeArrowheads="1"/>
          </p:cNvSpPr>
          <p:nvPr userDrawn="1"/>
        </p:nvSpPr>
        <p:spPr bwMode="auto">
          <a:xfrm>
            <a:off x="790575" y="53975"/>
            <a:ext cx="3095625"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zh-TW" altLang="en-US" sz="2400" dirty="0" smtClean="0">
                <a:solidFill>
                  <a:srgbClr val="0D0D0D"/>
                </a:solidFill>
                <a:latin typeface="微軟正黑體" pitchFamily="34" charset="-120"/>
                <a:ea typeface="微軟正黑體" pitchFamily="34" charset="-120"/>
              </a:rPr>
              <a:t>電工機械下冊</a:t>
            </a:r>
          </a:p>
        </p:txBody>
      </p:sp>
    </p:spTree>
    <p:extLst>
      <p:ext uri="{BB962C8B-B14F-4D97-AF65-F5344CB8AC3E}">
        <p14:creationId xmlns:p14="http://schemas.microsoft.com/office/powerpoint/2010/main" val="3363908776"/>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997430095"/>
      </p:ext>
    </p:extLst>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marL="0" indent="0">
              <a:buNone/>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963408731"/>
      </p:ext>
    </p:extLst>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131704506"/>
      </p:ext>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23850" y="1196975"/>
            <a:ext cx="3990975"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467225" y="1196975"/>
            <a:ext cx="3992563"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223604762"/>
      </p:ext>
    </p:extLst>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269370845"/>
      </p:ext>
    </p:extLst>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727248190"/>
      </p:ext>
    </p:extLst>
  </p:cSld>
  <p:clrMapOvr>
    <a:masterClrMapping/>
  </p:clrMapOvr>
  <p:transition>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969475"/>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marL="0" indent="0">
              <a:buNone/>
              <a:defRPr/>
            </a:lvl1pPr>
            <a:lvl2pPr>
              <a:defRPr lang="zh-TW" altLang="en-US" sz="2800" dirty="0" smtClean="0">
                <a:solidFill>
                  <a:schemeClr val="tx1"/>
                </a:solidFill>
                <a:latin typeface="標楷體" panose="03000509000000000000" pitchFamily="65" charset="-120"/>
                <a:ea typeface="標楷體" panose="03000509000000000000" pitchFamily="65" charset="-120"/>
              </a:defRPr>
            </a:lvl2pPr>
            <a:lvl3pPr>
              <a:defRPr lang="zh-TW" altLang="en-US" sz="2800" dirty="0" smtClean="0">
                <a:solidFill>
                  <a:schemeClr val="tx1"/>
                </a:solidFill>
                <a:latin typeface="標楷體" panose="03000509000000000000" pitchFamily="65" charset="-120"/>
                <a:ea typeface="標楷體" panose="03000509000000000000" pitchFamily="65" charset="-120"/>
              </a:defRPr>
            </a:lvl3pPr>
            <a:lvl4pPr>
              <a:defRPr lang="zh-TW" altLang="en-US" sz="2800" dirty="0" smtClean="0">
                <a:solidFill>
                  <a:schemeClr val="tx1"/>
                </a:solidFill>
                <a:latin typeface="標楷體" panose="03000509000000000000" pitchFamily="65" charset="-120"/>
                <a:ea typeface="標楷體" panose="03000509000000000000" pitchFamily="65" charset="-120"/>
              </a:defRPr>
            </a:lvl4pPr>
            <a:lvl5pPr>
              <a:defRPr lang="zh-TW" altLang="en-US" sz="2800" dirty="0">
                <a:solidFill>
                  <a:schemeClr val="tx1"/>
                </a:solidFill>
                <a:latin typeface="標楷體" panose="03000509000000000000" pitchFamily="65" charset="-120"/>
                <a:ea typeface="標楷體" panose="03000509000000000000"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1827628259"/>
      </p:ext>
    </p:extLst>
  </p:cSld>
  <p:clrMapOvr>
    <a:masterClrMapping/>
  </p:clrMapOvr>
  <p:transition>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3609917456"/>
      </p:ext>
    </p:extLst>
  </p:cSld>
  <p:clrMapOvr>
    <a:masterClrMapping/>
  </p:clrMapOvr>
  <p:transition>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2438173128"/>
      </p:ext>
    </p:extLst>
  </p:cSld>
  <p:clrMapOvr>
    <a:masterClrMapping/>
  </p:clrMapOvr>
  <p:transition>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655999191"/>
      </p:ext>
    </p:extLst>
  </p:cSld>
  <p:clrMapOvr>
    <a:masterClrMapping/>
  </p:clrMapOvr>
  <p:transition>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26200" y="455613"/>
            <a:ext cx="2033588" cy="57816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23850" y="455613"/>
            <a:ext cx="5949950" cy="57816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511068161"/>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3518314765"/>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23850" y="1196975"/>
            <a:ext cx="3990975"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467225" y="1196975"/>
            <a:ext cx="3992563"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357654023"/>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640822659"/>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3670877948"/>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429345"/>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1284272626"/>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922480674"/>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slide" Target="../slides/slide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slide" Target="../slides/slide1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4.xml"/><Relationship Id="rId16" Type="http://schemas.openxmlformats.org/officeDocument/2006/relationships/image" Target="../media/image4.png"/><Relationship Id="rId20" Type="http://schemas.openxmlformats.org/officeDocument/2006/relationships/slide" Target="../slides/slid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19" Type="http://schemas.openxmlformats.org/officeDocument/2006/relationships/slide" Target="../slides/slide19.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671661"/>
            <a:ext cx="81359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p>
        </p:txBody>
      </p:sp>
      <p:sp>
        <p:nvSpPr>
          <p:cNvPr id="1027" name="Rectangle 3"/>
          <p:cNvSpPr>
            <a:spLocks noGrp="1" noChangeArrowheads="1"/>
          </p:cNvSpPr>
          <p:nvPr>
            <p:ph type="body" idx="1"/>
          </p:nvPr>
        </p:nvSpPr>
        <p:spPr bwMode="auto">
          <a:xfrm>
            <a:off x="323850" y="1413023"/>
            <a:ext cx="81359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dirty="0" smtClean="0"/>
              <a:t>1-1-1</a:t>
            </a:r>
            <a:r>
              <a:rPr lang="zh-TW" altLang="en-US" dirty="0" smtClean="0"/>
              <a:t>第一層第一層第一層第一層第一層第一層第一層</a:t>
            </a:r>
          </a:p>
          <a:p>
            <a:pPr lvl="1"/>
            <a:r>
              <a:rPr lang="zh-TW" altLang="en-US" dirty="0" smtClean="0"/>
              <a:t>第二層內文第二層內文第二層內文第二層內文第二層內文第二層內文</a:t>
            </a:r>
            <a:endParaRPr lang="en-US" altLang="zh-TW" dirty="0" smtClean="0"/>
          </a:p>
          <a:p>
            <a:pPr lvl="2"/>
            <a:r>
              <a:rPr lang="zh-TW" altLang="en-US" dirty="0" smtClean="0"/>
              <a:t>第三層「解」藍色粗體第三層「解」藍色粗體第三層「解」藍色粗體</a:t>
            </a:r>
            <a:endParaRPr lang="en-US" altLang="zh-TW" dirty="0" smtClean="0"/>
          </a:p>
          <a:p>
            <a:pPr lvl="3"/>
            <a:r>
              <a:rPr lang="en-US" altLang="zh-TW" dirty="0" smtClean="0"/>
              <a:t>1.</a:t>
            </a:r>
            <a:r>
              <a:rPr lang="zh-TW" altLang="en-US" dirty="0" smtClean="0"/>
              <a:t>第四層第四層第四層第四層第四層第四層第四層第四層</a:t>
            </a:r>
            <a:endParaRPr lang="en-US" altLang="zh-TW" dirty="0" smtClean="0"/>
          </a:p>
          <a:p>
            <a:pPr lvl="4"/>
            <a:r>
              <a:rPr lang="en-US" altLang="zh-TW" dirty="0" smtClean="0"/>
              <a:t>(1)</a:t>
            </a:r>
            <a:r>
              <a:rPr lang="zh-TW" altLang="en-US" dirty="0" smtClean="0"/>
              <a:t>第五層第五層第五層第五層第五層第五層第五層第五層</a:t>
            </a:r>
          </a:p>
        </p:txBody>
      </p:sp>
      <p:sp>
        <p:nvSpPr>
          <p:cNvPr id="1030" name="Text Box 79"/>
          <p:cNvSpPr txBox="1">
            <a:spLocks noChangeArrowheads="1"/>
          </p:cNvSpPr>
          <p:nvPr/>
        </p:nvSpPr>
        <p:spPr bwMode="auto">
          <a:xfrm>
            <a:off x="4221163" y="6527800"/>
            <a:ext cx="666750" cy="274638"/>
          </a:xfrm>
          <a:prstGeom prst="rect">
            <a:avLst/>
          </a:prstGeom>
          <a:noFill/>
          <a:ln>
            <a:noFill/>
          </a:ln>
          <a:effectLst/>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138C3B35-2844-42E9-BC08-3F13750C742C}" type="slidenum">
              <a:rPr lang="zh-TW" altLang="en-US" sz="1200" b="0" smtClean="0">
                <a:solidFill>
                  <a:schemeClr val="tx1"/>
                </a:solidFill>
              </a:rPr>
              <a:pPr algn="ctr" eaLnBrk="1" hangingPunct="1">
                <a:defRPr/>
              </a:pPr>
              <a:t>‹#›</a:t>
            </a:fld>
            <a:r>
              <a:rPr lang="zh-TW" altLang="en-US" sz="1200" b="0" smtClean="0">
                <a:solidFill>
                  <a:schemeClr val="tx1"/>
                </a:solidFill>
              </a:rPr>
              <a:t>頁</a:t>
            </a:r>
          </a:p>
        </p:txBody>
      </p:sp>
      <p:pic>
        <p:nvPicPr>
          <p:cNvPr id="1029" name="Picture 29" descr="Icon-01">
            <a:hlinkClick r:id="" action="ppaction://hlinkshowjump?jump=firstslid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708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0" descr="Icon-03">
            <a:hlinkClick r:id="" action="ppaction://hlinkshowjump?jump=nextslide"/>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534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31" descr="Icon-04">
            <a:hlinkClick r:id="" action="ppaction://hlinkshowjump?jump=previousslid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866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32" descr="Icon-05">
            <a:hlinkClick r:id="" action="ppaction://hlinkshowjump?jump=firstslid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040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33" descr="Icon-06">
            <a:hlinkClick r:id="" action="ppaction://hlinkshowjump?jump=lastslide"/>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737600" y="6523038"/>
            <a:ext cx="3381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字方塊 11"/>
          <p:cNvSpPr txBox="1">
            <a:spLocks noChangeArrowheads="1"/>
          </p:cNvSpPr>
          <p:nvPr/>
        </p:nvSpPr>
        <p:spPr bwMode="auto">
          <a:xfrm>
            <a:off x="790575" y="53975"/>
            <a:ext cx="3095625"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zh-TW" altLang="en-US" sz="2400" dirty="0" smtClean="0">
                <a:solidFill>
                  <a:srgbClr val="0D0D0D"/>
                </a:solidFill>
                <a:latin typeface="微軟正黑體" pitchFamily="34" charset="-120"/>
                <a:ea typeface="微軟正黑體" pitchFamily="34" charset="-120"/>
              </a:rPr>
              <a:t>電工機械下冊</a:t>
            </a:r>
          </a:p>
        </p:txBody>
      </p:sp>
      <p:sp>
        <p:nvSpPr>
          <p:cNvPr id="19" name="Rectangle 86">
            <a:hlinkClick r:id="rId20" action="ppaction://hlinksldjump"/>
          </p:cNvPr>
          <p:cNvSpPr>
            <a:spLocks noChangeArrowheads="1"/>
          </p:cNvSpPr>
          <p:nvPr userDrawn="1"/>
        </p:nvSpPr>
        <p:spPr bwMode="auto">
          <a:xfrm>
            <a:off x="8534400" y="1844675"/>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pitchFamily="18" charset="-120"/>
              </a:defRPr>
            </a:lvl1pPr>
            <a:lvl2pPr marL="742950" indent="-285750" eaLnBrk="0" hangingPunct="0">
              <a:defRPr kumimoji="1" b="1">
                <a:solidFill>
                  <a:schemeClr val="bg1"/>
                </a:solidFill>
                <a:latin typeface="Times New Roman" pitchFamily="18" charset="0"/>
                <a:ea typeface="新細明體" pitchFamily="18" charset="-120"/>
              </a:defRPr>
            </a:lvl2pPr>
            <a:lvl3pPr marL="1143000" indent="-228600" eaLnBrk="0" hangingPunct="0">
              <a:defRPr kumimoji="1" b="1">
                <a:solidFill>
                  <a:schemeClr val="bg1"/>
                </a:solidFill>
                <a:latin typeface="Times New Roman" pitchFamily="18" charset="0"/>
                <a:ea typeface="新細明體" pitchFamily="18" charset="-120"/>
              </a:defRPr>
            </a:lvl3pPr>
            <a:lvl4pPr marL="1600200" indent="-228600" eaLnBrk="0" hangingPunct="0">
              <a:defRPr kumimoji="1" b="1">
                <a:solidFill>
                  <a:schemeClr val="bg1"/>
                </a:solidFill>
                <a:latin typeface="Times New Roman" pitchFamily="18" charset="0"/>
                <a:ea typeface="新細明體" pitchFamily="18" charset="-120"/>
              </a:defRPr>
            </a:lvl4pPr>
            <a:lvl5pPr marL="2057400" indent="-228600" eaLnBrk="0" hangingPunct="0">
              <a:defRPr kumimoji="1" b="1">
                <a:solidFill>
                  <a:schemeClr val="bg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9pPr>
          </a:lstStyle>
          <a:p>
            <a:pPr eaLnBrk="1" hangingPunct="1">
              <a:defRPr/>
            </a:pPr>
            <a:r>
              <a:rPr lang="en-US" altLang="zh-TW" sz="1400" dirty="0" smtClean="0">
                <a:latin typeface="Arial" charset="0"/>
                <a:ea typeface="文鼎黑體B" pitchFamily="34" charset="-120"/>
              </a:rPr>
              <a:t>8-2</a:t>
            </a:r>
          </a:p>
        </p:txBody>
      </p:sp>
      <p:sp>
        <p:nvSpPr>
          <p:cNvPr id="26" name="Rectangle 86">
            <a:hlinkClick r:id="rId21" action="ppaction://hlinksldjump"/>
          </p:cNvPr>
          <p:cNvSpPr>
            <a:spLocks noChangeArrowheads="1"/>
          </p:cNvSpPr>
          <p:nvPr userDrawn="1"/>
        </p:nvSpPr>
        <p:spPr bwMode="auto">
          <a:xfrm>
            <a:off x="8534400" y="1557338"/>
            <a:ext cx="609600" cy="215900"/>
          </a:xfrm>
          <a:prstGeom prst="rect">
            <a:avLst/>
          </a:prstGeom>
          <a:gradFill rotWithShape="1">
            <a:gsLst>
              <a:gs pos="0">
                <a:srgbClr val="F4C99A"/>
              </a:gs>
              <a:gs pos="16701">
                <a:srgbClr val="F8C9A2"/>
              </a:gs>
              <a:gs pos="100000">
                <a:srgbClr val="E28508"/>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pitchFamily="18" charset="-120"/>
              </a:defRPr>
            </a:lvl1pPr>
            <a:lvl2pPr marL="742950" indent="-285750" eaLnBrk="0" hangingPunct="0">
              <a:defRPr kumimoji="1" b="1">
                <a:solidFill>
                  <a:schemeClr val="bg1"/>
                </a:solidFill>
                <a:latin typeface="Times New Roman" pitchFamily="18" charset="0"/>
                <a:ea typeface="新細明體" pitchFamily="18" charset="-120"/>
              </a:defRPr>
            </a:lvl2pPr>
            <a:lvl3pPr marL="1143000" indent="-228600" eaLnBrk="0" hangingPunct="0">
              <a:defRPr kumimoji="1" b="1">
                <a:solidFill>
                  <a:schemeClr val="bg1"/>
                </a:solidFill>
                <a:latin typeface="Times New Roman" pitchFamily="18" charset="0"/>
                <a:ea typeface="新細明體" pitchFamily="18" charset="-120"/>
              </a:defRPr>
            </a:lvl3pPr>
            <a:lvl4pPr marL="1600200" indent="-228600" eaLnBrk="0" hangingPunct="0">
              <a:defRPr kumimoji="1" b="1">
                <a:solidFill>
                  <a:schemeClr val="bg1"/>
                </a:solidFill>
                <a:latin typeface="Times New Roman" pitchFamily="18" charset="0"/>
                <a:ea typeface="新細明體" pitchFamily="18" charset="-120"/>
              </a:defRPr>
            </a:lvl4pPr>
            <a:lvl5pPr marL="2057400" indent="-228600" eaLnBrk="0" hangingPunct="0">
              <a:defRPr kumimoji="1" b="1">
                <a:solidFill>
                  <a:schemeClr val="bg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9pPr>
          </a:lstStyle>
          <a:p>
            <a:pPr eaLnBrk="1" hangingPunct="1">
              <a:defRPr/>
            </a:pPr>
            <a:r>
              <a:rPr lang="en-US" altLang="zh-TW" sz="1400" dirty="0" smtClean="0">
                <a:latin typeface="Arial" charset="0"/>
                <a:ea typeface="文鼎黑體B" pitchFamily="34" charset="-120"/>
              </a:rPr>
              <a:t>8-1</a:t>
            </a:r>
          </a:p>
        </p:txBody>
      </p:sp>
      <p:sp>
        <p:nvSpPr>
          <p:cNvPr id="16" name="文字方塊 1"/>
          <p:cNvSpPr txBox="1">
            <a:spLocks noChangeArrowheads="1"/>
          </p:cNvSpPr>
          <p:nvPr userDrawn="1"/>
        </p:nvSpPr>
        <p:spPr bwMode="auto">
          <a:xfrm>
            <a:off x="4826000" y="144463"/>
            <a:ext cx="3036888" cy="274637"/>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algn="r" eaLnBrk="1" hangingPunct="1">
              <a:defRPr/>
            </a:pPr>
            <a:r>
              <a:rPr lang="zh-TW" altLang="en-US" sz="1200" smtClean="0">
                <a:solidFill>
                  <a:schemeClr val="tx1"/>
                </a:solidFill>
                <a:ea typeface="微軟正黑體" pitchFamily="34" charset="-120"/>
              </a:rPr>
              <a:t>楊得明、陳伯爵編著</a:t>
            </a:r>
          </a:p>
        </p:txBody>
      </p:sp>
    </p:spTree>
  </p:cSld>
  <p:clrMap bg1="lt1" tx1="dk1" bg2="lt2" tx2="dk2" accent1="accent1" accent2="accent2" accent3="accent3" accent4="accent4" accent5="accent5" accent6="accent6" hlink="hlink" folHlink="folHlink"/>
  <p:sldLayoutIdLst>
    <p:sldLayoutId id="2147485679" r:id="rId1"/>
    <p:sldLayoutId id="2147485680" r:id="rId2"/>
    <p:sldLayoutId id="2147485681" r:id="rId3"/>
    <p:sldLayoutId id="2147485682" r:id="rId4"/>
    <p:sldLayoutId id="2147485683" r:id="rId5"/>
    <p:sldLayoutId id="2147485684" r:id="rId6"/>
    <p:sldLayoutId id="2147485685" r:id="rId7"/>
    <p:sldLayoutId id="2147485686" r:id="rId8"/>
    <p:sldLayoutId id="2147485687" r:id="rId9"/>
    <p:sldLayoutId id="2147485688" r:id="rId10"/>
    <p:sldLayoutId id="2147485689" r:id="rId11"/>
    <p:sldLayoutId id="2147485745" r:id="rId12"/>
  </p:sldLayoutIdLst>
  <p:transition>
    <p:wipe/>
  </p:transition>
  <p:timing>
    <p:tnLst>
      <p:par>
        <p:cTn id="1" dur="indefinite" restart="never" nodeType="tmRoot"/>
      </p:par>
    </p:tnLst>
  </p:timing>
  <p:txStyles>
    <p:titleStyle>
      <a:lvl1pPr algn="l" rtl="0" eaLnBrk="0" fontAlgn="base" hangingPunct="0">
        <a:spcBef>
          <a:spcPct val="0"/>
        </a:spcBef>
        <a:spcAft>
          <a:spcPct val="0"/>
        </a:spcAft>
        <a:defRPr kumimoji="1" lang="zh-TW" altLang="en-US" sz="3600" b="1" dirty="0">
          <a:solidFill>
            <a:srgbClr val="336699"/>
          </a:solidFill>
          <a:latin typeface="Arial" pitchFamily="34" charset="0"/>
          <a:ea typeface="微軟正黑體" pitchFamily="34" charset="-120"/>
          <a:cs typeface="+mj-cs"/>
        </a:defRPr>
      </a:lvl1pPr>
      <a:lvl2pPr algn="l" rtl="0" eaLnBrk="0" fontAlgn="base" hangingPunct="0">
        <a:spcBef>
          <a:spcPct val="0"/>
        </a:spcBef>
        <a:spcAft>
          <a:spcPct val="0"/>
        </a:spcAft>
        <a:defRPr kumimoji="1" sz="3600" b="1">
          <a:solidFill>
            <a:srgbClr val="336699"/>
          </a:solidFill>
          <a:latin typeface="Arial" charset="0"/>
          <a:ea typeface="微軟正黑體" pitchFamily="34" charset="-120"/>
        </a:defRPr>
      </a:lvl2pPr>
      <a:lvl3pPr algn="l" rtl="0" eaLnBrk="0" fontAlgn="base" hangingPunct="0">
        <a:spcBef>
          <a:spcPct val="0"/>
        </a:spcBef>
        <a:spcAft>
          <a:spcPct val="0"/>
        </a:spcAft>
        <a:defRPr kumimoji="1" sz="3600" b="1">
          <a:solidFill>
            <a:srgbClr val="336699"/>
          </a:solidFill>
          <a:latin typeface="Arial" charset="0"/>
          <a:ea typeface="微軟正黑體" pitchFamily="34" charset="-120"/>
        </a:defRPr>
      </a:lvl3pPr>
      <a:lvl4pPr algn="l" rtl="0" eaLnBrk="0" fontAlgn="base" hangingPunct="0">
        <a:spcBef>
          <a:spcPct val="0"/>
        </a:spcBef>
        <a:spcAft>
          <a:spcPct val="0"/>
        </a:spcAft>
        <a:defRPr kumimoji="1" sz="3600" b="1">
          <a:solidFill>
            <a:srgbClr val="336699"/>
          </a:solidFill>
          <a:latin typeface="Arial" charset="0"/>
          <a:ea typeface="微軟正黑體" pitchFamily="34" charset="-120"/>
        </a:defRPr>
      </a:lvl4pPr>
      <a:lvl5pPr algn="l" rtl="0" eaLnBrk="0" fontAlgn="base" hangingPunct="0">
        <a:spcBef>
          <a:spcPct val="0"/>
        </a:spcBef>
        <a:spcAft>
          <a:spcPct val="0"/>
        </a:spcAft>
        <a:defRPr kumimoji="1" sz="3600" b="1">
          <a:solidFill>
            <a:srgbClr val="336699"/>
          </a:solidFill>
          <a:latin typeface="Arial" charset="0"/>
          <a:ea typeface="微軟正黑體" pitchFamily="34" charset="-120"/>
        </a:defRPr>
      </a:lvl5pPr>
      <a:lvl6pPr marL="457200" algn="l" rtl="0" fontAlgn="base">
        <a:spcBef>
          <a:spcPct val="0"/>
        </a:spcBef>
        <a:spcAft>
          <a:spcPct val="0"/>
        </a:spcAft>
        <a:defRPr kumimoji="1" sz="3600" b="1">
          <a:solidFill>
            <a:srgbClr val="336699"/>
          </a:solidFill>
          <a:latin typeface="Arial" charset="0"/>
          <a:ea typeface="新細明體" pitchFamily="18" charset="-120"/>
        </a:defRPr>
      </a:lvl6pPr>
      <a:lvl7pPr marL="914400" algn="l" rtl="0" fontAlgn="base">
        <a:spcBef>
          <a:spcPct val="0"/>
        </a:spcBef>
        <a:spcAft>
          <a:spcPct val="0"/>
        </a:spcAft>
        <a:defRPr kumimoji="1" sz="3600" b="1">
          <a:solidFill>
            <a:srgbClr val="336699"/>
          </a:solidFill>
          <a:latin typeface="Arial" charset="0"/>
          <a:ea typeface="新細明體" pitchFamily="18" charset="-120"/>
        </a:defRPr>
      </a:lvl7pPr>
      <a:lvl8pPr marL="1371600" algn="l" rtl="0" fontAlgn="base">
        <a:spcBef>
          <a:spcPct val="0"/>
        </a:spcBef>
        <a:spcAft>
          <a:spcPct val="0"/>
        </a:spcAft>
        <a:defRPr kumimoji="1" sz="3600" b="1">
          <a:solidFill>
            <a:srgbClr val="336699"/>
          </a:solidFill>
          <a:latin typeface="Arial" charset="0"/>
          <a:ea typeface="新細明體" pitchFamily="18" charset="-120"/>
        </a:defRPr>
      </a:lvl8pPr>
      <a:lvl9pPr marL="1828800" algn="l" rtl="0" fontAlgn="base">
        <a:spcBef>
          <a:spcPct val="0"/>
        </a:spcBef>
        <a:spcAft>
          <a:spcPct val="0"/>
        </a:spcAft>
        <a:defRPr kumimoji="1" sz="3600" b="1">
          <a:solidFill>
            <a:srgbClr val="336699"/>
          </a:solidFill>
          <a:latin typeface="Arial" charset="0"/>
          <a:ea typeface="新細明體" pitchFamily="18" charset="-120"/>
        </a:defRPr>
      </a:lvl9pPr>
    </p:titleStyle>
    <p:bodyStyle>
      <a:lvl1pPr marL="0" indent="0" algn="l" rtl="0" eaLnBrk="0" fontAlgn="base" hangingPunct="0">
        <a:spcBef>
          <a:spcPct val="20000"/>
        </a:spcBef>
        <a:spcAft>
          <a:spcPct val="0"/>
        </a:spcAft>
        <a:buNone/>
        <a:defRPr kumimoji="1" lang="zh-TW" altLang="en-US" sz="2800" b="0" dirty="0" smtClean="0">
          <a:solidFill>
            <a:schemeClr val="tx1"/>
          </a:solidFill>
          <a:latin typeface="Times New Roman" pitchFamily="18" charset="0"/>
          <a:ea typeface="標楷體" pitchFamily="65" charset="-120"/>
          <a:cs typeface="+mn-cs"/>
        </a:defRPr>
      </a:lvl1pPr>
      <a:lvl2pPr marL="1588" indent="712788" algn="l" rtl="0" eaLnBrk="0" fontAlgn="base" hangingPunct="0">
        <a:lnSpc>
          <a:spcPct val="110000"/>
        </a:lnSpc>
        <a:spcBef>
          <a:spcPct val="20000"/>
        </a:spcBef>
        <a:spcAft>
          <a:spcPct val="0"/>
        </a:spcAft>
        <a:buChar char="–"/>
        <a:defRPr kumimoji="1" sz="2800">
          <a:solidFill>
            <a:schemeClr val="tx1"/>
          </a:solidFill>
          <a:latin typeface="Times New Roman" pitchFamily="18" charset="0"/>
          <a:ea typeface="標楷體" pitchFamily="65" charset="-120"/>
        </a:defRPr>
      </a:lvl2pPr>
      <a:lvl3pPr marL="1143000" indent="-1139825" algn="l" rtl="0" eaLnBrk="0" fontAlgn="base" hangingPunct="0">
        <a:spcBef>
          <a:spcPct val="20000"/>
        </a:spcBef>
        <a:spcAft>
          <a:spcPct val="0"/>
        </a:spcAft>
        <a:buChar char="•"/>
        <a:defRPr kumimoji="1" sz="2800">
          <a:solidFill>
            <a:schemeClr val="tx1"/>
          </a:solidFill>
          <a:latin typeface="Times New Roman" pitchFamily="18" charset="0"/>
          <a:ea typeface="標楷體" pitchFamily="65" charset="-120"/>
        </a:defRPr>
      </a:lvl3pPr>
      <a:lvl4pPr marL="266700" indent="-266700" algn="l" rtl="0" eaLnBrk="0" fontAlgn="base" hangingPunct="0">
        <a:spcBef>
          <a:spcPct val="20000"/>
        </a:spcBef>
        <a:spcAft>
          <a:spcPct val="0"/>
        </a:spcAft>
        <a:buChar char="–"/>
        <a:defRPr kumimoji="1" sz="2800">
          <a:solidFill>
            <a:schemeClr val="tx1"/>
          </a:solidFill>
          <a:latin typeface="Times New Roman" pitchFamily="18" charset="0"/>
          <a:ea typeface="標楷體" pitchFamily="65" charset="-120"/>
        </a:defRPr>
      </a:lvl4pPr>
      <a:lvl5pPr marL="395288" indent="-395288" algn="l" rtl="0" eaLnBrk="0" fontAlgn="base" hangingPunct="0">
        <a:spcBef>
          <a:spcPct val="20000"/>
        </a:spcBef>
        <a:spcAft>
          <a:spcPct val="0"/>
        </a:spcAft>
        <a:buChar char="»"/>
        <a:defRPr kumimoji="1" sz="2800">
          <a:solidFill>
            <a:schemeClr val="tx1"/>
          </a:solidFill>
          <a:latin typeface="Times New Roman" pitchFamily="18" charset="0"/>
          <a:ea typeface="標楷體" pitchFamily="65" charset="-120"/>
        </a:defRPr>
      </a:lvl5pPr>
      <a:lvl6pPr marL="852488" indent="-395288" algn="l" rtl="0" fontAlgn="base">
        <a:spcBef>
          <a:spcPct val="20000"/>
        </a:spcBef>
        <a:spcAft>
          <a:spcPct val="0"/>
        </a:spcAft>
        <a:buChar char="»"/>
        <a:defRPr kumimoji="1" sz="2800">
          <a:solidFill>
            <a:schemeClr val="tx1"/>
          </a:solidFill>
          <a:latin typeface="+mn-lt"/>
          <a:ea typeface="+mn-ea"/>
        </a:defRPr>
      </a:lvl6pPr>
      <a:lvl7pPr marL="1309688" indent="-395288" algn="l" rtl="0" fontAlgn="base">
        <a:spcBef>
          <a:spcPct val="20000"/>
        </a:spcBef>
        <a:spcAft>
          <a:spcPct val="0"/>
        </a:spcAft>
        <a:buChar char="»"/>
        <a:defRPr kumimoji="1" sz="2800">
          <a:solidFill>
            <a:schemeClr val="tx1"/>
          </a:solidFill>
          <a:latin typeface="+mn-lt"/>
          <a:ea typeface="+mn-ea"/>
        </a:defRPr>
      </a:lvl7pPr>
      <a:lvl8pPr marL="1766888" indent="-395288" algn="l" rtl="0" fontAlgn="base">
        <a:spcBef>
          <a:spcPct val="20000"/>
        </a:spcBef>
        <a:spcAft>
          <a:spcPct val="0"/>
        </a:spcAft>
        <a:buChar char="»"/>
        <a:defRPr kumimoji="1" sz="2800">
          <a:solidFill>
            <a:schemeClr val="tx1"/>
          </a:solidFill>
          <a:latin typeface="+mn-lt"/>
          <a:ea typeface="+mn-ea"/>
        </a:defRPr>
      </a:lvl8pPr>
      <a:lvl9pPr marL="2224088" indent="-395288" algn="l" rtl="0" fontAlgn="base">
        <a:spcBef>
          <a:spcPct val="20000"/>
        </a:spcBef>
        <a:spcAft>
          <a:spcPct val="0"/>
        </a:spcAft>
        <a:buChar char="»"/>
        <a:defRPr kumimoji="1" sz="28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23850" y="671661"/>
            <a:ext cx="81359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1" name="Rectangle 3"/>
          <p:cNvSpPr>
            <a:spLocks noGrp="1" noChangeArrowheads="1"/>
          </p:cNvSpPr>
          <p:nvPr>
            <p:ph type="body" idx="1"/>
          </p:nvPr>
        </p:nvSpPr>
        <p:spPr bwMode="auto">
          <a:xfrm>
            <a:off x="323850" y="1413023"/>
            <a:ext cx="81359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buNone/>
            </a:pPr>
            <a:r>
              <a:rPr lang="en-US" altLang="zh-TW" smtClean="0"/>
              <a:t>1-1-1</a:t>
            </a:r>
            <a:r>
              <a:rPr lang="zh-TW" altLang="en-US" smtClean="0"/>
              <a:t>第一層第一層第一層第一層第一層第一層第一層</a:t>
            </a:r>
          </a:p>
          <a:p>
            <a:pPr lvl="1"/>
            <a:r>
              <a:rPr lang="zh-TW" altLang="en-US" smtClean="0"/>
              <a:t>第二層內文第二層內文第二層內文第二層內文第二層內文第二層內文</a:t>
            </a:r>
            <a:endParaRPr lang="en-US" altLang="zh-TW" smtClean="0"/>
          </a:p>
          <a:p>
            <a:pPr lvl="2"/>
            <a:r>
              <a:rPr lang="zh-TW" altLang="en-US" smtClean="0"/>
              <a:t>第三層「解」藍色粗體第三層「解」藍色粗體第三層「解」藍色粗體</a:t>
            </a:r>
            <a:endParaRPr lang="en-US" altLang="zh-TW" smtClean="0"/>
          </a:p>
          <a:p>
            <a:pPr lvl="3"/>
            <a:r>
              <a:rPr lang="en-US" altLang="zh-TW" smtClean="0"/>
              <a:t>1.</a:t>
            </a:r>
            <a:r>
              <a:rPr lang="zh-TW" altLang="en-US" smtClean="0"/>
              <a:t>第四層第四層第四層第四層第四層第四層第四層第四層</a:t>
            </a:r>
            <a:endParaRPr lang="en-US" altLang="zh-TW" smtClean="0"/>
          </a:p>
          <a:p>
            <a:pPr lvl="4"/>
            <a:r>
              <a:rPr lang="en-US" altLang="zh-TW" smtClean="0"/>
              <a:t>(1)</a:t>
            </a:r>
            <a:r>
              <a:rPr lang="zh-TW" altLang="en-US" smtClean="0"/>
              <a:t>第五層第五層第五層第五層第五層第五層第五層第五層</a:t>
            </a:r>
          </a:p>
        </p:txBody>
      </p:sp>
      <p:sp>
        <p:nvSpPr>
          <p:cNvPr id="1030" name="Text Box 79"/>
          <p:cNvSpPr txBox="1">
            <a:spLocks noChangeArrowheads="1"/>
          </p:cNvSpPr>
          <p:nvPr/>
        </p:nvSpPr>
        <p:spPr bwMode="auto">
          <a:xfrm>
            <a:off x="4221163" y="6527800"/>
            <a:ext cx="666750" cy="274638"/>
          </a:xfrm>
          <a:prstGeom prst="rect">
            <a:avLst/>
          </a:prstGeom>
          <a:noFill/>
          <a:ln>
            <a:noFill/>
          </a:ln>
          <a:effectLst/>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0A6813AB-09BC-4E67-85D0-FEC41DF885D0}" type="slidenum">
              <a:rPr lang="zh-TW" altLang="en-US" sz="1200" b="0" smtClean="0">
                <a:solidFill>
                  <a:schemeClr val="tx1"/>
                </a:solidFill>
              </a:rPr>
              <a:pPr algn="ctr" eaLnBrk="1" hangingPunct="1">
                <a:defRPr/>
              </a:pPr>
              <a:t>‹#›</a:t>
            </a:fld>
            <a:r>
              <a:rPr lang="zh-TW" altLang="en-US" sz="1200" b="0" smtClean="0">
                <a:solidFill>
                  <a:schemeClr val="tx1"/>
                </a:solidFill>
              </a:rPr>
              <a:t>頁</a:t>
            </a:r>
          </a:p>
        </p:txBody>
      </p:sp>
      <p:pic>
        <p:nvPicPr>
          <p:cNvPr id="2053" name="Picture 29" descr="Icon-01">
            <a:hlinkClick r:id="" action="ppaction://hlinkshowjump?jump=firstslide"/>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08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30" descr="Icon-03">
            <a:hlinkClick r:id="" action="ppaction://hlinkshowjump?jump=nextslid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534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31" descr="Icon-04">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866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32" descr="Icon-05">
            <a:hlinkClick r:id="" action="ppaction://hlinkshowjump?jump=firstslid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040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33" descr="Icon-06">
            <a:hlinkClick r:id="" action="ppaction://hlinkshowjump?jump=lastslid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37600" y="6523038"/>
            <a:ext cx="3381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字方塊 11"/>
          <p:cNvSpPr txBox="1">
            <a:spLocks noChangeArrowheads="1"/>
          </p:cNvSpPr>
          <p:nvPr/>
        </p:nvSpPr>
        <p:spPr bwMode="auto">
          <a:xfrm>
            <a:off x="790575" y="53975"/>
            <a:ext cx="3095625"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zh-TW" altLang="en-US" sz="2400" dirty="0" smtClean="0">
                <a:solidFill>
                  <a:srgbClr val="0D0D0D"/>
                </a:solidFill>
                <a:latin typeface="微軟正黑體" pitchFamily="34" charset="-120"/>
                <a:ea typeface="微軟正黑體" pitchFamily="34" charset="-120"/>
              </a:rPr>
              <a:t>電工機械下冊</a:t>
            </a:r>
          </a:p>
        </p:txBody>
      </p:sp>
      <p:sp>
        <p:nvSpPr>
          <p:cNvPr id="27" name="文字方塊 1"/>
          <p:cNvSpPr txBox="1">
            <a:spLocks noChangeArrowheads="1"/>
          </p:cNvSpPr>
          <p:nvPr/>
        </p:nvSpPr>
        <p:spPr bwMode="auto">
          <a:xfrm>
            <a:off x="4826000" y="144463"/>
            <a:ext cx="3036888" cy="274637"/>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algn="r" eaLnBrk="1" hangingPunct="1">
              <a:defRPr/>
            </a:pPr>
            <a:r>
              <a:rPr lang="zh-TW" altLang="en-US" sz="1200" smtClean="0">
                <a:solidFill>
                  <a:schemeClr val="tx1"/>
                </a:solidFill>
                <a:ea typeface="微軟正黑體" pitchFamily="34" charset="-120"/>
              </a:rPr>
              <a:t>楊得明、陳伯爵編著</a:t>
            </a:r>
          </a:p>
        </p:txBody>
      </p:sp>
      <p:sp>
        <p:nvSpPr>
          <p:cNvPr id="14" name="Rectangle 86">
            <a:hlinkClick r:id="rId19" action="ppaction://hlinksldjump"/>
          </p:cNvPr>
          <p:cNvSpPr>
            <a:spLocks noChangeArrowheads="1"/>
          </p:cNvSpPr>
          <p:nvPr userDrawn="1"/>
        </p:nvSpPr>
        <p:spPr bwMode="auto">
          <a:xfrm>
            <a:off x="8534400" y="1844675"/>
            <a:ext cx="609600" cy="215900"/>
          </a:xfrm>
          <a:prstGeom prst="rect">
            <a:avLst/>
          </a:prstGeom>
          <a:gradFill rotWithShape="1">
            <a:gsLst>
              <a:gs pos="0">
                <a:srgbClr val="F4C99A"/>
              </a:gs>
              <a:gs pos="16701">
                <a:srgbClr val="F8C9A2"/>
              </a:gs>
              <a:gs pos="100000">
                <a:srgbClr val="E28508"/>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8-2</a:t>
            </a:r>
          </a:p>
        </p:txBody>
      </p:sp>
      <p:sp>
        <p:nvSpPr>
          <p:cNvPr id="15" name="Rectangle 86">
            <a:hlinkClick r:id="rId20" action="ppaction://hlinksldjump"/>
          </p:cNvPr>
          <p:cNvSpPr>
            <a:spLocks noChangeArrowheads="1"/>
          </p:cNvSpPr>
          <p:nvPr userDrawn="1"/>
        </p:nvSpPr>
        <p:spPr bwMode="auto">
          <a:xfrm>
            <a:off x="8534400" y="1557338"/>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8-1</a:t>
            </a:r>
          </a:p>
        </p:txBody>
      </p:sp>
    </p:spTree>
  </p:cSld>
  <p:clrMap bg1="lt1" tx1="dk1" bg2="lt2" tx2="dk2" accent1="accent1" accent2="accent2" accent3="accent3" accent4="accent4" accent5="accent5" accent6="accent6" hlink="hlink" folHlink="folHlink"/>
  <p:sldLayoutIdLst>
    <p:sldLayoutId id="2147485690" r:id="rId1"/>
    <p:sldLayoutId id="2147485691" r:id="rId2"/>
    <p:sldLayoutId id="2147485692" r:id="rId3"/>
    <p:sldLayoutId id="2147485693" r:id="rId4"/>
    <p:sldLayoutId id="2147485694" r:id="rId5"/>
    <p:sldLayoutId id="2147485695" r:id="rId6"/>
    <p:sldLayoutId id="2147485696" r:id="rId7"/>
    <p:sldLayoutId id="2147485697" r:id="rId8"/>
    <p:sldLayoutId id="2147485698" r:id="rId9"/>
    <p:sldLayoutId id="2147485699" r:id="rId10"/>
    <p:sldLayoutId id="2147485700" r:id="rId11"/>
  </p:sldLayoutIdLst>
  <p:transition>
    <p:wipe/>
  </p:transition>
  <p:timing>
    <p:tnLst>
      <p:par>
        <p:cTn id="1" dur="indefinite" restart="never" nodeType="tmRoot"/>
      </p:par>
    </p:tnLst>
  </p:timing>
  <p:txStyles>
    <p:titleStyle>
      <a:lvl1pPr algn="l" rtl="0" eaLnBrk="0" fontAlgn="base" hangingPunct="0">
        <a:spcBef>
          <a:spcPct val="0"/>
        </a:spcBef>
        <a:spcAft>
          <a:spcPct val="0"/>
        </a:spcAft>
        <a:defRPr kumimoji="1" lang="zh-TW" altLang="en-US" sz="3600" b="1" dirty="0">
          <a:solidFill>
            <a:srgbClr val="336699"/>
          </a:solidFill>
          <a:latin typeface="Arial" pitchFamily="34" charset="0"/>
          <a:ea typeface="微軟正黑體" pitchFamily="34" charset="-120"/>
          <a:cs typeface="+mj-cs"/>
        </a:defRPr>
      </a:lvl1pPr>
      <a:lvl2pPr algn="l" rtl="0" eaLnBrk="0" fontAlgn="base" hangingPunct="0">
        <a:spcBef>
          <a:spcPct val="0"/>
        </a:spcBef>
        <a:spcAft>
          <a:spcPct val="0"/>
        </a:spcAft>
        <a:defRPr kumimoji="1" sz="3600" b="1">
          <a:solidFill>
            <a:srgbClr val="336699"/>
          </a:solidFill>
          <a:latin typeface="Arial" charset="0"/>
          <a:ea typeface="微軟正黑體" pitchFamily="34" charset="-120"/>
        </a:defRPr>
      </a:lvl2pPr>
      <a:lvl3pPr algn="l" rtl="0" eaLnBrk="0" fontAlgn="base" hangingPunct="0">
        <a:spcBef>
          <a:spcPct val="0"/>
        </a:spcBef>
        <a:spcAft>
          <a:spcPct val="0"/>
        </a:spcAft>
        <a:defRPr kumimoji="1" sz="3600" b="1">
          <a:solidFill>
            <a:srgbClr val="336699"/>
          </a:solidFill>
          <a:latin typeface="Arial" charset="0"/>
          <a:ea typeface="微軟正黑體" pitchFamily="34" charset="-120"/>
        </a:defRPr>
      </a:lvl3pPr>
      <a:lvl4pPr algn="l" rtl="0" eaLnBrk="0" fontAlgn="base" hangingPunct="0">
        <a:spcBef>
          <a:spcPct val="0"/>
        </a:spcBef>
        <a:spcAft>
          <a:spcPct val="0"/>
        </a:spcAft>
        <a:defRPr kumimoji="1" sz="3600" b="1">
          <a:solidFill>
            <a:srgbClr val="336699"/>
          </a:solidFill>
          <a:latin typeface="Arial" charset="0"/>
          <a:ea typeface="微軟正黑體" pitchFamily="34" charset="-120"/>
        </a:defRPr>
      </a:lvl4pPr>
      <a:lvl5pPr algn="l" rtl="0" eaLnBrk="0" fontAlgn="base" hangingPunct="0">
        <a:spcBef>
          <a:spcPct val="0"/>
        </a:spcBef>
        <a:spcAft>
          <a:spcPct val="0"/>
        </a:spcAft>
        <a:defRPr kumimoji="1" sz="3600" b="1">
          <a:solidFill>
            <a:srgbClr val="336699"/>
          </a:solidFill>
          <a:latin typeface="Arial" charset="0"/>
          <a:ea typeface="微軟正黑體" pitchFamily="34" charset="-120"/>
        </a:defRPr>
      </a:lvl5pPr>
      <a:lvl6pPr marL="457200" algn="l" rtl="0" fontAlgn="base">
        <a:spcBef>
          <a:spcPct val="0"/>
        </a:spcBef>
        <a:spcAft>
          <a:spcPct val="0"/>
        </a:spcAft>
        <a:defRPr kumimoji="1" sz="3600" b="1">
          <a:solidFill>
            <a:srgbClr val="336699"/>
          </a:solidFill>
          <a:latin typeface="Arial" charset="0"/>
          <a:ea typeface="新細明體" pitchFamily="18" charset="-120"/>
        </a:defRPr>
      </a:lvl6pPr>
      <a:lvl7pPr marL="914400" algn="l" rtl="0" fontAlgn="base">
        <a:spcBef>
          <a:spcPct val="0"/>
        </a:spcBef>
        <a:spcAft>
          <a:spcPct val="0"/>
        </a:spcAft>
        <a:defRPr kumimoji="1" sz="3600" b="1">
          <a:solidFill>
            <a:srgbClr val="336699"/>
          </a:solidFill>
          <a:latin typeface="Arial" charset="0"/>
          <a:ea typeface="新細明體" pitchFamily="18" charset="-120"/>
        </a:defRPr>
      </a:lvl7pPr>
      <a:lvl8pPr marL="1371600" algn="l" rtl="0" fontAlgn="base">
        <a:spcBef>
          <a:spcPct val="0"/>
        </a:spcBef>
        <a:spcAft>
          <a:spcPct val="0"/>
        </a:spcAft>
        <a:defRPr kumimoji="1" sz="3600" b="1">
          <a:solidFill>
            <a:srgbClr val="336699"/>
          </a:solidFill>
          <a:latin typeface="Arial" charset="0"/>
          <a:ea typeface="新細明體" pitchFamily="18" charset="-120"/>
        </a:defRPr>
      </a:lvl8pPr>
      <a:lvl9pPr marL="1828800" algn="l" rtl="0" fontAlgn="base">
        <a:spcBef>
          <a:spcPct val="0"/>
        </a:spcBef>
        <a:spcAft>
          <a:spcPct val="0"/>
        </a:spcAft>
        <a:defRPr kumimoji="1" sz="3600" b="1">
          <a:solidFill>
            <a:srgbClr val="336699"/>
          </a:solidFill>
          <a:latin typeface="Arial" charset="0"/>
          <a:ea typeface="新細明體" pitchFamily="18" charset="-120"/>
        </a:defRPr>
      </a:lvl9pPr>
    </p:titleStyle>
    <p:bodyStyle>
      <a:lvl1pPr marL="895350" indent="-895350" algn="l" rtl="0" eaLnBrk="0" fontAlgn="base" hangingPunct="0">
        <a:spcBef>
          <a:spcPct val="20000"/>
        </a:spcBef>
        <a:spcAft>
          <a:spcPct val="0"/>
        </a:spcAft>
        <a:buChar char="•"/>
        <a:defRPr kumimoji="1" lang="zh-TW" altLang="en-US" sz="2800" b="0" smtClean="0">
          <a:solidFill>
            <a:schemeClr val="tx1"/>
          </a:solidFill>
          <a:latin typeface="Times New Roman" pitchFamily="18" charset="0"/>
          <a:ea typeface="標楷體" pitchFamily="65" charset="-120"/>
          <a:cs typeface="+mn-cs"/>
        </a:defRPr>
      </a:lvl1pPr>
      <a:lvl2pPr marL="1588" indent="712788" algn="l" rtl="0" eaLnBrk="0" fontAlgn="base" hangingPunct="0">
        <a:lnSpc>
          <a:spcPct val="110000"/>
        </a:lnSpc>
        <a:spcBef>
          <a:spcPct val="20000"/>
        </a:spcBef>
        <a:spcAft>
          <a:spcPct val="0"/>
        </a:spcAft>
        <a:buChar char="–"/>
        <a:defRPr kumimoji="1" lang="en-US" altLang="zh-TW" sz="2800" smtClean="0">
          <a:solidFill>
            <a:schemeClr val="tx1"/>
          </a:solidFill>
          <a:latin typeface="Times New Roman" pitchFamily="18" charset="0"/>
          <a:ea typeface="標楷體" panose="03000509000000000000" pitchFamily="65" charset="-120"/>
        </a:defRPr>
      </a:lvl2pPr>
      <a:lvl3pPr marL="1143000" indent="-1139825" algn="l" rtl="0" eaLnBrk="0" fontAlgn="base" hangingPunct="0">
        <a:spcBef>
          <a:spcPct val="20000"/>
        </a:spcBef>
        <a:spcAft>
          <a:spcPct val="0"/>
        </a:spcAft>
        <a:buChar char="•"/>
        <a:defRPr kumimoji="1" lang="en-US" altLang="zh-TW" sz="2800" smtClean="0">
          <a:solidFill>
            <a:schemeClr val="tx1"/>
          </a:solidFill>
          <a:latin typeface="Times New Roman" pitchFamily="18" charset="0"/>
          <a:ea typeface="標楷體" panose="03000509000000000000" pitchFamily="65" charset="-120"/>
        </a:defRPr>
      </a:lvl3pPr>
      <a:lvl4pPr marL="266700" indent="-266700" algn="l" rtl="0" eaLnBrk="0" fontAlgn="base" hangingPunct="0">
        <a:spcBef>
          <a:spcPct val="20000"/>
        </a:spcBef>
        <a:spcAft>
          <a:spcPct val="0"/>
        </a:spcAft>
        <a:buChar char="–"/>
        <a:defRPr kumimoji="1" lang="en-US" altLang="zh-TW" sz="2800" smtClean="0">
          <a:solidFill>
            <a:schemeClr val="tx1"/>
          </a:solidFill>
          <a:latin typeface="Times New Roman" pitchFamily="18" charset="0"/>
          <a:ea typeface="標楷體" panose="03000509000000000000" pitchFamily="65" charset="-120"/>
        </a:defRPr>
      </a:lvl4pPr>
      <a:lvl5pPr marL="395288" indent="-395288" algn="l" rtl="0" eaLnBrk="0" fontAlgn="base" hangingPunct="0">
        <a:spcBef>
          <a:spcPct val="20000"/>
        </a:spcBef>
        <a:spcAft>
          <a:spcPct val="0"/>
        </a:spcAft>
        <a:buChar char="»"/>
        <a:defRPr kumimoji="1" lang="zh-TW" altLang="en-US" sz="2800" smtClean="0">
          <a:solidFill>
            <a:schemeClr val="tx1"/>
          </a:solidFill>
          <a:latin typeface="Times New Roman" pitchFamily="18" charset="0"/>
          <a:ea typeface="標楷體" panose="03000509000000000000" pitchFamily="65" charset="-120"/>
        </a:defRPr>
      </a:lvl5pPr>
      <a:lvl6pPr marL="852488" indent="-395288" algn="l" rtl="0" fontAlgn="base">
        <a:spcBef>
          <a:spcPct val="20000"/>
        </a:spcBef>
        <a:spcAft>
          <a:spcPct val="0"/>
        </a:spcAft>
        <a:buChar char="»"/>
        <a:defRPr kumimoji="1" sz="2800">
          <a:solidFill>
            <a:schemeClr val="tx1"/>
          </a:solidFill>
          <a:latin typeface="+mn-lt"/>
          <a:ea typeface="+mn-ea"/>
        </a:defRPr>
      </a:lvl6pPr>
      <a:lvl7pPr marL="1309688" indent="-395288" algn="l" rtl="0" fontAlgn="base">
        <a:spcBef>
          <a:spcPct val="20000"/>
        </a:spcBef>
        <a:spcAft>
          <a:spcPct val="0"/>
        </a:spcAft>
        <a:buChar char="»"/>
        <a:defRPr kumimoji="1" sz="2800">
          <a:solidFill>
            <a:schemeClr val="tx1"/>
          </a:solidFill>
          <a:latin typeface="+mn-lt"/>
          <a:ea typeface="+mn-ea"/>
        </a:defRPr>
      </a:lvl7pPr>
      <a:lvl8pPr marL="1766888" indent="-395288" algn="l" rtl="0" fontAlgn="base">
        <a:spcBef>
          <a:spcPct val="20000"/>
        </a:spcBef>
        <a:spcAft>
          <a:spcPct val="0"/>
        </a:spcAft>
        <a:buChar char="»"/>
        <a:defRPr kumimoji="1" sz="2800">
          <a:solidFill>
            <a:schemeClr val="tx1"/>
          </a:solidFill>
          <a:latin typeface="+mn-lt"/>
          <a:ea typeface="+mn-ea"/>
        </a:defRPr>
      </a:lvl8pPr>
      <a:lvl9pPr marL="2224088" indent="-395288" algn="l" rtl="0" fontAlgn="base">
        <a:spcBef>
          <a:spcPct val="20000"/>
        </a:spcBef>
        <a:spcAft>
          <a:spcPct val="0"/>
        </a:spcAft>
        <a:buChar char="»"/>
        <a:defRPr kumimoji="1" sz="28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slide" Target="slide19.xml"/><Relationship Id="rId4" Type="http://schemas.openxmlformats.org/officeDocument/2006/relationships/slide" Target="slide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群組 70"/>
          <p:cNvGrpSpPr>
            <a:grpSpLocks/>
          </p:cNvGrpSpPr>
          <p:nvPr/>
        </p:nvGrpSpPr>
        <p:grpSpPr bwMode="auto">
          <a:xfrm>
            <a:off x="395288" y="1268413"/>
            <a:ext cx="6640512" cy="523875"/>
            <a:chOff x="413196" y="1239143"/>
            <a:chExt cx="6640002" cy="525049"/>
          </a:xfrm>
        </p:grpSpPr>
        <p:pic>
          <p:nvPicPr>
            <p:cNvPr id="30738" name="Picture 3" descr="D:\工作區\PPT\01_電群\64A9310 多媒體介面\image\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196" y="1355303"/>
              <a:ext cx="6640002" cy="40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9" name="文字方塊 72"/>
            <p:cNvSpPr txBox="1">
              <a:spLocks noChangeArrowheads="1"/>
            </p:cNvSpPr>
            <p:nvPr/>
          </p:nvSpPr>
          <p:spPr bwMode="auto">
            <a:xfrm>
              <a:off x="414586" y="1369045"/>
              <a:ext cx="989062"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b="1">
                  <a:solidFill>
                    <a:srgbClr val="0099FF"/>
                  </a:solidFill>
                  <a:latin typeface="Arial" pitchFamily="34" charset="0"/>
                </a:defRPr>
              </a:lvl1pPr>
              <a:lvl2pPr marL="742950" indent="-285750" eaLnBrk="0" hangingPunct="0">
                <a:lnSpc>
                  <a:spcPct val="110000"/>
                </a:lnSpc>
                <a:spcBef>
                  <a:spcPct val="20000"/>
                </a:spcBef>
                <a:buChar char="–"/>
                <a:defRPr sz="2800">
                  <a:solidFill>
                    <a:schemeClr val="tx1"/>
                  </a:solidFill>
                  <a:latin typeface="Arial" pitchFamily="34" charset="0"/>
                </a:defRPr>
              </a:lvl2pPr>
              <a:lvl3pPr marL="1143000" indent="-228600" eaLnBrk="0" hangingPunct="0">
                <a:spcBef>
                  <a:spcPct val="20000"/>
                </a:spcBef>
                <a:buChar char="•"/>
                <a:defRPr kumimoji="1" sz="2800">
                  <a:solidFill>
                    <a:schemeClr val="tx1"/>
                  </a:solidFill>
                  <a:latin typeface="Arial" pitchFamily="34" charset="0"/>
                </a:defRPr>
              </a:lvl3pPr>
              <a:lvl4pPr marL="1600200" indent="-228600" eaLnBrk="0" hangingPunct="0">
                <a:spcBef>
                  <a:spcPct val="20000"/>
                </a:spcBef>
                <a:buChar char="–"/>
                <a:defRPr kumimoji="1" sz="2800">
                  <a:solidFill>
                    <a:schemeClr val="tx1"/>
                  </a:solidFill>
                  <a:latin typeface="Arial" pitchFamily="34" charset="0"/>
                </a:defRPr>
              </a:lvl4pPr>
              <a:lvl5pPr marL="2057400" indent="-228600" eaLnBrk="0" hangingPunct="0">
                <a:spcBef>
                  <a:spcPct val="20000"/>
                </a:spcBef>
                <a:buChar char="»"/>
                <a:defRPr kumimoji="1" sz="2800">
                  <a:solidFill>
                    <a:schemeClr val="tx1"/>
                  </a:solidFill>
                  <a:latin typeface="Arial" pitchFamily="34" charset="0"/>
                </a:defRPr>
              </a:lvl5pPr>
              <a:lvl6pPr marL="2514600" indent="-228600" eaLnBrk="0" fontAlgn="base" hangingPunct="0">
                <a:spcBef>
                  <a:spcPct val="20000"/>
                </a:spcBef>
                <a:spcAft>
                  <a:spcPct val="0"/>
                </a:spcAft>
                <a:buChar char="»"/>
                <a:defRPr kumimoji="1" sz="2800">
                  <a:solidFill>
                    <a:schemeClr val="tx1"/>
                  </a:solidFill>
                  <a:latin typeface="Arial" pitchFamily="34" charset="0"/>
                </a:defRPr>
              </a:lvl6pPr>
              <a:lvl7pPr marL="2971800" indent="-228600" eaLnBrk="0" fontAlgn="base" hangingPunct="0">
                <a:spcBef>
                  <a:spcPct val="20000"/>
                </a:spcBef>
                <a:spcAft>
                  <a:spcPct val="0"/>
                </a:spcAft>
                <a:buChar char="»"/>
                <a:defRPr kumimoji="1" sz="2800">
                  <a:solidFill>
                    <a:schemeClr val="tx1"/>
                  </a:solidFill>
                  <a:latin typeface="Arial" pitchFamily="34" charset="0"/>
                </a:defRPr>
              </a:lvl7pPr>
              <a:lvl8pPr marL="3429000" indent="-228600" eaLnBrk="0" fontAlgn="base" hangingPunct="0">
                <a:spcBef>
                  <a:spcPct val="20000"/>
                </a:spcBef>
                <a:spcAft>
                  <a:spcPct val="0"/>
                </a:spcAft>
                <a:buChar char="»"/>
                <a:defRPr kumimoji="1" sz="2800">
                  <a:solidFill>
                    <a:schemeClr val="tx1"/>
                  </a:solidFill>
                  <a:latin typeface="Arial" pitchFamily="34" charset="0"/>
                </a:defRPr>
              </a:lvl8pPr>
              <a:lvl9pPr marL="3886200" indent="-228600" eaLnBrk="0" fontAlgn="base" hangingPunct="0">
                <a:spcBef>
                  <a:spcPct val="20000"/>
                </a:spcBef>
                <a:spcAft>
                  <a:spcPct val="0"/>
                </a:spcAft>
                <a:buChar char="»"/>
                <a:defRPr kumimoji="1" sz="2800">
                  <a:solidFill>
                    <a:schemeClr val="tx1"/>
                  </a:solidFill>
                  <a:latin typeface="Arial" pitchFamily="34" charset="0"/>
                </a:defRPr>
              </a:lvl9pPr>
            </a:lstStyle>
            <a:p>
              <a:pPr eaLnBrk="1" hangingPunct="1">
                <a:spcBef>
                  <a:spcPct val="0"/>
                </a:spcBef>
                <a:buFontTx/>
                <a:buNone/>
              </a:pPr>
              <a:r>
                <a:rPr lang="en-US" altLang="zh-TW" sz="2500" dirty="0" smtClean="0">
                  <a:solidFill>
                    <a:schemeClr val="tx1"/>
                  </a:solidFill>
                  <a:latin typeface="Arial Rounded MT Bold" pitchFamily="34" charset="0"/>
                  <a:ea typeface="Arial Unicode MS" pitchFamily="34" charset="-120"/>
                  <a:cs typeface="Arial Unicode MS" pitchFamily="34" charset="-120"/>
                </a:rPr>
                <a:t>CH08</a:t>
              </a:r>
              <a:endParaRPr lang="zh-TW" altLang="en-US" sz="2500" dirty="0">
                <a:solidFill>
                  <a:schemeClr val="tx1"/>
                </a:solidFill>
                <a:latin typeface="Arial Rounded MT Bold" pitchFamily="34" charset="0"/>
                <a:ea typeface="Arial Unicode MS" pitchFamily="34" charset="-120"/>
                <a:cs typeface="Arial Unicode MS" pitchFamily="34" charset="-120"/>
              </a:endParaRPr>
            </a:p>
          </p:txBody>
        </p:sp>
        <p:sp>
          <p:nvSpPr>
            <p:cNvPr id="30740" name="文字方塊 73"/>
            <p:cNvSpPr txBox="1">
              <a:spLocks noChangeArrowheads="1"/>
            </p:cNvSpPr>
            <p:nvPr/>
          </p:nvSpPr>
          <p:spPr bwMode="auto">
            <a:xfrm>
              <a:off x="1475152" y="1239143"/>
              <a:ext cx="5574871" cy="45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b="1">
                  <a:solidFill>
                    <a:srgbClr val="0099FF"/>
                  </a:solidFill>
                  <a:latin typeface="Arial" pitchFamily="34" charset="0"/>
                </a:defRPr>
              </a:lvl1pPr>
              <a:lvl2pPr marL="742950" indent="-285750" eaLnBrk="0" hangingPunct="0">
                <a:lnSpc>
                  <a:spcPct val="110000"/>
                </a:lnSpc>
                <a:spcBef>
                  <a:spcPct val="20000"/>
                </a:spcBef>
                <a:buChar char="–"/>
                <a:defRPr sz="2800">
                  <a:solidFill>
                    <a:schemeClr val="tx1"/>
                  </a:solidFill>
                  <a:latin typeface="Arial" pitchFamily="34" charset="0"/>
                </a:defRPr>
              </a:lvl2pPr>
              <a:lvl3pPr marL="1143000" indent="-228600" eaLnBrk="0" hangingPunct="0">
                <a:spcBef>
                  <a:spcPct val="20000"/>
                </a:spcBef>
                <a:buChar char="•"/>
                <a:defRPr kumimoji="1" sz="2800">
                  <a:solidFill>
                    <a:schemeClr val="tx1"/>
                  </a:solidFill>
                  <a:latin typeface="Arial" pitchFamily="34" charset="0"/>
                </a:defRPr>
              </a:lvl3pPr>
              <a:lvl4pPr marL="1600200" indent="-228600" eaLnBrk="0" hangingPunct="0">
                <a:spcBef>
                  <a:spcPct val="20000"/>
                </a:spcBef>
                <a:buChar char="–"/>
                <a:defRPr kumimoji="1" sz="2800">
                  <a:solidFill>
                    <a:schemeClr val="tx1"/>
                  </a:solidFill>
                  <a:latin typeface="Arial" pitchFamily="34" charset="0"/>
                </a:defRPr>
              </a:lvl4pPr>
              <a:lvl5pPr marL="2057400" indent="-228600" eaLnBrk="0" hangingPunct="0">
                <a:spcBef>
                  <a:spcPct val="20000"/>
                </a:spcBef>
                <a:buChar char="»"/>
                <a:defRPr kumimoji="1" sz="2800">
                  <a:solidFill>
                    <a:schemeClr val="tx1"/>
                  </a:solidFill>
                  <a:latin typeface="Arial" pitchFamily="34" charset="0"/>
                </a:defRPr>
              </a:lvl5pPr>
              <a:lvl6pPr marL="2514600" indent="-228600" eaLnBrk="0" fontAlgn="base" hangingPunct="0">
                <a:spcBef>
                  <a:spcPct val="20000"/>
                </a:spcBef>
                <a:spcAft>
                  <a:spcPct val="0"/>
                </a:spcAft>
                <a:buChar char="»"/>
                <a:defRPr kumimoji="1" sz="2800">
                  <a:solidFill>
                    <a:schemeClr val="tx1"/>
                  </a:solidFill>
                  <a:latin typeface="Arial" pitchFamily="34" charset="0"/>
                </a:defRPr>
              </a:lvl6pPr>
              <a:lvl7pPr marL="2971800" indent="-228600" eaLnBrk="0" fontAlgn="base" hangingPunct="0">
                <a:spcBef>
                  <a:spcPct val="20000"/>
                </a:spcBef>
                <a:spcAft>
                  <a:spcPct val="0"/>
                </a:spcAft>
                <a:buChar char="»"/>
                <a:defRPr kumimoji="1" sz="2800">
                  <a:solidFill>
                    <a:schemeClr val="tx1"/>
                  </a:solidFill>
                  <a:latin typeface="Arial" pitchFamily="34" charset="0"/>
                </a:defRPr>
              </a:lvl7pPr>
              <a:lvl8pPr marL="3429000" indent="-228600" eaLnBrk="0" fontAlgn="base" hangingPunct="0">
                <a:spcBef>
                  <a:spcPct val="20000"/>
                </a:spcBef>
                <a:spcAft>
                  <a:spcPct val="0"/>
                </a:spcAft>
                <a:buChar char="»"/>
                <a:defRPr kumimoji="1" sz="2800">
                  <a:solidFill>
                    <a:schemeClr val="tx1"/>
                  </a:solidFill>
                  <a:latin typeface="Arial" pitchFamily="34" charset="0"/>
                </a:defRPr>
              </a:lvl8pPr>
              <a:lvl9pPr marL="3886200" indent="-228600" eaLnBrk="0" fontAlgn="base" hangingPunct="0">
                <a:spcBef>
                  <a:spcPct val="20000"/>
                </a:spcBef>
                <a:spcAft>
                  <a:spcPct val="0"/>
                </a:spcAft>
                <a:buChar char="»"/>
                <a:defRPr kumimoji="1" sz="2800">
                  <a:solidFill>
                    <a:schemeClr val="tx1"/>
                  </a:solidFill>
                  <a:latin typeface="Arial" pitchFamily="34" charset="0"/>
                </a:defRPr>
              </a:lvl9pPr>
            </a:lstStyle>
            <a:p>
              <a:pPr eaLnBrk="1" hangingPunct="1">
                <a:spcBef>
                  <a:spcPct val="0"/>
                </a:spcBef>
                <a:buFontTx/>
                <a:buNone/>
              </a:pPr>
              <a:r>
                <a:rPr lang="zh-TW" altLang="en-US" sz="2400" dirty="0">
                  <a:solidFill>
                    <a:schemeClr val="tx1"/>
                  </a:solidFill>
                  <a:latin typeface="微軟正黑體" pitchFamily="34" charset="-120"/>
                  <a:ea typeface="微軟正黑體" pitchFamily="34" charset="-120"/>
                </a:rPr>
                <a:t>同步發電機之分類與構造</a:t>
              </a:r>
            </a:p>
          </p:txBody>
        </p:sp>
      </p:grpSp>
      <p:grpSp>
        <p:nvGrpSpPr>
          <p:cNvPr id="30723" name="群組 29"/>
          <p:cNvGrpSpPr>
            <a:grpSpLocks/>
          </p:cNvGrpSpPr>
          <p:nvPr/>
        </p:nvGrpSpPr>
        <p:grpSpPr bwMode="auto">
          <a:xfrm>
            <a:off x="357188" y="2406650"/>
            <a:ext cx="4014787" cy="347663"/>
            <a:chOff x="237142" y="1864959"/>
            <a:chExt cx="4014225" cy="347662"/>
          </a:xfrm>
        </p:grpSpPr>
        <p:sp>
          <p:nvSpPr>
            <p:cNvPr id="30736" name="Rectangle 44">
              <a:hlinkClick r:id="rId3" action="ppaction://hlinksldjump"/>
            </p:cNvPr>
            <p:cNvSpPr>
              <a:spLocks noChangeArrowheads="1"/>
            </p:cNvSpPr>
            <p:nvPr/>
          </p:nvSpPr>
          <p:spPr bwMode="auto">
            <a:xfrm>
              <a:off x="237142" y="1864959"/>
              <a:ext cx="433326" cy="347662"/>
            </a:xfrm>
            <a:prstGeom prst="rect">
              <a:avLst/>
            </a:prstGeom>
            <a:solidFill>
              <a:srgbClr val="002060"/>
            </a:solidFill>
            <a:ln>
              <a:noFill/>
            </a:ln>
            <a:effectLst>
              <a:outerShdw dist="35921" dir="2700000" algn="ctr" rotWithShape="0">
                <a:schemeClr val="tx1"/>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b="1">
                  <a:solidFill>
                    <a:schemeClr val="bg1"/>
                  </a:solidFill>
                  <a:latin typeface="Times New Roman" pitchFamily="18" charset="0"/>
                  <a:ea typeface="新細明體" pitchFamily="18" charset="-120"/>
                </a:defRPr>
              </a:lvl1pPr>
              <a:lvl2pPr marL="742950" indent="-285750" eaLnBrk="0" hangingPunct="0">
                <a:defRPr kumimoji="1" b="1">
                  <a:solidFill>
                    <a:schemeClr val="bg1"/>
                  </a:solidFill>
                  <a:latin typeface="Times New Roman" pitchFamily="18" charset="0"/>
                  <a:ea typeface="新細明體" pitchFamily="18" charset="-120"/>
                </a:defRPr>
              </a:lvl2pPr>
              <a:lvl3pPr marL="1143000" indent="-228600" eaLnBrk="0" hangingPunct="0">
                <a:defRPr kumimoji="1" b="1">
                  <a:solidFill>
                    <a:schemeClr val="bg1"/>
                  </a:solidFill>
                  <a:latin typeface="Times New Roman" pitchFamily="18" charset="0"/>
                  <a:ea typeface="新細明體" pitchFamily="18" charset="-120"/>
                </a:defRPr>
              </a:lvl3pPr>
              <a:lvl4pPr marL="1600200" indent="-228600" eaLnBrk="0" hangingPunct="0">
                <a:defRPr kumimoji="1" b="1">
                  <a:solidFill>
                    <a:schemeClr val="bg1"/>
                  </a:solidFill>
                  <a:latin typeface="Times New Roman" pitchFamily="18" charset="0"/>
                  <a:ea typeface="新細明體" pitchFamily="18" charset="-120"/>
                </a:defRPr>
              </a:lvl4pPr>
              <a:lvl5pPr marL="2057400" indent="-228600" eaLnBrk="0" hangingPunct="0">
                <a:defRPr kumimoji="1" b="1">
                  <a:solidFill>
                    <a:schemeClr val="bg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9pPr>
            </a:lstStyle>
            <a:p>
              <a:pPr eaLnBrk="1" hangingPunct="1"/>
              <a:r>
                <a:rPr lang="en-US" altLang="zh-TW" sz="1600" dirty="0" smtClean="0">
                  <a:latin typeface="Arial" pitchFamily="34" charset="0"/>
                </a:rPr>
                <a:t>8-1</a:t>
              </a:r>
              <a:endParaRPr lang="en-US" altLang="zh-TW" sz="1600" dirty="0">
                <a:latin typeface="Arial" pitchFamily="34" charset="0"/>
              </a:endParaRPr>
            </a:p>
          </p:txBody>
        </p:sp>
        <p:sp>
          <p:nvSpPr>
            <p:cNvPr id="30737" name="Rectangle 45">
              <a:hlinkClick r:id="rId3" action="ppaction://hlinksldjump"/>
            </p:cNvPr>
            <p:cNvSpPr>
              <a:spLocks noChangeArrowheads="1"/>
            </p:cNvSpPr>
            <p:nvPr/>
          </p:nvSpPr>
          <p:spPr bwMode="auto">
            <a:xfrm>
              <a:off x="670468" y="1864959"/>
              <a:ext cx="3580899" cy="347662"/>
            </a:xfrm>
            <a:prstGeom prst="rect">
              <a:avLst/>
            </a:prstGeom>
            <a:solidFill>
              <a:srgbClr val="0070C0"/>
            </a:solidFill>
            <a:ln>
              <a:noFill/>
            </a:ln>
            <a:effectLst>
              <a:outerShdw dist="35921" dir="2700000" algn="ctr" rotWithShape="0">
                <a:schemeClr val="tx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b="1">
                  <a:solidFill>
                    <a:schemeClr val="bg1"/>
                  </a:solidFill>
                  <a:latin typeface="Times New Roman" pitchFamily="18" charset="0"/>
                  <a:ea typeface="新細明體" pitchFamily="18" charset="-120"/>
                </a:defRPr>
              </a:lvl1pPr>
              <a:lvl2pPr marL="742950" indent="-285750" eaLnBrk="0" hangingPunct="0">
                <a:defRPr kumimoji="1" b="1">
                  <a:solidFill>
                    <a:schemeClr val="bg1"/>
                  </a:solidFill>
                  <a:latin typeface="Times New Roman" pitchFamily="18" charset="0"/>
                  <a:ea typeface="新細明體" pitchFamily="18" charset="-120"/>
                </a:defRPr>
              </a:lvl2pPr>
              <a:lvl3pPr marL="1143000" indent="-228600" eaLnBrk="0" hangingPunct="0">
                <a:defRPr kumimoji="1" b="1">
                  <a:solidFill>
                    <a:schemeClr val="bg1"/>
                  </a:solidFill>
                  <a:latin typeface="Times New Roman" pitchFamily="18" charset="0"/>
                  <a:ea typeface="新細明體" pitchFamily="18" charset="-120"/>
                </a:defRPr>
              </a:lvl3pPr>
              <a:lvl4pPr marL="1600200" indent="-228600" eaLnBrk="0" hangingPunct="0">
                <a:defRPr kumimoji="1" b="1">
                  <a:solidFill>
                    <a:schemeClr val="bg1"/>
                  </a:solidFill>
                  <a:latin typeface="Times New Roman" pitchFamily="18" charset="0"/>
                  <a:ea typeface="新細明體" pitchFamily="18" charset="-120"/>
                </a:defRPr>
              </a:lvl4pPr>
              <a:lvl5pPr marL="2057400" indent="-228600" eaLnBrk="0" hangingPunct="0">
                <a:defRPr kumimoji="1" b="1">
                  <a:solidFill>
                    <a:schemeClr val="bg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9pPr>
            </a:lstStyle>
            <a:p>
              <a:pPr eaLnBrk="1" hangingPunct="1"/>
              <a:r>
                <a:rPr lang="zh-TW" altLang="en-US" sz="1600" dirty="0">
                  <a:latin typeface="Arial" pitchFamily="34" charset="0"/>
                  <a:ea typeface="文鼎新細黑" pitchFamily="49" charset="-120"/>
                </a:rPr>
                <a:t>同步發電機的分類</a:t>
              </a:r>
            </a:p>
          </p:txBody>
        </p:sp>
      </p:grpSp>
      <p:grpSp>
        <p:nvGrpSpPr>
          <p:cNvPr id="30724" name="群組 29"/>
          <p:cNvGrpSpPr>
            <a:grpSpLocks/>
          </p:cNvGrpSpPr>
          <p:nvPr/>
        </p:nvGrpSpPr>
        <p:grpSpPr bwMode="auto">
          <a:xfrm>
            <a:off x="347663" y="2997200"/>
            <a:ext cx="4025900" cy="288925"/>
            <a:chOff x="237142" y="1864959"/>
            <a:chExt cx="4014225" cy="347662"/>
          </a:xfrm>
        </p:grpSpPr>
        <p:sp>
          <p:nvSpPr>
            <p:cNvPr id="30734" name="Rectangle 44">
              <a:hlinkClick r:id="rId4" action="ppaction://hlinksldjump"/>
            </p:cNvPr>
            <p:cNvSpPr>
              <a:spLocks noChangeArrowheads="1"/>
            </p:cNvSpPr>
            <p:nvPr/>
          </p:nvSpPr>
          <p:spPr bwMode="auto">
            <a:xfrm>
              <a:off x="237142" y="1864959"/>
              <a:ext cx="433714" cy="347662"/>
            </a:xfrm>
            <a:prstGeom prst="rect">
              <a:avLst/>
            </a:prstGeom>
            <a:solidFill>
              <a:srgbClr val="002060"/>
            </a:solidFill>
            <a:ln>
              <a:noFill/>
            </a:ln>
            <a:effectLst>
              <a:outerShdw dist="35921" dir="2700000" algn="ctr" rotWithShape="0">
                <a:schemeClr val="tx1"/>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b="1">
                  <a:solidFill>
                    <a:schemeClr val="bg1"/>
                  </a:solidFill>
                  <a:latin typeface="Times New Roman" pitchFamily="18" charset="0"/>
                  <a:ea typeface="新細明體" pitchFamily="18" charset="-120"/>
                </a:defRPr>
              </a:lvl1pPr>
              <a:lvl2pPr marL="742950" indent="-285750" eaLnBrk="0" hangingPunct="0">
                <a:defRPr kumimoji="1" b="1">
                  <a:solidFill>
                    <a:schemeClr val="bg1"/>
                  </a:solidFill>
                  <a:latin typeface="Times New Roman" pitchFamily="18" charset="0"/>
                  <a:ea typeface="新細明體" pitchFamily="18" charset="-120"/>
                </a:defRPr>
              </a:lvl2pPr>
              <a:lvl3pPr marL="1143000" indent="-228600" eaLnBrk="0" hangingPunct="0">
                <a:defRPr kumimoji="1" b="1">
                  <a:solidFill>
                    <a:schemeClr val="bg1"/>
                  </a:solidFill>
                  <a:latin typeface="Times New Roman" pitchFamily="18" charset="0"/>
                  <a:ea typeface="新細明體" pitchFamily="18" charset="-120"/>
                </a:defRPr>
              </a:lvl3pPr>
              <a:lvl4pPr marL="1600200" indent="-228600" eaLnBrk="0" hangingPunct="0">
                <a:defRPr kumimoji="1" b="1">
                  <a:solidFill>
                    <a:schemeClr val="bg1"/>
                  </a:solidFill>
                  <a:latin typeface="Times New Roman" pitchFamily="18" charset="0"/>
                  <a:ea typeface="新細明體" pitchFamily="18" charset="-120"/>
                </a:defRPr>
              </a:lvl4pPr>
              <a:lvl5pPr marL="2057400" indent="-228600" eaLnBrk="0" hangingPunct="0">
                <a:defRPr kumimoji="1" b="1">
                  <a:solidFill>
                    <a:schemeClr val="bg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9pPr>
            </a:lstStyle>
            <a:p>
              <a:pPr eaLnBrk="1" hangingPunct="1"/>
              <a:r>
                <a:rPr lang="en-US" altLang="zh-TW" sz="1600" dirty="0" smtClean="0">
                  <a:latin typeface="Arial" pitchFamily="34" charset="0"/>
                </a:rPr>
                <a:t>8-2</a:t>
              </a:r>
              <a:endParaRPr lang="en-US" altLang="zh-TW" sz="1600" dirty="0">
                <a:latin typeface="Arial" pitchFamily="34" charset="0"/>
              </a:endParaRPr>
            </a:p>
          </p:txBody>
        </p:sp>
        <p:sp>
          <p:nvSpPr>
            <p:cNvPr id="30735" name="Rectangle 45">
              <a:hlinkClick r:id="rId5" action="ppaction://hlinksldjump"/>
            </p:cNvPr>
            <p:cNvSpPr>
              <a:spLocks noChangeArrowheads="1"/>
            </p:cNvSpPr>
            <p:nvPr/>
          </p:nvSpPr>
          <p:spPr bwMode="auto">
            <a:xfrm>
              <a:off x="670856" y="1864959"/>
              <a:ext cx="3580511" cy="347662"/>
            </a:xfrm>
            <a:prstGeom prst="rect">
              <a:avLst/>
            </a:prstGeom>
            <a:solidFill>
              <a:srgbClr val="0070C0"/>
            </a:solidFill>
            <a:ln>
              <a:noFill/>
            </a:ln>
            <a:effectLst>
              <a:outerShdw dist="35921" dir="2700000" algn="ctr" rotWithShape="0">
                <a:schemeClr val="tx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b="1">
                  <a:solidFill>
                    <a:schemeClr val="bg1"/>
                  </a:solidFill>
                  <a:latin typeface="Times New Roman" pitchFamily="18" charset="0"/>
                  <a:ea typeface="新細明體" pitchFamily="18" charset="-120"/>
                </a:defRPr>
              </a:lvl1pPr>
              <a:lvl2pPr marL="742950" indent="-285750" eaLnBrk="0" hangingPunct="0">
                <a:defRPr kumimoji="1" b="1">
                  <a:solidFill>
                    <a:schemeClr val="bg1"/>
                  </a:solidFill>
                  <a:latin typeface="Times New Roman" pitchFamily="18" charset="0"/>
                  <a:ea typeface="新細明體" pitchFamily="18" charset="-120"/>
                </a:defRPr>
              </a:lvl2pPr>
              <a:lvl3pPr marL="1143000" indent="-228600" eaLnBrk="0" hangingPunct="0">
                <a:defRPr kumimoji="1" b="1">
                  <a:solidFill>
                    <a:schemeClr val="bg1"/>
                  </a:solidFill>
                  <a:latin typeface="Times New Roman" pitchFamily="18" charset="0"/>
                  <a:ea typeface="新細明體" pitchFamily="18" charset="-120"/>
                </a:defRPr>
              </a:lvl3pPr>
              <a:lvl4pPr marL="1600200" indent="-228600" eaLnBrk="0" hangingPunct="0">
                <a:defRPr kumimoji="1" b="1">
                  <a:solidFill>
                    <a:schemeClr val="bg1"/>
                  </a:solidFill>
                  <a:latin typeface="Times New Roman" pitchFamily="18" charset="0"/>
                  <a:ea typeface="新細明體" pitchFamily="18" charset="-120"/>
                </a:defRPr>
              </a:lvl4pPr>
              <a:lvl5pPr marL="2057400" indent="-228600" eaLnBrk="0" hangingPunct="0">
                <a:defRPr kumimoji="1" b="1">
                  <a:solidFill>
                    <a:schemeClr val="bg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9pPr>
            </a:lstStyle>
            <a:p>
              <a:pPr eaLnBrk="1" hangingPunct="1"/>
              <a:r>
                <a:rPr lang="zh-TW" altLang="en-US" sz="1600" dirty="0">
                  <a:latin typeface="Arial" pitchFamily="34" charset="0"/>
                  <a:ea typeface="文鼎新細黑" pitchFamily="49" charset="-120"/>
                </a:rPr>
                <a:t>同步發電機的構造</a:t>
              </a:r>
            </a:p>
          </p:txBody>
        </p:sp>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1988840"/>
            <a:ext cx="5081818" cy="3778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3059832" y="5847834"/>
            <a:ext cx="3604362" cy="338554"/>
          </a:xfrm>
          <a:prstGeom prst="rect">
            <a:avLst/>
          </a:prstGeom>
        </p:spPr>
        <p:txBody>
          <a:bodyPr wrap="square">
            <a:spAutoFit/>
          </a:bodyPr>
          <a:lstStyle/>
          <a:p>
            <a:r>
              <a:rPr lang="zh-TW" altLang="en-US" sz="1600" b="0" dirty="0" smtClean="0">
                <a:solidFill>
                  <a:schemeClr val="tx1"/>
                </a:solidFill>
                <a:latin typeface="微軟正黑體" panose="020B0604030504040204" pitchFamily="34" charset="-120"/>
                <a:ea typeface="微軟正黑體" panose="020B0604030504040204" pitchFamily="34" charset="-120"/>
              </a:rPr>
              <a:t>圖</a:t>
            </a:r>
            <a:r>
              <a:rPr lang="en-US" altLang="zh-TW" sz="1600" b="0" dirty="0" smtClean="0">
                <a:solidFill>
                  <a:schemeClr val="tx1"/>
                </a:solidFill>
                <a:latin typeface="微軟正黑體" panose="020B0604030504040204" pitchFamily="34" charset="-120"/>
                <a:ea typeface="微軟正黑體" panose="020B0604030504040204" pitchFamily="34" charset="-120"/>
              </a:rPr>
              <a:t>8-5</a:t>
            </a:r>
            <a:r>
              <a:rPr lang="zh-TW" altLang="en-US" sz="1600" b="0" dirty="0" smtClean="0">
                <a:solidFill>
                  <a:schemeClr val="tx1"/>
                </a:solidFill>
                <a:latin typeface="微軟正黑體" panose="020B0604030504040204" pitchFamily="34" charset="-120"/>
                <a:ea typeface="微軟正黑體" panose="020B0604030504040204" pitchFamily="34" charset="-120"/>
              </a:rPr>
              <a:t> </a:t>
            </a:r>
            <a:r>
              <a:rPr lang="zh-TW" altLang="en-US" sz="1600" b="0" dirty="0">
                <a:solidFill>
                  <a:schemeClr val="tx1"/>
                </a:solidFill>
                <a:latin typeface="微軟正黑體" panose="020B0604030504040204" pitchFamily="34" charset="-120"/>
                <a:ea typeface="微軟正黑體" panose="020B0604030504040204" pitchFamily="34" charset="-120"/>
              </a:rPr>
              <a:t>　旋轉磁場式同步發電機</a:t>
            </a:r>
            <a:endParaRPr lang="zh-TW" altLang="en-US" sz="16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29654990"/>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2060848"/>
            <a:ext cx="4719530" cy="3750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文字方塊 2"/>
          <p:cNvSpPr txBox="1"/>
          <p:nvPr/>
        </p:nvSpPr>
        <p:spPr>
          <a:xfrm>
            <a:off x="5565856" y="5419717"/>
            <a:ext cx="569387" cy="323165"/>
          </a:xfrm>
          <a:prstGeom prst="rect">
            <a:avLst/>
          </a:prstGeom>
          <a:noFill/>
        </p:spPr>
        <p:txBody>
          <a:bodyPr wrap="none" rtlCol="0">
            <a:spAutoFit/>
          </a:bodyPr>
          <a:lstStyle/>
          <a:p>
            <a:r>
              <a:rPr lang="en-US" altLang="zh-TW" sz="1500" b="0" dirty="0" smtClean="0">
                <a:solidFill>
                  <a:schemeClr val="tx1"/>
                </a:solidFill>
                <a:latin typeface="文鼎中黑" panose="020B0609010101010101" pitchFamily="49" charset="-120"/>
                <a:ea typeface="文鼎中黑" panose="020B0609010101010101" pitchFamily="49" charset="-120"/>
              </a:rPr>
              <a:t>(</a:t>
            </a:r>
            <a:r>
              <a:rPr lang="zh-TW" altLang="en-US" sz="1500" b="0" dirty="0" smtClean="0">
                <a:solidFill>
                  <a:schemeClr val="tx1"/>
                </a:solidFill>
                <a:latin typeface="文鼎中黑" panose="020B0609010101010101" pitchFamily="49" charset="-120"/>
                <a:ea typeface="文鼎中黑" panose="020B0609010101010101" pitchFamily="49" charset="-120"/>
              </a:rPr>
              <a:t>續</a:t>
            </a:r>
            <a:r>
              <a:rPr lang="en-US" altLang="zh-TW" sz="1500" b="0" dirty="0" smtClean="0">
                <a:solidFill>
                  <a:schemeClr val="tx1"/>
                </a:solidFill>
                <a:latin typeface="文鼎中黑" panose="020B0609010101010101" pitchFamily="49" charset="-120"/>
                <a:ea typeface="文鼎中黑" panose="020B0609010101010101" pitchFamily="49" charset="-120"/>
              </a:rPr>
              <a:t>)</a:t>
            </a:r>
            <a:endParaRPr lang="zh-TW" altLang="en-US" sz="1500" b="0" dirty="0">
              <a:solidFill>
                <a:schemeClr val="tx1"/>
              </a:solidFill>
              <a:latin typeface="文鼎中黑" panose="020B0609010101010101" pitchFamily="49" charset="-120"/>
              <a:ea typeface="文鼎中黑" panose="020B0609010101010101" pitchFamily="49" charset="-120"/>
            </a:endParaRPr>
          </a:p>
        </p:txBody>
      </p:sp>
    </p:spTree>
    <p:extLst>
      <p:ext uri="{BB962C8B-B14F-4D97-AF65-F5344CB8AC3E}">
        <p14:creationId xmlns:p14="http://schemas.microsoft.com/office/powerpoint/2010/main" val="650213530"/>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tabLst>
                <a:tab pos="712788" algn="l"/>
              </a:tabLst>
            </a:pPr>
            <a:r>
              <a:rPr lang="en-US" altLang="zh-TW" dirty="0" smtClean="0"/>
              <a:t>	</a:t>
            </a:r>
            <a:r>
              <a:rPr lang="zh-TW" altLang="en-US" dirty="0" smtClean="0"/>
              <a:t>近年來</a:t>
            </a:r>
            <a:r>
              <a:rPr lang="zh-TW" altLang="en-US" dirty="0"/>
              <a:t>常使用的無刷式三相同步發電機構造如圖</a:t>
            </a:r>
            <a:r>
              <a:rPr lang="en-US" altLang="zh-TW" dirty="0" smtClean="0"/>
              <a:t>8-6</a:t>
            </a:r>
            <a:r>
              <a:rPr lang="zh-TW" altLang="en-US" dirty="0" smtClean="0"/>
              <a:t>。</a:t>
            </a:r>
            <a:endParaRPr lang="zh-TW"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276872"/>
            <a:ext cx="5277795" cy="3978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3332311"/>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sz="3200" b="1" dirty="0" smtClean="0">
                <a:solidFill>
                  <a:srgbClr val="00B050"/>
                </a:solidFill>
              </a:rPr>
              <a:t>三</a:t>
            </a:r>
            <a:r>
              <a:rPr lang="zh-TW" altLang="en-US" sz="3200" b="1" dirty="0">
                <a:solidFill>
                  <a:srgbClr val="00B050"/>
                </a:solidFill>
              </a:rPr>
              <a:t>、依據外力</a:t>
            </a:r>
            <a:r>
              <a:rPr lang="zh-TW" altLang="en-US" sz="3200" b="1" dirty="0" smtClean="0">
                <a:solidFill>
                  <a:srgbClr val="00B050"/>
                </a:solidFill>
              </a:rPr>
              <a:t>來源</a:t>
            </a:r>
            <a:endParaRPr lang="en-US" altLang="zh-TW" sz="3200" b="1" dirty="0" smtClean="0">
              <a:solidFill>
                <a:srgbClr val="00B050"/>
              </a:solidFill>
            </a:endParaRPr>
          </a:p>
          <a:p>
            <a:pPr>
              <a:tabLst>
                <a:tab pos="446088" algn="l"/>
              </a:tabLst>
            </a:pPr>
            <a:r>
              <a:rPr lang="en-US" altLang="zh-TW" dirty="0" smtClean="0"/>
              <a:t>	</a:t>
            </a:r>
            <a:r>
              <a:rPr lang="zh-TW" altLang="en-US" dirty="0" smtClean="0"/>
              <a:t>為了</a:t>
            </a:r>
            <a:r>
              <a:rPr lang="zh-TW" altLang="en-US" dirty="0"/>
              <a:t>配合原動機的特性，發電機在設計與構造上也有差異，可分為： </a:t>
            </a:r>
          </a:p>
          <a:p>
            <a:r>
              <a:rPr lang="en-US" altLang="zh-TW" dirty="0"/>
              <a:t>1. </a:t>
            </a:r>
            <a:r>
              <a:rPr lang="zh-TW" altLang="en-US" dirty="0"/>
              <a:t>水輪式發電機</a:t>
            </a:r>
            <a:r>
              <a:rPr lang="en-US" altLang="zh-TW" dirty="0"/>
              <a:t>(water wheel generator) </a:t>
            </a:r>
          </a:p>
          <a:p>
            <a:pPr marL="361950" eaLnBrk="1"/>
            <a:r>
              <a:rPr lang="zh-TW" altLang="en-US" dirty="0" smtClean="0"/>
              <a:t>適合水力發電廠使用，其轉速通常在 </a:t>
            </a:r>
            <a:r>
              <a:rPr lang="en-US" altLang="zh-TW" dirty="0" smtClean="0"/>
              <a:t>100 rpm </a:t>
            </a:r>
            <a:r>
              <a:rPr lang="zh-TW" altLang="en-US" dirty="0" smtClean="0"/>
              <a:t>∼ </a:t>
            </a:r>
            <a:r>
              <a:rPr lang="en-US" altLang="zh-TW" dirty="0" smtClean="0"/>
              <a:t>1000 rpm </a:t>
            </a:r>
            <a:r>
              <a:rPr lang="zh-TW" altLang="en-US" dirty="0" smtClean="0"/>
              <a:t>之間，由於轉速</a:t>
            </a:r>
            <a:r>
              <a:rPr lang="en-US" altLang="zh-TW" dirty="0" smtClean="0"/>
              <a:t>(</a:t>
            </a:r>
            <a:r>
              <a:rPr lang="en-US" altLang="zh-TW" i="1" dirty="0" smtClean="0"/>
              <a:t>n</a:t>
            </a:r>
            <a:r>
              <a:rPr lang="en-US" altLang="zh-TW" dirty="0" smtClean="0"/>
              <a:t>) </a:t>
            </a:r>
            <a:r>
              <a:rPr lang="zh-TW" altLang="en-US" dirty="0" smtClean="0"/>
              <a:t>低，為了產生額定頻率</a:t>
            </a:r>
            <a:r>
              <a:rPr lang="en-US" altLang="zh-TW" dirty="0" smtClean="0"/>
              <a:t>( </a:t>
            </a:r>
            <a:r>
              <a:rPr lang="en-US" altLang="zh-TW" i="1" dirty="0" smtClean="0"/>
              <a:t>f </a:t>
            </a:r>
            <a:r>
              <a:rPr lang="en-US" altLang="zh-TW" dirty="0" smtClean="0"/>
              <a:t>)</a:t>
            </a:r>
            <a:r>
              <a:rPr lang="zh-TW" altLang="en-US" dirty="0" smtClean="0"/>
              <a:t>，發電機需要安裝的磁極數</a:t>
            </a:r>
            <a:r>
              <a:rPr lang="en-US" altLang="zh-TW" dirty="0" smtClean="0"/>
              <a:t>(</a:t>
            </a:r>
            <a:r>
              <a:rPr lang="en-US" altLang="zh-TW" i="1" dirty="0" smtClean="0"/>
              <a:t>P</a:t>
            </a:r>
            <a:r>
              <a:rPr lang="en-US" altLang="zh-TW" dirty="0" smtClean="0"/>
              <a:t>) </a:t>
            </a:r>
            <a:r>
              <a:rPr lang="zh-TW" altLang="en-US" dirty="0" smtClean="0"/>
              <a:t>多，因此</a:t>
            </a:r>
            <a:r>
              <a:rPr lang="zh-TW" altLang="en-US" dirty="0" smtClean="0">
                <a:solidFill>
                  <a:srgbClr val="0099FF"/>
                </a:solidFill>
              </a:rPr>
              <a:t>轉軸設計為短軸、直徑大，轉子磁極採用凸極式</a:t>
            </a:r>
            <a:r>
              <a:rPr lang="zh-TW" altLang="en-US" dirty="0" smtClean="0"/>
              <a:t>，發電機的電壓在</a:t>
            </a:r>
            <a:r>
              <a:rPr lang="en-US" altLang="zh-TW" dirty="0" smtClean="0"/>
              <a:t>3 kV </a:t>
            </a:r>
            <a:r>
              <a:rPr lang="zh-TW" altLang="en-US" dirty="0" smtClean="0"/>
              <a:t>∼ </a:t>
            </a:r>
            <a:r>
              <a:rPr lang="en-US" altLang="zh-TW" dirty="0" smtClean="0"/>
              <a:t>16.5 kV </a:t>
            </a:r>
            <a:r>
              <a:rPr lang="zh-TW" altLang="en-US" dirty="0" smtClean="0"/>
              <a:t>之間。</a:t>
            </a:r>
          </a:p>
          <a:p>
            <a:pPr marL="361950" eaLnBrk="1"/>
            <a:r>
              <a:rPr lang="zh-TW" altLang="en-US" dirty="0" smtClean="0">
                <a:solidFill>
                  <a:srgbClr val="0099FF"/>
                </a:solidFill>
              </a:rPr>
              <a:t>水輪式發電機的安裝方式如圖</a:t>
            </a:r>
            <a:r>
              <a:rPr lang="en-US" altLang="zh-TW" dirty="0" smtClean="0">
                <a:solidFill>
                  <a:srgbClr val="0099FF"/>
                </a:solidFill>
              </a:rPr>
              <a:t>8-7(a)</a:t>
            </a:r>
            <a:r>
              <a:rPr lang="zh-TW" altLang="en-US" dirty="0" smtClean="0">
                <a:solidFill>
                  <a:srgbClr val="0099FF"/>
                </a:solidFill>
              </a:rPr>
              <a:t>，多以垂直</a:t>
            </a:r>
            <a:r>
              <a:rPr lang="en-US" altLang="zh-TW" dirty="0" smtClean="0">
                <a:solidFill>
                  <a:srgbClr val="0099FF"/>
                </a:solidFill>
              </a:rPr>
              <a:t>(</a:t>
            </a:r>
            <a:r>
              <a:rPr lang="zh-TW" altLang="en-US" dirty="0" smtClean="0">
                <a:solidFill>
                  <a:srgbClr val="0099FF"/>
                </a:solidFill>
              </a:rPr>
              <a:t>又稱直軸式</a:t>
            </a:r>
            <a:r>
              <a:rPr lang="en-US" altLang="zh-TW" dirty="0" smtClean="0">
                <a:solidFill>
                  <a:srgbClr val="0099FF"/>
                </a:solidFill>
              </a:rPr>
              <a:t>) </a:t>
            </a:r>
            <a:r>
              <a:rPr lang="zh-TW" altLang="en-US" dirty="0" smtClean="0">
                <a:solidFill>
                  <a:srgbClr val="0099FF"/>
                </a:solidFill>
              </a:rPr>
              <a:t>裝置。</a:t>
            </a:r>
            <a:endParaRPr lang="zh-TW" altLang="en-US" dirty="0">
              <a:solidFill>
                <a:srgbClr val="0099FF"/>
              </a:solidFill>
            </a:endParaRPr>
          </a:p>
        </p:txBody>
      </p:sp>
    </p:spTree>
    <p:extLst>
      <p:ext uri="{BB962C8B-B14F-4D97-AF65-F5344CB8AC3E}">
        <p14:creationId xmlns:p14="http://schemas.microsoft.com/office/powerpoint/2010/main" val="2699763734"/>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2</a:t>
            </a:r>
            <a:r>
              <a:rPr lang="en-US" altLang="zh-TW" dirty="0"/>
              <a:t>. </a:t>
            </a:r>
            <a:r>
              <a:rPr lang="zh-TW" altLang="en-US" dirty="0"/>
              <a:t>汽輪式發電機</a:t>
            </a:r>
            <a:r>
              <a:rPr lang="en-US" altLang="zh-TW" dirty="0"/>
              <a:t>(turbo generator) </a:t>
            </a:r>
          </a:p>
          <a:p>
            <a:pPr marL="361950" eaLnBrk="1"/>
            <a:r>
              <a:rPr lang="zh-TW" altLang="en-US" dirty="0" smtClean="0"/>
              <a:t>安裝方式如圖</a:t>
            </a:r>
            <a:r>
              <a:rPr lang="en-US" altLang="zh-TW" dirty="0" smtClean="0"/>
              <a:t>8-7(b)</a:t>
            </a:r>
            <a:r>
              <a:rPr lang="zh-TW" altLang="en-US" dirty="0" smtClean="0"/>
              <a:t>，以</a:t>
            </a:r>
            <a:r>
              <a:rPr lang="zh-TW" altLang="en-US" dirty="0" smtClean="0">
                <a:solidFill>
                  <a:srgbClr val="0099FF"/>
                </a:solidFill>
              </a:rPr>
              <a:t>水平</a:t>
            </a:r>
            <a:r>
              <a:rPr lang="en-US" altLang="zh-TW" dirty="0" smtClean="0">
                <a:solidFill>
                  <a:srgbClr val="0099FF"/>
                </a:solidFill>
              </a:rPr>
              <a:t>( </a:t>
            </a:r>
            <a:r>
              <a:rPr lang="zh-TW" altLang="en-US" dirty="0" smtClean="0">
                <a:solidFill>
                  <a:srgbClr val="0099FF"/>
                </a:solidFill>
              </a:rPr>
              <a:t>又稱橫軸式</a:t>
            </a:r>
            <a:r>
              <a:rPr lang="en-US" altLang="zh-TW" dirty="0" smtClean="0">
                <a:solidFill>
                  <a:srgbClr val="0099FF"/>
                </a:solidFill>
              </a:rPr>
              <a:t>) </a:t>
            </a:r>
            <a:r>
              <a:rPr lang="zh-TW" altLang="en-US" dirty="0" smtClean="0">
                <a:solidFill>
                  <a:srgbClr val="0099FF"/>
                </a:solidFill>
              </a:rPr>
              <a:t>裝置。適用火力與核能發電廠</a:t>
            </a:r>
            <a:r>
              <a:rPr lang="zh-TW" altLang="en-US" dirty="0" smtClean="0"/>
              <a:t>， 轉速</a:t>
            </a:r>
            <a:r>
              <a:rPr lang="zh-TW" altLang="en-US" dirty="0"/>
              <a:t>通常在</a:t>
            </a:r>
            <a:r>
              <a:rPr lang="en-US" altLang="zh-TW" dirty="0"/>
              <a:t>1500 rpm </a:t>
            </a:r>
            <a:r>
              <a:rPr lang="zh-TW" altLang="en-US" dirty="0"/>
              <a:t>∼ </a:t>
            </a:r>
            <a:r>
              <a:rPr lang="en-US" altLang="zh-TW" dirty="0"/>
              <a:t>3600 rpm </a:t>
            </a:r>
            <a:r>
              <a:rPr lang="zh-TW" altLang="en-US" dirty="0"/>
              <a:t>間，</a:t>
            </a:r>
            <a:r>
              <a:rPr lang="zh-TW" altLang="en-US" dirty="0">
                <a:solidFill>
                  <a:srgbClr val="0099FF"/>
                </a:solidFill>
              </a:rPr>
              <a:t>由於轉速</a:t>
            </a:r>
            <a:r>
              <a:rPr lang="en-US" altLang="zh-TW" dirty="0">
                <a:solidFill>
                  <a:srgbClr val="0099FF"/>
                </a:solidFill>
              </a:rPr>
              <a:t>(</a:t>
            </a:r>
            <a:r>
              <a:rPr lang="en-US" altLang="zh-TW" i="1" dirty="0">
                <a:solidFill>
                  <a:srgbClr val="0099FF"/>
                </a:solidFill>
              </a:rPr>
              <a:t>n</a:t>
            </a:r>
            <a:r>
              <a:rPr lang="en-US" altLang="zh-TW" dirty="0">
                <a:solidFill>
                  <a:srgbClr val="0099FF"/>
                </a:solidFill>
              </a:rPr>
              <a:t>) </a:t>
            </a:r>
            <a:r>
              <a:rPr lang="zh-TW" altLang="en-US" dirty="0">
                <a:solidFill>
                  <a:srgbClr val="0099FF"/>
                </a:solidFill>
              </a:rPr>
              <a:t>高，因此發電機需要安裝的磁極數</a:t>
            </a:r>
            <a:r>
              <a:rPr lang="en-US" altLang="zh-TW" dirty="0">
                <a:solidFill>
                  <a:srgbClr val="0099FF"/>
                </a:solidFill>
              </a:rPr>
              <a:t>( </a:t>
            </a:r>
            <a:r>
              <a:rPr lang="en-US" altLang="zh-TW" i="1" dirty="0">
                <a:solidFill>
                  <a:srgbClr val="0099FF"/>
                </a:solidFill>
              </a:rPr>
              <a:t>P </a:t>
            </a:r>
            <a:r>
              <a:rPr lang="en-US" altLang="zh-TW" dirty="0">
                <a:solidFill>
                  <a:srgbClr val="0099FF"/>
                </a:solidFill>
              </a:rPr>
              <a:t>) </a:t>
            </a:r>
            <a:r>
              <a:rPr lang="zh-TW" altLang="en-US" dirty="0">
                <a:solidFill>
                  <a:srgbClr val="0099FF"/>
                </a:solidFill>
              </a:rPr>
              <a:t>少，為了減少離心力與風阻，轉軸為細長型、直徑小，轉子磁極採用圓極式</a:t>
            </a:r>
            <a:r>
              <a:rPr lang="zh-TW" altLang="en-US" dirty="0"/>
              <a:t>，發電機的電壓在</a:t>
            </a:r>
            <a:r>
              <a:rPr lang="en-US" altLang="zh-TW" dirty="0"/>
              <a:t>5 kV </a:t>
            </a:r>
            <a:r>
              <a:rPr lang="zh-TW" altLang="en-US" dirty="0"/>
              <a:t>∼ </a:t>
            </a:r>
            <a:r>
              <a:rPr lang="en-US" altLang="zh-TW" dirty="0"/>
              <a:t>36 kV </a:t>
            </a:r>
            <a:r>
              <a:rPr lang="zh-TW" altLang="en-US" dirty="0"/>
              <a:t>之間。</a:t>
            </a:r>
          </a:p>
        </p:txBody>
      </p:sp>
    </p:spTree>
    <p:extLst>
      <p:ext uri="{BB962C8B-B14F-4D97-AF65-F5344CB8AC3E}">
        <p14:creationId xmlns:p14="http://schemas.microsoft.com/office/powerpoint/2010/main" val="2023127633"/>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2204864"/>
            <a:ext cx="6173339" cy="3860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6093296"/>
            <a:ext cx="1872208" cy="278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1806415"/>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71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7344494" cy="4486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文字方塊 2"/>
          <p:cNvSpPr txBox="1"/>
          <p:nvPr/>
        </p:nvSpPr>
        <p:spPr>
          <a:xfrm>
            <a:off x="5508104" y="5754742"/>
            <a:ext cx="800219" cy="338554"/>
          </a:xfrm>
          <a:prstGeom prst="rect">
            <a:avLst/>
          </a:prstGeom>
          <a:noFill/>
        </p:spPr>
        <p:txBody>
          <a:bodyPr wrap="none" rtlCol="0">
            <a:spAutoFit/>
          </a:bodyPr>
          <a:lstStyle/>
          <a:p>
            <a:r>
              <a:rPr lang="zh-TW" altLang="en-US" sz="1600" b="0" dirty="0" smtClean="0">
                <a:solidFill>
                  <a:schemeClr val="tx1"/>
                </a:solidFill>
                <a:latin typeface="文鼎中黑" panose="020B0609010101010101" pitchFamily="49" charset="-120"/>
                <a:ea typeface="文鼎中黑" panose="020B0609010101010101" pitchFamily="49" charset="-120"/>
              </a:rPr>
              <a:t>（續）</a:t>
            </a:r>
            <a:endParaRPr lang="zh-TW" altLang="en-US" sz="1600" b="0" dirty="0">
              <a:solidFill>
                <a:schemeClr val="tx1"/>
              </a:solidFill>
              <a:latin typeface="文鼎中黑" panose="020B0609010101010101" pitchFamily="49" charset="-120"/>
              <a:ea typeface="文鼎中黑" panose="020B0609010101010101" pitchFamily="49" charset="-120"/>
            </a:endParaRPr>
          </a:p>
        </p:txBody>
      </p:sp>
    </p:spTree>
    <p:extLst>
      <p:ext uri="{BB962C8B-B14F-4D97-AF65-F5344CB8AC3E}">
        <p14:creationId xmlns:p14="http://schemas.microsoft.com/office/powerpoint/2010/main" val="2138887319"/>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3</a:t>
            </a:r>
            <a:r>
              <a:rPr lang="en-US" altLang="zh-TW" dirty="0"/>
              <a:t>. </a:t>
            </a:r>
            <a:r>
              <a:rPr lang="zh-TW" altLang="en-US" dirty="0"/>
              <a:t>引擎式發電機</a:t>
            </a:r>
            <a:r>
              <a:rPr lang="en-US" altLang="zh-TW" dirty="0"/>
              <a:t>(engine generator) </a:t>
            </a:r>
          </a:p>
          <a:p>
            <a:pPr marL="361950" eaLnBrk="1"/>
            <a:r>
              <a:rPr lang="zh-TW" altLang="en-US" dirty="0"/>
              <a:t>大多以柴油引擎為原動機。轉速在</a:t>
            </a:r>
            <a:r>
              <a:rPr lang="en-US" altLang="zh-TW" dirty="0"/>
              <a:t>300 rpm </a:t>
            </a:r>
            <a:r>
              <a:rPr lang="zh-TW" altLang="en-US" dirty="0"/>
              <a:t>∼ </a:t>
            </a:r>
            <a:r>
              <a:rPr lang="en-US" altLang="zh-TW" dirty="0"/>
              <a:t>600 rpm </a:t>
            </a:r>
            <a:r>
              <a:rPr lang="zh-TW" altLang="en-US" dirty="0"/>
              <a:t>之間</a:t>
            </a:r>
            <a:r>
              <a:rPr lang="zh-TW" altLang="en-US" dirty="0" smtClean="0"/>
              <a:t>，採用</a:t>
            </a:r>
            <a:r>
              <a:rPr lang="zh-TW" altLang="en-US" dirty="0"/>
              <a:t>凸極式轉子，操作簡單、起動快速，用於離島供電或是小型、緊急發電機</a:t>
            </a:r>
            <a:r>
              <a:rPr lang="zh-TW" altLang="en-US" dirty="0" smtClean="0"/>
              <a:t>。</a:t>
            </a:r>
            <a:endParaRPr lang="en-US" altLang="zh-TW" dirty="0" smtClean="0"/>
          </a:p>
          <a:p>
            <a:pPr marL="361950"/>
            <a:r>
              <a:rPr lang="zh-TW" altLang="en-US" dirty="0" smtClean="0">
                <a:solidFill>
                  <a:srgbClr val="0099FF"/>
                </a:solidFill>
              </a:rPr>
              <a:t>轉軸</a:t>
            </a:r>
            <a:r>
              <a:rPr lang="zh-TW" altLang="en-US" dirty="0">
                <a:solidFill>
                  <a:srgbClr val="0099FF"/>
                </a:solidFill>
              </a:rPr>
              <a:t>裝有大型飛輪</a:t>
            </a:r>
            <a:r>
              <a:rPr lang="en-US" altLang="zh-TW" dirty="0">
                <a:solidFill>
                  <a:srgbClr val="0099FF"/>
                </a:solidFill>
              </a:rPr>
              <a:t>(flywheel) </a:t>
            </a:r>
            <a:r>
              <a:rPr lang="zh-TW" altLang="en-US" dirty="0">
                <a:solidFill>
                  <a:srgbClr val="0099FF"/>
                </a:solidFill>
              </a:rPr>
              <a:t>以減少轉速波動，維持穩定的供電電壓與頻率</a:t>
            </a:r>
            <a:r>
              <a:rPr lang="zh-TW" altLang="en-US" dirty="0" smtClean="0">
                <a:solidFill>
                  <a:srgbClr val="0099FF"/>
                </a:solidFill>
              </a:rPr>
              <a:t>。</a:t>
            </a:r>
            <a:endParaRPr lang="en-US" altLang="zh-TW" dirty="0" smtClean="0">
              <a:solidFill>
                <a:srgbClr val="0099FF"/>
              </a:solidFill>
            </a:endParaRPr>
          </a:p>
          <a:p>
            <a:r>
              <a:rPr lang="en-US" altLang="zh-TW" dirty="0" smtClean="0"/>
              <a:t>4</a:t>
            </a:r>
            <a:r>
              <a:rPr lang="en-US" altLang="zh-TW" dirty="0"/>
              <a:t>. </a:t>
            </a:r>
            <a:r>
              <a:rPr lang="zh-TW" altLang="en-US" dirty="0"/>
              <a:t>風力發電機</a:t>
            </a:r>
            <a:r>
              <a:rPr lang="en-US" altLang="zh-TW" dirty="0"/>
              <a:t>(fan-driven generator) </a:t>
            </a:r>
          </a:p>
          <a:p>
            <a:pPr marL="361950"/>
            <a:r>
              <a:rPr lang="zh-TW" altLang="en-US" dirty="0"/>
              <a:t>風力發電機主要是藉由空氣流動轉動葉片</a:t>
            </a:r>
            <a:r>
              <a:rPr lang="zh-TW" altLang="en-US" dirty="0" smtClean="0"/>
              <a:t>。主流</a:t>
            </a:r>
            <a:r>
              <a:rPr lang="zh-TW" altLang="en-US" dirty="0"/>
              <a:t>風力機是採用水平軸、三葉式翼型風力</a:t>
            </a:r>
            <a:r>
              <a:rPr lang="zh-TW" altLang="en-US" dirty="0" smtClean="0"/>
              <a:t>發電機。</a:t>
            </a:r>
            <a:endParaRPr lang="zh-TW" altLang="en-US" dirty="0">
              <a:solidFill>
                <a:srgbClr val="0099FF"/>
              </a:solidFill>
            </a:endParaRPr>
          </a:p>
        </p:txBody>
      </p:sp>
    </p:spTree>
    <p:extLst>
      <p:ext uri="{BB962C8B-B14F-4D97-AF65-F5344CB8AC3E}">
        <p14:creationId xmlns:p14="http://schemas.microsoft.com/office/powerpoint/2010/main" val="3410886919"/>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1628800"/>
            <a:ext cx="4987611" cy="4390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2864461"/>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8-2</a:t>
            </a:r>
            <a:r>
              <a:rPr lang="zh-TW" altLang="en-US" dirty="0" smtClean="0"/>
              <a:t>　同步</a:t>
            </a:r>
            <a:r>
              <a:rPr lang="zh-TW" altLang="en-US" dirty="0"/>
              <a:t>發電機的構造</a:t>
            </a:r>
          </a:p>
        </p:txBody>
      </p:sp>
      <p:sp>
        <p:nvSpPr>
          <p:cNvPr id="3" name="內容版面配置區 2"/>
          <p:cNvSpPr>
            <a:spLocks noGrp="1"/>
          </p:cNvSpPr>
          <p:nvPr>
            <p:ph idx="1"/>
          </p:nvPr>
        </p:nvSpPr>
        <p:spPr/>
        <p:txBody>
          <a:bodyPr/>
          <a:lstStyle/>
          <a:p>
            <a:pPr eaLnBrk="1">
              <a:tabLst>
                <a:tab pos="712788" algn="l"/>
              </a:tabLst>
            </a:pPr>
            <a:r>
              <a:rPr lang="en-US" altLang="zh-TW" dirty="0"/>
              <a:t>	</a:t>
            </a:r>
            <a:r>
              <a:rPr lang="zh-TW" altLang="en-US" dirty="0" smtClean="0"/>
              <a:t>發電廠</a:t>
            </a:r>
            <a:r>
              <a:rPr lang="zh-TW" altLang="en-US" dirty="0"/>
              <a:t>內的同步發電機多為轉磁式的三相機種，圖</a:t>
            </a:r>
            <a:r>
              <a:rPr lang="en-US" altLang="zh-TW" dirty="0"/>
              <a:t>8-9 </a:t>
            </a:r>
            <a:r>
              <a:rPr lang="zh-TW" altLang="en-US" dirty="0"/>
              <a:t>是一座火力發電廠的基本架構，包括下列幾個部份： </a:t>
            </a:r>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624" y="2420888"/>
            <a:ext cx="7027535" cy="4086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3115101"/>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8-1</a:t>
            </a:r>
            <a:r>
              <a:rPr lang="zh-TW" altLang="en-US" dirty="0" smtClean="0"/>
              <a:t>　同步</a:t>
            </a:r>
            <a:r>
              <a:rPr lang="zh-TW" altLang="en-US" dirty="0"/>
              <a:t>發電機的分類</a:t>
            </a:r>
          </a:p>
        </p:txBody>
      </p:sp>
      <p:sp>
        <p:nvSpPr>
          <p:cNvPr id="3" name="內容版面配置區 2"/>
          <p:cNvSpPr>
            <a:spLocks noGrp="1"/>
          </p:cNvSpPr>
          <p:nvPr>
            <p:ph idx="1"/>
          </p:nvPr>
        </p:nvSpPr>
        <p:spPr/>
        <p:txBody>
          <a:bodyPr/>
          <a:lstStyle/>
          <a:p>
            <a:r>
              <a:rPr lang="en-US" altLang="zh-TW" dirty="0"/>
              <a:t>	</a:t>
            </a:r>
            <a:r>
              <a:rPr lang="zh-TW" altLang="en-US" dirty="0" smtClean="0"/>
              <a:t>同步</a:t>
            </a:r>
            <a:r>
              <a:rPr lang="zh-TW" altLang="en-US" dirty="0"/>
              <a:t>發電機的分類方式可以整理成圖</a:t>
            </a:r>
            <a:r>
              <a:rPr lang="en-US" altLang="zh-TW" dirty="0"/>
              <a:t>8-1(b)</a:t>
            </a:r>
            <a:r>
              <a:rPr lang="zh-TW" altLang="en-US" dirty="0"/>
              <a:t>。</a:t>
            </a:r>
          </a:p>
        </p:txBody>
      </p:sp>
      <p:pic>
        <p:nvPicPr>
          <p:cNvPr id="7"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576" y="1844824"/>
            <a:ext cx="7407268" cy="4682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bwMode="auto">
          <a:xfrm>
            <a:off x="683568" y="6278913"/>
            <a:ext cx="432048" cy="288032"/>
          </a:xfrm>
          <a:prstGeom prst="rect">
            <a:avLst/>
          </a:prstGeom>
          <a:solidFill>
            <a:schemeClr val="bg1"/>
          </a:solidFill>
          <a:ln>
            <a:solidFill>
              <a:schemeClr val="bg1"/>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smtClean="0">
              <a:ln>
                <a:noFill/>
              </a:ln>
              <a:solidFill>
                <a:schemeClr val="bg1"/>
              </a:solidFill>
              <a:effectLst/>
              <a:latin typeface="Times New Roman" pitchFamily="18" charset="0"/>
              <a:ea typeface="新細明體" pitchFamily="18" charset="-120"/>
            </a:endParaRPr>
          </a:p>
        </p:txBody>
      </p:sp>
    </p:spTree>
    <p:extLst>
      <p:ext uri="{BB962C8B-B14F-4D97-AF65-F5344CB8AC3E}">
        <p14:creationId xmlns:p14="http://schemas.microsoft.com/office/powerpoint/2010/main" val="1416083473"/>
      </p:ext>
    </p:extLst>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eaLnBrk="1"/>
            <a:r>
              <a:rPr lang="zh-TW" altLang="en-US" sz="3200" b="1" dirty="0" smtClean="0">
                <a:solidFill>
                  <a:srgbClr val="00B050"/>
                </a:solidFill>
              </a:rPr>
              <a:t>一</a:t>
            </a:r>
            <a:r>
              <a:rPr lang="zh-TW" altLang="en-US" sz="3200" b="1" dirty="0">
                <a:solidFill>
                  <a:srgbClr val="00B050"/>
                </a:solidFill>
              </a:rPr>
              <a:t>、原動機</a:t>
            </a:r>
            <a:endParaRPr lang="zh-TW" altLang="en-US" sz="3200" dirty="0">
              <a:solidFill>
                <a:srgbClr val="00B050"/>
              </a:solidFill>
            </a:endParaRPr>
          </a:p>
          <a:p>
            <a:pPr eaLnBrk="1">
              <a:tabLst>
                <a:tab pos="712788" algn="l"/>
              </a:tabLst>
            </a:pPr>
            <a:r>
              <a:rPr lang="en-US" altLang="zh-TW" dirty="0" smtClean="0"/>
              <a:t>	</a:t>
            </a:r>
            <a:r>
              <a:rPr lang="zh-TW" altLang="en-US" dirty="0" smtClean="0"/>
              <a:t>提供</a:t>
            </a:r>
            <a:r>
              <a:rPr lang="zh-TW" altLang="en-US" dirty="0"/>
              <a:t>機械能的機器，如水輪機、汽輪機或是內燃機等。原動機轉速</a:t>
            </a:r>
            <a:r>
              <a:rPr lang="en-US" altLang="zh-TW" dirty="0"/>
              <a:t>(</a:t>
            </a:r>
            <a:r>
              <a:rPr lang="en-US" altLang="zh-TW" i="1" dirty="0"/>
              <a:t>n</a:t>
            </a:r>
            <a:r>
              <a:rPr lang="en-US" altLang="zh-TW" dirty="0"/>
              <a:t>) </a:t>
            </a:r>
            <a:r>
              <a:rPr lang="zh-TW" altLang="en-US" dirty="0"/>
              <a:t>必須依據磁極數</a:t>
            </a:r>
            <a:r>
              <a:rPr lang="en-US" altLang="zh-TW" dirty="0"/>
              <a:t>(</a:t>
            </a:r>
            <a:r>
              <a:rPr lang="en-US" altLang="zh-TW" i="1" dirty="0"/>
              <a:t>P</a:t>
            </a:r>
            <a:r>
              <a:rPr lang="en-US" altLang="zh-TW" dirty="0"/>
              <a:t>) </a:t>
            </a:r>
            <a:r>
              <a:rPr lang="zh-TW" altLang="en-US" dirty="0"/>
              <a:t>與電源頻率</a:t>
            </a:r>
            <a:r>
              <a:rPr lang="en-US" altLang="zh-TW" dirty="0"/>
              <a:t>( </a:t>
            </a:r>
            <a:r>
              <a:rPr lang="en-US" altLang="zh-TW" i="1" dirty="0"/>
              <a:t>f </a:t>
            </a:r>
            <a:r>
              <a:rPr lang="en-US" altLang="zh-TW" dirty="0"/>
              <a:t>) </a:t>
            </a:r>
            <a:r>
              <a:rPr lang="zh-TW" altLang="en-US" dirty="0"/>
              <a:t>持續穩定運轉。</a:t>
            </a:r>
            <a:r>
              <a:rPr lang="zh-TW" altLang="en-US" dirty="0">
                <a:solidFill>
                  <a:srgbClr val="0099FF"/>
                </a:solidFill>
              </a:rPr>
              <a:t>原動機提供的機械能越大，則發電機的供電容量也越大。</a:t>
            </a:r>
          </a:p>
          <a:p>
            <a:pPr eaLnBrk="1"/>
            <a:r>
              <a:rPr lang="zh-TW" altLang="en-US" sz="3200" b="1" dirty="0">
                <a:solidFill>
                  <a:srgbClr val="00B050"/>
                </a:solidFill>
              </a:rPr>
              <a:t>二、激磁機</a:t>
            </a:r>
            <a:endParaRPr lang="zh-TW" altLang="en-US" sz="3200" dirty="0">
              <a:solidFill>
                <a:srgbClr val="00B050"/>
              </a:solidFill>
            </a:endParaRPr>
          </a:p>
          <a:p>
            <a:pPr eaLnBrk="1">
              <a:tabLst>
                <a:tab pos="712788" algn="l"/>
              </a:tabLst>
            </a:pPr>
            <a:r>
              <a:rPr lang="en-US" altLang="zh-TW" dirty="0" smtClean="0"/>
              <a:t>	</a:t>
            </a:r>
            <a:r>
              <a:rPr lang="zh-TW" altLang="en-US" dirty="0" smtClean="0"/>
              <a:t>提供</a:t>
            </a:r>
            <a:r>
              <a:rPr lang="zh-TW" altLang="en-US" dirty="0"/>
              <a:t>直流電能的機器，磁場繞組才能產生穩定且足夠的磁通量。一般使用小型直流發電機或是小型交流發電機經整流後而成，也可以利用直流電源供應器供應。</a:t>
            </a:r>
          </a:p>
        </p:txBody>
      </p:sp>
    </p:spTree>
    <p:extLst>
      <p:ext uri="{BB962C8B-B14F-4D97-AF65-F5344CB8AC3E}">
        <p14:creationId xmlns:p14="http://schemas.microsoft.com/office/powerpoint/2010/main" val="1844506088"/>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eaLnBrk="1"/>
            <a:r>
              <a:rPr lang="zh-TW" altLang="en-US" sz="3200" b="1" dirty="0" smtClean="0">
                <a:solidFill>
                  <a:srgbClr val="00B050"/>
                </a:solidFill>
              </a:rPr>
              <a:t>三</a:t>
            </a:r>
            <a:r>
              <a:rPr lang="zh-TW" altLang="en-US" sz="3200" b="1" dirty="0">
                <a:solidFill>
                  <a:srgbClr val="00B050"/>
                </a:solidFill>
              </a:rPr>
              <a:t>、同步發電機</a:t>
            </a:r>
            <a:endParaRPr lang="zh-TW" altLang="en-US" sz="3200" dirty="0">
              <a:solidFill>
                <a:srgbClr val="00B050"/>
              </a:solidFill>
            </a:endParaRPr>
          </a:p>
          <a:p>
            <a:pPr eaLnBrk="1">
              <a:tabLst>
                <a:tab pos="361950" algn="l"/>
              </a:tabLst>
            </a:pPr>
            <a:r>
              <a:rPr lang="en-US" altLang="zh-TW" dirty="0" smtClean="0"/>
              <a:t>	</a:t>
            </a:r>
            <a:r>
              <a:rPr lang="zh-TW" altLang="en-US" dirty="0" smtClean="0"/>
              <a:t>負責</a:t>
            </a:r>
            <a:r>
              <a:rPr lang="zh-TW" altLang="en-US" dirty="0"/>
              <a:t>產生交流電能的機器。</a:t>
            </a:r>
            <a:r>
              <a:rPr lang="zh-TW" altLang="en-US" dirty="0">
                <a:solidFill>
                  <a:srgbClr val="0099FF"/>
                </a:solidFill>
              </a:rPr>
              <a:t>大型發電機通常採用旋轉磁場式</a:t>
            </a:r>
            <a:r>
              <a:rPr lang="zh-TW" altLang="en-US" dirty="0"/>
              <a:t>，因此： </a:t>
            </a:r>
          </a:p>
          <a:p>
            <a:pPr marL="361950" indent="-361950" eaLnBrk="1"/>
            <a:r>
              <a:rPr lang="en-US" altLang="zh-TW" dirty="0" smtClean="0"/>
              <a:t>1. </a:t>
            </a:r>
            <a:r>
              <a:rPr lang="zh-TW" altLang="en-US" dirty="0" smtClean="0"/>
              <a:t>定子</a:t>
            </a:r>
            <a:r>
              <a:rPr lang="zh-TW" altLang="en-US" dirty="0"/>
              <a:t>部分：裝有</a:t>
            </a:r>
            <a:r>
              <a:rPr lang="zh-TW" altLang="en-US" dirty="0">
                <a:solidFill>
                  <a:srgbClr val="0099FF"/>
                </a:solidFill>
              </a:rPr>
              <a:t>三組相隔</a:t>
            </a:r>
            <a:r>
              <a:rPr lang="en-US" altLang="zh-TW" dirty="0">
                <a:solidFill>
                  <a:srgbClr val="0099FF"/>
                </a:solidFill>
              </a:rPr>
              <a:t>120°</a:t>
            </a:r>
            <a:r>
              <a:rPr lang="zh-TW" altLang="en-US" dirty="0">
                <a:solidFill>
                  <a:srgbClr val="0099FF"/>
                </a:solidFill>
              </a:rPr>
              <a:t>電機角的電樞繞組</a:t>
            </a:r>
            <a:r>
              <a:rPr lang="zh-TW" altLang="en-US" dirty="0" smtClean="0"/>
              <a:t>。</a:t>
            </a:r>
            <a:endParaRPr lang="en-US" altLang="zh-TW" dirty="0" smtClean="0"/>
          </a:p>
          <a:p>
            <a:pPr marL="361950" indent="-361950" eaLnBrk="1"/>
            <a:r>
              <a:rPr lang="en-US" altLang="zh-TW" dirty="0" smtClean="0"/>
              <a:t>2</a:t>
            </a:r>
            <a:r>
              <a:rPr lang="en-US" altLang="zh-TW" dirty="0"/>
              <a:t>. </a:t>
            </a:r>
            <a:r>
              <a:rPr lang="zh-TW" altLang="en-US" dirty="0"/>
              <a:t>轉子：裝有磁場繞組並由原動機以同步轉速持續帶動，使定子的三組電樞繞組產生應電勢。</a:t>
            </a:r>
            <a:r>
              <a:rPr lang="zh-TW" altLang="en-US" dirty="0">
                <a:solidFill>
                  <a:srgbClr val="0099FF"/>
                </a:solidFill>
              </a:rPr>
              <a:t>磁場繞組透過滑環及電刷與外部激磁機連接，透過磁場可變電阻</a:t>
            </a:r>
            <a:r>
              <a:rPr lang="en-US" altLang="zh-TW" dirty="0">
                <a:solidFill>
                  <a:srgbClr val="0099FF"/>
                </a:solidFill>
              </a:rPr>
              <a:t>( </a:t>
            </a:r>
            <a:r>
              <a:rPr lang="en-US" altLang="zh-TW" i="1" dirty="0" err="1">
                <a:solidFill>
                  <a:srgbClr val="0099FF"/>
                </a:solidFill>
              </a:rPr>
              <a:t>R</a:t>
            </a:r>
            <a:r>
              <a:rPr lang="en-US" altLang="zh-TW" i="1" baseline="-25000" dirty="0" err="1">
                <a:solidFill>
                  <a:srgbClr val="0099FF"/>
                </a:solidFill>
              </a:rPr>
              <a:t>f</a:t>
            </a:r>
            <a:r>
              <a:rPr lang="en-US" altLang="zh-TW" i="1" dirty="0">
                <a:solidFill>
                  <a:srgbClr val="0099FF"/>
                </a:solidFill>
              </a:rPr>
              <a:t> </a:t>
            </a:r>
            <a:r>
              <a:rPr lang="en-US" altLang="zh-TW" dirty="0">
                <a:solidFill>
                  <a:srgbClr val="0099FF"/>
                </a:solidFill>
              </a:rPr>
              <a:t>) </a:t>
            </a:r>
            <a:r>
              <a:rPr lang="zh-TW" altLang="en-US" dirty="0">
                <a:solidFill>
                  <a:srgbClr val="0099FF"/>
                </a:solidFill>
              </a:rPr>
              <a:t>控制激磁電流</a:t>
            </a:r>
            <a:r>
              <a:rPr lang="en-US" altLang="zh-TW" dirty="0">
                <a:solidFill>
                  <a:srgbClr val="0099FF"/>
                </a:solidFill>
              </a:rPr>
              <a:t>( </a:t>
            </a:r>
            <a:r>
              <a:rPr lang="en-US" altLang="zh-TW" i="1" dirty="0">
                <a:solidFill>
                  <a:srgbClr val="0099FF"/>
                </a:solidFill>
              </a:rPr>
              <a:t>I</a:t>
            </a:r>
            <a:r>
              <a:rPr lang="en-US" altLang="zh-TW" i="1" baseline="-25000" dirty="0">
                <a:solidFill>
                  <a:srgbClr val="0099FF"/>
                </a:solidFill>
              </a:rPr>
              <a:t>f</a:t>
            </a:r>
            <a:r>
              <a:rPr lang="en-US" altLang="zh-TW" i="1" dirty="0">
                <a:solidFill>
                  <a:srgbClr val="0099FF"/>
                </a:solidFill>
              </a:rPr>
              <a:t> </a:t>
            </a:r>
            <a:r>
              <a:rPr lang="en-US" altLang="zh-TW" dirty="0">
                <a:solidFill>
                  <a:srgbClr val="0099FF"/>
                </a:solidFill>
              </a:rPr>
              <a:t>) </a:t>
            </a:r>
            <a:r>
              <a:rPr lang="zh-TW" altLang="en-US" dirty="0">
                <a:solidFill>
                  <a:srgbClr val="0099FF"/>
                </a:solidFill>
              </a:rPr>
              <a:t>以改變磁通量，進而控制發電機的感應電勢</a:t>
            </a:r>
            <a:r>
              <a:rPr lang="en-US" altLang="zh-TW" dirty="0">
                <a:solidFill>
                  <a:srgbClr val="0099FF"/>
                </a:solidFill>
              </a:rPr>
              <a:t>( </a:t>
            </a:r>
            <a:r>
              <a:rPr lang="en-US" altLang="zh-TW" i="1" dirty="0">
                <a:solidFill>
                  <a:srgbClr val="0099FF"/>
                </a:solidFill>
              </a:rPr>
              <a:t>E </a:t>
            </a:r>
            <a:r>
              <a:rPr lang="en-US" altLang="zh-TW" dirty="0">
                <a:solidFill>
                  <a:srgbClr val="0099FF"/>
                </a:solidFill>
              </a:rPr>
              <a:t>)</a:t>
            </a:r>
            <a:r>
              <a:rPr lang="zh-TW" altLang="en-US" dirty="0">
                <a:solidFill>
                  <a:srgbClr val="0099FF"/>
                </a:solidFill>
              </a:rPr>
              <a:t>。</a:t>
            </a:r>
          </a:p>
        </p:txBody>
      </p:sp>
    </p:spTree>
    <p:extLst>
      <p:ext uri="{BB962C8B-B14F-4D97-AF65-F5344CB8AC3E}">
        <p14:creationId xmlns:p14="http://schemas.microsoft.com/office/powerpoint/2010/main" val="3866530922"/>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361950" indent="-361950"/>
            <a:r>
              <a:rPr lang="en-US" altLang="zh-TW" dirty="0" smtClean="0"/>
              <a:t>3</a:t>
            </a:r>
            <a:r>
              <a:rPr lang="en-US" altLang="zh-TW" dirty="0"/>
              <a:t>. </a:t>
            </a:r>
            <a:r>
              <a:rPr lang="zh-TW" altLang="en-US" dirty="0"/>
              <a:t>滑環及電刷</a:t>
            </a:r>
            <a:r>
              <a:rPr lang="zh-TW" altLang="en-US" dirty="0" smtClean="0"/>
              <a:t>：</a:t>
            </a:r>
            <a:r>
              <a:rPr lang="zh-TW" altLang="en-US" dirty="0" smtClean="0">
                <a:solidFill>
                  <a:srgbClr val="0099FF"/>
                </a:solidFill>
              </a:rPr>
              <a:t>多</a:t>
            </a:r>
            <a:r>
              <a:rPr lang="zh-TW" altLang="en-US" dirty="0">
                <a:solidFill>
                  <a:srgbClr val="0099FF"/>
                </a:solidFill>
              </a:rPr>
              <a:t>採用含銅量較多， 電阻低且耐磨的金屬石墨電刷。</a:t>
            </a:r>
          </a:p>
          <a:p>
            <a:pPr marL="361950" indent="-361950"/>
            <a:r>
              <a:rPr lang="en-US" altLang="zh-TW" dirty="0"/>
              <a:t>4. </a:t>
            </a:r>
            <a:r>
              <a:rPr lang="zh-TW" altLang="en-US" dirty="0"/>
              <a:t>阻尼繞組：</a:t>
            </a:r>
            <a:r>
              <a:rPr lang="zh-TW" altLang="en-US" dirty="0">
                <a:solidFill>
                  <a:srgbClr val="0099FF"/>
                </a:solidFill>
              </a:rPr>
              <a:t>裝置在轉子磁極面上</a:t>
            </a:r>
            <a:r>
              <a:rPr lang="zh-TW" altLang="en-US" dirty="0"/>
              <a:t>，目的為</a:t>
            </a:r>
            <a:r>
              <a:rPr lang="zh-TW" altLang="en-US" dirty="0">
                <a:solidFill>
                  <a:srgbClr val="0099FF"/>
                </a:solidFill>
              </a:rPr>
              <a:t>防止同步發電機因負載變動所產生的追逐現象。</a:t>
            </a:r>
          </a:p>
          <a:p>
            <a:pPr marL="361950" indent="-361950"/>
            <a:r>
              <a:rPr lang="en-US" altLang="zh-TW" dirty="0"/>
              <a:t>5. </a:t>
            </a:r>
            <a:r>
              <a:rPr lang="zh-TW" altLang="en-US" dirty="0"/>
              <a:t>散熱裝置</a:t>
            </a:r>
            <a:r>
              <a:rPr lang="zh-TW" altLang="en-US" dirty="0" smtClean="0"/>
              <a:t>：冷卻</a:t>
            </a:r>
            <a:r>
              <a:rPr lang="zh-TW" altLang="en-US" dirty="0"/>
              <a:t>方式可分為空氣冷卻式、氫氣冷卻式、水冷式、油冷式等。</a:t>
            </a:r>
          </a:p>
        </p:txBody>
      </p:sp>
    </p:spTree>
    <p:extLst>
      <p:ext uri="{BB962C8B-B14F-4D97-AF65-F5344CB8AC3E}">
        <p14:creationId xmlns:p14="http://schemas.microsoft.com/office/powerpoint/2010/main" val="4088632649"/>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5" name="內容版面配置區 4"/>
          <p:cNvSpPr>
            <a:spLocks noGrp="1"/>
          </p:cNvSpPr>
          <p:nvPr>
            <p:ph idx="1"/>
          </p:nvPr>
        </p:nvSpPr>
        <p:spPr/>
        <p:txBody>
          <a:bodyPr/>
          <a:lstStyle/>
          <a:p>
            <a:r>
              <a:rPr lang="zh-TW" altLang="en-US" sz="3200" b="1" dirty="0" smtClean="0">
                <a:solidFill>
                  <a:srgbClr val="00B050"/>
                </a:solidFill>
              </a:rPr>
              <a:t>一</a:t>
            </a:r>
            <a:r>
              <a:rPr lang="zh-TW" altLang="en-US" sz="3200" b="1" dirty="0">
                <a:solidFill>
                  <a:srgbClr val="00B050"/>
                </a:solidFill>
              </a:rPr>
              <a:t>、依據發電型態</a:t>
            </a:r>
          </a:p>
          <a:p>
            <a:pPr>
              <a:tabLst>
                <a:tab pos="361950" algn="l"/>
                <a:tab pos="712788" algn="l"/>
              </a:tabLst>
            </a:pPr>
            <a:r>
              <a:rPr lang="en-US" altLang="zh-TW" dirty="0" smtClean="0"/>
              <a:t>	</a:t>
            </a:r>
            <a:r>
              <a:rPr lang="zh-TW" altLang="en-US" dirty="0" smtClean="0">
                <a:solidFill>
                  <a:srgbClr val="0099FF"/>
                </a:solidFill>
              </a:rPr>
              <a:t>同步</a:t>
            </a:r>
            <a:r>
              <a:rPr lang="zh-TW" altLang="en-US" dirty="0">
                <a:solidFill>
                  <a:srgbClr val="0099FF"/>
                </a:solidFill>
              </a:rPr>
              <a:t>發電機的目的是產生交流電能</a:t>
            </a:r>
            <a:r>
              <a:rPr lang="zh-TW" altLang="en-US" dirty="0"/>
              <a:t>，依據產生交流電源的型態分為： </a:t>
            </a:r>
          </a:p>
          <a:p>
            <a:r>
              <a:rPr lang="en-US" altLang="zh-TW" dirty="0"/>
              <a:t>1. </a:t>
            </a:r>
            <a:r>
              <a:rPr lang="zh-TW" altLang="en-US" dirty="0"/>
              <a:t>單相發電機</a:t>
            </a:r>
            <a:r>
              <a:rPr lang="en-US" altLang="zh-TW" dirty="0"/>
              <a:t>(single-phase generator) </a:t>
            </a:r>
          </a:p>
          <a:p>
            <a:pPr marL="361950"/>
            <a:r>
              <a:rPr lang="zh-TW" altLang="en-US" dirty="0"/>
              <a:t>如圖</a:t>
            </a:r>
            <a:r>
              <a:rPr lang="en-US" altLang="zh-TW" dirty="0"/>
              <a:t>8-2(a)</a:t>
            </a:r>
            <a:r>
              <a:rPr lang="zh-TW" altLang="en-US" dirty="0"/>
              <a:t>，發電機內只有一組電樞繞組，當繞組受到旋轉中的永久磁鐵</a:t>
            </a:r>
            <a:r>
              <a:rPr lang="en-US" altLang="zh-TW" dirty="0"/>
              <a:t>( </a:t>
            </a:r>
            <a:r>
              <a:rPr lang="zh-TW" altLang="en-US" dirty="0"/>
              <a:t>或電磁鐵</a:t>
            </a:r>
            <a:r>
              <a:rPr lang="en-US" altLang="zh-TW" dirty="0"/>
              <a:t>) </a:t>
            </a:r>
            <a:r>
              <a:rPr lang="zh-TW" altLang="en-US" dirty="0"/>
              <a:t>切割時，繞組感應產生如圖</a:t>
            </a:r>
            <a:r>
              <a:rPr lang="en-US" altLang="zh-TW" dirty="0"/>
              <a:t>8-2(b) </a:t>
            </a:r>
            <a:r>
              <a:rPr lang="zh-TW" altLang="en-US" dirty="0"/>
              <a:t>所示的單相交流電壓</a:t>
            </a:r>
            <a:r>
              <a:rPr lang="zh-TW" altLang="en-US" dirty="0" smtClean="0"/>
              <a:t>。</a:t>
            </a:r>
            <a:endParaRPr lang="zh-TW" altLang="en-US" dirty="0"/>
          </a:p>
        </p:txBody>
      </p:sp>
    </p:spTree>
    <p:extLst>
      <p:ext uri="{BB962C8B-B14F-4D97-AF65-F5344CB8AC3E}">
        <p14:creationId xmlns:p14="http://schemas.microsoft.com/office/powerpoint/2010/main" val="1120108671"/>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492896"/>
            <a:ext cx="6682006" cy="3129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2526287"/>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2</a:t>
            </a:r>
            <a:r>
              <a:rPr lang="en-US" altLang="zh-TW" dirty="0"/>
              <a:t>. </a:t>
            </a:r>
            <a:r>
              <a:rPr lang="zh-TW" altLang="en-US" dirty="0"/>
              <a:t>三相發電機</a:t>
            </a:r>
            <a:r>
              <a:rPr lang="en-US" altLang="zh-TW" dirty="0"/>
              <a:t>(three-phase generator) </a:t>
            </a:r>
          </a:p>
          <a:p>
            <a:pPr marL="361950" eaLnBrk="1"/>
            <a:r>
              <a:rPr lang="zh-TW" altLang="en-US" dirty="0"/>
              <a:t>如圖</a:t>
            </a:r>
            <a:r>
              <a:rPr lang="en-US" altLang="zh-TW" dirty="0"/>
              <a:t>8-3(a)</a:t>
            </a:r>
            <a:r>
              <a:rPr lang="zh-TW" altLang="en-US" dirty="0"/>
              <a:t>，</a:t>
            </a:r>
            <a:r>
              <a:rPr lang="zh-TW" altLang="en-US" dirty="0">
                <a:solidFill>
                  <a:srgbClr val="0099FF"/>
                </a:solidFill>
              </a:rPr>
              <a:t>發電機內部有三組線徑與匝數相同的電樞繞組，彼此互隔</a:t>
            </a:r>
            <a:r>
              <a:rPr lang="en-US" altLang="zh-TW" dirty="0">
                <a:solidFill>
                  <a:srgbClr val="0099FF"/>
                </a:solidFill>
              </a:rPr>
              <a:t>120° </a:t>
            </a:r>
            <a:r>
              <a:rPr lang="zh-TW" altLang="en-US" dirty="0">
                <a:solidFill>
                  <a:srgbClr val="0099FF"/>
                </a:solidFill>
              </a:rPr>
              <a:t>電機角</a:t>
            </a:r>
            <a:r>
              <a:rPr lang="zh-TW" altLang="en-US" dirty="0"/>
              <a:t>，以</a:t>
            </a:r>
            <a:r>
              <a:rPr lang="en-US" altLang="zh-TW" dirty="0"/>
              <a:t>Y </a:t>
            </a:r>
            <a:r>
              <a:rPr lang="zh-TW" altLang="en-US" dirty="0" smtClean="0"/>
              <a:t>接</a:t>
            </a:r>
            <a:r>
              <a:rPr lang="en-US" altLang="zh-TW" dirty="0" smtClean="0"/>
              <a:t/>
            </a:r>
            <a:br>
              <a:rPr lang="en-US" altLang="zh-TW" dirty="0" smtClean="0"/>
            </a:br>
            <a:r>
              <a:rPr lang="en-US" altLang="zh-TW" dirty="0" smtClean="0"/>
              <a:t>(</a:t>
            </a:r>
            <a:r>
              <a:rPr lang="zh-TW" altLang="en-US" dirty="0" smtClean="0"/>
              <a:t>或</a:t>
            </a:r>
            <a:r>
              <a:rPr lang="en-US" altLang="zh-TW" dirty="0"/>
              <a:t>Δ</a:t>
            </a:r>
            <a:r>
              <a:rPr lang="en-US" altLang="zh-TW" i="1" dirty="0"/>
              <a:t> </a:t>
            </a:r>
            <a:r>
              <a:rPr lang="zh-TW" altLang="en-US" dirty="0"/>
              <a:t>接</a:t>
            </a:r>
            <a:r>
              <a:rPr lang="en-US" altLang="zh-TW" dirty="0"/>
              <a:t>) </a:t>
            </a:r>
            <a:r>
              <a:rPr lang="zh-TW" altLang="en-US" dirty="0"/>
              <a:t>方式連接。</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4522" y="3284984"/>
            <a:ext cx="6481492" cy="3246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047147"/>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sz="3200" b="1" dirty="0" smtClean="0">
                <a:solidFill>
                  <a:srgbClr val="00B050"/>
                </a:solidFill>
              </a:rPr>
              <a:t>二</a:t>
            </a:r>
            <a:r>
              <a:rPr lang="zh-TW" altLang="en-US" sz="3200" b="1" dirty="0">
                <a:solidFill>
                  <a:srgbClr val="00B050"/>
                </a:solidFill>
              </a:rPr>
              <a:t>、依據基本</a:t>
            </a:r>
            <a:r>
              <a:rPr lang="zh-TW" altLang="en-US" sz="3200" b="1" dirty="0" smtClean="0">
                <a:solidFill>
                  <a:srgbClr val="00B050"/>
                </a:solidFill>
              </a:rPr>
              <a:t>構造</a:t>
            </a:r>
            <a:endParaRPr lang="en-US" altLang="zh-TW" sz="3200" b="1" dirty="0" smtClean="0">
              <a:solidFill>
                <a:srgbClr val="00B050"/>
              </a:solidFill>
            </a:endParaRPr>
          </a:p>
          <a:p>
            <a:pPr indent="361950"/>
            <a:r>
              <a:rPr lang="zh-TW" altLang="en-US" dirty="0" smtClean="0"/>
              <a:t>同步</a:t>
            </a:r>
            <a:r>
              <a:rPr lang="zh-TW" altLang="en-US" dirty="0"/>
              <a:t>發電機依據轉子構造分成： </a:t>
            </a:r>
          </a:p>
          <a:p>
            <a:r>
              <a:rPr lang="en-US" altLang="zh-TW" dirty="0"/>
              <a:t>1. </a:t>
            </a:r>
            <a:r>
              <a:rPr lang="zh-TW" altLang="en-US" dirty="0"/>
              <a:t>旋轉電樞式</a:t>
            </a:r>
            <a:r>
              <a:rPr lang="en-US" altLang="zh-TW" dirty="0"/>
              <a:t>(revolving-armature type) </a:t>
            </a:r>
          </a:p>
          <a:p>
            <a:pPr marL="361950"/>
            <a:r>
              <a:rPr lang="zh-TW" altLang="en-US" dirty="0" smtClean="0">
                <a:solidFill>
                  <a:srgbClr val="0099FF"/>
                </a:solidFill>
              </a:rPr>
              <a:t>簡稱為轉電式。</a:t>
            </a:r>
            <a:r>
              <a:rPr lang="zh-TW" altLang="en-US" dirty="0" smtClean="0"/>
              <a:t>架構如圖</a:t>
            </a:r>
            <a:r>
              <a:rPr lang="en-US" altLang="zh-TW" dirty="0" smtClean="0"/>
              <a:t>8-4(a)</a:t>
            </a:r>
            <a:r>
              <a:rPr lang="zh-TW" altLang="en-US" dirty="0" smtClean="0"/>
              <a:t>，</a:t>
            </a:r>
            <a:r>
              <a:rPr lang="zh-TW" altLang="en-US" dirty="0" smtClean="0">
                <a:solidFill>
                  <a:srgbClr val="0099FF"/>
                </a:solidFill>
              </a:rPr>
              <a:t>將負責發電的電樞繞組放在轉子由外力旋轉， 負責提供磁通的磁場繞組</a:t>
            </a:r>
            <a:r>
              <a:rPr lang="en-US" altLang="zh-TW" dirty="0" smtClean="0">
                <a:solidFill>
                  <a:srgbClr val="0099FF"/>
                </a:solidFill>
              </a:rPr>
              <a:t>(</a:t>
            </a:r>
            <a:r>
              <a:rPr lang="en-US" altLang="zh-TW" i="1" dirty="0" smtClean="0">
                <a:solidFill>
                  <a:srgbClr val="0099FF"/>
                </a:solidFill>
              </a:rPr>
              <a:t>F</a:t>
            </a:r>
            <a:r>
              <a:rPr lang="en-US" altLang="zh-TW" baseline="-25000" dirty="0" smtClean="0">
                <a:solidFill>
                  <a:srgbClr val="0099FF"/>
                </a:solidFill>
              </a:rPr>
              <a:t>1</a:t>
            </a:r>
            <a:r>
              <a:rPr lang="zh-TW" altLang="en-US" dirty="0" smtClean="0">
                <a:solidFill>
                  <a:srgbClr val="0099FF"/>
                </a:solidFill>
              </a:rPr>
              <a:t>、</a:t>
            </a:r>
            <a:r>
              <a:rPr lang="en-US" altLang="zh-TW" i="1" dirty="0" smtClean="0">
                <a:solidFill>
                  <a:srgbClr val="0099FF"/>
                </a:solidFill>
              </a:rPr>
              <a:t>F</a:t>
            </a:r>
            <a:r>
              <a:rPr lang="en-US" altLang="zh-TW" baseline="-25000" dirty="0" smtClean="0">
                <a:solidFill>
                  <a:srgbClr val="0099FF"/>
                </a:solidFill>
              </a:rPr>
              <a:t>1</a:t>
            </a:r>
            <a:r>
              <a:rPr lang="en-US" altLang="zh-TW" dirty="0" smtClean="0">
                <a:solidFill>
                  <a:srgbClr val="0099FF"/>
                </a:solidFill>
              </a:rPr>
              <a:t>) </a:t>
            </a:r>
            <a:r>
              <a:rPr lang="zh-TW" altLang="en-US" dirty="0" smtClean="0">
                <a:solidFill>
                  <a:srgbClr val="0099FF"/>
                </a:solidFill>
              </a:rPr>
              <a:t>置於定子。</a:t>
            </a:r>
            <a:endParaRPr lang="en-US" altLang="zh-TW" dirty="0" smtClean="0">
              <a:solidFill>
                <a:srgbClr val="0099FF"/>
              </a:solidFill>
            </a:endParaRPr>
          </a:p>
          <a:p>
            <a:pPr>
              <a:tabLst>
                <a:tab pos="361950" algn="l"/>
              </a:tabLst>
            </a:pPr>
            <a:r>
              <a:rPr lang="en-US" altLang="zh-TW" dirty="0"/>
              <a:t>	</a:t>
            </a:r>
            <a:r>
              <a:rPr lang="zh-TW" altLang="en-US" dirty="0" smtClean="0">
                <a:solidFill>
                  <a:srgbClr val="0099FF"/>
                </a:solidFill>
              </a:rPr>
              <a:t>運用</a:t>
            </a:r>
            <a:r>
              <a:rPr lang="zh-TW" altLang="en-US" dirty="0">
                <a:solidFill>
                  <a:srgbClr val="0099FF"/>
                </a:solidFill>
              </a:rPr>
              <a:t>於低壓小容量的小型機種。</a:t>
            </a:r>
            <a:endParaRPr lang="en-US" altLang="zh-TW" dirty="0" smtClean="0">
              <a:solidFill>
                <a:srgbClr val="0099FF"/>
              </a:solidFill>
            </a:endParaRPr>
          </a:p>
          <a:p>
            <a:pPr marL="361950"/>
            <a:endParaRPr lang="zh-TW" altLang="en-US" dirty="0"/>
          </a:p>
        </p:txBody>
      </p:sp>
    </p:spTree>
    <p:extLst>
      <p:ext uri="{BB962C8B-B14F-4D97-AF65-F5344CB8AC3E}">
        <p14:creationId xmlns:p14="http://schemas.microsoft.com/office/powerpoint/2010/main" val="2799210193"/>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204864"/>
            <a:ext cx="4968552" cy="3110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3" y="5445224"/>
            <a:ext cx="2969121" cy="322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6239621"/>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6489" y="2060848"/>
            <a:ext cx="5451022" cy="3726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文字方塊 2"/>
          <p:cNvSpPr txBox="1"/>
          <p:nvPr/>
        </p:nvSpPr>
        <p:spPr>
          <a:xfrm>
            <a:off x="5724128" y="5425479"/>
            <a:ext cx="723275" cy="307777"/>
          </a:xfrm>
          <a:prstGeom prst="rect">
            <a:avLst/>
          </a:prstGeom>
          <a:noFill/>
        </p:spPr>
        <p:txBody>
          <a:bodyPr wrap="none" rtlCol="0">
            <a:spAutoFit/>
          </a:bodyPr>
          <a:lstStyle/>
          <a:p>
            <a:r>
              <a:rPr lang="zh-TW" altLang="en-US" sz="1400" b="0" dirty="0" smtClean="0">
                <a:solidFill>
                  <a:schemeClr val="tx1"/>
                </a:solidFill>
                <a:latin typeface="文鼎中黑" panose="020B0609010101010101" pitchFamily="49" charset="-120"/>
                <a:ea typeface="文鼎中黑" panose="020B0609010101010101" pitchFamily="49" charset="-120"/>
              </a:rPr>
              <a:t>（續）</a:t>
            </a:r>
            <a:endParaRPr lang="zh-TW" altLang="en-US" sz="1400" b="0" dirty="0">
              <a:solidFill>
                <a:schemeClr val="tx1"/>
              </a:solidFill>
              <a:latin typeface="文鼎中黑" panose="020B0609010101010101" pitchFamily="49" charset="-120"/>
              <a:ea typeface="文鼎中黑" panose="020B0609010101010101" pitchFamily="49" charset="-120"/>
            </a:endParaRPr>
          </a:p>
        </p:txBody>
      </p:sp>
    </p:spTree>
    <p:extLst>
      <p:ext uri="{BB962C8B-B14F-4D97-AF65-F5344CB8AC3E}">
        <p14:creationId xmlns:p14="http://schemas.microsoft.com/office/powerpoint/2010/main" val="1953582514"/>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2</a:t>
            </a:r>
            <a:r>
              <a:rPr lang="en-US" altLang="zh-TW" dirty="0"/>
              <a:t>. </a:t>
            </a:r>
            <a:r>
              <a:rPr lang="zh-TW" altLang="en-US" dirty="0"/>
              <a:t>旋轉磁場式</a:t>
            </a:r>
            <a:r>
              <a:rPr lang="en-US" altLang="zh-TW" dirty="0"/>
              <a:t>(revolving-field type) </a:t>
            </a:r>
          </a:p>
          <a:p>
            <a:pPr marL="361950" eaLnBrk="1"/>
            <a:r>
              <a:rPr lang="zh-TW" altLang="en-US" dirty="0">
                <a:solidFill>
                  <a:srgbClr val="0099FF"/>
                </a:solidFill>
              </a:rPr>
              <a:t>簡稱為轉磁式。</a:t>
            </a:r>
            <a:r>
              <a:rPr lang="zh-TW" altLang="en-US" dirty="0"/>
              <a:t>架構如圖</a:t>
            </a:r>
            <a:r>
              <a:rPr lang="en-US" altLang="zh-TW" dirty="0"/>
              <a:t>8-5(a)</a:t>
            </a:r>
            <a:r>
              <a:rPr lang="zh-TW" altLang="en-US" dirty="0"/>
              <a:t>，將</a:t>
            </a:r>
            <a:r>
              <a:rPr lang="zh-TW" altLang="en-US" dirty="0">
                <a:solidFill>
                  <a:srgbClr val="0099FF"/>
                </a:solidFill>
              </a:rPr>
              <a:t>負責提供磁通的磁場繞組</a:t>
            </a:r>
            <a:r>
              <a:rPr lang="en-US" altLang="zh-TW" dirty="0">
                <a:solidFill>
                  <a:srgbClr val="0099FF"/>
                </a:solidFill>
              </a:rPr>
              <a:t>(</a:t>
            </a:r>
            <a:r>
              <a:rPr lang="en-US" altLang="zh-TW" i="1" dirty="0">
                <a:solidFill>
                  <a:srgbClr val="0099FF"/>
                </a:solidFill>
              </a:rPr>
              <a:t>F</a:t>
            </a:r>
            <a:r>
              <a:rPr lang="en-US" altLang="zh-TW" baseline="-25000" dirty="0">
                <a:solidFill>
                  <a:srgbClr val="0099FF"/>
                </a:solidFill>
              </a:rPr>
              <a:t>1</a:t>
            </a:r>
            <a:r>
              <a:rPr lang="zh-TW" altLang="en-US" dirty="0">
                <a:solidFill>
                  <a:srgbClr val="0099FF"/>
                </a:solidFill>
              </a:rPr>
              <a:t>、</a:t>
            </a:r>
            <a:r>
              <a:rPr lang="en-US" altLang="zh-TW" i="1" dirty="0">
                <a:solidFill>
                  <a:srgbClr val="0099FF"/>
                </a:solidFill>
              </a:rPr>
              <a:t>F</a:t>
            </a:r>
            <a:r>
              <a:rPr lang="en-US" altLang="zh-TW" baseline="-25000" dirty="0">
                <a:solidFill>
                  <a:srgbClr val="0099FF"/>
                </a:solidFill>
              </a:rPr>
              <a:t>2</a:t>
            </a:r>
            <a:r>
              <a:rPr lang="en-US" altLang="zh-TW" dirty="0">
                <a:solidFill>
                  <a:srgbClr val="0099FF"/>
                </a:solidFill>
              </a:rPr>
              <a:t>) </a:t>
            </a:r>
            <a:r>
              <a:rPr lang="zh-TW" altLang="en-US" dirty="0">
                <a:solidFill>
                  <a:srgbClr val="0099FF"/>
                </a:solidFill>
              </a:rPr>
              <a:t>置於轉子由外力旋轉，負責發電的電樞繞組置於定子</a:t>
            </a:r>
            <a:r>
              <a:rPr lang="zh-TW" altLang="en-US" dirty="0" smtClean="0">
                <a:solidFill>
                  <a:srgbClr val="0099FF"/>
                </a:solidFill>
              </a:rPr>
              <a:t>。</a:t>
            </a:r>
            <a:r>
              <a:rPr lang="zh-TW" altLang="en-US" dirty="0" smtClean="0"/>
              <a:t>磁場</a:t>
            </a:r>
            <a:r>
              <a:rPr lang="zh-TW" altLang="en-US" dirty="0"/>
              <a:t>繞組所需要的低壓直流電，如圖</a:t>
            </a:r>
            <a:r>
              <a:rPr lang="en-US" altLang="zh-TW" dirty="0"/>
              <a:t>8-5(b)</a:t>
            </a:r>
            <a:r>
              <a:rPr lang="zh-TW" altLang="en-US" dirty="0"/>
              <a:t>，只需要兩個滑環與兩個電刷即可，絕緣處理較為</a:t>
            </a:r>
            <a:r>
              <a:rPr lang="zh-TW" altLang="en-US" dirty="0" smtClean="0"/>
              <a:t>容易。</a:t>
            </a:r>
            <a:r>
              <a:rPr lang="zh-TW" altLang="en-US" dirty="0" smtClean="0">
                <a:solidFill>
                  <a:srgbClr val="0099FF"/>
                </a:solidFill>
              </a:rPr>
              <a:t>適用</a:t>
            </a:r>
            <a:r>
              <a:rPr lang="zh-TW" altLang="en-US" dirty="0">
                <a:solidFill>
                  <a:srgbClr val="0099FF"/>
                </a:solidFill>
              </a:rPr>
              <a:t>於高壓大容量的機種， 普遍用於各發電廠內</a:t>
            </a:r>
            <a:r>
              <a:rPr lang="zh-TW" altLang="en-US" dirty="0" smtClean="0">
                <a:solidFill>
                  <a:srgbClr val="0099FF"/>
                </a:solidFill>
              </a:rPr>
              <a:t>。</a:t>
            </a:r>
            <a:endParaRPr lang="zh-TW" altLang="en-US" dirty="0">
              <a:solidFill>
                <a:srgbClr val="0099FF"/>
              </a:solidFill>
            </a:endParaRPr>
          </a:p>
        </p:txBody>
      </p:sp>
    </p:spTree>
    <p:extLst>
      <p:ext uri="{BB962C8B-B14F-4D97-AF65-F5344CB8AC3E}">
        <p14:creationId xmlns:p14="http://schemas.microsoft.com/office/powerpoint/2010/main" val="329971920"/>
      </p:ext>
    </p:extLst>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25_1-1">
  <a:themeElements>
    <a:clrScheme name="25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5_1-1">
      <a:majorFont>
        <a:latin typeface="Arial"/>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lnDef>
  </a:objectDefaults>
  <a:extraClrSchemeLst>
    <a:extraClrScheme>
      <a:clrScheme name="25_1-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5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5_1-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5_1-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5_1-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5_1-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5_1-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5_1-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7_1-1">
  <a:themeElements>
    <a:clrScheme name="27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7_1-1">
      <a:majorFont>
        <a:latin typeface="Arial"/>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lnDef>
  </a:objectDefaults>
  <a:extraClrSchemeLst>
    <a:extraClrScheme>
      <a:clrScheme name="27_1-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7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7_1-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7_1-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7_1-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7_1-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7_1-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7_1-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2693</TotalTime>
  <Words>528</Words>
  <Application>Microsoft Office PowerPoint</Application>
  <PresentationFormat>如螢幕大小 (4:3)</PresentationFormat>
  <Paragraphs>51</Paragraphs>
  <Slides>22</Slides>
  <Notes>0</Notes>
  <HiddenSlides>0</HiddenSlides>
  <MMClips>0</MMClips>
  <ScaleCrop>false</ScaleCrop>
  <HeadingPairs>
    <vt:vector size="4" baseType="variant">
      <vt:variant>
        <vt:lpstr>佈景主題</vt:lpstr>
      </vt:variant>
      <vt:variant>
        <vt:i4>2</vt:i4>
      </vt:variant>
      <vt:variant>
        <vt:lpstr>投影片標題</vt:lpstr>
      </vt:variant>
      <vt:variant>
        <vt:i4>22</vt:i4>
      </vt:variant>
    </vt:vector>
  </HeadingPairs>
  <TitlesOfParts>
    <vt:vector size="24" baseType="lpstr">
      <vt:lpstr>25_1-1</vt:lpstr>
      <vt:lpstr>27_1-1</vt:lpstr>
      <vt:lpstr>PowerPoint 簡報</vt:lpstr>
      <vt:lpstr>8-1　同步發電機的分類</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8-2　同步發電機的構造</vt:lpstr>
      <vt:lpstr>PowerPoint 簡報</vt:lpstr>
      <vt:lpstr>PowerPoint 簡報</vt:lpstr>
      <vt:lpstr>PowerPoint 簡報</vt:lpstr>
    </vt:vector>
  </TitlesOfParts>
  <Company>CHWA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06346_數學I</dc:title>
  <dc:creator>CHWA</dc:creator>
  <cp:lastModifiedBy>chwa</cp:lastModifiedBy>
  <cp:revision>366</cp:revision>
  <dcterms:created xsi:type="dcterms:W3CDTF">2008-07-10T09:39:22Z</dcterms:created>
  <dcterms:modified xsi:type="dcterms:W3CDTF">2021-02-05T07:26:20Z</dcterms:modified>
</cp:coreProperties>
</file>