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63" r:id="rId1"/>
    <p:sldMasterId id="2147485165" r:id="rId2"/>
  </p:sldMasterIdLst>
  <p:handoutMasterIdLst>
    <p:handoutMasterId r:id="rId25"/>
  </p:handoutMasterIdLst>
  <p:sldIdLst>
    <p:sldId id="258" r:id="rId3"/>
    <p:sldId id="303" r:id="rId4"/>
    <p:sldId id="316" r:id="rId5"/>
    <p:sldId id="304" r:id="rId6"/>
    <p:sldId id="317" r:id="rId7"/>
    <p:sldId id="305" r:id="rId8"/>
    <p:sldId id="306" r:id="rId9"/>
    <p:sldId id="307" r:id="rId10"/>
    <p:sldId id="318" r:id="rId11"/>
    <p:sldId id="308" r:id="rId12"/>
    <p:sldId id="309" r:id="rId13"/>
    <p:sldId id="319" r:id="rId14"/>
    <p:sldId id="311" r:id="rId15"/>
    <p:sldId id="321" r:id="rId16"/>
    <p:sldId id="320" r:id="rId17"/>
    <p:sldId id="312" r:id="rId18"/>
    <p:sldId id="322" r:id="rId19"/>
    <p:sldId id="313" r:id="rId20"/>
    <p:sldId id="323" r:id="rId21"/>
    <p:sldId id="324" r:id="rId22"/>
    <p:sldId id="325" r:id="rId23"/>
    <p:sldId id="326" r:id="rId24"/>
  </p:sldIdLst>
  <p:sldSz cx="9144000" cy="6858000" type="screen4x3"/>
  <p:notesSz cx="6858000" cy="9144000"/>
  <p:defaultTextStyle>
    <a:defPPr>
      <a:defRPr lang="zh-TW"/>
    </a:defPPr>
    <a:lvl1pPr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1pPr>
    <a:lvl2pPr marL="4572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2pPr>
    <a:lvl3pPr marL="9144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3pPr>
    <a:lvl4pPr marL="13716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4pPr>
    <a:lvl5pPr marL="18288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5pPr>
    <a:lvl6pPr marL="2286000" algn="l" defTabSz="914400" rtl="0" eaLnBrk="1" latinLnBrk="0" hangingPunct="1">
      <a:defRPr kumimoji="1" b="1" kern="1200">
        <a:solidFill>
          <a:schemeClr val="bg1"/>
        </a:solidFill>
        <a:latin typeface="Times New Roman" pitchFamily="18" charset="0"/>
        <a:ea typeface="新細明體" pitchFamily="18" charset="-120"/>
        <a:cs typeface="+mn-cs"/>
      </a:defRPr>
    </a:lvl6pPr>
    <a:lvl7pPr marL="2743200" algn="l" defTabSz="914400" rtl="0" eaLnBrk="1" latinLnBrk="0" hangingPunct="1">
      <a:defRPr kumimoji="1" b="1" kern="1200">
        <a:solidFill>
          <a:schemeClr val="bg1"/>
        </a:solidFill>
        <a:latin typeface="Times New Roman" pitchFamily="18" charset="0"/>
        <a:ea typeface="新細明體" pitchFamily="18" charset="-120"/>
        <a:cs typeface="+mn-cs"/>
      </a:defRPr>
    </a:lvl7pPr>
    <a:lvl8pPr marL="3200400" algn="l" defTabSz="914400" rtl="0" eaLnBrk="1" latinLnBrk="0" hangingPunct="1">
      <a:defRPr kumimoji="1" b="1" kern="1200">
        <a:solidFill>
          <a:schemeClr val="bg1"/>
        </a:solidFill>
        <a:latin typeface="Times New Roman" pitchFamily="18" charset="0"/>
        <a:ea typeface="新細明體" pitchFamily="18" charset="-120"/>
        <a:cs typeface="+mn-cs"/>
      </a:defRPr>
    </a:lvl8pPr>
    <a:lvl9pPr marL="3657600" algn="l" defTabSz="914400" rtl="0" eaLnBrk="1" latinLnBrk="0" hangingPunct="1">
      <a:defRPr kumimoji="1" b="1" kern="1200">
        <a:solidFill>
          <a:schemeClr val="bg1"/>
        </a:solidFill>
        <a:latin typeface="Times New Roman" pitchFamily="18"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FF5050"/>
    <a:srgbClr val="FF00FF"/>
    <a:srgbClr val="4F4FFF"/>
    <a:srgbClr val="336699"/>
    <a:srgbClr val="339933"/>
    <a:srgbClr val="0099CC"/>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99" autoAdjust="0"/>
    <p:restoredTop sz="94653" autoAdjust="0"/>
  </p:normalViewPr>
  <p:slideViewPr>
    <p:cSldViewPr>
      <p:cViewPr varScale="1">
        <p:scale>
          <a:sx n="79" d="100"/>
          <a:sy n="79" d="100"/>
        </p:scale>
        <p:origin x="-1704" y="-77"/>
      </p:cViewPr>
      <p:guideLst>
        <p:guide orient="horz" pos="287"/>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7" d="100"/>
          <a:sy n="87" d="100"/>
        </p:scale>
        <p:origin x="-186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7" name="Rectangle 3"/>
          <p:cNvSpPr>
            <a:spLocks noGrp="1" noChangeArrowheads="1"/>
          </p:cNvSpPr>
          <p:nvPr>
            <p:ph type="dt" sz="quarter"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solidFill>
                  <a:schemeClr val="tx1"/>
                </a:solidFill>
                <a:ea typeface="新細明體" pitchFamily="18" charset="-120"/>
              </a:defRPr>
            </a:lvl1pPr>
          </a:lstStyle>
          <a:p>
            <a:pPr>
              <a:defRPr/>
            </a:pPr>
            <a:endParaRPr lang="en-US" altLang="zh-TW"/>
          </a:p>
        </p:txBody>
      </p:sp>
      <p:sp>
        <p:nvSpPr>
          <p:cNvPr id="6148" name="Rectangle 4"/>
          <p:cNvSpPr>
            <a:spLocks noGrp="1" noChangeArrowheads="1"/>
          </p:cNvSpPr>
          <p:nvPr>
            <p:ph type="ftr" sz="quarter" idx="2"/>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solidFill>
                  <a:schemeClr val="tx1"/>
                </a:solidFill>
                <a:ea typeface="新細明體" pitchFamily="18" charset="-120"/>
              </a:defRPr>
            </a:lvl1pPr>
          </a:lstStyle>
          <a:p>
            <a:pPr>
              <a:defRPr/>
            </a:pPr>
            <a:fld id="{820E5F9F-DE04-4AF3-AF96-C42FD00B20F8}" type="slidenum">
              <a:rPr lang="en-US" altLang="zh-TW"/>
              <a:pPr>
                <a:defRPr/>
              </a:pPr>
              <a:t>‹#›</a:t>
            </a:fld>
            <a:endParaRPr lang="en-US" altLang="zh-TW"/>
          </a:p>
        </p:txBody>
      </p:sp>
    </p:spTree>
    <p:extLst>
      <p:ext uri="{BB962C8B-B14F-4D97-AF65-F5344CB8AC3E}">
        <p14:creationId xmlns:p14="http://schemas.microsoft.com/office/powerpoint/2010/main" val="275428805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872507961"/>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64126365"/>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056904014"/>
      </p:ext>
    </p:extLst>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sp>
        <p:nvSpPr>
          <p:cNvPr id="2" name="Text Box 49"/>
          <p:cNvSpPr txBox="1">
            <a:spLocks noChangeArrowheads="1"/>
          </p:cNvSpPr>
          <p:nvPr userDrawn="1"/>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9541E3B-52CF-4C82-B54A-9834881B37FF}"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3" name="Picture 37" descr="Icon-02">
            <a:hlinkClick r:id="" action="ppaction://hlinkshowjump?jump=endshow"/>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48713" y="6524625"/>
            <a:ext cx="3270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11"/>
          <p:cNvSpPr txBox="1">
            <a:spLocks noChangeArrowheads="1"/>
          </p:cNvSpPr>
          <p:nvPr userDrawn="1"/>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Tree>
    <p:extLst>
      <p:ext uri="{BB962C8B-B14F-4D97-AF65-F5344CB8AC3E}">
        <p14:creationId xmlns:p14="http://schemas.microsoft.com/office/powerpoint/2010/main" val="3363908776"/>
      </p:ext>
    </p:extLst>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997430095"/>
      </p:ext>
    </p:extLst>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963408731"/>
      </p:ext>
    </p:extLst>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131704506"/>
      </p:ext>
    </p:extLst>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223604762"/>
      </p:ext>
    </p:extLst>
  </p:cSld>
  <p:clrMapOvr>
    <a:masterClrMapping/>
  </p:clrMapOvr>
  <p:transitio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269370845"/>
      </p:ext>
    </p:extLst>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727248190"/>
      </p:ext>
    </p:extLst>
  </p:cSld>
  <p:clrMapOvr>
    <a:masterClrMapping/>
  </p:clrMapOvr>
  <p:transitio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969475"/>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vl2pPr>
              <a:defRPr lang="zh-TW" altLang="en-US" sz="2800" dirty="0" smtClean="0">
                <a:solidFill>
                  <a:schemeClr val="tx1"/>
                </a:solidFill>
                <a:latin typeface="標楷體" panose="03000509000000000000" pitchFamily="65" charset="-120"/>
                <a:ea typeface="標楷體" panose="03000509000000000000" pitchFamily="65" charset="-120"/>
              </a:defRPr>
            </a:lvl2pPr>
            <a:lvl3pPr>
              <a:defRPr lang="zh-TW" altLang="en-US" sz="2800" dirty="0" smtClean="0">
                <a:solidFill>
                  <a:schemeClr val="tx1"/>
                </a:solidFill>
                <a:latin typeface="標楷體" panose="03000509000000000000" pitchFamily="65" charset="-120"/>
                <a:ea typeface="標楷體" panose="03000509000000000000" pitchFamily="65" charset="-120"/>
              </a:defRPr>
            </a:lvl3pPr>
            <a:lvl4pPr>
              <a:defRPr lang="zh-TW" altLang="en-US" sz="2800" dirty="0" smtClean="0">
                <a:solidFill>
                  <a:schemeClr val="tx1"/>
                </a:solidFill>
                <a:latin typeface="標楷體" panose="03000509000000000000" pitchFamily="65" charset="-120"/>
                <a:ea typeface="標楷體" panose="03000509000000000000" pitchFamily="65" charset="-120"/>
              </a:defRPr>
            </a:lvl4pPr>
            <a:lvl5pPr>
              <a:defRPr lang="zh-TW" altLang="en-US" sz="2800" dirty="0">
                <a:solidFill>
                  <a:schemeClr val="tx1"/>
                </a:solidFill>
                <a:latin typeface="標楷體" panose="03000509000000000000" pitchFamily="65" charset="-120"/>
                <a:ea typeface="標楷體" panose="03000509000000000000"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1827628259"/>
      </p:ext>
    </p:extLst>
  </p:cSld>
  <p:clrMapOvr>
    <a:masterClrMapping/>
  </p:clrMapOvr>
  <p:transition>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609917456"/>
      </p:ext>
    </p:extLst>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438173128"/>
      </p:ext>
    </p:extLst>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655999191"/>
      </p:ext>
    </p:extLst>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511068161"/>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3518314765"/>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357654023"/>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640822659"/>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3670877948"/>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429345"/>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284272626"/>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922480674"/>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21" Type="http://schemas.openxmlformats.org/officeDocument/2006/relationships/slide" Target="../slides/slide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20" Type="http://schemas.openxmlformats.org/officeDocument/2006/relationships/slide" Target="../slides/slide1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4.xml"/><Relationship Id="rId16" Type="http://schemas.openxmlformats.org/officeDocument/2006/relationships/image" Target="../media/image4.png"/><Relationship Id="rId20" Type="http://schemas.openxmlformats.org/officeDocument/2006/relationships/slide" Target="../slides/slid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19" Type="http://schemas.openxmlformats.org/officeDocument/2006/relationships/slide" Target="../slides/slide19.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dirty="0" smtClean="0"/>
              <a:t>按一下以編輯母片標題樣式</a:t>
            </a:r>
          </a:p>
        </p:txBody>
      </p:sp>
      <p:sp>
        <p:nvSpPr>
          <p:cNvPr id="1027"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138C3B35-2844-42E9-BC08-3F13750C742C}"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029" name="Picture 29" descr="Icon-01">
            <a:hlinkClick r:id="" action="ppaction://hlinkshowjump?jump=firs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0" descr="Icon-03">
            <a:hlinkClick r:id="" action="ppaction://hlinkshowjump?jump=next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31" descr="Icon-04">
            <a:hlinkClick r:id="" action="ppaction://hlinkshowjump?jump=previous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32" descr="Icon-05">
            <a:hlinkClick r:id="" action="ppaction://hlinkshowjump?jump=fir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33" descr="Icon-06">
            <a:hlinkClick r:id="" action="ppaction://hlinkshowjump?jump=lastslide"/>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defRPr/>
            </a:pPr>
            <a:r>
              <a:rPr lang="en-US" altLang="zh-TW" sz="1400" dirty="0" smtClean="0">
                <a:latin typeface="Arial" charset="0"/>
                <a:ea typeface="文鼎黑體B" pitchFamily="34" charset="-120"/>
              </a:rPr>
              <a:t>8-2</a:t>
            </a:r>
          </a:p>
        </p:txBody>
      </p:sp>
      <p:sp>
        <p:nvSpPr>
          <p:cNvPr id="26"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defRPr/>
            </a:pPr>
            <a:r>
              <a:rPr lang="en-US" altLang="zh-TW" sz="1400" dirty="0" smtClean="0">
                <a:latin typeface="Arial" charset="0"/>
                <a:ea typeface="文鼎黑體B" pitchFamily="34" charset="-120"/>
              </a:rPr>
              <a:t>8-1</a:t>
            </a:r>
          </a:p>
        </p:txBody>
      </p:sp>
      <p:sp>
        <p:nvSpPr>
          <p:cNvPr id="16" name="文字方塊 1"/>
          <p:cNvSpPr txBox="1">
            <a:spLocks noChangeArrowheads="1"/>
          </p:cNvSpPr>
          <p:nvPr userDrawn="1"/>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Tree>
  </p:cSld>
  <p:clrMap bg1="lt1" tx1="dk1" bg2="lt2" tx2="dk2" accent1="accent1" accent2="accent2" accent3="accent3" accent4="accent4" accent5="accent5" accent6="accent6" hlink="hlink" folHlink="folHlink"/>
  <p:sldLayoutIdLst>
    <p:sldLayoutId id="2147485679" r:id="rId1"/>
    <p:sldLayoutId id="2147485680" r:id="rId2"/>
    <p:sldLayoutId id="2147485681" r:id="rId3"/>
    <p:sldLayoutId id="2147485682" r:id="rId4"/>
    <p:sldLayoutId id="2147485683" r:id="rId5"/>
    <p:sldLayoutId id="2147485684" r:id="rId6"/>
    <p:sldLayoutId id="2147485685" r:id="rId7"/>
    <p:sldLayoutId id="2147485686" r:id="rId8"/>
    <p:sldLayoutId id="2147485687" r:id="rId9"/>
    <p:sldLayoutId id="2147485688" r:id="rId10"/>
    <p:sldLayoutId id="2147485689" r:id="rId11"/>
    <p:sldLayoutId id="2147485745" r:id="rId12"/>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0" indent="0" algn="l" rtl="0" eaLnBrk="0" fontAlgn="base" hangingPunct="0">
        <a:spcBef>
          <a:spcPct val="20000"/>
        </a:spcBef>
        <a:spcAft>
          <a:spcPct val="0"/>
        </a:spcAft>
        <a:buNone/>
        <a:defRPr kumimoji="1" lang="zh-TW" altLang="en-US" sz="2800" b="0" dirty="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2051"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0A6813AB-09BC-4E67-85D0-FEC41DF885D0}"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2053"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14" name="Rectangle 86">
            <a:hlinkClick r:id="rId19" action="ppaction://hlinksldjump"/>
          </p:cNvPr>
          <p:cNvSpPr>
            <a:spLocks noChangeArrowheads="1"/>
          </p:cNvSpPr>
          <p:nvPr userDrawn="1"/>
        </p:nvSpPr>
        <p:spPr bwMode="auto">
          <a:xfrm>
            <a:off x="8534400" y="1844675"/>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8-2</a:t>
            </a:r>
          </a:p>
        </p:txBody>
      </p:sp>
      <p:sp>
        <p:nvSpPr>
          <p:cNvPr id="15" name="Rectangle 86">
            <a:hlinkClick r:id="rId20"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8-1</a:t>
            </a:r>
          </a:p>
        </p:txBody>
      </p:sp>
    </p:spTree>
  </p:cSld>
  <p:clrMap bg1="lt1" tx1="dk1" bg2="lt2" tx2="dk2" accent1="accent1" accent2="accent2" accent3="accent3" accent4="accent4" accent5="accent5" accent6="accent6" hlink="hlink" folHlink="folHlink"/>
  <p:sldLayoutIdLst>
    <p:sldLayoutId id="2147485690" r:id="rId1"/>
    <p:sldLayoutId id="2147485691" r:id="rId2"/>
    <p:sldLayoutId id="2147485692" r:id="rId3"/>
    <p:sldLayoutId id="2147485693" r:id="rId4"/>
    <p:sldLayoutId id="2147485694" r:id="rId5"/>
    <p:sldLayoutId id="2147485695" r:id="rId6"/>
    <p:sldLayoutId id="2147485696" r:id="rId7"/>
    <p:sldLayoutId id="2147485697" r:id="rId8"/>
    <p:sldLayoutId id="2147485698" r:id="rId9"/>
    <p:sldLayoutId id="2147485699" r:id="rId10"/>
    <p:sldLayoutId id="2147485700"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png"/><Relationship Id="rId1" Type="http://schemas.openxmlformats.org/officeDocument/2006/relationships/slideLayout" Target="../slideLayouts/slideLayout12.xml"/><Relationship Id="rId5" Type="http://schemas.openxmlformats.org/officeDocument/2006/relationships/slide" Target="slide19.xml"/><Relationship Id="rId4" Type="http://schemas.openxmlformats.org/officeDocument/2006/relationships/slide" Target="slide7.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群組 70"/>
          <p:cNvGrpSpPr>
            <a:grpSpLocks/>
          </p:cNvGrpSpPr>
          <p:nvPr/>
        </p:nvGrpSpPr>
        <p:grpSpPr bwMode="auto">
          <a:xfrm>
            <a:off x="395288" y="1268413"/>
            <a:ext cx="6640512" cy="523875"/>
            <a:chOff x="413196" y="1239143"/>
            <a:chExt cx="6640002" cy="525049"/>
          </a:xfrm>
        </p:grpSpPr>
        <p:pic>
          <p:nvPicPr>
            <p:cNvPr id="30738" name="Picture 3" descr="D:\工作區\PPT\01_電群\64A9310 多媒體介面\image\C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196" y="1355303"/>
              <a:ext cx="6640002" cy="40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9" name="文字方塊 72"/>
            <p:cNvSpPr txBox="1">
              <a:spLocks noChangeArrowheads="1"/>
            </p:cNvSpPr>
            <p:nvPr/>
          </p:nvSpPr>
          <p:spPr bwMode="auto">
            <a:xfrm>
              <a:off x="414586" y="1369045"/>
              <a:ext cx="98906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kumimoji="1" sz="3200" b="1">
                  <a:solidFill>
                    <a:srgbClr val="0099FF"/>
                  </a:solidFill>
                  <a:latin typeface="Arial" pitchFamily="34" charset="0"/>
                </a:defRPr>
              </a:lvl1pPr>
              <a:lvl2pPr marL="742950" indent="-285750" eaLnBrk="0" hangingPunct="0">
                <a:lnSpc>
                  <a:spcPct val="110000"/>
                </a:lnSpc>
                <a:spcBef>
                  <a:spcPct val="20000"/>
                </a:spcBef>
                <a:buChar char="–"/>
                <a:defRPr sz="2800">
                  <a:solidFill>
                    <a:schemeClr val="tx1"/>
                  </a:solidFill>
                  <a:latin typeface="Arial" pitchFamily="34" charset="0"/>
                </a:defRPr>
              </a:lvl2pPr>
              <a:lvl3pPr marL="1143000" indent="-228600" eaLnBrk="0" hangingPunct="0">
                <a:spcBef>
                  <a:spcPct val="20000"/>
                </a:spcBef>
                <a:buChar char="•"/>
                <a:defRPr kumimoji="1" sz="2800">
                  <a:solidFill>
                    <a:schemeClr val="tx1"/>
                  </a:solidFill>
                  <a:latin typeface="Arial" pitchFamily="34" charset="0"/>
                </a:defRPr>
              </a:lvl3pPr>
              <a:lvl4pPr marL="1600200" indent="-228600" eaLnBrk="0" hangingPunct="0">
                <a:spcBef>
                  <a:spcPct val="20000"/>
                </a:spcBef>
                <a:buChar char="–"/>
                <a:defRPr kumimoji="1" sz="2800">
                  <a:solidFill>
                    <a:schemeClr val="tx1"/>
                  </a:solidFill>
                  <a:latin typeface="Arial" pitchFamily="34" charset="0"/>
                </a:defRPr>
              </a:lvl4pPr>
              <a:lvl5pPr marL="2057400" indent="-228600" eaLnBrk="0" hangingPunct="0">
                <a:spcBef>
                  <a:spcPct val="20000"/>
                </a:spcBef>
                <a:buChar char="»"/>
                <a:defRPr kumimoji="1" sz="2800">
                  <a:solidFill>
                    <a:schemeClr val="tx1"/>
                  </a:solidFill>
                  <a:latin typeface="Arial" pitchFamily="34" charset="0"/>
                </a:defRPr>
              </a:lvl5pPr>
              <a:lvl6pPr marL="2514600" indent="-228600" eaLnBrk="0" fontAlgn="base" hangingPunct="0">
                <a:spcBef>
                  <a:spcPct val="20000"/>
                </a:spcBef>
                <a:spcAft>
                  <a:spcPct val="0"/>
                </a:spcAft>
                <a:buChar char="»"/>
                <a:defRPr kumimoji="1" sz="2800">
                  <a:solidFill>
                    <a:schemeClr val="tx1"/>
                  </a:solidFill>
                  <a:latin typeface="Arial" pitchFamily="34" charset="0"/>
                </a:defRPr>
              </a:lvl6pPr>
              <a:lvl7pPr marL="2971800" indent="-228600" eaLnBrk="0" fontAlgn="base" hangingPunct="0">
                <a:spcBef>
                  <a:spcPct val="20000"/>
                </a:spcBef>
                <a:spcAft>
                  <a:spcPct val="0"/>
                </a:spcAft>
                <a:buChar char="»"/>
                <a:defRPr kumimoji="1" sz="2800">
                  <a:solidFill>
                    <a:schemeClr val="tx1"/>
                  </a:solidFill>
                  <a:latin typeface="Arial" pitchFamily="34" charset="0"/>
                </a:defRPr>
              </a:lvl7pPr>
              <a:lvl8pPr marL="3429000" indent="-228600" eaLnBrk="0" fontAlgn="base" hangingPunct="0">
                <a:spcBef>
                  <a:spcPct val="20000"/>
                </a:spcBef>
                <a:spcAft>
                  <a:spcPct val="0"/>
                </a:spcAft>
                <a:buChar char="»"/>
                <a:defRPr kumimoji="1" sz="2800">
                  <a:solidFill>
                    <a:schemeClr val="tx1"/>
                  </a:solidFill>
                  <a:latin typeface="Arial" pitchFamily="34" charset="0"/>
                </a:defRPr>
              </a:lvl8pPr>
              <a:lvl9pPr marL="3886200" indent="-228600" eaLnBrk="0" fontAlgn="base" hangingPunct="0">
                <a:spcBef>
                  <a:spcPct val="20000"/>
                </a:spcBef>
                <a:spcAft>
                  <a:spcPct val="0"/>
                </a:spcAft>
                <a:buChar char="»"/>
                <a:defRPr kumimoji="1" sz="2800">
                  <a:solidFill>
                    <a:schemeClr val="tx1"/>
                  </a:solidFill>
                  <a:latin typeface="Arial" pitchFamily="34" charset="0"/>
                </a:defRPr>
              </a:lvl9pPr>
            </a:lstStyle>
            <a:p>
              <a:pPr eaLnBrk="1" hangingPunct="1">
                <a:spcBef>
                  <a:spcPct val="0"/>
                </a:spcBef>
                <a:buFontTx/>
                <a:buNone/>
              </a:pPr>
              <a:r>
                <a:rPr lang="en-US" altLang="zh-TW" sz="2500" dirty="0" smtClean="0">
                  <a:solidFill>
                    <a:schemeClr val="tx1"/>
                  </a:solidFill>
                  <a:latin typeface="Arial Rounded MT Bold" pitchFamily="34" charset="0"/>
                  <a:ea typeface="Arial Unicode MS" pitchFamily="34" charset="-120"/>
                  <a:cs typeface="Arial Unicode MS" pitchFamily="34" charset="-120"/>
                </a:rPr>
                <a:t>CH08</a:t>
              </a:r>
              <a:endParaRPr lang="zh-TW" altLang="en-US" sz="2500" dirty="0">
                <a:solidFill>
                  <a:schemeClr val="tx1"/>
                </a:solidFill>
                <a:latin typeface="Arial Rounded MT Bold" pitchFamily="34" charset="0"/>
                <a:ea typeface="Arial Unicode MS" pitchFamily="34" charset="-120"/>
                <a:cs typeface="Arial Unicode MS" pitchFamily="34" charset="-120"/>
              </a:endParaRPr>
            </a:p>
          </p:txBody>
        </p:sp>
        <p:sp>
          <p:nvSpPr>
            <p:cNvPr id="30740" name="文字方塊 73"/>
            <p:cNvSpPr txBox="1">
              <a:spLocks noChangeArrowheads="1"/>
            </p:cNvSpPr>
            <p:nvPr/>
          </p:nvSpPr>
          <p:spPr bwMode="auto">
            <a:xfrm>
              <a:off x="1475152" y="1239143"/>
              <a:ext cx="5574871" cy="45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b="1">
                  <a:solidFill>
                    <a:srgbClr val="0099FF"/>
                  </a:solidFill>
                  <a:latin typeface="Arial" pitchFamily="34" charset="0"/>
                </a:defRPr>
              </a:lvl1pPr>
              <a:lvl2pPr marL="742950" indent="-285750" eaLnBrk="0" hangingPunct="0">
                <a:lnSpc>
                  <a:spcPct val="110000"/>
                </a:lnSpc>
                <a:spcBef>
                  <a:spcPct val="20000"/>
                </a:spcBef>
                <a:buChar char="–"/>
                <a:defRPr sz="2800">
                  <a:solidFill>
                    <a:schemeClr val="tx1"/>
                  </a:solidFill>
                  <a:latin typeface="Arial" pitchFamily="34" charset="0"/>
                </a:defRPr>
              </a:lvl2pPr>
              <a:lvl3pPr marL="1143000" indent="-228600" eaLnBrk="0" hangingPunct="0">
                <a:spcBef>
                  <a:spcPct val="20000"/>
                </a:spcBef>
                <a:buChar char="•"/>
                <a:defRPr kumimoji="1" sz="2800">
                  <a:solidFill>
                    <a:schemeClr val="tx1"/>
                  </a:solidFill>
                  <a:latin typeface="Arial" pitchFamily="34" charset="0"/>
                </a:defRPr>
              </a:lvl3pPr>
              <a:lvl4pPr marL="1600200" indent="-228600" eaLnBrk="0" hangingPunct="0">
                <a:spcBef>
                  <a:spcPct val="20000"/>
                </a:spcBef>
                <a:buChar char="–"/>
                <a:defRPr kumimoji="1" sz="2800">
                  <a:solidFill>
                    <a:schemeClr val="tx1"/>
                  </a:solidFill>
                  <a:latin typeface="Arial" pitchFamily="34" charset="0"/>
                </a:defRPr>
              </a:lvl4pPr>
              <a:lvl5pPr marL="2057400" indent="-228600" eaLnBrk="0" hangingPunct="0">
                <a:spcBef>
                  <a:spcPct val="20000"/>
                </a:spcBef>
                <a:buChar char="»"/>
                <a:defRPr kumimoji="1" sz="2800">
                  <a:solidFill>
                    <a:schemeClr val="tx1"/>
                  </a:solidFill>
                  <a:latin typeface="Arial" pitchFamily="34" charset="0"/>
                </a:defRPr>
              </a:lvl5pPr>
              <a:lvl6pPr marL="2514600" indent="-228600" eaLnBrk="0" fontAlgn="base" hangingPunct="0">
                <a:spcBef>
                  <a:spcPct val="20000"/>
                </a:spcBef>
                <a:spcAft>
                  <a:spcPct val="0"/>
                </a:spcAft>
                <a:buChar char="»"/>
                <a:defRPr kumimoji="1" sz="2800">
                  <a:solidFill>
                    <a:schemeClr val="tx1"/>
                  </a:solidFill>
                  <a:latin typeface="Arial" pitchFamily="34" charset="0"/>
                </a:defRPr>
              </a:lvl6pPr>
              <a:lvl7pPr marL="2971800" indent="-228600" eaLnBrk="0" fontAlgn="base" hangingPunct="0">
                <a:spcBef>
                  <a:spcPct val="20000"/>
                </a:spcBef>
                <a:spcAft>
                  <a:spcPct val="0"/>
                </a:spcAft>
                <a:buChar char="»"/>
                <a:defRPr kumimoji="1" sz="2800">
                  <a:solidFill>
                    <a:schemeClr val="tx1"/>
                  </a:solidFill>
                  <a:latin typeface="Arial" pitchFamily="34" charset="0"/>
                </a:defRPr>
              </a:lvl7pPr>
              <a:lvl8pPr marL="3429000" indent="-228600" eaLnBrk="0" fontAlgn="base" hangingPunct="0">
                <a:spcBef>
                  <a:spcPct val="20000"/>
                </a:spcBef>
                <a:spcAft>
                  <a:spcPct val="0"/>
                </a:spcAft>
                <a:buChar char="»"/>
                <a:defRPr kumimoji="1" sz="2800">
                  <a:solidFill>
                    <a:schemeClr val="tx1"/>
                  </a:solidFill>
                  <a:latin typeface="Arial" pitchFamily="34" charset="0"/>
                </a:defRPr>
              </a:lvl8pPr>
              <a:lvl9pPr marL="3886200" indent="-228600" eaLnBrk="0" fontAlgn="base" hangingPunct="0">
                <a:spcBef>
                  <a:spcPct val="20000"/>
                </a:spcBef>
                <a:spcAft>
                  <a:spcPct val="0"/>
                </a:spcAft>
                <a:buChar char="»"/>
                <a:defRPr kumimoji="1" sz="2800">
                  <a:solidFill>
                    <a:schemeClr val="tx1"/>
                  </a:solidFill>
                  <a:latin typeface="Arial" pitchFamily="34" charset="0"/>
                </a:defRPr>
              </a:lvl9pPr>
            </a:lstStyle>
            <a:p>
              <a:pPr eaLnBrk="1" hangingPunct="1">
                <a:spcBef>
                  <a:spcPct val="0"/>
                </a:spcBef>
                <a:buFontTx/>
                <a:buNone/>
              </a:pPr>
              <a:r>
                <a:rPr lang="zh-TW" altLang="en-US" sz="2400" dirty="0">
                  <a:solidFill>
                    <a:schemeClr val="tx1"/>
                  </a:solidFill>
                  <a:latin typeface="微軟正黑體" pitchFamily="34" charset="-120"/>
                  <a:ea typeface="微軟正黑體" pitchFamily="34" charset="-120"/>
                </a:rPr>
                <a:t>同步發電機之分類與構造</a:t>
              </a:r>
            </a:p>
          </p:txBody>
        </p:sp>
      </p:grpSp>
      <p:grpSp>
        <p:nvGrpSpPr>
          <p:cNvPr id="30723" name="群組 29"/>
          <p:cNvGrpSpPr>
            <a:grpSpLocks/>
          </p:cNvGrpSpPr>
          <p:nvPr/>
        </p:nvGrpSpPr>
        <p:grpSpPr bwMode="auto">
          <a:xfrm>
            <a:off x="357188" y="2406650"/>
            <a:ext cx="4014787" cy="347663"/>
            <a:chOff x="237142" y="1864959"/>
            <a:chExt cx="4014225" cy="347662"/>
          </a:xfrm>
        </p:grpSpPr>
        <p:sp>
          <p:nvSpPr>
            <p:cNvPr id="30736" name="Rectangle 44">
              <a:hlinkClick r:id="rId3" action="ppaction://hlinksldjump"/>
            </p:cNvPr>
            <p:cNvSpPr>
              <a:spLocks noChangeArrowheads="1"/>
            </p:cNvSpPr>
            <p:nvPr/>
          </p:nvSpPr>
          <p:spPr bwMode="auto">
            <a:xfrm>
              <a:off x="237142" y="1864959"/>
              <a:ext cx="433326" cy="347662"/>
            </a:xfrm>
            <a:prstGeom prst="rect">
              <a:avLst/>
            </a:prstGeom>
            <a:solidFill>
              <a:srgbClr val="002060"/>
            </a:solidFill>
            <a:ln>
              <a:noFill/>
            </a:ln>
            <a:effectLst>
              <a:outerShdw dist="35921" dir="2700000" algn="ctr" rotWithShape="0">
                <a:schemeClr val="tx1"/>
              </a:outerShdw>
            </a:effectLst>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r>
                <a:rPr lang="en-US" altLang="zh-TW" sz="1600" dirty="0" smtClean="0">
                  <a:latin typeface="Arial" pitchFamily="34" charset="0"/>
                </a:rPr>
                <a:t>8-1</a:t>
              </a:r>
              <a:endParaRPr lang="en-US" altLang="zh-TW" sz="1600" dirty="0">
                <a:latin typeface="Arial" pitchFamily="34" charset="0"/>
              </a:endParaRPr>
            </a:p>
          </p:txBody>
        </p:sp>
        <p:sp>
          <p:nvSpPr>
            <p:cNvPr id="30737" name="Rectangle 45">
              <a:hlinkClick r:id="rId3" action="ppaction://hlinksldjump"/>
            </p:cNvPr>
            <p:cNvSpPr>
              <a:spLocks noChangeArrowheads="1"/>
            </p:cNvSpPr>
            <p:nvPr/>
          </p:nvSpPr>
          <p:spPr bwMode="auto">
            <a:xfrm>
              <a:off x="670468" y="1864959"/>
              <a:ext cx="3580899" cy="347662"/>
            </a:xfrm>
            <a:prstGeom prst="rect">
              <a:avLst/>
            </a:prstGeom>
            <a:solidFill>
              <a:srgbClr val="0070C0"/>
            </a:solidFill>
            <a:ln>
              <a:noFill/>
            </a:ln>
            <a:effectLst>
              <a:outerShdw dist="35921" dir="2700000" algn="ctr" rotWithShape="0">
                <a:schemeClr val="tx1"/>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r>
                <a:rPr lang="zh-TW" altLang="en-US" sz="1600" dirty="0">
                  <a:latin typeface="Arial" pitchFamily="34" charset="0"/>
                  <a:ea typeface="文鼎新細黑" pitchFamily="49" charset="-120"/>
                </a:rPr>
                <a:t>同步發電機的分類</a:t>
              </a:r>
            </a:p>
          </p:txBody>
        </p:sp>
      </p:grpSp>
      <p:grpSp>
        <p:nvGrpSpPr>
          <p:cNvPr id="30724" name="群組 29"/>
          <p:cNvGrpSpPr>
            <a:grpSpLocks/>
          </p:cNvGrpSpPr>
          <p:nvPr/>
        </p:nvGrpSpPr>
        <p:grpSpPr bwMode="auto">
          <a:xfrm>
            <a:off x="347663" y="2997200"/>
            <a:ext cx="4025900" cy="288925"/>
            <a:chOff x="237142" y="1864959"/>
            <a:chExt cx="4014225" cy="347662"/>
          </a:xfrm>
        </p:grpSpPr>
        <p:sp>
          <p:nvSpPr>
            <p:cNvPr id="30734" name="Rectangle 44">
              <a:hlinkClick r:id="rId4" action="ppaction://hlinksldjump"/>
            </p:cNvPr>
            <p:cNvSpPr>
              <a:spLocks noChangeArrowheads="1"/>
            </p:cNvSpPr>
            <p:nvPr/>
          </p:nvSpPr>
          <p:spPr bwMode="auto">
            <a:xfrm>
              <a:off x="237142" y="1864959"/>
              <a:ext cx="433714" cy="347662"/>
            </a:xfrm>
            <a:prstGeom prst="rect">
              <a:avLst/>
            </a:prstGeom>
            <a:solidFill>
              <a:srgbClr val="002060"/>
            </a:solidFill>
            <a:ln>
              <a:noFill/>
            </a:ln>
            <a:effectLst>
              <a:outerShdw dist="35921" dir="2700000" algn="ctr" rotWithShape="0">
                <a:schemeClr val="tx1"/>
              </a:outerShdw>
            </a:effectLst>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r>
                <a:rPr lang="en-US" altLang="zh-TW" sz="1600" dirty="0" smtClean="0">
                  <a:latin typeface="Arial" pitchFamily="34" charset="0"/>
                </a:rPr>
                <a:t>8-2</a:t>
              </a:r>
              <a:endParaRPr lang="en-US" altLang="zh-TW" sz="1600" dirty="0">
                <a:latin typeface="Arial" pitchFamily="34" charset="0"/>
              </a:endParaRPr>
            </a:p>
          </p:txBody>
        </p:sp>
        <p:sp>
          <p:nvSpPr>
            <p:cNvPr id="30735" name="Rectangle 45">
              <a:hlinkClick r:id="rId5" action="ppaction://hlinksldjump"/>
            </p:cNvPr>
            <p:cNvSpPr>
              <a:spLocks noChangeArrowheads="1"/>
            </p:cNvSpPr>
            <p:nvPr/>
          </p:nvSpPr>
          <p:spPr bwMode="auto">
            <a:xfrm>
              <a:off x="670856" y="1864959"/>
              <a:ext cx="3580511" cy="347662"/>
            </a:xfrm>
            <a:prstGeom prst="rect">
              <a:avLst/>
            </a:prstGeom>
            <a:solidFill>
              <a:srgbClr val="0070C0"/>
            </a:solidFill>
            <a:ln>
              <a:noFill/>
            </a:ln>
            <a:effectLst>
              <a:outerShdw dist="35921" dir="2700000" algn="ctr" rotWithShape="0">
                <a:schemeClr val="tx1"/>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r>
                <a:rPr lang="zh-TW" altLang="en-US" sz="1600" dirty="0">
                  <a:latin typeface="Arial" pitchFamily="34" charset="0"/>
                  <a:ea typeface="文鼎新細黑" pitchFamily="49" charset="-120"/>
                </a:rPr>
                <a:t>同步發電機的構造</a:t>
              </a:r>
            </a:p>
          </p:txBody>
        </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5736" y="1988840"/>
            <a:ext cx="5081818" cy="3778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3059832" y="5847834"/>
            <a:ext cx="3604362" cy="338554"/>
          </a:xfrm>
          <a:prstGeom prst="rect">
            <a:avLst/>
          </a:prstGeom>
        </p:spPr>
        <p:txBody>
          <a:bodyPr wrap="square">
            <a:spAutoFit/>
          </a:bodyPr>
          <a:lstStyle/>
          <a:p>
            <a:r>
              <a:rPr lang="zh-TW" altLang="en-US" sz="1600" b="0" dirty="0" smtClean="0">
                <a:solidFill>
                  <a:schemeClr val="tx1"/>
                </a:solidFill>
                <a:latin typeface="微軟正黑體" panose="020B0604030504040204" pitchFamily="34" charset="-120"/>
                <a:ea typeface="微軟正黑體" panose="020B0604030504040204" pitchFamily="34" charset="-120"/>
              </a:rPr>
              <a:t>圖</a:t>
            </a:r>
            <a:r>
              <a:rPr lang="en-US" altLang="zh-TW" sz="1600" b="0" dirty="0" smtClean="0">
                <a:solidFill>
                  <a:schemeClr val="tx1"/>
                </a:solidFill>
                <a:latin typeface="微軟正黑體" panose="020B0604030504040204" pitchFamily="34" charset="-120"/>
                <a:ea typeface="微軟正黑體" panose="020B0604030504040204" pitchFamily="34" charset="-120"/>
              </a:rPr>
              <a:t>8-5</a:t>
            </a:r>
            <a:r>
              <a:rPr lang="zh-TW" altLang="en-US" sz="1600" b="0" dirty="0" smtClean="0">
                <a:solidFill>
                  <a:schemeClr val="tx1"/>
                </a:solidFill>
                <a:latin typeface="微軟正黑體" panose="020B0604030504040204" pitchFamily="34" charset="-120"/>
                <a:ea typeface="微軟正黑體" panose="020B0604030504040204" pitchFamily="34" charset="-120"/>
              </a:rPr>
              <a:t> </a:t>
            </a:r>
            <a:r>
              <a:rPr lang="zh-TW" altLang="en-US" sz="1600" b="0" dirty="0">
                <a:solidFill>
                  <a:schemeClr val="tx1"/>
                </a:solidFill>
                <a:latin typeface="微軟正黑體" panose="020B0604030504040204" pitchFamily="34" charset="-120"/>
                <a:ea typeface="微軟正黑體" panose="020B0604030504040204" pitchFamily="34" charset="-120"/>
              </a:rPr>
              <a:t>　旋轉磁場式同步發電機</a:t>
            </a:r>
            <a:endParaRPr lang="zh-TW" altLang="en-US" sz="1600" dirty="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29654990"/>
      </p:ext>
    </p:extLst>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79712" y="2060848"/>
            <a:ext cx="4719530" cy="37506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5565856" y="5419717"/>
            <a:ext cx="569387" cy="323165"/>
          </a:xfrm>
          <a:prstGeom prst="rect">
            <a:avLst/>
          </a:prstGeom>
          <a:noFill/>
        </p:spPr>
        <p:txBody>
          <a:bodyPr wrap="none" rtlCol="0">
            <a:spAutoFit/>
          </a:bodyPr>
          <a:lstStyle/>
          <a:p>
            <a:r>
              <a:rPr lang="en-US" altLang="zh-TW" sz="1500" b="0" dirty="0" smtClean="0">
                <a:solidFill>
                  <a:schemeClr val="tx1"/>
                </a:solidFill>
                <a:latin typeface="文鼎中黑" panose="020B0609010101010101" pitchFamily="49" charset="-120"/>
                <a:ea typeface="文鼎中黑" panose="020B0609010101010101" pitchFamily="49" charset="-120"/>
              </a:rPr>
              <a:t>(</a:t>
            </a:r>
            <a:r>
              <a:rPr lang="zh-TW" altLang="en-US" sz="1500" b="0" dirty="0" smtClean="0">
                <a:solidFill>
                  <a:schemeClr val="tx1"/>
                </a:solidFill>
                <a:latin typeface="文鼎中黑" panose="020B0609010101010101" pitchFamily="49" charset="-120"/>
                <a:ea typeface="文鼎中黑" panose="020B0609010101010101" pitchFamily="49" charset="-120"/>
              </a:rPr>
              <a:t>續</a:t>
            </a:r>
            <a:r>
              <a:rPr lang="en-US" altLang="zh-TW" sz="1500" b="0" dirty="0" smtClean="0">
                <a:solidFill>
                  <a:schemeClr val="tx1"/>
                </a:solidFill>
                <a:latin typeface="文鼎中黑" panose="020B0609010101010101" pitchFamily="49" charset="-120"/>
                <a:ea typeface="文鼎中黑" panose="020B0609010101010101" pitchFamily="49" charset="-120"/>
              </a:rPr>
              <a:t>)</a:t>
            </a:r>
            <a:endParaRPr lang="zh-TW" altLang="en-US" sz="1500" b="0" dirty="0">
              <a:solidFill>
                <a:schemeClr val="tx1"/>
              </a:solidFill>
              <a:latin typeface="文鼎中黑" panose="020B0609010101010101" pitchFamily="49" charset="-120"/>
              <a:ea typeface="文鼎中黑" panose="020B0609010101010101" pitchFamily="49" charset="-120"/>
            </a:endParaRPr>
          </a:p>
        </p:txBody>
      </p:sp>
    </p:spTree>
    <p:extLst>
      <p:ext uri="{BB962C8B-B14F-4D97-AF65-F5344CB8AC3E}">
        <p14:creationId xmlns:p14="http://schemas.microsoft.com/office/powerpoint/2010/main" val="650213530"/>
      </p:ext>
    </p:extLst>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近年來</a:t>
            </a:r>
            <a:r>
              <a:rPr lang="zh-TW" altLang="en-US" dirty="0"/>
              <a:t>常使用的無刷式三相同步發電機構造如圖</a:t>
            </a:r>
            <a:r>
              <a:rPr lang="en-US" altLang="zh-TW" dirty="0" smtClean="0"/>
              <a:t>8-6</a:t>
            </a:r>
            <a:r>
              <a:rPr lang="zh-TW" altLang="en-US" dirty="0" smtClean="0"/>
              <a:t>。</a:t>
            </a:r>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276872"/>
            <a:ext cx="5277795" cy="3978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3332311"/>
      </p:ext>
    </p:extLst>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三</a:t>
            </a:r>
            <a:r>
              <a:rPr lang="zh-TW" altLang="en-US" sz="3200" b="1" dirty="0">
                <a:solidFill>
                  <a:srgbClr val="00B050"/>
                </a:solidFill>
              </a:rPr>
              <a:t>、依據外力</a:t>
            </a:r>
            <a:r>
              <a:rPr lang="zh-TW" altLang="en-US" sz="3200" b="1" dirty="0" smtClean="0">
                <a:solidFill>
                  <a:srgbClr val="00B050"/>
                </a:solidFill>
              </a:rPr>
              <a:t>來源</a:t>
            </a:r>
            <a:endParaRPr lang="en-US" altLang="zh-TW" sz="3200" b="1" dirty="0" smtClean="0">
              <a:solidFill>
                <a:srgbClr val="00B050"/>
              </a:solidFill>
            </a:endParaRPr>
          </a:p>
          <a:p>
            <a:pPr>
              <a:tabLst>
                <a:tab pos="446088" algn="l"/>
              </a:tabLst>
            </a:pPr>
            <a:r>
              <a:rPr lang="en-US" altLang="zh-TW" dirty="0" smtClean="0"/>
              <a:t>	</a:t>
            </a:r>
            <a:r>
              <a:rPr lang="zh-TW" altLang="en-US" dirty="0" smtClean="0"/>
              <a:t>為了</a:t>
            </a:r>
            <a:r>
              <a:rPr lang="zh-TW" altLang="en-US" dirty="0"/>
              <a:t>配合原動機的特性，發電機在設計與構造上也有差異，可分為： </a:t>
            </a:r>
          </a:p>
          <a:p>
            <a:r>
              <a:rPr lang="en-US" altLang="zh-TW" dirty="0"/>
              <a:t>1. </a:t>
            </a:r>
            <a:r>
              <a:rPr lang="zh-TW" altLang="en-US" dirty="0"/>
              <a:t>水輪式發電機</a:t>
            </a:r>
            <a:r>
              <a:rPr lang="en-US" altLang="zh-TW" dirty="0"/>
              <a:t>(water wheel generator) </a:t>
            </a:r>
          </a:p>
          <a:p>
            <a:pPr marL="361950" eaLnBrk="1"/>
            <a:r>
              <a:rPr lang="zh-TW" altLang="en-US" dirty="0" smtClean="0"/>
              <a:t>適合水力發電廠使用，其轉速通常在 </a:t>
            </a:r>
            <a:r>
              <a:rPr lang="en-US" altLang="zh-TW" dirty="0" smtClean="0"/>
              <a:t>100 rpm </a:t>
            </a:r>
            <a:r>
              <a:rPr lang="zh-TW" altLang="en-US" dirty="0" smtClean="0"/>
              <a:t>∼ </a:t>
            </a:r>
            <a:r>
              <a:rPr lang="en-US" altLang="zh-TW" dirty="0" smtClean="0"/>
              <a:t>1000 rpm </a:t>
            </a:r>
            <a:r>
              <a:rPr lang="zh-TW" altLang="en-US" dirty="0" smtClean="0"/>
              <a:t>之間，由於轉速</a:t>
            </a:r>
            <a:r>
              <a:rPr lang="en-US" altLang="zh-TW" dirty="0" smtClean="0"/>
              <a:t>(</a:t>
            </a:r>
            <a:r>
              <a:rPr lang="en-US" altLang="zh-TW" i="1" dirty="0" smtClean="0"/>
              <a:t>n</a:t>
            </a:r>
            <a:r>
              <a:rPr lang="en-US" altLang="zh-TW" dirty="0" smtClean="0"/>
              <a:t>) </a:t>
            </a:r>
            <a:r>
              <a:rPr lang="zh-TW" altLang="en-US" dirty="0" smtClean="0"/>
              <a:t>低，為了產生額定頻率</a:t>
            </a:r>
            <a:r>
              <a:rPr lang="en-US" altLang="zh-TW" dirty="0" smtClean="0"/>
              <a:t>( </a:t>
            </a:r>
            <a:r>
              <a:rPr lang="en-US" altLang="zh-TW" i="1" dirty="0" smtClean="0"/>
              <a:t>f </a:t>
            </a:r>
            <a:r>
              <a:rPr lang="en-US" altLang="zh-TW" dirty="0" smtClean="0"/>
              <a:t>)</a:t>
            </a:r>
            <a:r>
              <a:rPr lang="zh-TW" altLang="en-US" dirty="0" smtClean="0"/>
              <a:t>，發電機需要安裝的磁極數</a:t>
            </a:r>
            <a:r>
              <a:rPr lang="en-US" altLang="zh-TW" dirty="0" smtClean="0"/>
              <a:t>(</a:t>
            </a:r>
            <a:r>
              <a:rPr lang="en-US" altLang="zh-TW" i="1" dirty="0" smtClean="0"/>
              <a:t>P</a:t>
            </a:r>
            <a:r>
              <a:rPr lang="en-US" altLang="zh-TW" dirty="0" smtClean="0"/>
              <a:t>) </a:t>
            </a:r>
            <a:r>
              <a:rPr lang="zh-TW" altLang="en-US" dirty="0" smtClean="0"/>
              <a:t>多，因此</a:t>
            </a:r>
            <a:r>
              <a:rPr lang="zh-TW" altLang="en-US" dirty="0" smtClean="0">
                <a:solidFill>
                  <a:srgbClr val="0099FF"/>
                </a:solidFill>
              </a:rPr>
              <a:t>轉軸設計為短軸、直徑大，轉子磁極採用凸極式</a:t>
            </a:r>
            <a:r>
              <a:rPr lang="zh-TW" altLang="en-US" dirty="0" smtClean="0"/>
              <a:t>，發電機的電壓在</a:t>
            </a:r>
            <a:r>
              <a:rPr lang="en-US" altLang="zh-TW" dirty="0" smtClean="0"/>
              <a:t>3 kV </a:t>
            </a:r>
            <a:r>
              <a:rPr lang="zh-TW" altLang="en-US" dirty="0" smtClean="0"/>
              <a:t>∼ </a:t>
            </a:r>
            <a:r>
              <a:rPr lang="en-US" altLang="zh-TW" dirty="0" smtClean="0"/>
              <a:t>16.5 kV </a:t>
            </a:r>
            <a:r>
              <a:rPr lang="zh-TW" altLang="en-US" dirty="0" smtClean="0"/>
              <a:t>之間。</a:t>
            </a:r>
          </a:p>
          <a:p>
            <a:pPr marL="361950" eaLnBrk="1"/>
            <a:r>
              <a:rPr lang="zh-TW" altLang="en-US" dirty="0" smtClean="0">
                <a:solidFill>
                  <a:srgbClr val="0099FF"/>
                </a:solidFill>
              </a:rPr>
              <a:t>水輪式發電機的安裝方式如圖</a:t>
            </a:r>
            <a:r>
              <a:rPr lang="en-US" altLang="zh-TW" dirty="0" smtClean="0">
                <a:solidFill>
                  <a:srgbClr val="0099FF"/>
                </a:solidFill>
              </a:rPr>
              <a:t>8-7(a)</a:t>
            </a:r>
            <a:r>
              <a:rPr lang="zh-TW" altLang="en-US" dirty="0" smtClean="0">
                <a:solidFill>
                  <a:srgbClr val="0099FF"/>
                </a:solidFill>
              </a:rPr>
              <a:t>，多以垂直</a:t>
            </a:r>
            <a:r>
              <a:rPr lang="en-US" altLang="zh-TW" dirty="0" smtClean="0">
                <a:solidFill>
                  <a:srgbClr val="0099FF"/>
                </a:solidFill>
              </a:rPr>
              <a:t>(</a:t>
            </a:r>
            <a:r>
              <a:rPr lang="zh-TW" altLang="en-US" dirty="0" smtClean="0">
                <a:solidFill>
                  <a:srgbClr val="0099FF"/>
                </a:solidFill>
              </a:rPr>
              <a:t>又稱直軸式</a:t>
            </a:r>
            <a:r>
              <a:rPr lang="en-US" altLang="zh-TW" dirty="0" smtClean="0">
                <a:solidFill>
                  <a:srgbClr val="0099FF"/>
                </a:solidFill>
              </a:rPr>
              <a:t>) </a:t>
            </a:r>
            <a:r>
              <a:rPr lang="zh-TW" altLang="en-US" dirty="0" smtClean="0">
                <a:solidFill>
                  <a:srgbClr val="0099FF"/>
                </a:solidFill>
              </a:rPr>
              <a:t>裝置。</a:t>
            </a:r>
            <a:endParaRPr lang="zh-TW" altLang="en-US" dirty="0">
              <a:solidFill>
                <a:srgbClr val="0099FF"/>
              </a:solidFill>
            </a:endParaRPr>
          </a:p>
        </p:txBody>
      </p:sp>
    </p:spTree>
    <p:extLst>
      <p:ext uri="{BB962C8B-B14F-4D97-AF65-F5344CB8AC3E}">
        <p14:creationId xmlns:p14="http://schemas.microsoft.com/office/powerpoint/2010/main" val="2699763734"/>
      </p:ext>
    </p:extLst>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2</a:t>
            </a:r>
            <a:r>
              <a:rPr lang="en-US" altLang="zh-TW" dirty="0"/>
              <a:t>. </a:t>
            </a:r>
            <a:r>
              <a:rPr lang="zh-TW" altLang="en-US" dirty="0"/>
              <a:t>汽輪式發電機</a:t>
            </a:r>
            <a:r>
              <a:rPr lang="en-US" altLang="zh-TW" dirty="0"/>
              <a:t>(turbo generator) </a:t>
            </a:r>
          </a:p>
          <a:p>
            <a:pPr marL="361950" eaLnBrk="1"/>
            <a:r>
              <a:rPr lang="zh-TW" altLang="en-US" dirty="0" smtClean="0"/>
              <a:t>安裝方式如圖</a:t>
            </a:r>
            <a:r>
              <a:rPr lang="en-US" altLang="zh-TW" dirty="0" smtClean="0"/>
              <a:t>8-7(b)</a:t>
            </a:r>
            <a:r>
              <a:rPr lang="zh-TW" altLang="en-US" dirty="0" smtClean="0"/>
              <a:t>，以</a:t>
            </a:r>
            <a:r>
              <a:rPr lang="zh-TW" altLang="en-US" dirty="0" smtClean="0">
                <a:solidFill>
                  <a:srgbClr val="0099FF"/>
                </a:solidFill>
              </a:rPr>
              <a:t>水平</a:t>
            </a:r>
            <a:r>
              <a:rPr lang="en-US" altLang="zh-TW" dirty="0" smtClean="0">
                <a:solidFill>
                  <a:srgbClr val="0099FF"/>
                </a:solidFill>
              </a:rPr>
              <a:t>( </a:t>
            </a:r>
            <a:r>
              <a:rPr lang="zh-TW" altLang="en-US" dirty="0" smtClean="0">
                <a:solidFill>
                  <a:srgbClr val="0099FF"/>
                </a:solidFill>
              </a:rPr>
              <a:t>又稱橫軸式</a:t>
            </a:r>
            <a:r>
              <a:rPr lang="en-US" altLang="zh-TW" dirty="0" smtClean="0">
                <a:solidFill>
                  <a:srgbClr val="0099FF"/>
                </a:solidFill>
              </a:rPr>
              <a:t>) </a:t>
            </a:r>
            <a:r>
              <a:rPr lang="zh-TW" altLang="en-US" dirty="0" smtClean="0">
                <a:solidFill>
                  <a:srgbClr val="0099FF"/>
                </a:solidFill>
              </a:rPr>
              <a:t>裝置。適用火力與核能發電廠</a:t>
            </a:r>
            <a:r>
              <a:rPr lang="zh-TW" altLang="en-US" dirty="0" smtClean="0"/>
              <a:t>， 轉速</a:t>
            </a:r>
            <a:r>
              <a:rPr lang="zh-TW" altLang="en-US" dirty="0"/>
              <a:t>通常在</a:t>
            </a:r>
            <a:r>
              <a:rPr lang="en-US" altLang="zh-TW" dirty="0"/>
              <a:t>1500 rpm </a:t>
            </a:r>
            <a:r>
              <a:rPr lang="zh-TW" altLang="en-US" dirty="0"/>
              <a:t>∼ </a:t>
            </a:r>
            <a:r>
              <a:rPr lang="en-US" altLang="zh-TW" dirty="0"/>
              <a:t>3600 rpm </a:t>
            </a:r>
            <a:r>
              <a:rPr lang="zh-TW" altLang="en-US" dirty="0"/>
              <a:t>間，</a:t>
            </a:r>
            <a:r>
              <a:rPr lang="zh-TW" altLang="en-US" dirty="0">
                <a:solidFill>
                  <a:srgbClr val="0099FF"/>
                </a:solidFill>
              </a:rPr>
              <a:t>由於轉速</a:t>
            </a:r>
            <a:r>
              <a:rPr lang="en-US" altLang="zh-TW" dirty="0">
                <a:solidFill>
                  <a:srgbClr val="0099FF"/>
                </a:solidFill>
              </a:rPr>
              <a:t>(</a:t>
            </a:r>
            <a:r>
              <a:rPr lang="en-US" altLang="zh-TW" i="1" dirty="0">
                <a:solidFill>
                  <a:srgbClr val="0099FF"/>
                </a:solidFill>
              </a:rPr>
              <a:t>n</a:t>
            </a:r>
            <a:r>
              <a:rPr lang="en-US" altLang="zh-TW" dirty="0">
                <a:solidFill>
                  <a:srgbClr val="0099FF"/>
                </a:solidFill>
              </a:rPr>
              <a:t>) </a:t>
            </a:r>
            <a:r>
              <a:rPr lang="zh-TW" altLang="en-US" dirty="0">
                <a:solidFill>
                  <a:srgbClr val="0099FF"/>
                </a:solidFill>
              </a:rPr>
              <a:t>高，因此發電機需要安裝的磁極數</a:t>
            </a:r>
            <a:r>
              <a:rPr lang="en-US" altLang="zh-TW" dirty="0">
                <a:solidFill>
                  <a:srgbClr val="0099FF"/>
                </a:solidFill>
              </a:rPr>
              <a:t>( </a:t>
            </a:r>
            <a:r>
              <a:rPr lang="en-US" altLang="zh-TW" i="1" dirty="0">
                <a:solidFill>
                  <a:srgbClr val="0099FF"/>
                </a:solidFill>
              </a:rPr>
              <a:t>P </a:t>
            </a:r>
            <a:r>
              <a:rPr lang="en-US" altLang="zh-TW" dirty="0">
                <a:solidFill>
                  <a:srgbClr val="0099FF"/>
                </a:solidFill>
              </a:rPr>
              <a:t>) </a:t>
            </a:r>
            <a:r>
              <a:rPr lang="zh-TW" altLang="en-US" dirty="0">
                <a:solidFill>
                  <a:srgbClr val="0099FF"/>
                </a:solidFill>
              </a:rPr>
              <a:t>少，為了減少離心力與風阻，轉軸為細長型、直徑小，轉子磁極採用圓極式</a:t>
            </a:r>
            <a:r>
              <a:rPr lang="zh-TW" altLang="en-US" dirty="0"/>
              <a:t>，發電機的電壓在</a:t>
            </a:r>
            <a:r>
              <a:rPr lang="en-US" altLang="zh-TW" dirty="0"/>
              <a:t>5 kV </a:t>
            </a:r>
            <a:r>
              <a:rPr lang="zh-TW" altLang="en-US" dirty="0"/>
              <a:t>∼ </a:t>
            </a:r>
            <a:r>
              <a:rPr lang="en-US" altLang="zh-TW" dirty="0"/>
              <a:t>36 kV </a:t>
            </a:r>
            <a:r>
              <a:rPr lang="zh-TW" altLang="en-US" dirty="0"/>
              <a:t>之間。</a:t>
            </a:r>
          </a:p>
        </p:txBody>
      </p:sp>
    </p:spTree>
    <p:extLst>
      <p:ext uri="{BB962C8B-B14F-4D97-AF65-F5344CB8AC3E}">
        <p14:creationId xmlns:p14="http://schemas.microsoft.com/office/powerpoint/2010/main" val="2023127633"/>
      </p:ext>
    </p:extLst>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2204864"/>
            <a:ext cx="6173339" cy="3860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920" y="6093296"/>
            <a:ext cx="1872208" cy="278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1806415"/>
      </p:ext>
    </p:extLst>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717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628800"/>
            <a:ext cx="7344494" cy="4486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5508104" y="5754742"/>
            <a:ext cx="800219" cy="338554"/>
          </a:xfrm>
          <a:prstGeom prst="rect">
            <a:avLst/>
          </a:prstGeom>
          <a:noFill/>
        </p:spPr>
        <p:txBody>
          <a:bodyPr wrap="none" rtlCol="0">
            <a:spAutoFit/>
          </a:bodyPr>
          <a:lstStyle/>
          <a:p>
            <a:r>
              <a:rPr lang="zh-TW" altLang="en-US" sz="1600" b="0" dirty="0" smtClean="0">
                <a:solidFill>
                  <a:schemeClr val="tx1"/>
                </a:solidFill>
                <a:latin typeface="文鼎中黑" panose="020B0609010101010101" pitchFamily="49" charset="-120"/>
                <a:ea typeface="文鼎中黑" panose="020B0609010101010101" pitchFamily="49" charset="-120"/>
              </a:rPr>
              <a:t>（續）</a:t>
            </a:r>
            <a:endParaRPr lang="zh-TW" altLang="en-US" sz="1600" b="0" dirty="0">
              <a:solidFill>
                <a:schemeClr val="tx1"/>
              </a:solidFill>
              <a:latin typeface="文鼎中黑" panose="020B0609010101010101" pitchFamily="49" charset="-120"/>
              <a:ea typeface="文鼎中黑" panose="020B0609010101010101" pitchFamily="49" charset="-120"/>
            </a:endParaRPr>
          </a:p>
        </p:txBody>
      </p:sp>
    </p:spTree>
    <p:extLst>
      <p:ext uri="{BB962C8B-B14F-4D97-AF65-F5344CB8AC3E}">
        <p14:creationId xmlns:p14="http://schemas.microsoft.com/office/powerpoint/2010/main" val="2138887319"/>
      </p:ext>
    </p:extLst>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3</a:t>
            </a:r>
            <a:r>
              <a:rPr lang="en-US" altLang="zh-TW" dirty="0"/>
              <a:t>. </a:t>
            </a:r>
            <a:r>
              <a:rPr lang="zh-TW" altLang="en-US" dirty="0"/>
              <a:t>引擎式發電機</a:t>
            </a:r>
            <a:r>
              <a:rPr lang="en-US" altLang="zh-TW" dirty="0"/>
              <a:t>(engine generator) </a:t>
            </a:r>
          </a:p>
          <a:p>
            <a:pPr marL="361950" eaLnBrk="1"/>
            <a:r>
              <a:rPr lang="zh-TW" altLang="en-US" dirty="0"/>
              <a:t>大多以柴油引擎為原動機。轉速在</a:t>
            </a:r>
            <a:r>
              <a:rPr lang="en-US" altLang="zh-TW" dirty="0"/>
              <a:t>300 rpm </a:t>
            </a:r>
            <a:r>
              <a:rPr lang="zh-TW" altLang="en-US" dirty="0"/>
              <a:t>∼ </a:t>
            </a:r>
            <a:r>
              <a:rPr lang="en-US" altLang="zh-TW" dirty="0"/>
              <a:t>600 rpm </a:t>
            </a:r>
            <a:r>
              <a:rPr lang="zh-TW" altLang="en-US" dirty="0"/>
              <a:t>之間</a:t>
            </a:r>
            <a:r>
              <a:rPr lang="zh-TW" altLang="en-US" dirty="0" smtClean="0"/>
              <a:t>，採用</a:t>
            </a:r>
            <a:r>
              <a:rPr lang="zh-TW" altLang="en-US" dirty="0"/>
              <a:t>凸極式轉子，操作簡單、起動快速，用於離島供電或是小型、緊急發電機</a:t>
            </a:r>
            <a:r>
              <a:rPr lang="zh-TW" altLang="en-US" dirty="0" smtClean="0"/>
              <a:t>。</a:t>
            </a:r>
            <a:endParaRPr lang="en-US" altLang="zh-TW" dirty="0" smtClean="0"/>
          </a:p>
          <a:p>
            <a:pPr marL="361950"/>
            <a:r>
              <a:rPr lang="zh-TW" altLang="en-US" dirty="0" smtClean="0">
                <a:solidFill>
                  <a:srgbClr val="0099FF"/>
                </a:solidFill>
              </a:rPr>
              <a:t>轉軸</a:t>
            </a:r>
            <a:r>
              <a:rPr lang="zh-TW" altLang="en-US" dirty="0">
                <a:solidFill>
                  <a:srgbClr val="0099FF"/>
                </a:solidFill>
              </a:rPr>
              <a:t>裝有大型飛輪</a:t>
            </a:r>
            <a:r>
              <a:rPr lang="en-US" altLang="zh-TW" dirty="0">
                <a:solidFill>
                  <a:srgbClr val="0099FF"/>
                </a:solidFill>
              </a:rPr>
              <a:t>(flywheel) </a:t>
            </a:r>
            <a:r>
              <a:rPr lang="zh-TW" altLang="en-US" dirty="0">
                <a:solidFill>
                  <a:srgbClr val="0099FF"/>
                </a:solidFill>
              </a:rPr>
              <a:t>以減少轉速波動，維持穩定的供電電壓與頻率</a:t>
            </a:r>
            <a:r>
              <a:rPr lang="zh-TW" altLang="en-US" dirty="0" smtClean="0">
                <a:solidFill>
                  <a:srgbClr val="0099FF"/>
                </a:solidFill>
              </a:rPr>
              <a:t>。</a:t>
            </a:r>
            <a:endParaRPr lang="en-US" altLang="zh-TW" dirty="0" smtClean="0">
              <a:solidFill>
                <a:srgbClr val="0099FF"/>
              </a:solidFill>
            </a:endParaRPr>
          </a:p>
          <a:p>
            <a:r>
              <a:rPr lang="en-US" altLang="zh-TW" dirty="0" smtClean="0"/>
              <a:t>4</a:t>
            </a:r>
            <a:r>
              <a:rPr lang="en-US" altLang="zh-TW" dirty="0"/>
              <a:t>. </a:t>
            </a:r>
            <a:r>
              <a:rPr lang="zh-TW" altLang="en-US" dirty="0"/>
              <a:t>風力發電機</a:t>
            </a:r>
            <a:r>
              <a:rPr lang="en-US" altLang="zh-TW" dirty="0"/>
              <a:t>(fan-driven generator) </a:t>
            </a:r>
          </a:p>
          <a:p>
            <a:pPr marL="361950"/>
            <a:r>
              <a:rPr lang="zh-TW" altLang="en-US" dirty="0"/>
              <a:t>風力發電機主要是藉由空氣流動轉動葉片</a:t>
            </a:r>
            <a:r>
              <a:rPr lang="zh-TW" altLang="en-US" dirty="0" smtClean="0"/>
              <a:t>。主流</a:t>
            </a:r>
            <a:r>
              <a:rPr lang="zh-TW" altLang="en-US" dirty="0"/>
              <a:t>風力機是採用水平軸、三葉式翼型風力</a:t>
            </a:r>
            <a:r>
              <a:rPr lang="zh-TW" altLang="en-US" dirty="0" smtClean="0"/>
              <a:t>發電機。</a:t>
            </a:r>
            <a:endParaRPr lang="zh-TW" altLang="en-US" dirty="0">
              <a:solidFill>
                <a:srgbClr val="0099FF"/>
              </a:solidFill>
            </a:endParaRPr>
          </a:p>
        </p:txBody>
      </p:sp>
    </p:spTree>
    <p:extLst>
      <p:ext uri="{BB962C8B-B14F-4D97-AF65-F5344CB8AC3E}">
        <p14:creationId xmlns:p14="http://schemas.microsoft.com/office/powerpoint/2010/main" val="3410886919"/>
      </p:ext>
    </p:extLst>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7704" y="1628800"/>
            <a:ext cx="4987611" cy="4390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2864461"/>
      </p:ext>
    </p:extLst>
  </p:cSld>
  <p:clrMapOvr>
    <a:masterClrMapping/>
  </p:clrMapOvr>
  <p:transition>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8-2</a:t>
            </a:r>
            <a:r>
              <a:rPr lang="zh-TW" altLang="en-US" dirty="0" smtClean="0"/>
              <a:t>　同步</a:t>
            </a:r>
            <a:r>
              <a:rPr lang="zh-TW" altLang="en-US" dirty="0"/>
              <a:t>發電機的構造</a:t>
            </a:r>
          </a:p>
        </p:txBody>
      </p:sp>
      <p:sp>
        <p:nvSpPr>
          <p:cNvPr id="3" name="內容版面配置區 2"/>
          <p:cNvSpPr>
            <a:spLocks noGrp="1"/>
          </p:cNvSpPr>
          <p:nvPr>
            <p:ph idx="1"/>
          </p:nvPr>
        </p:nvSpPr>
        <p:spPr/>
        <p:txBody>
          <a:bodyPr/>
          <a:lstStyle/>
          <a:p>
            <a:pPr eaLnBrk="1">
              <a:tabLst>
                <a:tab pos="712788" algn="l"/>
              </a:tabLst>
            </a:pPr>
            <a:r>
              <a:rPr lang="en-US" altLang="zh-TW" dirty="0"/>
              <a:t>	</a:t>
            </a:r>
            <a:r>
              <a:rPr lang="zh-TW" altLang="en-US" dirty="0" smtClean="0"/>
              <a:t>發電廠</a:t>
            </a:r>
            <a:r>
              <a:rPr lang="zh-TW" altLang="en-US" dirty="0"/>
              <a:t>內的同步發電機多為轉磁式的三相機種，圖</a:t>
            </a:r>
            <a:r>
              <a:rPr lang="en-US" altLang="zh-TW" dirty="0"/>
              <a:t>8-9 </a:t>
            </a:r>
            <a:r>
              <a:rPr lang="zh-TW" altLang="en-US" dirty="0"/>
              <a:t>是一座火力發電廠的基本架構，包括下列幾個部份： </a:t>
            </a:r>
          </a:p>
        </p:txBody>
      </p:sp>
      <p:pic>
        <p:nvPicPr>
          <p:cNvPr id="4"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87624" y="2420888"/>
            <a:ext cx="7027535" cy="4086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3115101"/>
      </p:ext>
    </p:extLst>
  </p:cSld>
  <p:clrMapOvr>
    <a:masterClrMapping/>
  </p:clrMapOvr>
  <p:transition>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8-1</a:t>
            </a:r>
            <a:r>
              <a:rPr lang="zh-TW" altLang="en-US" dirty="0" smtClean="0"/>
              <a:t>　同步</a:t>
            </a:r>
            <a:r>
              <a:rPr lang="zh-TW" altLang="en-US" dirty="0"/>
              <a:t>發電機的分類</a:t>
            </a:r>
          </a:p>
        </p:txBody>
      </p:sp>
      <p:sp>
        <p:nvSpPr>
          <p:cNvPr id="3" name="內容版面配置區 2"/>
          <p:cNvSpPr>
            <a:spLocks noGrp="1"/>
          </p:cNvSpPr>
          <p:nvPr>
            <p:ph idx="1"/>
          </p:nvPr>
        </p:nvSpPr>
        <p:spPr/>
        <p:txBody>
          <a:bodyPr/>
          <a:lstStyle/>
          <a:p>
            <a:r>
              <a:rPr lang="en-US" altLang="zh-TW" dirty="0"/>
              <a:t>	</a:t>
            </a:r>
            <a:r>
              <a:rPr lang="zh-TW" altLang="en-US" dirty="0" smtClean="0"/>
              <a:t>同步</a:t>
            </a:r>
            <a:r>
              <a:rPr lang="zh-TW" altLang="en-US" dirty="0"/>
              <a:t>發電機的分類方式可以整理成圖</a:t>
            </a:r>
            <a:r>
              <a:rPr lang="en-US" altLang="zh-TW" dirty="0"/>
              <a:t>8-1(b)</a:t>
            </a:r>
            <a:r>
              <a:rPr lang="zh-TW" altLang="en-US" dirty="0"/>
              <a:t>。</a:t>
            </a:r>
          </a:p>
        </p:txBody>
      </p:sp>
      <p:pic>
        <p:nvPicPr>
          <p:cNvPr id="7"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5576" y="1844824"/>
            <a:ext cx="7407268" cy="4682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bwMode="auto">
          <a:xfrm>
            <a:off x="683568" y="6278913"/>
            <a:ext cx="432048" cy="288032"/>
          </a:xfrm>
          <a:prstGeom prst="rect">
            <a:avLst/>
          </a:prstGeom>
          <a:solidFill>
            <a:schemeClr val="bg1"/>
          </a:solidFill>
          <a:ln>
            <a:solidFill>
              <a:schemeClr val="bg1"/>
            </a:solidFill>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1416083473"/>
      </p:ext>
    </p:ext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r>
              <a:rPr lang="zh-TW" altLang="en-US" sz="3200" b="1" dirty="0" smtClean="0">
                <a:solidFill>
                  <a:srgbClr val="00B050"/>
                </a:solidFill>
              </a:rPr>
              <a:t>一</a:t>
            </a:r>
            <a:r>
              <a:rPr lang="zh-TW" altLang="en-US" sz="3200" b="1" dirty="0">
                <a:solidFill>
                  <a:srgbClr val="00B050"/>
                </a:solidFill>
              </a:rPr>
              <a:t>、原動機</a:t>
            </a:r>
            <a:endParaRPr lang="zh-TW" altLang="en-US" sz="3200" dirty="0">
              <a:solidFill>
                <a:srgbClr val="00B050"/>
              </a:solidFill>
            </a:endParaRPr>
          </a:p>
          <a:p>
            <a:pPr eaLnBrk="1">
              <a:tabLst>
                <a:tab pos="712788" algn="l"/>
              </a:tabLst>
            </a:pPr>
            <a:r>
              <a:rPr lang="en-US" altLang="zh-TW" dirty="0" smtClean="0"/>
              <a:t>	</a:t>
            </a:r>
            <a:r>
              <a:rPr lang="zh-TW" altLang="en-US" dirty="0" smtClean="0"/>
              <a:t>提供</a:t>
            </a:r>
            <a:r>
              <a:rPr lang="zh-TW" altLang="en-US" dirty="0"/>
              <a:t>機械能的機器，如水輪機、汽輪機或是內燃機等。原動機轉速</a:t>
            </a:r>
            <a:r>
              <a:rPr lang="en-US" altLang="zh-TW" dirty="0"/>
              <a:t>(</a:t>
            </a:r>
            <a:r>
              <a:rPr lang="en-US" altLang="zh-TW" i="1" dirty="0"/>
              <a:t>n</a:t>
            </a:r>
            <a:r>
              <a:rPr lang="en-US" altLang="zh-TW" dirty="0"/>
              <a:t>) </a:t>
            </a:r>
            <a:r>
              <a:rPr lang="zh-TW" altLang="en-US" dirty="0"/>
              <a:t>必須依據磁極數</a:t>
            </a:r>
            <a:r>
              <a:rPr lang="en-US" altLang="zh-TW" dirty="0"/>
              <a:t>(</a:t>
            </a:r>
            <a:r>
              <a:rPr lang="en-US" altLang="zh-TW" i="1" dirty="0"/>
              <a:t>P</a:t>
            </a:r>
            <a:r>
              <a:rPr lang="en-US" altLang="zh-TW" dirty="0"/>
              <a:t>) </a:t>
            </a:r>
            <a:r>
              <a:rPr lang="zh-TW" altLang="en-US" dirty="0"/>
              <a:t>與電源頻率</a:t>
            </a:r>
            <a:r>
              <a:rPr lang="en-US" altLang="zh-TW" dirty="0"/>
              <a:t>( </a:t>
            </a:r>
            <a:r>
              <a:rPr lang="en-US" altLang="zh-TW" i="1" dirty="0"/>
              <a:t>f </a:t>
            </a:r>
            <a:r>
              <a:rPr lang="en-US" altLang="zh-TW" dirty="0"/>
              <a:t>) </a:t>
            </a:r>
            <a:r>
              <a:rPr lang="zh-TW" altLang="en-US" dirty="0"/>
              <a:t>持續穩定運轉。</a:t>
            </a:r>
            <a:r>
              <a:rPr lang="zh-TW" altLang="en-US" dirty="0">
                <a:solidFill>
                  <a:srgbClr val="0099FF"/>
                </a:solidFill>
              </a:rPr>
              <a:t>原動機提供的機械能越大，則發電機的供電容量也越大。</a:t>
            </a:r>
          </a:p>
          <a:p>
            <a:pPr eaLnBrk="1"/>
            <a:r>
              <a:rPr lang="zh-TW" altLang="en-US" sz="3200" b="1" dirty="0">
                <a:solidFill>
                  <a:srgbClr val="00B050"/>
                </a:solidFill>
              </a:rPr>
              <a:t>二、激磁機</a:t>
            </a:r>
            <a:endParaRPr lang="zh-TW" altLang="en-US" sz="3200" dirty="0">
              <a:solidFill>
                <a:srgbClr val="00B050"/>
              </a:solidFill>
            </a:endParaRPr>
          </a:p>
          <a:p>
            <a:pPr eaLnBrk="1">
              <a:tabLst>
                <a:tab pos="712788" algn="l"/>
              </a:tabLst>
            </a:pPr>
            <a:r>
              <a:rPr lang="en-US" altLang="zh-TW" dirty="0" smtClean="0"/>
              <a:t>	</a:t>
            </a:r>
            <a:r>
              <a:rPr lang="zh-TW" altLang="en-US" dirty="0" smtClean="0"/>
              <a:t>提供</a:t>
            </a:r>
            <a:r>
              <a:rPr lang="zh-TW" altLang="en-US" dirty="0"/>
              <a:t>直流電能的機器，磁場繞組才能產生穩定且足夠的磁通量。一般使用小型直流發電機或是小型交流發電機經整流後而成，也可以利用直流電源供應器供應。</a:t>
            </a:r>
          </a:p>
        </p:txBody>
      </p:sp>
    </p:spTree>
    <p:extLst>
      <p:ext uri="{BB962C8B-B14F-4D97-AF65-F5344CB8AC3E}">
        <p14:creationId xmlns:p14="http://schemas.microsoft.com/office/powerpoint/2010/main" val="1844506088"/>
      </p:ext>
    </p:extLst>
  </p:cSld>
  <p:clrMapOvr>
    <a:masterClrMapping/>
  </p:clrMapOvr>
  <p:transition>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r>
              <a:rPr lang="zh-TW" altLang="en-US" sz="3200" b="1" dirty="0" smtClean="0">
                <a:solidFill>
                  <a:srgbClr val="00B050"/>
                </a:solidFill>
              </a:rPr>
              <a:t>三</a:t>
            </a:r>
            <a:r>
              <a:rPr lang="zh-TW" altLang="en-US" sz="3200" b="1" dirty="0">
                <a:solidFill>
                  <a:srgbClr val="00B050"/>
                </a:solidFill>
              </a:rPr>
              <a:t>、同步發電機</a:t>
            </a:r>
            <a:endParaRPr lang="zh-TW" altLang="en-US" sz="3200" dirty="0">
              <a:solidFill>
                <a:srgbClr val="00B050"/>
              </a:solidFill>
            </a:endParaRPr>
          </a:p>
          <a:p>
            <a:pPr eaLnBrk="1">
              <a:tabLst>
                <a:tab pos="361950" algn="l"/>
              </a:tabLst>
            </a:pPr>
            <a:r>
              <a:rPr lang="en-US" altLang="zh-TW" dirty="0" smtClean="0"/>
              <a:t>	</a:t>
            </a:r>
            <a:r>
              <a:rPr lang="zh-TW" altLang="en-US" dirty="0" smtClean="0"/>
              <a:t>負責</a:t>
            </a:r>
            <a:r>
              <a:rPr lang="zh-TW" altLang="en-US" dirty="0"/>
              <a:t>產生交流電能的機器。</a:t>
            </a:r>
            <a:r>
              <a:rPr lang="zh-TW" altLang="en-US" dirty="0">
                <a:solidFill>
                  <a:srgbClr val="0099FF"/>
                </a:solidFill>
              </a:rPr>
              <a:t>大型發電機通常採用旋轉磁場式</a:t>
            </a:r>
            <a:r>
              <a:rPr lang="zh-TW" altLang="en-US" dirty="0"/>
              <a:t>，因此： </a:t>
            </a:r>
          </a:p>
          <a:p>
            <a:pPr marL="361950" indent="-361950" eaLnBrk="1"/>
            <a:r>
              <a:rPr lang="en-US" altLang="zh-TW" dirty="0" smtClean="0"/>
              <a:t>1. </a:t>
            </a:r>
            <a:r>
              <a:rPr lang="zh-TW" altLang="en-US" dirty="0" smtClean="0"/>
              <a:t>定子</a:t>
            </a:r>
            <a:r>
              <a:rPr lang="zh-TW" altLang="en-US" dirty="0"/>
              <a:t>部分：裝有</a:t>
            </a:r>
            <a:r>
              <a:rPr lang="zh-TW" altLang="en-US" dirty="0">
                <a:solidFill>
                  <a:srgbClr val="0099FF"/>
                </a:solidFill>
              </a:rPr>
              <a:t>三組相隔</a:t>
            </a:r>
            <a:r>
              <a:rPr lang="en-US" altLang="zh-TW" dirty="0">
                <a:solidFill>
                  <a:srgbClr val="0099FF"/>
                </a:solidFill>
              </a:rPr>
              <a:t>120°</a:t>
            </a:r>
            <a:r>
              <a:rPr lang="zh-TW" altLang="en-US" dirty="0">
                <a:solidFill>
                  <a:srgbClr val="0099FF"/>
                </a:solidFill>
              </a:rPr>
              <a:t>電機角的電樞繞組</a:t>
            </a:r>
            <a:r>
              <a:rPr lang="zh-TW" altLang="en-US" dirty="0" smtClean="0"/>
              <a:t>。</a:t>
            </a:r>
            <a:endParaRPr lang="en-US" altLang="zh-TW" dirty="0" smtClean="0"/>
          </a:p>
          <a:p>
            <a:pPr marL="361950" indent="-361950" eaLnBrk="1"/>
            <a:r>
              <a:rPr lang="en-US" altLang="zh-TW" dirty="0" smtClean="0"/>
              <a:t>2</a:t>
            </a:r>
            <a:r>
              <a:rPr lang="en-US" altLang="zh-TW" dirty="0"/>
              <a:t>. </a:t>
            </a:r>
            <a:r>
              <a:rPr lang="zh-TW" altLang="en-US" dirty="0"/>
              <a:t>轉子：裝有磁場繞組並由原動機以同步轉速持續帶動，使定子的三組電樞繞組產生應電勢。</a:t>
            </a:r>
            <a:r>
              <a:rPr lang="zh-TW" altLang="en-US" dirty="0">
                <a:solidFill>
                  <a:srgbClr val="0099FF"/>
                </a:solidFill>
              </a:rPr>
              <a:t>磁場繞組透過滑環及電刷與外部激磁機連接，透過磁場可變電阻</a:t>
            </a:r>
            <a:r>
              <a:rPr lang="en-US" altLang="zh-TW" dirty="0">
                <a:solidFill>
                  <a:srgbClr val="0099FF"/>
                </a:solidFill>
              </a:rPr>
              <a:t>( </a:t>
            </a:r>
            <a:r>
              <a:rPr lang="en-US" altLang="zh-TW" i="1" dirty="0" err="1">
                <a:solidFill>
                  <a:srgbClr val="0099FF"/>
                </a:solidFill>
              </a:rPr>
              <a:t>R</a:t>
            </a:r>
            <a:r>
              <a:rPr lang="en-US" altLang="zh-TW" i="1" baseline="-25000" dirty="0" err="1">
                <a:solidFill>
                  <a:srgbClr val="0099FF"/>
                </a:solidFill>
              </a:rPr>
              <a:t>f</a:t>
            </a:r>
            <a:r>
              <a:rPr lang="en-US" altLang="zh-TW" i="1" dirty="0">
                <a:solidFill>
                  <a:srgbClr val="0099FF"/>
                </a:solidFill>
              </a:rPr>
              <a:t> </a:t>
            </a:r>
            <a:r>
              <a:rPr lang="en-US" altLang="zh-TW" dirty="0">
                <a:solidFill>
                  <a:srgbClr val="0099FF"/>
                </a:solidFill>
              </a:rPr>
              <a:t>) </a:t>
            </a:r>
            <a:r>
              <a:rPr lang="zh-TW" altLang="en-US" dirty="0">
                <a:solidFill>
                  <a:srgbClr val="0099FF"/>
                </a:solidFill>
              </a:rPr>
              <a:t>控制激磁電流</a:t>
            </a:r>
            <a:r>
              <a:rPr lang="en-US" altLang="zh-TW" dirty="0">
                <a:solidFill>
                  <a:srgbClr val="0099FF"/>
                </a:solidFill>
              </a:rPr>
              <a:t>( </a:t>
            </a:r>
            <a:r>
              <a:rPr lang="en-US" altLang="zh-TW" i="1" dirty="0">
                <a:solidFill>
                  <a:srgbClr val="0099FF"/>
                </a:solidFill>
              </a:rPr>
              <a:t>I</a:t>
            </a:r>
            <a:r>
              <a:rPr lang="en-US" altLang="zh-TW" i="1" baseline="-25000" dirty="0">
                <a:solidFill>
                  <a:srgbClr val="0099FF"/>
                </a:solidFill>
              </a:rPr>
              <a:t>f</a:t>
            </a:r>
            <a:r>
              <a:rPr lang="en-US" altLang="zh-TW" i="1" dirty="0">
                <a:solidFill>
                  <a:srgbClr val="0099FF"/>
                </a:solidFill>
              </a:rPr>
              <a:t> </a:t>
            </a:r>
            <a:r>
              <a:rPr lang="en-US" altLang="zh-TW" dirty="0">
                <a:solidFill>
                  <a:srgbClr val="0099FF"/>
                </a:solidFill>
              </a:rPr>
              <a:t>) </a:t>
            </a:r>
            <a:r>
              <a:rPr lang="zh-TW" altLang="en-US" dirty="0">
                <a:solidFill>
                  <a:srgbClr val="0099FF"/>
                </a:solidFill>
              </a:rPr>
              <a:t>以改變磁通量，進而控制發電機的感應電勢</a:t>
            </a:r>
            <a:r>
              <a:rPr lang="en-US" altLang="zh-TW" dirty="0">
                <a:solidFill>
                  <a:srgbClr val="0099FF"/>
                </a:solidFill>
              </a:rPr>
              <a:t>( </a:t>
            </a:r>
            <a:r>
              <a:rPr lang="en-US" altLang="zh-TW" i="1" dirty="0">
                <a:solidFill>
                  <a:srgbClr val="0099FF"/>
                </a:solidFill>
              </a:rPr>
              <a:t>E </a:t>
            </a:r>
            <a:r>
              <a:rPr lang="en-US" altLang="zh-TW" dirty="0">
                <a:solidFill>
                  <a:srgbClr val="0099FF"/>
                </a:solidFill>
              </a:rPr>
              <a:t>)</a:t>
            </a:r>
            <a:r>
              <a:rPr lang="zh-TW" altLang="en-US" dirty="0">
                <a:solidFill>
                  <a:srgbClr val="0099FF"/>
                </a:solidFill>
              </a:rPr>
              <a:t>。</a:t>
            </a:r>
          </a:p>
        </p:txBody>
      </p:sp>
    </p:spTree>
    <p:extLst>
      <p:ext uri="{BB962C8B-B14F-4D97-AF65-F5344CB8AC3E}">
        <p14:creationId xmlns:p14="http://schemas.microsoft.com/office/powerpoint/2010/main" val="3866530922"/>
      </p:ext>
    </p:extLst>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361950" indent="-361950"/>
            <a:r>
              <a:rPr lang="en-US" altLang="zh-TW" dirty="0" smtClean="0"/>
              <a:t>3</a:t>
            </a:r>
            <a:r>
              <a:rPr lang="en-US" altLang="zh-TW" dirty="0"/>
              <a:t>. </a:t>
            </a:r>
            <a:r>
              <a:rPr lang="zh-TW" altLang="en-US" dirty="0"/>
              <a:t>滑環及電刷</a:t>
            </a:r>
            <a:r>
              <a:rPr lang="zh-TW" altLang="en-US" dirty="0" smtClean="0"/>
              <a:t>：</a:t>
            </a:r>
            <a:r>
              <a:rPr lang="zh-TW" altLang="en-US" dirty="0" smtClean="0">
                <a:solidFill>
                  <a:srgbClr val="0099FF"/>
                </a:solidFill>
              </a:rPr>
              <a:t>多</a:t>
            </a:r>
            <a:r>
              <a:rPr lang="zh-TW" altLang="en-US" dirty="0">
                <a:solidFill>
                  <a:srgbClr val="0099FF"/>
                </a:solidFill>
              </a:rPr>
              <a:t>採用含銅量較多， 電阻低且耐磨的金屬石墨電刷。</a:t>
            </a:r>
          </a:p>
          <a:p>
            <a:pPr marL="361950" indent="-361950"/>
            <a:r>
              <a:rPr lang="en-US" altLang="zh-TW" dirty="0"/>
              <a:t>4. </a:t>
            </a:r>
            <a:r>
              <a:rPr lang="zh-TW" altLang="en-US" dirty="0"/>
              <a:t>阻尼繞組：</a:t>
            </a:r>
            <a:r>
              <a:rPr lang="zh-TW" altLang="en-US" dirty="0">
                <a:solidFill>
                  <a:srgbClr val="0099FF"/>
                </a:solidFill>
              </a:rPr>
              <a:t>裝置在轉子磁極面上</a:t>
            </a:r>
            <a:r>
              <a:rPr lang="zh-TW" altLang="en-US" dirty="0"/>
              <a:t>，目的為</a:t>
            </a:r>
            <a:r>
              <a:rPr lang="zh-TW" altLang="en-US" dirty="0">
                <a:solidFill>
                  <a:srgbClr val="0099FF"/>
                </a:solidFill>
              </a:rPr>
              <a:t>防止同步發電機因負載變動所產生的追逐現象。</a:t>
            </a:r>
          </a:p>
          <a:p>
            <a:pPr marL="361950" indent="-361950"/>
            <a:r>
              <a:rPr lang="en-US" altLang="zh-TW" dirty="0"/>
              <a:t>5. </a:t>
            </a:r>
            <a:r>
              <a:rPr lang="zh-TW" altLang="en-US" dirty="0"/>
              <a:t>散熱裝置</a:t>
            </a:r>
            <a:r>
              <a:rPr lang="zh-TW" altLang="en-US" dirty="0" smtClean="0"/>
              <a:t>：冷卻</a:t>
            </a:r>
            <a:r>
              <a:rPr lang="zh-TW" altLang="en-US" dirty="0"/>
              <a:t>方式可分為空氣冷卻式、氫氣冷卻式、水冷式、油冷式等。</a:t>
            </a:r>
          </a:p>
        </p:txBody>
      </p:sp>
    </p:spTree>
    <p:extLst>
      <p:ext uri="{BB962C8B-B14F-4D97-AF65-F5344CB8AC3E}">
        <p14:creationId xmlns:p14="http://schemas.microsoft.com/office/powerpoint/2010/main" val="4088632649"/>
      </p:ext>
    </p:extLst>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內容版面配置區 4"/>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、依據發電型態</a:t>
            </a:r>
          </a:p>
          <a:p>
            <a:pPr>
              <a:tabLst>
                <a:tab pos="361950" algn="l"/>
                <a:tab pos="712788" algn="l"/>
              </a:tabLst>
            </a:pPr>
            <a:r>
              <a:rPr lang="en-US" altLang="zh-TW" dirty="0" smtClean="0"/>
              <a:t>	</a:t>
            </a:r>
            <a:r>
              <a:rPr lang="zh-TW" altLang="en-US" dirty="0" smtClean="0">
                <a:solidFill>
                  <a:srgbClr val="0099FF"/>
                </a:solidFill>
              </a:rPr>
              <a:t>同步</a:t>
            </a:r>
            <a:r>
              <a:rPr lang="zh-TW" altLang="en-US" dirty="0">
                <a:solidFill>
                  <a:srgbClr val="0099FF"/>
                </a:solidFill>
              </a:rPr>
              <a:t>發電機的目的是產生交流電能</a:t>
            </a:r>
            <a:r>
              <a:rPr lang="zh-TW" altLang="en-US" dirty="0"/>
              <a:t>，依據產生交流電源的型態分為： </a:t>
            </a:r>
          </a:p>
          <a:p>
            <a:r>
              <a:rPr lang="en-US" altLang="zh-TW" dirty="0"/>
              <a:t>1. </a:t>
            </a:r>
            <a:r>
              <a:rPr lang="zh-TW" altLang="en-US" dirty="0"/>
              <a:t>單相發電機</a:t>
            </a:r>
            <a:r>
              <a:rPr lang="en-US" altLang="zh-TW" dirty="0"/>
              <a:t>(single-phase generator) </a:t>
            </a:r>
          </a:p>
          <a:p>
            <a:pPr marL="361950"/>
            <a:r>
              <a:rPr lang="zh-TW" altLang="en-US" dirty="0"/>
              <a:t>如圖</a:t>
            </a:r>
            <a:r>
              <a:rPr lang="en-US" altLang="zh-TW" dirty="0"/>
              <a:t>8-2(a)</a:t>
            </a:r>
            <a:r>
              <a:rPr lang="zh-TW" altLang="en-US" dirty="0"/>
              <a:t>，發電機內只有一組電樞繞組，當繞組受到旋轉中的永久磁鐵</a:t>
            </a:r>
            <a:r>
              <a:rPr lang="en-US" altLang="zh-TW" dirty="0"/>
              <a:t>( </a:t>
            </a:r>
            <a:r>
              <a:rPr lang="zh-TW" altLang="en-US" dirty="0"/>
              <a:t>或電磁鐵</a:t>
            </a:r>
            <a:r>
              <a:rPr lang="en-US" altLang="zh-TW" dirty="0"/>
              <a:t>) </a:t>
            </a:r>
            <a:r>
              <a:rPr lang="zh-TW" altLang="en-US" dirty="0"/>
              <a:t>切割時，繞組感應產生如圖</a:t>
            </a:r>
            <a:r>
              <a:rPr lang="en-US" altLang="zh-TW" dirty="0"/>
              <a:t>8-2(b) </a:t>
            </a:r>
            <a:r>
              <a:rPr lang="zh-TW" altLang="en-US" dirty="0"/>
              <a:t>所示的單相交流電壓</a:t>
            </a:r>
            <a:r>
              <a:rPr lang="zh-TW" altLang="en-US" dirty="0" smtClean="0"/>
              <a:t>。</a:t>
            </a:r>
            <a:endParaRPr lang="zh-TW" altLang="en-US" dirty="0"/>
          </a:p>
        </p:txBody>
      </p:sp>
    </p:spTree>
    <p:extLst>
      <p:ext uri="{BB962C8B-B14F-4D97-AF65-F5344CB8AC3E}">
        <p14:creationId xmlns:p14="http://schemas.microsoft.com/office/powerpoint/2010/main" val="1120108671"/>
      </p:ext>
    </p:extLst>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492896"/>
            <a:ext cx="6682006" cy="3129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2526287"/>
      </p:ext>
    </p:extLst>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2</a:t>
            </a:r>
            <a:r>
              <a:rPr lang="en-US" altLang="zh-TW" dirty="0"/>
              <a:t>. </a:t>
            </a:r>
            <a:r>
              <a:rPr lang="zh-TW" altLang="en-US" dirty="0"/>
              <a:t>三相發電機</a:t>
            </a:r>
            <a:r>
              <a:rPr lang="en-US" altLang="zh-TW" dirty="0"/>
              <a:t>(three-phase generator) </a:t>
            </a:r>
          </a:p>
          <a:p>
            <a:pPr marL="361950" eaLnBrk="1"/>
            <a:r>
              <a:rPr lang="zh-TW" altLang="en-US" dirty="0"/>
              <a:t>如圖</a:t>
            </a:r>
            <a:r>
              <a:rPr lang="en-US" altLang="zh-TW" dirty="0"/>
              <a:t>8-3(a)</a:t>
            </a:r>
            <a:r>
              <a:rPr lang="zh-TW" altLang="en-US" dirty="0"/>
              <a:t>，</a:t>
            </a:r>
            <a:r>
              <a:rPr lang="zh-TW" altLang="en-US" dirty="0">
                <a:solidFill>
                  <a:srgbClr val="0099FF"/>
                </a:solidFill>
              </a:rPr>
              <a:t>發電機內部有三組線徑與匝數相同的電樞繞組，彼此互隔</a:t>
            </a:r>
            <a:r>
              <a:rPr lang="en-US" altLang="zh-TW" dirty="0">
                <a:solidFill>
                  <a:srgbClr val="0099FF"/>
                </a:solidFill>
              </a:rPr>
              <a:t>120° </a:t>
            </a:r>
            <a:r>
              <a:rPr lang="zh-TW" altLang="en-US" dirty="0">
                <a:solidFill>
                  <a:srgbClr val="0099FF"/>
                </a:solidFill>
              </a:rPr>
              <a:t>電機角</a:t>
            </a:r>
            <a:r>
              <a:rPr lang="zh-TW" altLang="en-US" dirty="0"/>
              <a:t>，以</a:t>
            </a:r>
            <a:r>
              <a:rPr lang="en-US" altLang="zh-TW" dirty="0"/>
              <a:t>Y </a:t>
            </a:r>
            <a:r>
              <a:rPr lang="zh-TW" altLang="en-US" dirty="0" smtClean="0"/>
              <a:t>接</a:t>
            </a:r>
            <a:r>
              <a:rPr lang="en-US" altLang="zh-TW" dirty="0" smtClean="0"/>
              <a:t/>
            </a:r>
            <a:br>
              <a:rPr lang="en-US" altLang="zh-TW" dirty="0" smtClean="0"/>
            </a:br>
            <a:r>
              <a:rPr lang="en-US" altLang="zh-TW" dirty="0" smtClean="0"/>
              <a:t>(</a:t>
            </a:r>
            <a:r>
              <a:rPr lang="zh-TW" altLang="en-US" dirty="0" smtClean="0"/>
              <a:t>或</a:t>
            </a:r>
            <a:r>
              <a:rPr lang="en-US" altLang="zh-TW" dirty="0"/>
              <a:t>Δ</a:t>
            </a:r>
            <a:r>
              <a:rPr lang="en-US" altLang="zh-TW" i="1" dirty="0"/>
              <a:t> </a:t>
            </a:r>
            <a:r>
              <a:rPr lang="zh-TW" altLang="en-US" dirty="0"/>
              <a:t>接</a:t>
            </a:r>
            <a:r>
              <a:rPr lang="en-US" altLang="zh-TW" dirty="0"/>
              <a:t>) </a:t>
            </a:r>
            <a:r>
              <a:rPr lang="zh-TW" altLang="en-US" dirty="0"/>
              <a:t>方式連接。</a:t>
            </a: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4522" y="3284984"/>
            <a:ext cx="6481492" cy="3246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047147"/>
      </p:ext>
    </p:extLst>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、依據基本</a:t>
            </a:r>
            <a:r>
              <a:rPr lang="zh-TW" altLang="en-US" sz="3200" b="1" dirty="0" smtClean="0">
                <a:solidFill>
                  <a:srgbClr val="00B050"/>
                </a:solidFill>
              </a:rPr>
              <a:t>構造</a:t>
            </a:r>
            <a:endParaRPr lang="en-US" altLang="zh-TW" sz="3200" b="1" dirty="0" smtClean="0">
              <a:solidFill>
                <a:srgbClr val="00B050"/>
              </a:solidFill>
            </a:endParaRPr>
          </a:p>
          <a:p>
            <a:pPr indent="361950"/>
            <a:r>
              <a:rPr lang="zh-TW" altLang="en-US" dirty="0" smtClean="0"/>
              <a:t>同步</a:t>
            </a:r>
            <a:r>
              <a:rPr lang="zh-TW" altLang="en-US" dirty="0"/>
              <a:t>發電機依據轉子構造分成： </a:t>
            </a:r>
          </a:p>
          <a:p>
            <a:r>
              <a:rPr lang="en-US" altLang="zh-TW" dirty="0"/>
              <a:t>1. </a:t>
            </a:r>
            <a:r>
              <a:rPr lang="zh-TW" altLang="en-US" dirty="0"/>
              <a:t>旋轉電樞式</a:t>
            </a:r>
            <a:r>
              <a:rPr lang="en-US" altLang="zh-TW" dirty="0"/>
              <a:t>(revolving-armature type) </a:t>
            </a:r>
          </a:p>
          <a:p>
            <a:pPr marL="361950"/>
            <a:r>
              <a:rPr lang="zh-TW" altLang="en-US" dirty="0" smtClean="0">
                <a:solidFill>
                  <a:srgbClr val="0099FF"/>
                </a:solidFill>
              </a:rPr>
              <a:t>簡稱為轉電式。</a:t>
            </a:r>
            <a:r>
              <a:rPr lang="zh-TW" altLang="en-US" dirty="0" smtClean="0"/>
              <a:t>架構如圖</a:t>
            </a:r>
            <a:r>
              <a:rPr lang="en-US" altLang="zh-TW" dirty="0" smtClean="0"/>
              <a:t>8-4(a)</a:t>
            </a:r>
            <a:r>
              <a:rPr lang="zh-TW" altLang="en-US" dirty="0" smtClean="0"/>
              <a:t>，</a:t>
            </a:r>
            <a:r>
              <a:rPr lang="zh-TW" altLang="en-US" dirty="0" smtClean="0">
                <a:solidFill>
                  <a:srgbClr val="0099FF"/>
                </a:solidFill>
              </a:rPr>
              <a:t>將負責發電的電樞繞組放在轉子由外力旋轉， 負責提供磁通的磁場繞組</a:t>
            </a:r>
            <a:r>
              <a:rPr lang="en-US" altLang="zh-TW" dirty="0" smtClean="0">
                <a:solidFill>
                  <a:srgbClr val="0099FF"/>
                </a:solidFill>
              </a:rPr>
              <a:t>(</a:t>
            </a:r>
            <a:r>
              <a:rPr lang="en-US" altLang="zh-TW" i="1" dirty="0" smtClean="0">
                <a:solidFill>
                  <a:srgbClr val="0099FF"/>
                </a:solidFill>
              </a:rPr>
              <a:t>F</a:t>
            </a:r>
            <a:r>
              <a:rPr lang="en-US" altLang="zh-TW" baseline="-25000" dirty="0" smtClean="0">
                <a:solidFill>
                  <a:srgbClr val="0099FF"/>
                </a:solidFill>
              </a:rPr>
              <a:t>1</a:t>
            </a:r>
            <a:r>
              <a:rPr lang="zh-TW" altLang="en-US" dirty="0" smtClean="0">
                <a:solidFill>
                  <a:srgbClr val="0099FF"/>
                </a:solidFill>
              </a:rPr>
              <a:t>、</a:t>
            </a:r>
            <a:r>
              <a:rPr lang="en-US" altLang="zh-TW" i="1" dirty="0" smtClean="0">
                <a:solidFill>
                  <a:srgbClr val="0099FF"/>
                </a:solidFill>
              </a:rPr>
              <a:t>F</a:t>
            </a:r>
            <a:r>
              <a:rPr lang="en-US" altLang="zh-TW" baseline="-25000" dirty="0" smtClean="0">
                <a:solidFill>
                  <a:srgbClr val="0099FF"/>
                </a:solidFill>
              </a:rPr>
              <a:t>1</a:t>
            </a:r>
            <a:r>
              <a:rPr lang="en-US" altLang="zh-TW" dirty="0" smtClean="0">
                <a:solidFill>
                  <a:srgbClr val="0099FF"/>
                </a:solidFill>
              </a:rPr>
              <a:t>) </a:t>
            </a:r>
            <a:r>
              <a:rPr lang="zh-TW" altLang="en-US" dirty="0" smtClean="0">
                <a:solidFill>
                  <a:srgbClr val="0099FF"/>
                </a:solidFill>
              </a:rPr>
              <a:t>置於定子。</a:t>
            </a:r>
            <a:endParaRPr lang="en-US" altLang="zh-TW" dirty="0" smtClean="0">
              <a:solidFill>
                <a:srgbClr val="0099FF"/>
              </a:solidFill>
            </a:endParaRPr>
          </a:p>
          <a:p>
            <a:pPr>
              <a:tabLst>
                <a:tab pos="361950" algn="l"/>
              </a:tabLst>
            </a:pPr>
            <a:r>
              <a:rPr lang="en-US" altLang="zh-TW" dirty="0"/>
              <a:t>	</a:t>
            </a:r>
            <a:r>
              <a:rPr lang="zh-TW" altLang="en-US" dirty="0" smtClean="0">
                <a:solidFill>
                  <a:srgbClr val="0099FF"/>
                </a:solidFill>
              </a:rPr>
              <a:t>運用</a:t>
            </a:r>
            <a:r>
              <a:rPr lang="zh-TW" altLang="en-US" dirty="0">
                <a:solidFill>
                  <a:srgbClr val="0099FF"/>
                </a:solidFill>
              </a:rPr>
              <a:t>於低壓小容量的小型機種。</a:t>
            </a:r>
            <a:endParaRPr lang="en-US" altLang="zh-TW" dirty="0" smtClean="0">
              <a:solidFill>
                <a:srgbClr val="0099FF"/>
              </a:solidFill>
            </a:endParaRPr>
          </a:p>
          <a:p>
            <a:pPr marL="361950"/>
            <a:endParaRPr lang="zh-TW" altLang="en-US" dirty="0"/>
          </a:p>
        </p:txBody>
      </p:sp>
    </p:spTree>
    <p:extLst>
      <p:ext uri="{BB962C8B-B14F-4D97-AF65-F5344CB8AC3E}">
        <p14:creationId xmlns:p14="http://schemas.microsoft.com/office/powerpoint/2010/main" val="2799210193"/>
      </p:ext>
    </p:extLst>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2204864"/>
            <a:ext cx="4968552" cy="3110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3" y="5445224"/>
            <a:ext cx="2969121" cy="322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6239621"/>
      </p:ext>
    </p:extLst>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46489" y="2060848"/>
            <a:ext cx="5451022" cy="3726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5724128" y="5425479"/>
            <a:ext cx="723275" cy="307777"/>
          </a:xfrm>
          <a:prstGeom prst="rect">
            <a:avLst/>
          </a:prstGeom>
          <a:noFill/>
        </p:spPr>
        <p:txBody>
          <a:bodyPr wrap="none" rtlCol="0">
            <a:spAutoFit/>
          </a:bodyPr>
          <a:lstStyle/>
          <a:p>
            <a:r>
              <a:rPr lang="zh-TW" altLang="en-US" sz="1400" b="0" dirty="0" smtClean="0">
                <a:solidFill>
                  <a:schemeClr val="tx1"/>
                </a:solidFill>
                <a:latin typeface="文鼎中黑" panose="020B0609010101010101" pitchFamily="49" charset="-120"/>
                <a:ea typeface="文鼎中黑" panose="020B0609010101010101" pitchFamily="49" charset="-120"/>
              </a:rPr>
              <a:t>（續）</a:t>
            </a:r>
            <a:endParaRPr lang="zh-TW" altLang="en-US" sz="1400" b="0" dirty="0">
              <a:solidFill>
                <a:schemeClr val="tx1"/>
              </a:solidFill>
              <a:latin typeface="文鼎中黑" panose="020B0609010101010101" pitchFamily="49" charset="-120"/>
              <a:ea typeface="文鼎中黑" panose="020B0609010101010101" pitchFamily="49" charset="-120"/>
            </a:endParaRPr>
          </a:p>
        </p:txBody>
      </p:sp>
    </p:spTree>
    <p:extLst>
      <p:ext uri="{BB962C8B-B14F-4D97-AF65-F5344CB8AC3E}">
        <p14:creationId xmlns:p14="http://schemas.microsoft.com/office/powerpoint/2010/main" val="1953582514"/>
      </p:ext>
    </p:extLst>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2</a:t>
            </a:r>
            <a:r>
              <a:rPr lang="en-US" altLang="zh-TW" dirty="0"/>
              <a:t>. </a:t>
            </a:r>
            <a:r>
              <a:rPr lang="zh-TW" altLang="en-US" dirty="0"/>
              <a:t>旋轉磁場式</a:t>
            </a:r>
            <a:r>
              <a:rPr lang="en-US" altLang="zh-TW" dirty="0"/>
              <a:t>(revolving-field type) </a:t>
            </a:r>
          </a:p>
          <a:p>
            <a:pPr marL="361950" eaLnBrk="1"/>
            <a:r>
              <a:rPr lang="zh-TW" altLang="en-US" dirty="0">
                <a:solidFill>
                  <a:srgbClr val="0099FF"/>
                </a:solidFill>
              </a:rPr>
              <a:t>簡稱為轉磁式。</a:t>
            </a:r>
            <a:r>
              <a:rPr lang="zh-TW" altLang="en-US" dirty="0"/>
              <a:t>架構如圖</a:t>
            </a:r>
            <a:r>
              <a:rPr lang="en-US" altLang="zh-TW" dirty="0"/>
              <a:t>8-5(a)</a:t>
            </a:r>
            <a:r>
              <a:rPr lang="zh-TW" altLang="en-US" dirty="0"/>
              <a:t>，將</a:t>
            </a:r>
            <a:r>
              <a:rPr lang="zh-TW" altLang="en-US" dirty="0">
                <a:solidFill>
                  <a:srgbClr val="0099FF"/>
                </a:solidFill>
              </a:rPr>
              <a:t>負責提供磁通的磁場繞組</a:t>
            </a:r>
            <a:r>
              <a:rPr lang="en-US" altLang="zh-TW" dirty="0">
                <a:solidFill>
                  <a:srgbClr val="0099FF"/>
                </a:solidFill>
              </a:rPr>
              <a:t>(</a:t>
            </a:r>
            <a:r>
              <a:rPr lang="en-US" altLang="zh-TW" i="1" dirty="0">
                <a:solidFill>
                  <a:srgbClr val="0099FF"/>
                </a:solidFill>
              </a:rPr>
              <a:t>F</a:t>
            </a:r>
            <a:r>
              <a:rPr lang="en-US" altLang="zh-TW" baseline="-25000" dirty="0">
                <a:solidFill>
                  <a:srgbClr val="0099FF"/>
                </a:solidFill>
              </a:rPr>
              <a:t>1</a:t>
            </a:r>
            <a:r>
              <a:rPr lang="zh-TW" altLang="en-US" dirty="0">
                <a:solidFill>
                  <a:srgbClr val="0099FF"/>
                </a:solidFill>
              </a:rPr>
              <a:t>、</a:t>
            </a:r>
            <a:r>
              <a:rPr lang="en-US" altLang="zh-TW" i="1" dirty="0">
                <a:solidFill>
                  <a:srgbClr val="0099FF"/>
                </a:solidFill>
              </a:rPr>
              <a:t>F</a:t>
            </a:r>
            <a:r>
              <a:rPr lang="en-US" altLang="zh-TW" baseline="-25000" dirty="0">
                <a:solidFill>
                  <a:srgbClr val="0099FF"/>
                </a:solidFill>
              </a:rPr>
              <a:t>2</a:t>
            </a:r>
            <a:r>
              <a:rPr lang="en-US" altLang="zh-TW" dirty="0">
                <a:solidFill>
                  <a:srgbClr val="0099FF"/>
                </a:solidFill>
              </a:rPr>
              <a:t>) </a:t>
            </a:r>
            <a:r>
              <a:rPr lang="zh-TW" altLang="en-US" dirty="0">
                <a:solidFill>
                  <a:srgbClr val="0099FF"/>
                </a:solidFill>
              </a:rPr>
              <a:t>置於轉子由外力旋轉，負責發電的電樞繞組置於定子</a:t>
            </a:r>
            <a:r>
              <a:rPr lang="zh-TW" altLang="en-US" dirty="0" smtClean="0">
                <a:solidFill>
                  <a:srgbClr val="0099FF"/>
                </a:solidFill>
              </a:rPr>
              <a:t>。</a:t>
            </a:r>
            <a:r>
              <a:rPr lang="zh-TW" altLang="en-US" dirty="0" smtClean="0"/>
              <a:t>磁場</a:t>
            </a:r>
            <a:r>
              <a:rPr lang="zh-TW" altLang="en-US" dirty="0"/>
              <a:t>繞組所需要的低壓直流電，如圖</a:t>
            </a:r>
            <a:r>
              <a:rPr lang="en-US" altLang="zh-TW" dirty="0"/>
              <a:t>8-5(b)</a:t>
            </a:r>
            <a:r>
              <a:rPr lang="zh-TW" altLang="en-US" dirty="0"/>
              <a:t>，只需要兩個滑環與兩個電刷即可，絕緣處理較為</a:t>
            </a:r>
            <a:r>
              <a:rPr lang="zh-TW" altLang="en-US" dirty="0" smtClean="0"/>
              <a:t>容易。</a:t>
            </a:r>
            <a:r>
              <a:rPr lang="zh-TW" altLang="en-US" dirty="0" smtClean="0">
                <a:solidFill>
                  <a:srgbClr val="0099FF"/>
                </a:solidFill>
              </a:rPr>
              <a:t>適用</a:t>
            </a:r>
            <a:r>
              <a:rPr lang="zh-TW" altLang="en-US" dirty="0">
                <a:solidFill>
                  <a:srgbClr val="0099FF"/>
                </a:solidFill>
              </a:rPr>
              <a:t>於高壓大容量的機種， 普遍用於各發電廠內</a:t>
            </a:r>
            <a:r>
              <a:rPr lang="zh-TW" altLang="en-US" dirty="0" smtClean="0">
                <a:solidFill>
                  <a:srgbClr val="0099FF"/>
                </a:solidFill>
              </a:rPr>
              <a:t>。</a:t>
            </a:r>
            <a:endParaRPr lang="zh-TW" altLang="en-US" dirty="0">
              <a:solidFill>
                <a:srgbClr val="0099FF"/>
              </a:solidFill>
            </a:endParaRPr>
          </a:p>
        </p:txBody>
      </p:sp>
    </p:spTree>
    <p:extLst>
      <p:ext uri="{BB962C8B-B14F-4D97-AF65-F5344CB8AC3E}">
        <p14:creationId xmlns:p14="http://schemas.microsoft.com/office/powerpoint/2010/main" val="329971920"/>
      </p:ext>
    </p:extLst>
  </p:cSld>
  <p:clrMapOvr>
    <a:masterClrMapping/>
  </p:clrMapOvr>
  <p:transition>
    <p:wipe/>
  </p:transition>
  <p:timing>
    <p:tnLst>
      <p:par>
        <p:cTn id="1" dur="indefinite" restart="never" nodeType="tmRoot"/>
      </p:par>
    </p:tnLst>
  </p:timing>
</p:sld>
</file>

<file path=ppt/theme/theme1.xml><?xml version="1.0" encoding="utf-8"?>
<a:theme xmlns:a="http://schemas.openxmlformats.org/drawingml/2006/main" name="25_1-1">
  <a:themeElements>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5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5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5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5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5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5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5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5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7_1-1">
  <a:themeElements>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7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7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7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7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7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7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7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7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2693</TotalTime>
  <Words>528</Words>
  <Application>Microsoft Office PowerPoint</Application>
  <PresentationFormat>如螢幕大小 (4:3)</PresentationFormat>
  <Paragraphs>51</Paragraphs>
  <Slides>22</Slides>
  <Notes>0</Notes>
  <HiddenSlides>0</HiddenSlides>
  <MMClips>0</MMClips>
  <ScaleCrop>false</ScaleCrop>
  <HeadingPairs>
    <vt:vector size="4" baseType="variant">
      <vt:variant>
        <vt:lpstr>佈景主題</vt:lpstr>
      </vt:variant>
      <vt:variant>
        <vt:i4>2</vt:i4>
      </vt:variant>
      <vt:variant>
        <vt:lpstr>投影片標題</vt:lpstr>
      </vt:variant>
      <vt:variant>
        <vt:i4>22</vt:i4>
      </vt:variant>
    </vt:vector>
  </HeadingPairs>
  <TitlesOfParts>
    <vt:vector size="24" baseType="lpstr">
      <vt:lpstr>25_1-1</vt:lpstr>
      <vt:lpstr>27_1-1</vt:lpstr>
      <vt:lpstr>PowerPoint 簡報</vt:lpstr>
      <vt:lpstr>8-1　同步發電機的分類</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8-2　同步發電機的構造</vt:lpstr>
      <vt:lpstr>PowerPoint 簡報</vt:lpstr>
      <vt:lpstr>PowerPoint 簡報</vt:lpstr>
      <vt:lpstr>PowerPoint 簡報</vt:lpstr>
    </vt:vector>
  </TitlesOfParts>
  <Company>CHWA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06346_數學I</dc:title>
  <dc:creator>CHWA</dc:creator>
  <cp:lastModifiedBy>chwa</cp:lastModifiedBy>
  <cp:revision>366</cp:revision>
  <dcterms:created xsi:type="dcterms:W3CDTF">2008-07-10T09:39:22Z</dcterms:created>
  <dcterms:modified xsi:type="dcterms:W3CDTF">2021-02-05T07:26:20Z</dcterms:modified>
</cp:coreProperties>
</file>