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6" r:id="rId5"/>
  </p:sldMasterIdLst>
  <p:notesMasterIdLst>
    <p:notesMasterId r:id="rId39"/>
  </p:notesMasterIdLst>
  <p:handoutMasterIdLst>
    <p:handoutMasterId r:id="rId40"/>
  </p:handoutMasterIdLst>
  <p:sldIdLst>
    <p:sldId id="258" r:id="rId6"/>
    <p:sldId id="364" r:id="rId7"/>
    <p:sldId id="383" r:id="rId8"/>
    <p:sldId id="366" r:id="rId9"/>
    <p:sldId id="365" r:id="rId10"/>
    <p:sldId id="384" r:id="rId11"/>
    <p:sldId id="385" r:id="rId12"/>
    <p:sldId id="367" r:id="rId13"/>
    <p:sldId id="386" r:id="rId14"/>
    <p:sldId id="368" r:id="rId15"/>
    <p:sldId id="387" r:id="rId16"/>
    <p:sldId id="388" r:id="rId17"/>
    <p:sldId id="369" r:id="rId18"/>
    <p:sldId id="389" r:id="rId19"/>
    <p:sldId id="370" r:id="rId20"/>
    <p:sldId id="375" r:id="rId21"/>
    <p:sldId id="371" r:id="rId22"/>
    <p:sldId id="390" r:id="rId23"/>
    <p:sldId id="372" r:id="rId24"/>
    <p:sldId id="391" r:id="rId25"/>
    <p:sldId id="392" r:id="rId26"/>
    <p:sldId id="393" r:id="rId27"/>
    <p:sldId id="374" r:id="rId28"/>
    <p:sldId id="377" r:id="rId29"/>
    <p:sldId id="378" r:id="rId30"/>
    <p:sldId id="394" r:id="rId31"/>
    <p:sldId id="379" r:id="rId32"/>
    <p:sldId id="395" r:id="rId33"/>
    <p:sldId id="396" r:id="rId34"/>
    <p:sldId id="381" r:id="rId35"/>
    <p:sldId id="382" r:id="rId36"/>
    <p:sldId id="397" r:id="rId37"/>
    <p:sldId id="398" r:id="rId38"/>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charset="-120"/>
        <a:cs typeface="+mn-cs"/>
      </a:defRPr>
    </a:lvl5pPr>
    <a:lvl6pPr marL="2286000" algn="l" defTabSz="914400" rtl="0" eaLnBrk="1" latinLnBrk="0" hangingPunct="1">
      <a:defRPr kumimoji="1" b="1" kern="1200">
        <a:solidFill>
          <a:schemeClr val="bg1"/>
        </a:solidFill>
        <a:latin typeface="Times New Roman" pitchFamily="18" charset="0"/>
        <a:ea typeface="新細明體" charset="-120"/>
        <a:cs typeface="+mn-cs"/>
      </a:defRPr>
    </a:lvl6pPr>
    <a:lvl7pPr marL="2743200" algn="l" defTabSz="914400" rtl="0" eaLnBrk="1" latinLnBrk="0" hangingPunct="1">
      <a:defRPr kumimoji="1" b="1" kern="1200">
        <a:solidFill>
          <a:schemeClr val="bg1"/>
        </a:solidFill>
        <a:latin typeface="Times New Roman" pitchFamily="18" charset="0"/>
        <a:ea typeface="新細明體" charset="-120"/>
        <a:cs typeface="+mn-cs"/>
      </a:defRPr>
    </a:lvl7pPr>
    <a:lvl8pPr marL="3200400" algn="l" defTabSz="914400" rtl="0" eaLnBrk="1" latinLnBrk="0" hangingPunct="1">
      <a:defRPr kumimoji="1" b="1" kern="1200">
        <a:solidFill>
          <a:schemeClr val="bg1"/>
        </a:solidFill>
        <a:latin typeface="Times New Roman" pitchFamily="18" charset="0"/>
        <a:ea typeface="新細明體" charset="-120"/>
        <a:cs typeface="+mn-cs"/>
      </a:defRPr>
    </a:lvl8pPr>
    <a:lvl9pPr marL="3657600" algn="l" defTabSz="914400" rtl="0" eaLnBrk="1" latinLnBrk="0" hangingPunct="1">
      <a:defRPr kumimoji="1" b="1" kern="1200">
        <a:solidFill>
          <a:schemeClr val="bg1"/>
        </a:solidFill>
        <a:latin typeface="Times New Roman" pitchFamily="18"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99CC"/>
    <a:srgbClr val="FF5050"/>
    <a:srgbClr val="FF00FF"/>
    <a:srgbClr val="4F4FFF"/>
    <a:srgbClr val="336699"/>
    <a:srgbClr val="3399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86"/>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C392DB6B-D586-454B-93B3-57CB1583842B}" type="slidenum">
              <a:rPr lang="en-US" altLang="zh-TW"/>
              <a:pPr>
                <a:defRPr/>
              </a:pPr>
              <a:t>‹#›</a:t>
            </a:fld>
            <a:endParaRPr lang="en-US" altLang="zh-TW"/>
          </a:p>
        </p:txBody>
      </p:sp>
    </p:spTree>
    <p:extLst>
      <p:ext uri="{BB962C8B-B14F-4D97-AF65-F5344CB8AC3E}">
        <p14:creationId xmlns:p14="http://schemas.microsoft.com/office/powerpoint/2010/main" val="91946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2D4F0-1D65-48B4-BE10-BEAE67BDD810}" type="datetimeFigureOut">
              <a:rPr lang="zh-TW" altLang="en-US" smtClean="0"/>
              <a:t>2021/2/5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5D92E-7909-480B-9B6A-9D7E65A51906}" type="slidenum">
              <a:rPr lang="zh-TW" altLang="en-US" smtClean="0"/>
              <a:t>‹#›</a:t>
            </a:fld>
            <a:endParaRPr lang="zh-TW" altLang="en-US"/>
          </a:p>
        </p:txBody>
      </p:sp>
    </p:spTree>
    <p:extLst>
      <p:ext uri="{BB962C8B-B14F-4D97-AF65-F5344CB8AC3E}">
        <p14:creationId xmlns:p14="http://schemas.microsoft.com/office/powerpoint/2010/main" val="331313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F65D92E-7909-480B-9B6A-9D7E65A51906}" type="slidenum">
              <a:rPr lang="zh-TW" altLang="en-US" smtClean="0"/>
              <a:t>1</a:t>
            </a:fld>
            <a:endParaRPr lang="zh-TW" altLang="en-US"/>
          </a:p>
        </p:txBody>
      </p:sp>
    </p:spTree>
    <p:extLst>
      <p:ext uri="{BB962C8B-B14F-4D97-AF65-F5344CB8AC3E}">
        <p14:creationId xmlns:p14="http://schemas.microsoft.com/office/powerpoint/2010/main" val="37466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36263709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4117143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3143480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41253473"/>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5973389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289328717"/>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866392"/>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9265716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994615976"/>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7081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66475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8702846"/>
      </p:ext>
    </p:extLst>
  </p:cSld>
  <p:clrMapOvr>
    <a:masterClrMapping/>
  </p:clrMapOvr>
  <p:transition>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557629312"/>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46330522"/>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74044412"/>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4463915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059814429"/>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230712896"/>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7856671"/>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1767524"/>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866900611"/>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768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749630771"/>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40804943"/>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964533799"/>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1935908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7649024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1232077179"/>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8302"/>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61828145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153466738"/>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1293163"/>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92172579"/>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1986584"/>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55910309"/>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29507868"/>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11417866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42911"/>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59244161"/>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942937377"/>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8479132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053039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0483707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79931739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755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215862671"/>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8825445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2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1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2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7.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 Target="../slides/slide2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3" Type="http://schemas.openxmlformats.org/officeDocument/2006/relationships/slideLayout" Target="../slideLayouts/slideLayout36.xml"/><Relationship Id="rId7" Type="http://schemas.openxmlformats.org/officeDocument/2006/relationships/image" Target="../media/image3.png"/><Relationship Id="rId12" Type="http://schemas.openxmlformats.org/officeDocument/2006/relationships/slide" Target="../slides/slide1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27.xml"/><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E25A597E-7FF6-40DB-BB2D-31F450188754}"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229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10-4</a:t>
            </a:r>
          </a:p>
        </p:txBody>
      </p:sp>
      <p:sp>
        <p:nvSpPr>
          <p:cNvPr id="16"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sz="2800" b="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AA68CC2-05E5-4565-A8CA-EB2CF5EA67A3}"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331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6"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10-3</a:t>
            </a:r>
          </a:p>
        </p:txBody>
      </p:sp>
      <p:sp>
        <p:nvSpPr>
          <p:cNvPr id="17"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10-2</a:t>
            </a:r>
          </a:p>
        </p:txBody>
      </p:sp>
      <p:sp>
        <p:nvSpPr>
          <p:cNvPr id="21"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10-1</a:t>
            </a:r>
          </a:p>
        </p:txBody>
      </p:sp>
      <p:sp>
        <p:nvSpPr>
          <p:cNvPr id="22"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10-4</a:t>
            </a:r>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4C62BBD-F912-4233-85F9-920321F7803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1"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10-3</a:t>
            </a:r>
          </a:p>
        </p:txBody>
      </p:sp>
      <p:sp>
        <p:nvSpPr>
          <p:cNvPr id="22"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10-2</a:t>
            </a:r>
          </a:p>
        </p:txBody>
      </p:sp>
      <p:sp>
        <p:nvSpPr>
          <p:cNvPr id="23"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10-1</a:t>
            </a:r>
          </a:p>
        </p:txBody>
      </p:sp>
      <p:sp>
        <p:nvSpPr>
          <p:cNvPr id="24"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10-4</a:t>
            </a:r>
          </a:p>
        </p:txBody>
      </p:sp>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dirty="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dirty="0" smtClean="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536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0870DDD-EA90-41BC-A5B0-55D342E05C4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5365"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29"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10-3</a:t>
            </a:r>
          </a:p>
        </p:txBody>
      </p:sp>
      <p:sp>
        <p:nvSpPr>
          <p:cNvPr id="30"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10-2</a:t>
            </a:r>
          </a:p>
        </p:txBody>
      </p:sp>
      <p:sp>
        <p:nvSpPr>
          <p:cNvPr id="31"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10-1</a:t>
            </a:r>
          </a:p>
        </p:txBody>
      </p:sp>
      <p:sp>
        <p:nvSpPr>
          <p:cNvPr id="32"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10-4</a:t>
            </a:r>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23850" y="455613"/>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387" name="Rectangle 3"/>
          <p:cNvSpPr>
            <a:spLocks noGrp="1" noChangeArrowheads="1"/>
          </p:cNvSpPr>
          <p:nvPr>
            <p:ph type="body" idx="1"/>
          </p:nvPr>
        </p:nvSpPr>
        <p:spPr bwMode="auto">
          <a:xfrm>
            <a:off x="323850" y="1196975"/>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AEF0F56-D1C8-4F60-9511-6E1826BDEB1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sz="3200" b="1">
          <a:solidFill>
            <a:srgbClr val="0099FF"/>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31.xml"/><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slide" Target="slide17.xml"/><Relationship Id="rId5" Type="http://schemas.openxmlformats.org/officeDocument/2006/relationships/slide" Target="slide27.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6.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群組 70"/>
          <p:cNvGrpSpPr>
            <a:grpSpLocks/>
          </p:cNvGrpSpPr>
          <p:nvPr/>
        </p:nvGrpSpPr>
        <p:grpSpPr bwMode="auto">
          <a:xfrm>
            <a:off x="395288" y="1268413"/>
            <a:ext cx="6640512" cy="523875"/>
            <a:chOff x="413196" y="1239143"/>
            <a:chExt cx="6640002" cy="525049"/>
          </a:xfrm>
        </p:grpSpPr>
        <p:pic>
          <p:nvPicPr>
            <p:cNvPr id="17423" name="Picture 3" descr="D:\工作區\PPT\01_電群\64A9310 多媒體介面\image\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文字方塊 72"/>
            <p:cNvSpPr txBox="1">
              <a:spLocks noChangeArrowheads="1"/>
            </p:cNvSpPr>
            <p:nvPr/>
          </p:nvSpPr>
          <p:spPr bwMode="auto">
            <a:xfrm>
              <a:off x="414586" y="1369045"/>
              <a:ext cx="989062" cy="3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en-US" altLang="zh-TW" sz="2500" dirty="0" smtClean="0">
                  <a:solidFill>
                    <a:schemeClr val="tx1"/>
                  </a:solidFill>
                  <a:latin typeface="Arial Rounded MT Bold" pitchFamily="34" charset="0"/>
                  <a:ea typeface="Arial Unicode MS" pitchFamily="34" charset="-120"/>
                  <a:cs typeface="Arial Unicode MS" pitchFamily="34" charset="-120"/>
                </a:rPr>
                <a:t>CH10</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17425"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r>
                <a:rPr lang="zh-TW" altLang="en-US" sz="2400" dirty="0">
                  <a:solidFill>
                    <a:schemeClr val="tx1"/>
                  </a:solidFill>
                  <a:latin typeface="微軟正黑體" pitchFamily="34" charset="-120"/>
                  <a:ea typeface="微軟正黑體" pitchFamily="34" charset="-120"/>
                </a:rPr>
                <a:t>同步發電機之並聯運用</a:t>
              </a:r>
            </a:p>
          </p:txBody>
        </p:sp>
      </p:grpSp>
      <p:grpSp>
        <p:nvGrpSpPr>
          <p:cNvPr id="17411" name="群組 29"/>
          <p:cNvGrpSpPr>
            <a:grpSpLocks/>
          </p:cNvGrpSpPr>
          <p:nvPr/>
        </p:nvGrpSpPr>
        <p:grpSpPr bwMode="auto">
          <a:xfrm>
            <a:off x="323849" y="2420938"/>
            <a:ext cx="4014788" cy="347662"/>
            <a:chOff x="237141" y="1864959"/>
            <a:chExt cx="4014225" cy="347662"/>
          </a:xfrm>
        </p:grpSpPr>
        <p:sp>
          <p:nvSpPr>
            <p:cNvPr id="6157" name="Rectangle 44">
              <a:hlinkClick r:id="rId4" action="ppaction://hlinksldjump"/>
            </p:cNvPr>
            <p:cNvSpPr>
              <a:spLocks noChangeArrowheads="1"/>
            </p:cNvSpPr>
            <p:nvPr/>
          </p:nvSpPr>
          <p:spPr bwMode="auto">
            <a:xfrm>
              <a:off x="237141" y="1864959"/>
              <a:ext cx="567317"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10-1</a:t>
              </a:r>
              <a:endParaRPr lang="en-US" altLang="zh-TW" sz="1600" dirty="0">
                <a:latin typeface="+mj-lt"/>
              </a:endParaRPr>
            </a:p>
          </p:txBody>
        </p:sp>
        <p:sp>
          <p:nvSpPr>
            <p:cNvPr id="6158" name="Rectangle 45">
              <a:hlinkClick r:id="rId4" action="ppaction://hlinksldjump"/>
            </p:cNvPr>
            <p:cNvSpPr>
              <a:spLocks noChangeArrowheads="1"/>
            </p:cNvSpPr>
            <p:nvPr/>
          </p:nvSpPr>
          <p:spPr bwMode="auto">
            <a:xfrm>
              <a:off x="804458" y="1864959"/>
              <a:ext cx="3446908"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並聯運用的進行</a:t>
              </a:r>
            </a:p>
          </p:txBody>
        </p:sp>
      </p:grpSp>
      <p:grpSp>
        <p:nvGrpSpPr>
          <p:cNvPr id="17412" name="群組 29"/>
          <p:cNvGrpSpPr>
            <a:grpSpLocks/>
          </p:cNvGrpSpPr>
          <p:nvPr/>
        </p:nvGrpSpPr>
        <p:grpSpPr bwMode="auto">
          <a:xfrm>
            <a:off x="323850" y="2997200"/>
            <a:ext cx="4025900" cy="288925"/>
            <a:chOff x="237142" y="1864959"/>
            <a:chExt cx="4014225" cy="347662"/>
          </a:xfrm>
        </p:grpSpPr>
        <p:sp>
          <p:nvSpPr>
            <p:cNvPr id="6155" name="Rectangle 44">
              <a:hlinkClick r:id="rId5" action="ppaction://hlinksldjump"/>
            </p:cNvPr>
            <p:cNvSpPr>
              <a:spLocks noChangeArrowheads="1"/>
            </p:cNvSpPr>
            <p:nvPr/>
          </p:nvSpPr>
          <p:spPr bwMode="auto">
            <a:xfrm>
              <a:off x="237142" y="1864959"/>
              <a:ext cx="565752"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10-2</a:t>
              </a:r>
              <a:endParaRPr lang="en-US" altLang="zh-TW" sz="1600" dirty="0">
                <a:latin typeface="+mj-lt"/>
              </a:endParaRPr>
            </a:p>
          </p:txBody>
        </p:sp>
        <p:sp>
          <p:nvSpPr>
            <p:cNvPr id="6156" name="Rectangle 45">
              <a:hlinkClick r:id="rId6" action="ppaction://hlinksldjump"/>
            </p:cNvPr>
            <p:cNvSpPr>
              <a:spLocks noChangeArrowheads="1"/>
            </p:cNvSpPr>
            <p:nvPr/>
          </p:nvSpPr>
          <p:spPr bwMode="auto">
            <a:xfrm>
              <a:off x="802894" y="1864959"/>
              <a:ext cx="3448473"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並聯運用之方法</a:t>
              </a:r>
            </a:p>
          </p:txBody>
        </p:sp>
      </p:grpSp>
      <p:grpSp>
        <p:nvGrpSpPr>
          <p:cNvPr id="17413" name="群組 29"/>
          <p:cNvGrpSpPr>
            <a:grpSpLocks/>
          </p:cNvGrpSpPr>
          <p:nvPr/>
        </p:nvGrpSpPr>
        <p:grpSpPr bwMode="auto">
          <a:xfrm>
            <a:off x="323850" y="3500438"/>
            <a:ext cx="4032250" cy="347662"/>
            <a:chOff x="237142" y="1864959"/>
            <a:chExt cx="4014225" cy="347662"/>
          </a:xfrm>
        </p:grpSpPr>
        <p:sp>
          <p:nvSpPr>
            <p:cNvPr id="6153" name="Rectangle 44">
              <a:hlinkClick r:id="" action="ppaction://noaction"/>
            </p:cNvPr>
            <p:cNvSpPr>
              <a:spLocks noChangeArrowheads="1"/>
            </p:cNvSpPr>
            <p:nvPr/>
          </p:nvSpPr>
          <p:spPr bwMode="auto">
            <a:xfrm>
              <a:off x="237142" y="1864959"/>
              <a:ext cx="564860"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10-3</a:t>
              </a:r>
              <a:endParaRPr lang="en-US" altLang="zh-TW" sz="1600" dirty="0">
                <a:latin typeface="+mj-lt"/>
              </a:endParaRPr>
            </a:p>
          </p:txBody>
        </p:sp>
        <p:sp>
          <p:nvSpPr>
            <p:cNvPr id="6154" name="Rectangle 45">
              <a:hlinkClick r:id="rId5" action="ppaction://hlinksldjump"/>
            </p:cNvPr>
            <p:cNvSpPr>
              <a:spLocks noChangeArrowheads="1"/>
            </p:cNvSpPr>
            <p:nvPr/>
          </p:nvSpPr>
          <p:spPr bwMode="auto">
            <a:xfrm>
              <a:off x="802003" y="1864959"/>
              <a:ext cx="344936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負載分配</a:t>
              </a:r>
            </a:p>
          </p:txBody>
        </p:sp>
      </p:grpSp>
      <p:grpSp>
        <p:nvGrpSpPr>
          <p:cNvPr id="17414" name="群組 29"/>
          <p:cNvGrpSpPr>
            <a:grpSpLocks/>
          </p:cNvGrpSpPr>
          <p:nvPr/>
        </p:nvGrpSpPr>
        <p:grpSpPr bwMode="auto">
          <a:xfrm>
            <a:off x="323850" y="4076700"/>
            <a:ext cx="4032250" cy="347663"/>
            <a:chOff x="237142" y="1864959"/>
            <a:chExt cx="4014225" cy="347662"/>
          </a:xfrm>
        </p:grpSpPr>
        <p:sp>
          <p:nvSpPr>
            <p:cNvPr id="6151" name="Rectangle 44">
              <a:hlinkClick r:id="" action="ppaction://noaction"/>
            </p:cNvPr>
            <p:cNvSpPr>
              <a:spLocks noChangeArrowheads="1"/>
            </p:cNvSpPr>
            <p:nvPr/>
          </p:nvSpPr>
          <p:spPr bwMode="auto">
            <a:xfrm>
              <a:off x="237142" y="1864959"/>
              <a:ext cx="564860" cy="347662"/>
            </a:xfrm>
            <a:prstGeom prst="rect">
              <a:avLst/>
            </a:prstGeom>
            <a:solidFill>
              <a:srgbClr val="002060"/>
            </a:solidFill>
            <a:ln w="9525" algn="ctr">
              <a:noFill/>
              <a:miter lim="800000"/>
              <a:headEnd/>
              <a:tailEnd/>
            </a:ln>
            <a:effectLst>
              <a:outerShdw dist="35921" dir="2700000" algn="ctr" rotWithShape="0">
                <a:schemeClr val="tx1"/>
              </a:outerShdw>
            </a:effectLst>
          </p:spPr>
          <p:txBody>
            <a:bodyPr wrap="none" anchor="ctr"/>
            <a:lstStyle/>
            <a:p>
              <a:pPr>
                <a:defRPr/>
              </a:pPr>
              <a:r>
                <a:rPr lang="en-US" altLang="zh-TW" sz="1600" dirty="0" smtClean="0">
                  <a:latin typeface="+mj-lt"/>
                </a:rPr>
                <a:t>10-4</a:t>
              </a:r>
              <a:endParaRPr lang="en-US" altLang="zh-TW" sz="1600" dirty="0">
                <a:latin typeface="+mj-lt"/>
              </a:endParaRPr>
            </a:p>
          </p:txBody>
        </p:sp>
        <p:sp>
          <p:nvSpPr>
            <p:cNvPr id="6152" name="Rectangle 45">
              <a:hlinkClick r:id="rId7" action="ppaction://hlinksldjump"/>
            </p:cNvPr>
            <p:cNvSpPr>
              <a:spLocks noChangeArrowheads="1"/>
            </p:cNvSpPr>
            <p:nvPr/>
          </p:nvSpPr>
          <p:spPr bwMode="auto">
            <a:xfrm>
              <a:off x="802003" y="1864959"/>
              <a:ext cx="344936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pitchFamily="49" charset="-120"/>
                </a:rPr>
                <a:t>追逐現象</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4968552" cy="391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38966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四</a:t>
            </a:r>
            <a:r>
              <a:rPr lang="en-US" altLang="zh-TW" b="1" dirty="0">
                <a:solidFill>
                  <a:srgbClr val="0099FF"/>
                </a:solidFill>
              </a:rPr>
              <a:t>) </a:t>
            </a:r>
            <a:r>
              <a:rPr lang="zh-TW" altLang="en-US" b="1" dirty="0">
                <a:solidFill>
                  <a:srgbClr val="0099FF"/>
                </a:solidFill>
              </a:rPr>
              <a:t>相位相同</a:t>
            </a:r>
            <a:endParaRPr lang="zh-TW" altLang="en-US" dirty="0">
              <a:solidFill>
                <a:srgbClr val="0099FF"/>
              </a:solidFill>
            </a:endParaRPr>
          </a:p>
          <a:p>
            <a:pPr>
              <a:tabLst>
                <a:tab pos="712788" algn="l"/>
              </a:tabLst>
            </a:pPr>
            <a:r>
              <a:rPr lang="en-US" altLang="zh-TW" dirty="0" smtClean="0"/>
              <a:t>	</a:t>
            </a:r>
            <a:r>
              <a:rPr lang="zh-TW" altLang="en-US" dirty="0" smtClean="0"/>
              <a:t>若</a:t>
            </a:r>
            <a:r>
              <a:rPr lang="zh-TW" altLang="en-US" dirty="0"/>
              <a:t>兩台並聯同步發電機的電壓、相序、頻率都相同，但只有相位</a:t>
            </a:r>
            <a:r>
              <a:rPr lang="zh-TW" altLang="en-US" dirty="0" smtClean="0"/>
              <a:t>不同，</a:t>
            </a:r>
            <a:r>
              <a:rPr lang="zh-TW" altLang="en-US" dirty="0"/>
              <a:t>若應電</a:t>
            </a:r>
            <a:r>
              <a:rPr lang="zh-TW" altLang="en-US" dirty="0" smtClean="0"/>
              <a:t>勢</a:t>
            </a:r>
            <a:r>
              <a:rPr lang="en-US" altLang="zh-TW" i="1" dirty="0" smtClean="0"/>
              <a:t>	</a:t>
            </a:r>
            <a:r>
              <a:rPr lang="zh-TW" altLang="en-US" i="1" dirty="0" smtClean="0"/>
              <a:t> </a:t>
            </a:r>
            <a:r>
              <a:rPr lang="en-US" altLang="zh-TW" i="1" dirty="0" smtClean="0"/>
              <a:t> </a:t>
            </a:r>
            <a:r>
              <a:rPr lang="zh-TW" altLang="en-US" dirty="0"/>
              <a:t>超前應電</a:t>
            </a:r>
            <a:r>
              <a:rPr lang="zh-TW" altLang="en-US" dirty="0" smtClean="0"/>
              <a:t>勢 </a:t>
            </a:r>
            <a:r>
              <a:rPr lang="en-US" altLang="zh-TW" i="1" dirty="0" smtClean="0"/>
              <a:t> </a:t>
            </a:r>
            <a:r>
              <a:rPr lang="zh-TW" altLang="en-US" dirty="0"/>
              <a:t>為</a:t>
            </a:r>
            <a:r>
              <a:rPr lang="en-US" altLang="zh-TW" i="1" dirty="0"/>
              <a:t>δ </a:t>
            </a:r>
            <a:r>
              <a:rPr lang="zh-TW" altLang="en-US" dirty="0"/>
              <a:t>角，此時應電勢間產生電壓</a:t>
            </a:r>
            <a:r>
              <a:rPr lang="zh-TW" altLang="en-US" dirty="0" smtClean="0"/>
              <a:t>差</a:t>
            </a:r>
            <a:r>
              <a:rPr lang="en-US" altLang="zh-TW" i="1" dirty="0" smtClean="0"/>
              <a:t>	</a:t>
            </a:r>
            <a:r>
              <a:rPr lang="zh-TW" altLang="en-US" i="1" dirty="0" smtClean="0"/>
              <a:t> </a:t>
            </a:r>
            <a:r>
              <a:rPr lang="en-US" altLang="zh-TW" i="1" dirty="0" smtClean="0"/>
              <a:t> </a:t>
            </a:r>
            <a:r>
              <a:rPr lang="zh-TW" altLang="en-US" dirty="0" smtClean="0"/>
              <a:t>，</a:t>
            </a:r>
            <a:r>
              <a:rPr lang="zh-TW" altLang="en-US" dirty="0"/>
              <a:t>使得兩發電機的電樞繞組間產生</a:t>
            </a:r>
            <a:r>
              <a:rPr lang="zh-TW" altLang="en-US" dirty="0" smtClean="0"/>
              <a:t>環流</a:t>
            </a:r>
            <a:r>
              <a:rPr lang="zh-TW" altLang="en-US" i="1" dirty="0"/>
              <a:t> </a:t>
            </a:r>
            <a:r>
              <a:rPr lang="zh-TW" altLang="en-US" i="1" dirty="0" smtClean="0"/>
              <a:t> </a:t>
            </a:r>
            <a:r>
              <a:rPr lang="en-US" altLang="zh-TW" i="1" dirty="0" smtClean="0"/>
              <a:t> </a:t>
            </a:r>
            <a:r>
              <a:rPr lang="zh-TW" altLang="en-US" dirty="0"/>
              <a:t>。</a:t>
            </a:r>
          </a:p>
        </p:txBody>
      </p:sp>
      <p:graphicFrame>
        <p:nvGraphicFramePr>
          <p:cNvPr id="4" name="物件 3"/>
          <p:cNvGraphicFramePr>
            <a:graphicFrameLocks noChangeAspect="1"/>
          </p:cNvGraphicFramePr>
          <p:nvPr>
            <p:extLst>
              <p:ext uri="{D42A27DB-BD31-4B8C-83A1-F6EECF244321}">
                <p14:modId xmlns:p14="http://schemas.microsoft.com/office/powerpoint/2010/main" val="3023269080"/>
              </p:ext>
            </p:extLst>
          </p:nvPr>
        </p:nvGraphicFramePr>
        <p:xfrm>
          <a:off x="5724128" y="2420888"/>
          <a:ext cx="389690" cy="441649"/>
        </p:xfrm>
        <a:graphic>
          <a:graphicData uri="http://schemas.openxmlformats.org/presentationml/2006/ole">
            <mc:AlternateContent xmlns:mc="http://schemas.openxmlformats.org/markup-compatibility/2006">
              <mc:Choice xmlns:v="urn:schemas-microsoft-com:vml" Requires="v">
                <p:oleObj spid="_x0000_s1066" name="Equation" r:id="rId3" imgW="190440" imgH="215640" progId="Equation.DSMT4">
                  <p:embed/>
                </p:oleObj>
              </mc:Choice>
              <mc:Fallback>
                <p:oleObj name="Equation" r:id="rId3" imgW="190440" imgH="215640" progId="Equation.DSMT4">
                  <p:embed/>
                  <p:pic>
                    <p:nvPicPr>
                      <p:cNvPr id="0" name=""/>
                      <p:cNvPicPr/>
                      <p:nvPr/>
                    </p:nvPicPr>
                    <p:blipFill>
                      <a:blip r:embed="rId4"/>
                      <a:stretch>
                        <a:fillRect/>
                      </a:stretch>
                    </p:blipFill>
                    <p:spPr>
                      <a:xfrm>
                        <a:off x="5724128" y="2420888"/>
                        <a:ext cx="389690" cy="441649"/>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227577233"/>
              </p:ext>
            </p:extLst>
          </p:nvPr>
        </p:nvGraphicFramePr>
        <p:xfrm>
          <a:off x="7872413" y="2420938"/>
          <a:ext cx="414337" cy="441325"/>
        </p:xfrm>
        <a:graphic>
          <a:graphicData uri="http://schemas.openxmlformats.org/presentationml/2006/ole">
            <mc:AlternateContent xmlns:mc="http://schemas.openxmlformats.org/markup-compatibility/2006">
              <mc:Choice xmlns:v="urn:schemas-microsoft-com:vml" Requires="v">
                <p:oleObj spid="_x0000_s1067" name="Equation" r:id="rId5" imgW="203040" imgH="215640" progId="Equation.DSMT4">
                  <p:embed/>
                </p:oleObj>
              </mc:Choice>
              <mc:Fallback>
                <p:oleObj name="Equation" r:id="rId5" imgW="203040" imgH="215640" progId="Equation.DSMT4">
                  <p:embed/>
                  <p:pic>
                    <p:nvPicPr>
                      <p:cNvPr id="0" name="物件 3"/>
                      <p:cNvPicPr>
                        <a:picLocks noChangeAspect="1" noChangeArrowheads="1"/>
                      </p:cNvPicPr>
                      <p:nvPr/>
                    </p:nvPicPr>
                    <p:blipFill>
                      <a:blip r:embed="rId6"/>
                      <a:srcRect/>
                      <a:stretch>
                        <a:fillRect/>
                      </a:stretch>
                    </p:blipFill>
                    <p:spPr bwMode="auto">
                      <a:xfrm>
                        <a:off x="7872413" y="2420938"/>
                        <a:ext cx="4143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1219614721"/>
              </p:ext>
            </p:extLst>
          </p:nvPr>
        </p:nvGraphicFramePr>
        <p:xfrm>
          <a:off x="5711825" y="2852738"/>
          <a:ext cx="415925" cy="441325"/>
        </p:xfrm>
        <a:graphic>
          <a:graphicData uri="http://schemas.openxmlformats.org/presentationml/2006/ole">
            <mc:AlternateContent xmlns:mc="http://schemas.openxmlformats.org/markup-compatibility/2006">
              <mc:Choice xmlns:v="urn:schemas-microsoft-com:vml" Requires="v">
                <p:oleObj spid="_x0000_s1068" name="Equation" r:id="rId7" imgW="203040" imgH="215640" progId="Equation.DSMT4">
                  <p:embed/>
                </p:oleObj>
              </mc:Choice>
              <mc:Fallback>
                <p:oleObj name="Equation" r:id="rId7" imgW="203040" imgH="215640" progId="Equation.DSMT4">
                  <p:embed/>
                  <p:pic>
                    <p:nvPicPr>
                      <p:cNvPr id="0" name="物件 3"/>
                      <p:cNvPicPr>
                        <a:picLocks noChangeAspect="1" noChangeArrowheads="1"/>
                      </p:cNvPicPr>
                      <p:nvPr/>
                    </p:nvPicPr>
                    <p:blipFill>
                      <a:blip r:embed="rId8"/>
                      <a:srcRect/>
                      <a:stretch>
                        <a:fillRect/>
                      </a:stretch>
                    </p:blipFill>
                    <p:spPr bwMode="auto">
                      <a:xfrm>
                        <a:off x="5711825" y="2852738"/>
                        <a:ext cx="415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431930964"/>
              </p:ext>
            </p:extLst>
          </p:nvPr>
        </p:nvGraphicFramePr>
        <p:xfrm>
          <a:off x="4355976" y="3212976"/>
          <a:ext cx="336550" cy="441325"/>
        </p:xfrm>
        <a:graphic>
          <a:graphicData uri="http://schemas.openxmlformats.org/presentationml/2006/ole">
            <mc:AlternateContent xmlns:mc="http://schemas.openxmlformats.org/markup-compatibility/2006">
              <mc:Choice xmlns:v="urn:schemas-microsoft-com:vml" Requires="v">
                <p:oleObj spid="_x0000_s1069" name="Equation" r:id="rId9" imgW="164880" imgH="215640" progId="Equation.DSMT4">
                  <p:embed/>
                </p:oleObj>
              </mc:Choice>
              <mc:Fallback>
                <p:oleObj name="Equation" r:id="rId9" imgW="164880" imgH="215640" progId="Equation.DSMT4">
                  <p:embed/>
                  <p:pic>
                    <p:nvPicPr>
                      <p:cNvPr id="0" name="物件 5"/>
                      <p:cNvPicPr>
                        <a:picLocks noChangeAspect="1" noChangeArrowheads="1"/>
                      </p:cNvPicPr>
                      <p:nvPr/>
                    </p:nvPicPr>
                    <p:blipFill>
                      <a:blip r:embed="rId10"/>
                      <a:srcRect/>
                      <a:stretch>
                        <a:fillRect/>
                      </a:stretch>
                    </p:blipFill>
                    <p:spPr bwMode="auto">
                      <a:xfrm>
                        <a:off x="4355976" y="3212976"/>
                        <a:ext cx="336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403902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smtClean="0">
                <a:solidFill>
                  <a:srgbClr val="0099FF"/>
                </a:solidFill>
              </a:rPr>
              <a:t>	</a:t>
            </a:r>
            <a:r>
              <a:rPr lang="zh-TW" altLang="en-US" dirty="0" smtClean="0">
                <a:solidFill>
                  <a:srgbClr val="0099FF"/>
                </a:solidFill>
              </a:rPr>
              <a:t>相位</a:t>
            </a:r>
            <a:r>
              <a:rPr lang="zh-TW" altLang="en-US" dirty="0">
                <a:solidFill>
                  <a:srgbClr val="0099FF"/>
                </a:solidFill>
              </a:rPr>
              <a:t>不同所產生的環流</a:t>
            </a:r>
            <a:r>
              <a:rPr lang="en-US" altLang="zh-TW" i="1" dirty="0" err="1" smtClean="0">
                <a:solidFill>
                  <a:srgbClr val="0099FF"/>
                </a:solidFill>
              </a:rPr>
              <a:t>I</a:t>
            </a:r>
            <a:r>
              <a:rPr lang="en-US" altLang="zh-TW" i="1" baseline="-25000" dirty="0" err="1" smtClean="0">
                <a:solidFill>
                  <a:srgbClr val="0099FF"/>
                </a:solidFill>
              </a:rPr>
              <a:t>c</a:t>
            </a:r>
            <a:r>
              <a:rPr lang="en-US" altLang="zh-TW" i="1" dirty="0" smtClean="0">
                <a:solidFill>
                  <a:srgbClr val="0099FF"/>
                </a:solidFill>
              </a:rPr>
              <a:t> </a:t>
            </a:r>
            <a:r>
              <a:rPr lang="zh-TW" altLang="en-US" dirty="0">
                <a:solidFill>
                  <a:srgbClr val="0099FF"/>
                </a:solidFill>
              </a:rPr>
              <a:t>與兩機應電勢夾角都小於</a:t>
            </a:r>
            <a:r>
              <a:rPr lang="en-US" altLang="zh-TW" dirty="0">
                <a:solidFill>
                  <a:srgbClr val="0099FF"/>
                </a:solidFill>
              </a:rPr>
              <a:t>90°</a:t>
            </a:r>
            <a:r>
              <a:rPr lang="zh-TW" altLang="en-US" dirty="0">
                <a:solidFill>
                  <a:srgbClr val="0099FF"/>
                </a:solidFill>
              </a:rPr>
              <a:t>電機角，將造成兩機間的有效功率移轉</a:t>
            </a:r>
            <a:r>
              <a:rPr lang="zh-TW" altLang="en-US" dirty="0" smtClean="0"/>
              <a:t>：</a:t>
            </a:r>
            <a:endParaRPr lang="en-US" altLang="zh-TW" dirty="0" smtClean="0"/>
          </a:p>
          <a:p>
            <a:pPr eaLnBrk="1">
              <a:lnSpc>
                <a:spcPct val="150000"/>
              </a:lnSpc>
              <a:tabLst>
                <a:tab pos="712788" algn="l"/>
              </a:tabLst>
            </a:pPr>
            <a:r>
              <a:rPr lang="en-US" altLang="zh-TW" dirty="0" smtClean="0"/>
              <a:t>	</a:t>
            </a:r>
            <a:r>
              <a:rPr lang="zh-TW" altLang="en-US" dirty="0" smtClean="0"/>
              <a:t>超前</a:t>
            </a:r>
            <a:r>
              <a:rPr lang="zh-TW" altLang="en-US" dirty="0"/>
              <a:t>之</a:t>
            </a:r>
            <a:r>
              <a:rPr lang="en-US" altLang="zh-TW" i="1" dirty="0"/>
              <a:t>G</a:t>
            </a:r>
            <a:r>
              <a:rPr lang="en-US" altLang="zh-TW" baseline="-25000" dirty="0"/>
              <a:t>1</a:t>
            </a:r>
            <a:r>
              <a:rPr lang="en-US" altLang="zh-TW" dirty="0"/>
              <a:t> </a:t>
            </a:r>
            <a:r>
              <a:rPr lang="zh-TW" altLang="en-US" dirty="0"/>
              <a:t>發電機</a:t>
            </a:r>
            <a:r>
              <a:rPr lang="zh-TW" altLang="en-US" dirty="0" smtClean="0"/>
              <a:t>增加</a:t>
            </a:r>
            <a:r>
              <a:rPr lang="en-US" altLang="zh-TW" i="1" dirty="0" smtClean="0"/>
              <a:t>		</a:t>
            </a:r>
            <a:r>
              <a:rPr lang="zh-TW" altLang="en-US" i="1" dirty="0" smtClean="0"/>
              <a:t>　</a:t>
            </a:r>
            <a:r>
              <a:rPr lang="zh-TW" altLang="en-US" dirty="0" smtClean="0"/>
              <a:t>之</a:t>
            </a:r>
            <a:r>
              <a:rPr lang="zh-TW" altLang="en-US" dirty="0"/>
              <a:t>電功率負擔</a:t>
            </a:r>
            <a:r>
              <a:rPr lang="en-US" altLang="zh-TW" dirty="0"/>
              <a:t>( </a:t>
            </a:r>
            <a:r>
              <a:rPr lang="zh-TW" altLang="en-US" dirty="0"/>
              <a:t>稱為同步功率或整步功率； </a:t>
            </a:r>
            <a:r>
              <a:rPr lang="en-US" altLang="zh-TW" dirty="0"/>
              <a:t>synchronizing power)</a:t>
            </a:r>
            <a:r>
              <a:rPr lang="zh-TW" altLang="en-US" dirty="0"/>
              <a:t>，造成轉速瞬間稍慢；相位落後之發電機</a:t>
            </a:r>
            <a:r>
              <a:rPr lang="zh-TW" altLang="en-US" dirty="0" smtClean="0"/>
              <a:t>減少</a:t>
            </a:r>
            <a:r>
              <a:rPr lang="en-US" altLang="zh-TW" i="1" dirty="0" smtClean="0"/>
              <a:t>			</a:t>
            </a:r>
            <a:r>
              <a:rPr lang="zh-TW" altLang="en-US" i="1" dirty="0"/>
              <a:t>　</a:t>
            </a:r>
            <a:r>
              <a:rPr lang="zh-TW" altLang="en-US" dirty="0" smtClean="0"/>
              <a:t>的</a:t>
            </a:r>
            <a:r>
              <a:rPr lang="zh-TW" altLang="en-US" dirty="0"/>
              <a:t>負擔，造成轉速瞬間稍快，兩機逐漸趨於穩定運轉</a:t>
            </a:r>
            <a:r>
              <a:rPr lang="zh-TW" altLang="en-US" dirty="0" smtClean="0"/>
              <a:t>。</a:t>
            </a:r>
            <a:endParaRPr lang="en-US" altLang="zh-TW" dirty="0" smtClean="0"/>
          </a:p>
        </p:txBody>
      </p:sp>
      <p:graphicFrame>
        <p:nvGraphicFramePr>
          <p:cNvPr id="4" name="物件 3"/>
          <p:cNvGraphicFramePr>
            <a:graphicFrameLocks noChangeAspect="1"/>
          </p:cNvGraphicFramePr>
          <p:nvPr>
            <p:extLst>
              <p:ext uri="{D42A27DB-BD31-4B8C-83A1-F6EECF244321}">
                <p14:modId xmlns:p14="http://schemas.microsoft.com/office/powerpoint/2010/main" val="3424432633"/>
              </p:ext>
            </p:extLst>
          </p:nvPr>
        </p:nvGraphicFramePr>
        <p:xfrm>
          <a:off x="4499992" y="2852936"/>
          <a:ext cx="1656184" cy="766295"/>
        </p:xfrm>
        <a:graphic>
          <a:graphicData uri="http://schemas.openxmlformats.org/presentationml/2006/ole">
            <mc:AlternateContent xmlns:mc="http://schemas.openxmlformats.org/markup-compatibility/2006">
              <mc:Choice xmlns:v="urn:schemas-microsoft-com:vml" Requires="v">
                <p:oleObj spid="_x0000_s2066" name="Equation" r:id="rId3" imgW="850680" imgH="393480" progId="Equation.DSMT4">
                  <p:embed/>
                </p:oleObj>
              </mc:Choice>
              <mc:Fallback>
                <p:oleObj name="Equation" r:id="rId3" imgW="850680" imgH="393480" progId="Equation.DSMT4">
                  <p:embed/>
                  <p:pic>
                    <p:nvPicPr>
                      <p:cNvPr id="0" name=""/>
                      <p:cNvPicPr/>
                      <p:nvPr/>
                    </p:nvPicPr>
                    <p:blipFill>
                      <a:blip r:embed="rId4"/>
                      <a:stretch>
                        <a:fillRect/>
                      </a:stretch>
                    </p:blipFill>
                    <p:spPr>
                      <a:xfrm>
                        <a:off x="4499992" y="2852936"/>
                        <a:ext cx="1656184" cy="766295"/>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314703355"/>
              </p:ext>
            </p:extLst>
          </p:nvPr>
        </p:nvGraphicFramePr>
        <p:xfrm>
          <a:off x="827584" y="4751973"/>
          <a:ext cx="1656184" cy="765259"/>
        </p:xfrm>
        <a:graphic>
          <a:graphicData uri="http://schemas.openxmlformats.org/presentationml/2006/ole">
            <mc:AlternateContent xmlns:mc="http://schemas.openxmlformats.org/markup-compatibility/2006">
              <mc:Choice xmlns:v="urn:schemas-microsoft-com:vml" Requires="v">
                <p:oleObj spid="_x0000_s2067" name="Equation" r:id="rId5" imgW="850680" imgH="393480" progId="Equation.DSMT4">
                  <p:embed/>
                </p:oleObj>
              </mc:Choice>
              <mc:Fallback>
                <p:oleObj name="Equation" r:id="rId5" imgW="850680" imgH="393480" progId="Equation.DSMT4">
                  <p:embed/>
                  <p:pic>
                    <p:nvPicPr>
                      <p:cNvPr id="0" name="物件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751973"/>
                        <a:ext cx="1656184" cy="7652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8636027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kumimoji="1" sz="2800" b="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a:lstStyle>
          <a:p>
            <a:pPr>
              <a:tabLst>
                <a:tab pos="712788" algn="l"/>
              </a:tabLst>
            </a:pPr>
            <a:r>
              <a:rPr lang="en-US" altLang="zh-TW" kern="0" dirty="0" smtClean="0">
                <a:solidFill>
                  <a:srgbClr val="0099FF"/>
                </a:solidFill>
              </a:rPr>
              <a:t>	</a:t>
            </a:r>
            <a:r>
              <a:rPr lang="en-US" altLang="zh-TW" kern="0" dirty="0" smtClean="0"/>
              <a:t>	</a:t>
            </a:r>
            <a:r>
              <a:rPr lang="zh-TW" altLang="en-US" kern="0" dirty="0" smtClean="0">
                <a:solidFill>
                  <a:srgbClr val="0099FF"/>
                </a:solidFill>
              </a:rPr>
              <a:t>相位不同所造成的環流會造成了有效功率移轉，因此稱為同步電流或整步電流</a:t>
            </a:r>
            <a:r>
              <a:rPr lang="en-US" altLang="zh-TW" kern="0" dirty="0" smtClean="0"/>
              <a:t>(synchronizing current)</a:t>
            </a:r>
            <a:r>
              <a:rPr lang="zh-TW" altLang="en-US" kern="0" dirty="0" smtClean="0"/>
              <a:t>。</a:t>
            </a:r>
            <a:endParaRPr lang="zh-TW" altLang="en-US" kern="0" dirty="0"/>
          </a:p>
        </p:txBody>
      </p:sp>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2564904"/>
            <a:ext cx="4320480" cy="381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450700"/>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五</a:t>
            </a:r>
            <a:r>
              <a:rPr lang="en-US" altLang="zh-TW" b="1" dirty="0">
                <a:solidFill>
                  <a:srgbClr val="0099FF"/>
                </a:solidFill>
              </a:rPr>
              <a:t>) </a:t>
            </a:r>
            <a:r>
              <a:rPr lang="zh-TW" altLang="en-US" b="1" dirty="0">
                <a:solidFill>
                  <a:srgbClr val="0099FF"/>
                </a:solidFill>
              </a:rPr>
              <a:t>波形相同</a:t>
            </a:r>
            <a:endParaRPr lang="zh-TW" altLang="en-US" dirty="0">
              <a:solidFill>
                <a:srgbClr val="0099FF"/>
              </a:solidFill>
            </a:endParaRPr>
          </a:p>
          <a:p>
            <a:pPr>
              <a:tabLst>
                <a:tab pos="712788" algn="l"/>
              </a:tabLst>
            </a:pPr>
            <a:r>
              <a:rPr lang="en-US" altLang="zh-TW" dirty="0" smtClean="0"/>
              <a:t>	</a:t>
            </a:r>
            <a:r>
              <a:rPr lang="zh-TW" altLang="en-US" dirty="0" smtClean="0"/>
              <a:t>發電機</a:t>
            </a:r>
            <a:r>
              <a:rPr lang="zh-TW" altLang="en-US" dirty="0"/>
              <a:t>若是設計不當或是材料瑕疵，造成輸出波形並非正弦波，使得兩機間隨時存有電壓差，導致高次諧波的無效環流在二機間流動，銅損因而增加</a:t>
            </a:r>
            <a:r>
              <a:rPr lang="zh-TW" altLang="en-US" dirty="0" smtClean="0"/>
              <a:t>。</a:t>
            </a:r>
            <a:endParaRPr lang="en-US" altLang="zh-TW" dirty="0" smtClean="0"/>
          </a:p>
          <a:p>
            <a:pPr marL="722313" indent="-722313"/>
            <a:r>
              <a:rPr lang="en-US" altLang="zh-TW" b="1" dirty="0" smtClean="0">
                <a:solidFill>
                  <a:srgbClr val="0099FF"/>
                </a:solidFill>
              </a:rPr>
              <a:t>(</a:t>
            </a:r>
            <a:r>
              <a:rPr lang="zh-TW" altLang="en-US" b="1" dirty="0" smtClean="0">
                <a:solidFill>
                  <a:srgbClr val="0099FF"/>
                </a:solidFill>
              </a:rPr>
              <a:t>六</a:t>
            </a:r>
            <a:r>
              <a:rPr lang="en-US" altLang="zh-TW" b="1" dirty="0">
                <a:solidFill>
                  <a:srgbClr val="0099FF"/>
                </a:solidFill>
              </a:rPr>
              <a:t>) </a:t>
            </a:r>
            <a:r>
              <a:rPr lang="zh-TW" altLang="en-US" b="1" dirty="0">
                <a:solidFill>
                  <a:srgbClr val="0099FF"/>
                </a:solidFill>
              </a:rPr>
              <a:t>原動機角速度必須穩定，且具有適當的</a:t>
            </a:r>
            <a:r>
              <a:rPr lang="zh-TW" altLang="en-US" b="1" dirty="0" smtClean="0">
                <a:solidFill>
                  <a:srgbClr val="0099FF"/>
                </a:solidFill>
              </a:rPr>
              <a:t>速率</a:t>
            </a:r>
            <a:r>
              <a:rPr lang="en-US" altLang="zh-TW" b="1" dirty="0" smtClean="0">
                <a:solidFill>
                  <a:srgbClr val="0099FF"/>
                </a:solidFill>
              </a:rPr>
              <a:t/>
            </a:r>
            <a:br>
              <a:rPr lang="en-US" altLang="zh-TW" b="1" dirty="0" smtClean="0">
                <a:solidFill>
                  <a:srgbClr val="0099FF"/>
                </a:solidFill>
              </a:rPr>
            </a:br>
            <a:r>
              <a:rPr lang="en-US" altLang="zh-TW" b="1" dirty="0" smtClean="0">
                <a:solidFill>
                  <a:srgbClr val="0099FF"/>
                </a:solidFill>
              </a:rPr>
              <a:t>—</a:t>
            </a:r>
            <a:r>
              <a:rPr lang="zh-TW" altLang="en-US" b="1" dirty="0">
                <a:solidFill>
                  <a:srgbClr val="0099FF"/>
                </a:solidFill>
              </a:rPr>
              <a:t>負載特性</a:t>
            </a:r>
            <a:endParaRPr lang="zh-TW" altLang="en-US" dirty="0">
              <a:solidFill>
                <a:srgbClr val="0099FF"/>
              </a:solidFill>
            </a:endParaRPr>
          </a:p>
          <a:p>
            <a:pPr>
              <a:tabLst>
                <a:tab pos="712788" algn="l"/>
              </a:tabLst>
            </a:pPr>
            <a:r>
              <a:rPr lang="en-US" altLang="zh-TW" dirty="0" smtClean="0"/>
              <a:t>	</a:t>
            </a:r>
            <a:r>
              <a:rPr lang="zh-TW" altLang="en-US" dirty="0" smtClean="0"/>
              <a:t>發電機</a:t>
            </a:r>
            <a:r>
              <a:rPr lang="zh-TW" altLang="en-US" dirty="0"/>
              <a:t>所產生的電能乃是透過磁場將原動機的機械能轉換而</a:t>
            </a:r>
            <a:r>
              <a:rPr lang="zh-TW" altLang="en-US" dirty="0" smtClean="0"/>
              <a:t>來。</a:t>
            </a:r>
            <a:endParaRPr lang="zh-TW" altLang="en-US" dirty="0"/>
          </a:p>
          <a:p>
            <a:pPr>
              <a:tabLst>
                <a:tab pos="712788" algn="l"/>
              </a:tabLst>
            </a:pPr>
            <a:r>
              <a:rPr lang="en-US" altLang="zh-TW" dirty="0" smtClean="0">
                <a:solidFill>
                  <a:srgbClr val="0099FF"/>
                </a:solidFill>
              </a:rPr>
              <a:t>	</a:t>
            </a:r>
            <a:r>
              <a:rPr lang="zh-TW" altLang="en-US" dirty="0" smtClean="0">
                <a:solidFill>
                  <a:srgbClr val="0099FF"/>
                </a:solidFill>
              </a:rPr>
              <a:t>原動機</a:t>
            </a:r>
            <a:r>
              <a:rPr lang="zh-TW" altLang="en-US" dirty="0">
                <a:solidFill>
                  <a:srgbClr val="0099FF"/>
                </a:solidFill>
              </a:rPr>
              <a:t>的速率</a:t>
            </a:r>
            <a:r>
              <a:rPr lang="en-US" altLang="zh-TW" dirty="0" smtClean="0">
                <a:solidFill>
                  <a:srgbClr val="0099FF"/>
                </a:solidFill>
              </a:rPr>
              <a:t>-</a:t>
            </a:r>
            <a:r>
              <a:rPr lang="zh-TW" altLang="en-US" dirty="0" smtClean="0">
                <a:solidFill>
                  <a:srgbClr val="0099FF"/>
                </a:solidFill>
              </a:rPr>
              <a:t>負載</a:t>
            </a:r>
            <a:r>
              <a:rPr lang="zh-TW" altLang="en-US" dirty="0">
                <a:solidFill>
                  <a:srgbClr val="0099FF"/>
                </a:solidFill>
              </a:rPr>
              <a:t>特性曲線必須為適度下垂的</a:t>
            </a:r>
            <a:r>
              <a:rPr lang="zh-TW" altLang="en-US" dirty="0" smtClean="0">
                <a:solidFill>
                  <a:srgbClr val="0099FF"/>
                </a:solidFill>
              </a:rPr>
              <a:t>特性。</a:t>
            </a:r>
            <a:endParaRPr lang="zh-TW" altLang="en-US" dirty="0">
              <a:solidFill>
                <a:srgbClr val="0099FF"/>
              </a:solidFill>
            </a:endParaRPr>
          </a:p>
        </p:txBody>
      </p:sp>
    </p:spTree>
    <p:extLst>
      <p:ext uri="{BB962C8B-B14F-4D97-AF65-F5344CB8AC3E}">
        <p14:creationId xmlns:p14="http://schemas.microsoft.com/office/powerpoint/2010/main" val="893224509"/>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98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619672" y="3356992"/>
            <a:ext cx="5256584" cy="1800200"/>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51963067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398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77514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10-2 </a:t>
            </a:r>
            <a:r>
              <a:rPr lang="zh-TW" altLang="en-US" dirty="0"/>
              <a:t>並聯運用之方法</a:t>
            </a:r>
          </a:p>
        </p:txBody>
      </p:sp>
      <p:sp>
        <p:nvSpPr>
          <p:cNvPr id="4" name="內容版面配置區 3"/>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新</a:t>
            </a:r>
            <a:r>
              <a:rPr lang="zh-TW" altLang="en-US" dirty="0">
                <a:solidFill>
                  <a:srgbClr val="0099FF"/>
                </a:solidFill>
              </a:rPr>
              <a:t>的同步發電機首次併入系統前，需先確認相序一致，之後再依序調整頻率、電壓以及相位與系統完全一致，這個過程稱為整步</a:t>
            </a:r>
            <a:r>
              <a:rPr lang="en-US" altLang="zh-TW" dirty="0"/>
              <a:t>(synchronize)</a:t>
            </a:r>
            <a:r>
              <a:rPr lang="zh-TW" altLang="en-US" dirty="0" smtClean="0"/>
              <a:t>。</a:t>
            </a:r>
            <a:endParaRPr lang="en-US" altLang="zh-TW" dirty="0" smtClean="0"/>
          </a:p>
          <a:p>
            <a:r>
              <a:rPr lang="zh-TW" altLang="en-US" sz="3200" b="1" dirty="0" smtClean="0">
                <a:solidFill>
                  <a:srgbClr val="00B050"/>
                </a:solidFill>
              </a:rPr>
              <a:t>一</a:t>
            </a:r>
            <a:r>
              <a:rPr lang="zh-TW" altLang="en-US" sz="3200" b="1" dirty="0">
                <a:solidFill>
                  <a:srgbClr val="00B050"/>
                </a:solidFill>
              </a:rPr>
              <a:t>、相序</a:t>
            </a:r>
            <a:r>
              <a:rPr lang="zh-TW" altLang="en-US" sz="3200" b="1" dirty="0" smtClean="0">
                <a:solidFill>
                  <a:srgbClr val="00B050"/>
                </a:solidFill>
              </a:rPr>
              <a:t>判斷</a:t>
            </a:r>
            <a:endParaRPr lang="en-US" altLang="zh-TW" sz="3200" b="1" dirty="0" smtClean="0">
              <a:solidFill>
                <a:srgbClr val="00B050"/>
              </a:solidFill>
            </a:endParaRPr>
          </a:p>
          <a:p>
            <a:pPr>
              <a:tabLst>
                <a:tab pos="712788" algn="l"/>
              </a:tabLst>
            </a:pPr>
            <a:r>
              <a:rPr lang="en-US" altLang="zh-TW" dirty="0" smtClean="0"/>
              <a:t>	</a:t>
            </a:r>
            <a:r>
              <a:rPr lang="zh-TW" altLang="en-US" dirty="0" smtClean="0"/>
              <a:t>相</a:t>
            </a:r>
            <a:r>
              <a:rPr lang="zh-TW" altLang="en-US" dirty="0"/>
              <a:t>序判斷最簡單的方式可以透過圖</a:t>
            </a:r>
            <a:r>
              <a:rPr lang="en-US" altLang="zh-TW" dirty="0"/>
              <a:t>10-5 </a:t>
            </a:r>
            <a:r>
              <a:rPr lang="zh-TW" altLang="en-US" dirty="0"/>
              <a:t>的相序計</a:t>
            </a:r>
            <a:r>
              <a:rPr lang="en-US" altLang="zh-TW" dirty="0"/>
              <a:t>(phase-sequence meter) </a:t>
            </a:r>
            <a:r>
              <a:rPr lang="zh-TW" altLang="en-US" dirty="0"/>
              <a:t>直接判斷，或是利用一部小型三相感應電動機，分兩次跟發電機以及準備併入的系統相應端</a:t>
            </a:r>
            <a:r>
              <a:rPr lang="zh-TW" altLang="en-US" dirty="0" smtClean="0"/>
              <a:t>連接。</a:t>
            </a:r>
            <a:endParaRPr lang="zh-TW" altLang="en-US" b="1" dirty="0">
              <a:solidFill>
                <a:srgbClr val="0099FF"/>
              </a:solidFill>
            </a:endParaRPr>
          </a:p>
        </p:txBody>
      </p:sp>
    </p:spTree>
    <p:extLst>
      <p:ext uri="{BB962C8B-B14F-4D97-AF65-F5344CB8AC3E}">
        <p14:creationId xmlns:p14="http://schemas.microsoft.com/office/powerpoint/2010/main" val="2849399024"/>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700808"/>
            <a:ext cx="2871061" cy="412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031413"/>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、頻率與電壓</a:t>
            </a:r>
            <a:r>
              <a:rPr lang="zh-TW" altLang="en-US" sz="3200" b="1" dirty="0" smtClean="0">
                <a:solidFill>
                  <a:srgbClr val="00B050"/>
                </a:solidFill>
              </a:rPr>
              <a:t>判斷</a:t>
            </a:r>
            <a:endParaRPr lang="en-US" altLang="zh-TW" sz="3200" b="1" dirty="0" smtClean="0">
              <a:solidFill>
                <a:srgbClr val="00B050"/>
              </a:solidFill>
            </a:endParaRPr>
          </a:p>
          <a:p>
            <a:pPr>
              <a:tabLst>
                <a:tab pos="712788" algn="l"/>
              </a:tabLst>
            </a:pPr>
            <a:r>
              <a:rPr lang="en-US" altLang="zh-TW" dirty="0" smtClean="0"/>
              <a:t>	</a:t>
            </a:r>
            <a:r>
              <a:rPr lang="zh-TW" altLang="en-US" dirty="0" smtClean="0"/>
              <a:t>同步</a:t>
            </a:r>
            <a:r>
              <a:rPr lang="zh-TW" altLang="en-US" dirty="0"/>
              <a:t>發電機的頻率可以透過頻率計監控，電壓則透過電壓表監看</a:t>
            </a:r>
            <a:endParaRPr lang="en-US" altLang="zh-TW" dirty="0" smtClean="0"/>
          </a:p>
          <a:p>
            <a:r>
              <a:rPr lang="zh-TW" altLang="en-US" sz="3200" b="1" dirty="0" smtClean="0">
                <a:solidFill>
                  <a:srgbClr val="00B050"/>
                </a:solidFill>
              </a:rPr>
              <a:t>三</a:t>
            </a:r>
            <a:r>
              <a:rPr lang="zh-TW" altLang="en-US" sz="3200" b="1" dirty="0">
                <a:solidFill>
                  <a:srgbClr val="00B050"/>
                </a:solidFill>
              </a:rPr>
              <a:t>、相位</a:t>
            </a:r>
            <a:r>
              <a:rPr lang="zh-TW" altLang="en-US" sz="3200" b="1" dirty="0" smtClean="0">
                <a:solidFill>
                  <a:srgbClr val="00B050"/>
                </a:solidFill>
              </a:rPr>
              <a:t>判斷</a:t>
            </a:r>
            <a:endParaRPr lang="en-US" altLang="zh-TW" sz="3200" b="1" dirty="0" smtClean="0">
              <a:solidFill>
                <a:srgbClr val="00B050"/>
              </a:solidFill>
            </a:endParaRPr>
          </a:p>
          <a:p>
            <a:pPr>
              <a:tabLst>
                <a:tab pos="712788" algn="l"/>
              </a:tabLst>
            </a:pPr>
            <a:r>
              <a:rPr lang="en-US" altLang="zh-TW" dirty="0" smtClean="0"/>
              <a:t>	</a:t>
            </a:r>
            <a:r>
              <a:rPr lang="zh-TW" altLang="en-US" dirty="0" smtClean="0"/>
              <a:t>要</a:t>
            </a:r>
            <a:r>
              <a:rPr lang="zh-TW" altLang="en-US" dirty="0"/>
              <a:t>獲知發電機的相位除了透過電力示波器外，一般常用的還有同步檢定器以及同步燈兩種方式</a:t>
            </a:r>
            <a:r>
              <a:rPr lang="zh-TW" altLang="en-US" dirty="0" smtClean="0"/>
              <a:t>：</a:t>
            </a:r>
            <a:endParaRPr lang="en-US" altLang="zh-TW" dirty="0" smtClean="0"/>
          </a:p>
        </p:txBody>
      </p:sp>
    </p:spTree>
    <p:extLst>
      <p:ext uri="{BB962C8B-B14F-4D97-AF65-F5344CB8AC3E}">
        <p14:creationId xmlns:p14="http://schemas.microsoft.com/office/powerpoint/2010/main" val="506373370"/>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10-1</a:t>
            </a:r>
            <a:r>
              <a:rPr lang="zh-TW" altLang="en-US" dirty="0" smtClean="0"/>
              <a:t>　並聯</a:t>
            </a:r>
            <a:r>
              <a:rPr lang="zh-TW" altLang="en-US" dirty="0"/>
              <a:t>運用的進行</a:t>
            </a:r>
          </a:p>
        </p:txBody>
      </p:sp>
      <p:sp>
        <p:nvSpPr>
          <p:cNvPr id="3" name="內容版面配置區 2"/>
          <p:cNvSpPr>
            <a:spLocks noGrp="1"/>
          </p:cNvSpPr>
          <p:nvPr>
            <p:ph idx="1"/>
          </p:nvPr>
        </p:nvSpPr>
        <p:spPr/>
        <p:txBody>
          <a:bodyPr/>
          <a:lstStyle/>
          <a:p>
            <a:r>
              <a:rPr lang="zh-TW" altLang="en-US" sz="3200" b="1" dirty="0" smtClean="0">
                <a:solidFill>
                  <a:srgbClr val="0099FF"/>
                </a:solidFill>
              </a:rPr>
              <a:t> </a:t>
            </a:r>
            <a:r>
              <a:rPr lang="zh-TW" altLang="en-US" sz="3200" b="1" dirty="0">
                <a:solidFill>
                  <a:srgbClr val="00B050"/>
                </a:solidFill>
              </a:rPr>
              <a:t>一、並聯運用的</a:t>
            </a:r>
            <a:r>
              <a:rPr lang="zh-TW" altLang="en-US" sz="3200" b="1" dirty="0" smtClean="0">
                <a:solidFill>
                  <a:srgbClr val="00B050"/>
                </a:solidFill>
              </a:rPr>
              <a:t>目的</a:t>
            </a:r>
            <a:endParaRPr lang="en-US" altLang="zh-TW" sz="3200" b="1" dirty="0" smtClean="0">
              <a:solidFill>
                <a:srgbClr val="00B050"/>
              </a:solidFill>
            </a:endParaRPr>
          </a:p>
          <a:p>
            <a:pPr>
              <a:tabLst>
                <a:tab pos="712788" algn="l"/>
              </a:tabLst>
            </a:pPr>
            <a:r>
              <a:rPr lang="en-US" altLang="zh-TW" dirty="0" smtClean="0"/>
              <a:t>	</a:t>
            </a:r>
            <a:r>
              <a:rPr lang="zh-TW" altLang="en-US" dirty="0" smtClean="0"/>
              <a:t>將</a:t>
            </a:r>
            <a:r>
              <a:rPr lang="zh-TW" altLang="en-US" dirty="0">
                <a:solidFill>
                  <a:srgbClr val="0099FF"/>
                </a:solidFill>
              </a:rPr>
              <a:t>同步發電機並聯運用的優點包含：增加供電容量、提高運轉效率、提高供電可靠度、降低備用容量、延長壽命等。</a:t>
            </a:r>
            <a:endParaRPr lang="zh-TW" altLang="en-US" b="0" dirty="0">
              <a:solidFill>
                <a:srgbClr val="0099FF"/>
              </a:solidFill>
            </a:endParaRPr>
          </a:p>
          <a:p>
            <a:r>
              <a:rPr lang="zh-TW" altLang="en-US" sz="3200" b="1" dirty="0" smtClean="0">
                <a:solidFill>
                  <a:srgbClr val="00B050"/>
                </a:solidFill>
              </a:rPr>
              <a:t> </a:t>
            </a:r>
            <a:r>
              <a:rPr lang="zh-TW" altLang="en-US" sz="3200" b="1" dirty="0">
                <a:solidFill>
                  <a:srgbClr val="00B050"/>
                </a:solidFill>
              </a:rPr>
              <a:t>二、並聯運用的</a:t>
            </a:r>
            <a:r>
              <a:rPr lang="zh-TW" altLang="en-US" sz="3200" b="1" dirty="0" smtClean="0">
                <a:solidFill>
                  <a:srgbClr val="00B050"/>
                </a:solidFill>
              </a:rPr>
              <a:t>條件</a:t>
            </a:r>
            <a:endParaRPr lang="en-US" altLang="zh-TW" sz="3200" b="1" dirty="0" smtClean="0">
              <a:solidFill>
                <a:srgbClr val="00B050"/>
              </a:solidFill>
            </a:endParaRPr>
          </a:p>
          <a:p>
            <a:r>
              <a:rPr lang="en-US" altLang="zh-TW" dirty="0" smtClean="0"/>
              <a:t>	</a:t>
            </a:r>
            <a:r>
              <a:rPr lang="zh-TW" altLang="en-US" dirty="0" smtClean="0"/>
              <a:t>要</a:t>
            </a:r>
            <a:r>
              <a:rPr lang="zh-TW" altLang="en-US" dirty="0"/>
              <a:t>將同步發電機並聯前，必須確認各機至少符合下列條件： </a:t>
            </a:r>
            <a:endParaRPr lang="en-US" altLang="zh-TW" dirty="0" smtClean="0"/>
          </a:p>
        </p:txBody>
      </p:sp>
    </p:spTree>
    <p:extLst>
      <p:ext uri="{BB962C8B-B14F-4D97-AF65-F5344CB8AC3E}">
        <p14:creationId xmlns:p14="http://schemas.microsoft.com/office/powerpoint/2010/main" val="2098482842"/>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3960118" cy="5040313"/>
          </a:xfrm>
        </p:spPr>
        <p:txBody>
          <a:bodyPr/>
          <a:lstStyle/>
          <a:p>
            <a:r>
              <a:rPr lang="en-US" altLang="zh-TW" b="1" dirty="0">
                <a:solidFill>
                  <a:srgbClr val="0099FF"/>
                </a:solidFill>
              </a:rPr>
              <a:t>(</a:t>
            </a:r>
            <a:r>
              <a:rPr lang="zh-TW" altLang="en-US" b="1" dirty="0">
                <a:solidFill>
                  <a:srgbClr val="0099FF"/>
                </a:solidFill>
              </a:rPr>
              <a:t>一</a:t>
            </a:r>
            <a:r>
              <a:rPr lang="en-US" altLang="zh-TW" b="1" dirty="0">
                <a:solidFill>
                  <a:srgbClr val="0099FF"/>
                </a:solidFill>
              </a:rPr>
              <a:t>) </a:t>
            </a:r>
            <a:r>
              <a:rPr lang="zh-TW" altLang="en-US" b="1" dirty="0">
                <a:solidFill>
                  <a:srgbClr val="0099FF"/>
                </a:solidFill>
              </a:rPr>
              <a:t>同步檢定器</a:t>
            </a:r>
            <a:endParaRPr lang="zh-TW" altLang="en-US" dirty="0">
              <a:solidFill>
                <a:srgbClr val="0099FF"/>
              </a:solidFill>
            </a:endParaRPr>
          </a:p>
          <a:p>
            <a:pPr>
              <a:tabLst>
                <a:tab pos="712788" algn="l"/>
              </a:tabLst>
            </a:pPr>
            <a:r>
              <a:rPr lang="en-US" altLang="zh-TW" dirty="0"/>
              <a:t>	</a:t>
            </a:r>
            <a:r>
              <a:rPr lang="zh-TW" altLang="en-US" dirty="0"/>
              <a:t>同步檢定器也稱為同步儀</a:t>
            </a:r>
            <a:r>
              <a:rPr lang="en-US" altLang="zh-TW" dirty="0"/>
              <a:t>(synchronous scope)</a:t>
            </a:r>
            <a:r>
              <a:rPr lang="zh-TW" altLang="en-US" dirty="0"/>
              <a:t>，構造如圖</a:t>
            </a:r>
            <a:r>
              <a:rPr lang="en-US" altLang="zh-TW" dirty="0"/>
              <a:t>10-6</a:t>
            </a:r>
            <a:r>
              <a:rPr lang="zh-TW" altLang="en-US" dirty="0"/>
              <a:t>，使用同步檢定器前應先確定相序，再將同相之電壓分別接至同步檢定器。</a:t>
            </a:r>
          </a:p>
          <a:p>
            <a:endParaRPr lang="zh-TW" alt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988840"/>
            <a:ext cx="4345632" cy="356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78456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solidFill>
                  <a:srgbClr val="0099FF"/>
                </a:solidFill>
              </a:rPr>
              <a:t>	</a:t>
            </a:r>
            <a:r>
              <a:rPr lang="zh-TW" altLang="en-US" dirty="0" smtClean="0">
                <a:solidFill>
                  <a:srgbClr val="0099FF"/>
                </a:solidFill>
              </a:rPr>
              <a:t>若</a:t>
            </a:r>
            <a:r>
              <a:rPr lang="zh-TW" altLang="en-US" dirty="0">
                <a:solidFill>
                  <a:srgbClr val="0099FF"/>
                </a:solidFill>
              </a:rPr>
              <a:t>新機與系統電源之相位與頻率相同，定子磁場與轉子磁場作用力使得指針固定於圖示之中央位置。若相位不同，則指針偏轉指示出其相位差。若頻率不同時，磁場作用力使得指針不停旋轉，新機頻率高則順時針旋轉，反之新機頻率低則逆時針旋轉，頻率相差愈大，指針轉速愈快。</a:t>
            </a:r>
          </a:p>
        </p:txBody>
      </p:sp>
    </p:spTree>
    <p:extLst>
      <p:ext uri="{BB962C8B-B14F-4D97-AF65-F5344CB8AC3E}">
        <p14:creationId xmlns:p14="http://schemas.microsoft.com/office/powerpoint/2010/main" val="2111487785"/>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同步燈檢驗法</a:t>
            </a:r>
            <a:endParaRPr lang="zh-TW" altLang="en-US" dirty="0">
              <a:solidFill>
                <a:srgbClr val="0099FF"/>
              </a:solidFill>
            </a:endParaRPr>
          </a:p>
          <a:p>
            <a:pPr eaLnBrk="1">
              <a:tabLst>
                <a:tab pos="712788" algn="l"/>
              </a:tabLst>
            </a:pPr>
            <a:r>
              <a:rPr lang="en-US" altLang="zh-TW" dirty="0" smtClean="0"/>
              <a:t>	</a:t>
            </a:r>
            <a:r>
              <a:rPr lang="zh-TW" altLang="en-US" dirty="0" smtClean="0"/>
              <a:t>將</a:t>
            </a:r>
            <a:r>
              <a:rPr lang="zh-TW" altLang="en-US" dirty="0"/>
              <a:t>三個電燈泡接在準備並聯的二部發電機間，利用燈泡的明滅變化來檢查兩機是否同步。圖</a:t>
            </a:r>
            <a:r>
              <a:rPr lang="en-US" altLang="zh-TW" dirty="0"/>
              <a:t>10-7 </a:t>
            </a:r>
            <a:r>
              <a:rPr lang="zh-TW" altLang="en-US" dirty="0"/>
              <a:t>為常用的二明一滅法，其中一個燈泡</a:t>
            </a:r>
            <a:r>
              <a:rPr lang="en-US" altLang="zh-TW" dirty="0"/>
              <a:t>( </a:t>
            </a:r>
            <a:r>
              <a:rPr lang="en-US" altLang="zh-TW" i="1" dirty="0"/>
              <a:t>L</a:t>
            </a:r>
            <a:r>
              <a:rPr lang="en-US" altLang="zh-TW" baseline="-25000" dirty="0"/>
              <a:t>2</a:t>
            </a:r>
            <a:r>
              <a:rPr lang="en-US" altLang="zh-TW" dirty="0"/>
              <a:t> ) </a:t>
            </a:r>
            <a:r>
              <a:rPr lang="zh-TW" altLang="en-US" dirty="0"/>
              <a:t>接在同相，另外兩個燈泡</a:t>
            </a:r>
            <a:r>
              <a:rPr lang="en-US" altLang="zh-TW" dirty="0"/>
              <a:t>( </a:t>
            </a:r>
            <a:r>
              <a:rPr lang="en-US" altLang="zh-TW" i="1" dirty="0"/>
              <a:t>L</a:t>
            </a:r>
            <a:r>
              <a:rPr lang="en-US" altLang="zh-TW" baseline="-25000" dirty="0"/>
              <a:t>1</a:t>
            </a:r>
            <a:r>
              <a:rPr lang="en-US" altLang="zh-TW" dirty="0"/>
              <a:t> </a:t>
            </a:r>
            <a:r>
              <a:rPr lang="zh-TW" altLang="en-US" dirty="0"/>
              <a:t>與</a:t>
            </a:r>
            <a:r>
              <a:rPr lang="en-US" altLang="zh-TW" i="1" dirty="0"/>
              <a:t>L</a:t>
            </a:r>
            <a:r>
              <a:rPr lang="en-US" altLang="zh-TW" baseline="-25000" dirty="0"/>
              <a:t>3</a:t>
            </a:r>
            <a:r>
              <a:rPr lang="en-US" altLang="zh-TW" dirty="0"/>
              <a:t> ) </a:t>
            </a:r>
            <a:r>
              <a:rPr lang="zh-TW" altLang="en-US" dirty="0"/>
              <a:t>刻意接在異相。</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446" y="3810451"/>
            <a:ext cx="3471107" cy="265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3121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pPr>
              <a:tabLst>
                <a:tab pos="712788" algn="l"/>
              </a:tabLst>
            </a:pPr>
            <a:r>
              <a:rPr lang="en-US" altLang="zh-TW" dirty="0" smtClean="0"/>
              <a:t>	</a:t>
            </a:r>
            <a:r>
              <a:rPr lang="zh-TW" altLang="en-US" dirty="0" smtClean="0"/>
              <a:t>當</a:t>
            </a:r>
            <a:r>
              <a:rPr lang="zh-TW" altLang="en-US" dirty="0"/>
              <a:t>兩機不同步時，三顆燈泡的變化情形也會不同，其結果整理如表</a:t>
            </a:r>
            <a:r>
              <a:rPr lang="en-US" altLang="zh-TW" dirty="0"/>
              <a:t>10-1</a:t>
            </a:r>
            <a:r>
              <a:rPr lang="zh-TW" altLang="en-US" dirty="0"/>
              <a:t>。此種檢驗方法簡便但是精準度較差，只用於小型機組的並聯。</a:t>
            </a:r>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0" y="2819343"/>
            <a:ext cx="7489271" cy="384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72961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413023"/>
            <a:ext cx="3600078" cy="5040313"/>
          </a:xfrm>
        </p:spPr>
        <p:txBody>
          <a:bodyPr/>
          <a:lstStyle/>
          <a:p>
            <a:r>
              <a:rPr lang="zh-TW" altLang="en-US" sz="3200" b="1" dirty="0" smtClean="0">
                <a:solidFill>
                  <a:srgbClr val="00B050"/>
                </a:solidFill>
              </a:rPr>
              <a:t>四</a:t>
            </a:r>
            <a:r>
              <a:rPr lang="zh-TW" altLang="en-US" sz="3200" b="1" dirty="0">
                <a:solidFill>
                  <a:srgbClr val="00B050"/>
                </a:solidFill>
              </a:rPr>
              <a:t>、並聯操作</a:t>
            </a:r>
            <a:r>
              <a:rPr lang="zh-TW" altLang="en-US" sz="3200" b="1" dirty="0" smtClean="0">
                <a:solidFill>
                  <a:srgbClr val="00B050"/>
                </a:solidFill>
              </a:rPr>
              <a:t>步驟</a:t>
            </a:r>
            <a:endParaRPr lang="en-US" altLang="zh-TW" sz="3200" b="1" dirty="0" smtClean="0">
              <a:solidFill>
                <a:srgbClr val="00B050"/>
              </a:solidFill>
            </a:endParaRPr>
          </a:p>
          <a:p>
            <a:pPr>
              <a:tabLst>
                <a:tab pos="712788" algn="l"/>
              </a:tabLst>
            </a:pPr>
            <a:r>
              <a:rPr lang="en-US" altLang="zh-TW" dirty="0" smtClean="0"/>
              <a:t>	</a:t>
            </a:r>
            <a:r>
              <a:rPr lang="zh-TW" altLang="en-US" dirty="0" smtClean="0"/>
              <a:t>參考</a:t>
            </a:r>
            <a:r>
              <a:rPr lang="zh-TW" altLang="en-US" dirty="0"/>
              <a:t>圖</a:t>
            </a:r>
            <a:r>
              <a:rPr lang="en-US" altLang="zh-TW" dirty="0"/>
              <a:t>10-8</a:t>
            </a:r>
            <a:r>
              <a:rPr lang="zh-TW" altLang="en-US" dirty="0"/>
              <a:t>，倘若一號發電機</a:t>
            </a:r>
            <a:r>
              <a:rPr lang="en-US" altLang="zh-TW" i="1" dirty="0"/>
              <a:t>G</a:t>
            </a:r>
            <a:r>
              <a:rPr lang="en-US" altLang="zh-TW" baseline="-25000" dirty="0"/>
              <a:t>1</a:t>
            </a:r>
            <a:r>
              <a:rPr lang="en-US" altLang="zh-TW" dirty="0"/>
              <a:t> </a:t>
            </a:r>
            <a:r>
              <a:rPr lang="zh-TW" altLang="en-US" dirty="0"/>
              <a:t>已經在系統中運轉供電，當電力需求增加時，準備將二號發電機</a:t>
            </a:r>
            <a:r>
              <a:rPr lang="en-US" altLang="zh-TW" i="1" dirty="0"/>
              <a:t>G</a:t>
            </a:r>
            <a:r>
              <a:rPr lang="en-US" altLang="zh-TW" baseline="-25000" dirty="0"/>
              <a:t>2</a:t>
            </a:r>
            <a:r>
              <a:rPr lang="en-US" altLang="zh-TW" dirty="0"/>
              <a:t> </a:t>
            </a:r>
            <a:r>
              <a:rPr lang="zh-TW" altLang="en-US" dirty="0"/>
              <a:t>與系統進行並聯，操作步驟如下：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2636912"/>
            <a:ext cx="5169358" cy="390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335474"/>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eaLnBrk="1"/>
            <a:r>
              <a:rPr lang="en-US" altLang="zh-TW" dirty="0" smtClean="0"/>
              <a:t>1</a:t>
            </a:r>
            <a:r>
              <a:rPr lang="en-US" altLang="zh-TW" dirty="0"/>
              <a:t>. </a:t>
            </a:r>
            <a:r>
              <a:rPr lang="zh-TW" altLang="en-US" dirty="0"/>
              <a:t>起動二號發電機</a:t>
            </a:r>
            <a:r>
              <a:rPr lang="en-US" altLang="zh-TW" i="1" dirty="0"/>
              <a:t>G</a:t>
            </a:r>
            <a:r>
              <a:rPr lang="en-US" altLang="zh-TW" baseline="-25000" dirty="0"/>
              <a:t>2 </a:t>
            </a:r>
            <a:r>
              <a:rPr lang="zh-TW" altLang="en-US" dirty="0"/>
              <a:t>的原動機</a:t>
            </a:r>
            <a:r>
              <a:rPr lang="en-US" altLang="zh-TW" dirty="0"/>
              <a:t>( </a:t>
            </a:r>
            <a:r>
              <a:rPr lang="zh-TW" altLang="en-US" dirty="0"/>
              <a:t>水輪機、汽輪機等</a:t>
            </a:r>
            <a:r>
              <a:rPr lang="en-US" altLang="zh-TW" dirty="0"/>
              <a:t>)</a:t>
            </a:r>
            <a:r>
              <a:rPr lang="zh-TW" altLang="en-US" dirty="0"/>
              <a:t>，使發電機</a:t>
            </a:r>
            <a:r>
              <a:rPr lang="en-US" altLang="zh-TW" i="1" dirty="0"/>
              <a:t>G</a:t>
            </a:r>
            <a:r>
              <a:rPr lang="en-US" altLang="zh-TW" baseline="-25000" dirty="0"/>
              <a:t>2</a:t>
            </a:r>
            <a:r>
              <a:rPr lang="en-US" altLang="zh-TW" dirty="0"/>
              <a:t> </a:t>
            </a:r>
            <a:r>
              <a:rPr lang="zh-TW" altLang="en-US" dirty="0"/>
              <a:t>以額定轉速運轉。</a:t>
            </a:r>
          </a:p>
          <a:p>
            <a:pPr marL="361950" indent="-361950"/>
            <a:r>
              <a:rPr lang="en-US" altLang="zh-TW" dirty="0"/>
              <a:t>2. </a:t>
            </a:r>
            <a:r>
              <a:rPr lang="zh-TW" altLang="en-US" dirty="0"/>
              <a:t>將磁場繞組</a:t>
            </a:r>
            <a:r>
              <a:rPr lang="en-US" altLang="zh-TW" i="1" dirty="0" err="1"/>
              <a:t>R</a:t>
            </a:r>
            <a:r>
              <a:rPr lang="en-US" altLang="zh-TW" i="1" baseline="-25000" dirty="0" err="1"/>
              <a:t>f</a:t>
            </a:r>
            <a:r>
              <a:rPr lang="en-US" altLang="zh-TW" i="1" baseline="-25000" dirty="0"/>
              <a:t> </a:t>
            </a:r>
            <a:r>
              <a:rPr lang="en-US" altLang="zh-TW" baseline="-25000" dirty="0"/>
              <a:t>2</a:t>
            </a:r>
            <a:r>
              <a:rPr lang="en-US" altLang="zh-TW" dirty="0"/>
              <a:t> </a:t>
            </a:r>
            <a:r>
              <a:rPr lang="zh-TW" altLang="en-US" dirty="0"/>
              <a:t>逐漸降低，隨著激磁電流增加，二號機應電勢上升，</a:t>
            </a:r>
            <a:r>
              <a:rPr lang="zh-TW" altLang="en-US" dirty="0">
                <a:solidFill>
                  <a:srgbClr val="0099FF"/>
                </a:solidFill>
              </a:rPr>
              <a:t>直到應電勢略高於系統電壓</a:t>
            </a:r>
            <a:r>
              <a:rPr lang="zh-TW" altLang="en-US" dirty="0" smtClean="0">
                <a:solidFill>
                  <a:srgbClr val="0099FF"/>
                </a:solidFill>
              </a:rPr>
              <a:t>為止</a:t>
            </a:r>
            <a:r>
              <a:rPr lang="zh-TW" altLang="en-US" dirty="0" smtClean="0"/>
              <a:t>。</a:t>
            </a:r>
            <a:endParaRPr lang="zh-TW" altLang="en-US" dirty="0"/>
          </a:p>
        </p:txBody>
      </p:sp>
    </p:spTree>
    <p:extLst>
      <p:ext uri="{BB962C8B-B14F-4D97-AF65-F5344CB8AC3E}">
        <p14:creationId xmlns:p14="http://schemas.microsoft.com/office/powerpoint/2010/main" val="2438365989"/>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3</a:t>
            </a:r>
            <a:r>
              <a:rPr lang="en-US" altLang="zh-TW" dirty="0"/>
              <a:t>. </a:t>
            </a:r>
            <a:r>
              <a:rPr lang="zh-TW" altLang="en-US" dirty="0"/>
              <a:t>依據同步燈</a:t>
            </a:r>
            <a:r>
              <a:rPr lang="en-US" altLang="zh-TW" dirty="0"/>
              <a:t>( </a:t>
            </a:r>
            <a:r>
              <a:rPr lang="zh-TW" altLang="en-US" dirty="0"/>
              <a:t>或同步檢定器</a:t>
            </a:r>
            <a:r>
              <a:rPr lang="en-US" altLang="zh-TW" dirty="0"/>
              <a:t>) </a:t>
            </a:r>
            <a:r>
              <a:rPr lang="zh-TW" altLang="en-US" dirty="0"/>
              <a:t>指示情形，進行整步工作，過程中若是發現： </a:t>
            </a:r>
          </a:p>
          <a:p>
            <a:pPr marL="893763" indent="-531813" eaLnBrk="1"/>
            <a:r>
              <a:rPr lang="en-US" altLang="zh-TW" dirty="0"/>
              <a:t>(1) </a:t>
            </a:r>
            <a:r>
              <a:rPr lang="zh-TW" altLang="en-US" dirty="0"/>
              <a:t>相序不同：將二號機的原動機停機後反轉，或是調換二號機的任二接線端。</a:t>
            </a:r>
          </a:p>
          <a:p>
            <a:pPr marL="893763" indent="-531813" eaLnBrk="1"/>
            <a:r>
              <a:rPr lang="en-US" altLang="zh-TW" dirty="0"/>
              <a:t>(2) </a:t>
            </a:r>
            <a:r>
              <a:rPr lang="zh-TW" altLang="en-US" dirty="0"/>
              <a:t>頻率不同：調整二號原動機轉速，轉速越高，頻率越高。</a:t>
            </a:r>
          </a:p>
          <a:p>
            <a:pPr marL="893763" indent="-531813"/>
            <a:r>
              <a:rPr lang="en-US" altLang="zh-TW" dirty="0"/>
              <a:t>(3) </a:t>
            </a:r>
            <a:r>
              <a:rPr lang="zh-TW" altLang="en-US" dirty="0"/>
              <a:t>電壓不同：調整二號機的磁場繞組，可變電阻</a:t>
            </a:r>
            <a:r>
              <a:rPr lang="en-US" altLang="zh-TW" i="1" dirty="0"/>
              <a:t>R</a:t>
            </a:r>
            <a:r>
              <a:rPr lang="en-US" altLang="zh-TW" i="1" baseline="-25000" dirty="0"/>
              <a:t>f</a:t>
            </a:r>
            <a:r>
              <a:rPr lang="en-US" altLang="zh-TW" baseline="-25000" dirty="0"/>
              <a:t>2</a:t>
            </a:r>
            <a:r>
              <a:rPr lang="en-US" altLang="zh-TW" dirty="0"/>
              <a:t> </a:t>
            </a:r>
            <a:r>
              <a:rPr lang="zh-TW" altLang="en-US" dirty="0"/>
              <a:t>越低，電壓越高</a:t>
            </a:r>
            <a:r>
              <a:rPr lang="zh-TW" altLang="en-US" dirty="0" smtClean="0"/>
              <a:t>。</a:t>
            </a:r>
            <a:endParaRPr lang="en-US" altLang="zh-TW" dirty="0" smtClean="0"/>
          </a:p>
          <a:p>
            <a:pPr marL="361950" indent="-361950"/>
            <a:r>
              <a:rPr lang="en-US" altLang="zh-TW" dirty="0" smtClean="0"/>
              <a:t>4</a:t>
            </a:r>
            <a:r>
              <a:rPr lang="en-US" altLang="zh-TW" dirty="0"/>
              <a:t>. </a:t>
            </a:r>
            <a:r>
              <a:rPr lang="zh-TW" altLang="en-US" dirty="0"/>
              <a:t>當同步燈</a:t>
            </a:r>
            <a:r>
              <a:rPr lang="en-US" altLang="zh-TW" dirty="0"/>
              <a:t>( </a:t>
            </a:r>
            <a:r>
              <a:rPr lang="zh-TW" altLang="en-US" dirty="0"/>
              <a:t>或同步檢定器</a:t>
            </a:r>
            <a:r>
              <a:rPr lang="en-US" altLang="zh-TW" dirty="0"/>
              <a:t>) </a:t>
            </a:r>
            <a:r>
              <a:rPr lang="zh-TW" altLang="en-US" dirty="0"/>
              <a:t>指示兩機同步</a:t>
            </a:r>
            <a:r>
              <a:rPr lang="zh-TW" altLang="en-US" dirty="0" smtClean="0"/>
              <a:t>時，</a:t>
            </a:r>
            <a:r>
              <a:rPr lang="zh-TW" altLang="en-US" dirty="0"/>
              <a:t>完成新機與系統之並聯。</a:t>
            </a:r>
          </a:p>
        </p:txBody>
      </p:sp>
    </p:spTree>
    <p:extLst>
      <p:ext uri="{BB962C8B-B14F-4D97-AF65-F5344CB8AC3E}">
        <p14:creationId xmlns:p14="http://schemas.microsoft.com/office/powerpoint/2010/main" val="363177706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10-3</a:t>
            </a:r>
            <a:r>
              <a:rPr lang="zh-TW" altLang="en-US" dirty="0" smtClean="0"/>
              <a:t>　負載</a:t>
            </a:r>
            <a:r>
              <a:rPr lang="zh-TW" altLang="en-US" dirty="0"/>
              <a:t>分配</a:t>
            </a:r>
          </a:p>
        </p:txBody>
      </p:sp>
      <p:sp>
        <p:nvSpPr>
          <p:cNvPr id="4" name="內容版面配置區 3"/>
          <p:cNvSpPr>
            <a:spLocks noGrp="1"/>
          </p:cNvSpPr>
          <p:nvPr>
            <p:ph idx="1"/>
          </p:nvPr>
        </p:nvSpPr>
        <p:spPr/>
        <p:txBody>
          <a:bodyPr/>
          <a:lstStyle/>
          <a:p>
            <a:pPr eaLnBrk="1">
              <a:tabLst>
                <a:tab pos="712788" algn="l"/>
              </a:tabLst>
            </a:pPr>
            <a:r>
              <a:rPr lang="en-US" altLang="zh-TW" dirty="0"/>
              <a:t>	</a:t>
            </a:r>
            <a:r>
              <a:rPr lang="zh-TW" altLang="en-US" dirty="0" smtClean="0"/>
              <a:t>以</a:t>
            </a:r>
            <a:r>
              <a:rPr lang="zh-TW" altLang="en-US" dirty="0"/>
              <a:t>交流系統而言，負載轉移牽涉到有效功率</a:t>
            </a:r>
            <a:r>
              <a:rPr lang="en-US" altLang="zh-TW" i="1" dirty="0"/>
              <a:t>P </a:t>
            </a:r>
            <a:r>
              <a:rPr lang="zh-TW" altLang="en-US" dirty="0"/>
              <a:t>以及無效功率</a:t>
            </a:r>
            <a:r>
              <a:rPr lang="en-US" altLang="zh-TW" i="1" dirty="0"/>
              <a:t>Q </a:t>
            </a:r>
            <a:r>
              <a:rPr lang="zh-TW" altLang="en-US" dirty="0"/>
              <a:t>的分配；而在轉移的過程中又必須讓系統電壓與頻率維持穩定，因此負載分配原則包括： </a:t>
            </a:r>
            <a:endParaRPr lang="en-US" altLang="zh-TW" dirty="0" smtClean="0"/>
          </a:p>
          <a:p>
            <a:pPr eaLnBrk="1"/>
            <a:r>
              <a:rPr lang="zh-TW" altLang="en-US" sz="3200" b="1" dirty="0" smtClean="0">
                <a:solidFill>
                  <a:srgbClr val="0099FF"/>
                </a:solidFill>
              </a:rPr>
              <a:t>一</a:t>
            </a:r>
            <a:r>
              <a:rPr lang="zh-TW" altLang="en-US" sz="3200" b="1" dirty="0">
                <a:solidFill>
                  <a:srgbClr val="0099FF"/>
                </a:solidFill>
              </a:rPr>
              <a:t>、有效功率的</a:t>
            </a:r>
            <a:r>
              <a:rPr lang="zh-TW" altLang="en-US" sz="3200" b="1" dirty="0" smtClean="0">
                <a:solidFill>
                  <a:srgbClr val="0099FF"/>
                </a:solidFill>
              </a:rPr>
              <a:t>分配</a:t>
            </a:r>
            <a:endParaRPr lang="en-US" altLang="zh-TW" sz="3200" b="1" dirty="0" smtClean="0">
              <a:solidFill>
                <a:srgbClr val="0099FF"/>
              </a:solidFill>
            </a:endParaRPr>
          </a:p>
          <a:p>
            <a:pPr eaLnBrk="1">
              <a:tabLst>
                <a:tab pos="712788" algn="l"/>
              </a:tabLst>
            </a:pPr>
            <a:r>
              <a:rPr lang="en-US" altLang="zh-TW" dirty="0" smtClean="0"/>
              <a:t>	</a:t>
            </a:r>
            <a:r>
              <a:rPr lang="zh-TW" altLang="en-US" dirty="0" smtClean="0"/>
              <a:t>以</a:t>
            </a:r>
            <a:r>
              <a:rPr lang="zh-TW" altLang="en-US" dirty="0"/>
              <a:t>圖</a:t>
            </a:r>
            <a:r>
              <a:rPr lang="en-US" altLang="zh-TW" dirty="0"/>
              <a:t>10-9(a) </a:t>
            </a:r>
            <a:r>
              <a:rPr lang="zh-TW" altLang="en-US" dirty="0"/>
              <a:t>為例，假設原本兩部發電機</a:t>
            </a:r>
            <a:r>
              <a:rPr lang="en-US" altLang="zh-TW" i="1" dirty="0"/>
              <a:t>G</a:t>
            </a:r>
            <a:r>
              <a:rPr lang="en-US" altLang="zh-TW" baseline="-25000" dirty="0"/>
              <a:t>1</a:t>
            </a:r>
            <a:r>
              <a:rPr lang="zh-TW" altLang="en-US" dirty="0"/>
              <a:t>、</a:t>
            </a:r>
            <a:r>
              <a:rPr lang="en-US" altLang="zh-TW" i="1" dirty="0"/>
              <a:t>G</a:t>
            </a:r>
            <a:r>
              <a:rPr lang="en-US" altLang="zh-TW" baseline="-25000" dirty="0"/>
              <a:t>2</a:t>
            </a:r>
            <a:r>
              <a:rPr lang="en-US" altLang="zh-TW" dirty="0"/>
              <a:t> </a:t>
            </a:r>
            <a:r>
              <a:rPr lang="zh-TW" altLang="en-US" dirty="0"/>
              <a:t>負擔分別為</a:t>
            </a:r>
            <a:r>
              <a:rPr lang="en-US" altLang="zh-TW" i="1" dirty="0"/>
              <a:t>P</a:t>
            </a:r>
            <a:r>
              <a:rPr lang="en-US" altLang="zh-TW" baseline="-25000" dirty="0"/>
              <a:t>1</a:t>
            </a:r>
            <a:r>
              <a:rPr lang="zh-TW" altLang="en-US" dirty="0"/>
              <a:t>、</a:t>
            </a:r>
            <a:r>
              <a:rPr lang="en-US" altLang="zh-TW" i="1" dirty="0"/>
              <a:t>P</a:t>
            </a:r>
            <a:r>
              <a:rPr lang="en-US" altLang="zh-TW" baseline="-25000" dirty="0"/>
              <a:t>2</a:t>
            </a:r>
            <a:r>
              <a:rPr lang="zh-TW" altLang="en-US" dirty="0"/>
              <a:t>，頻率皆</a:t>
            </a:r>
            <a:r>
              <a:rPr lang="zh-TW" altLang="en-US" dirty="0" smtClean="0"/>
              <a:t>為</a:t>
            </a:r>
            <a:r>
              <a:rPr lang="en-US" altLang="zh-TW" i="1" dirty="0" smtClean="0"/>
              <a:t>f</a:t>
            </a:r>
            <a:r>
              <a:rPr lang="zh-TW" altLang="en-US" dirty="0"/>
              <a:t>，在負載不變下，若只有增加二號原動機輸出功率</a:t>
            </a:r>
            <a:r>
              <a:rPr lang="en-US" altLang="zh-TW" dirty="0"/>
              <a:t>( </a:t>
            </a:r>
            <a:r>
              <a:rPr lang="zh-TW" altLang="en-US" dirty="0"/>
              <a:t>速率</a:t>
            </a:r>
            <a:r>
              <a:rPr lang="en-US" altLang="zh-TW" dirty="0" smtClean="0"/>
              <a:t>-</a:t>
            </a:r>
            <a:r>
              <a:rPr lang="zh-TW" altLang="en-US" dirty="0" smtClean="0"/>
              <a:t>負載</a:t>
            </a:r>
            <a:r>
              <a:rPr lang="zh-TW" altLang="en-US" dirty="0"/>
              <a:t>曲線由</a:t>
            </a:r>
            <a:r>
              <a:rPr lang="en-US" altLang="zh-TW" i="1" dirty="0"/>
              <a:t>B </a:t>
            </a:r>
            <a:r>
              <a:rPr lang="zh-TW" altLang="en-US" dirty="0"/>
              <a:t>→ </a:t>
            </a:r>
            <a:r>
              <a:rPr lang="en-US" altLang="zh-TW" i="1" dirty="0"/>
              <a:t>B</a:t>
            </a:r>
            <a:r>
              <a:rPr lang="en-US" altLang="zh-TW" baseline="30000" dirty="0"/>
              <a:t>′</a:t>
            </a:r>
            <a:r>
              <a:rPr lang="en-US" altLang="zh-TW" dirty="0"/>
              <a:t> )</a:t>
            </a:r>
            <a:r>
              <a:rPr lang="zh-TW" altLang="en-US" dirty="0"/>
              <a:t>，兩機負載分配分別</a:t>
            </a:r>
            <a:r>
              <a:rPr lang="zh-TW" altLang="en-US" dirty="0" smtClean="0"/>
              <a:t>變成</a:t>
            </a:r>
            <a:r>
              <a:rPr lang="en-US" altLang="zh-TW" i="1" dirty="0" smtClean="0"/>
              <a:t>P</a:t>
            </a:r>
            <a:r>
              <a:rPr lang="en-US" altLang="zh-TW" baseline="-25000" dirty="0" smtClean="0"/>
              <a:t>′1</a:t>
            </a:r>
            <a:r>
              <a:rPr lang="en-US" altLang="zh-TW" dirty="0" smtClean="0"/>
              <a:t> </a:t>
            </a:r>
            <a:r>
              <a:rPr lang="zh-TW" altLang="en-US" dirty="0" smtClean="0"/>
              <a:t>、</a:t>
            </a:r>
            <a:r>
              <a:rPr lang="en-US" altLang="zh-TW" i="1" dirty="0" smtClean="0"/>
              <a:t>P</a:t>
            </a:r>
            <a:r>
              <a:rPr lang="en-US" altLang="zh-TW" baseline="30000" dirty="0" smtClean="0"/>
              <a:t>′</a:t>
            </a:r>
            <a:r>
              <a:rPr lang="en-US" altLang="zh-TW" baseline="-25000" dirty="0" smtClean="0"/>
              <a:t>2</a:t>
            </a:r>
            <a:r>
              <a:rPr lang="en-US" altLang="zh-TW" dirty="0" smtClean="0"/>
              <a:t> </a:t>
            </a:r>
            <a:r>
              <a:rPr lang="zh-TW" altLang="en-US" dirty="0"/>
              <a:t>，但是輸出頻率也隨之增加</a:t>
            </a:r>
            <a:r>
              <a:rPr lang="en-US" altLang="zh-TW" dirty="0"/>
              <a:t>( </a:t>
            </a:r>
            <a:r>
              <a:rPr lang="en-US" altLang="zh-TW" i="1" dirty="0"/>
              <a:t>f </a:t>
            </a:r>
            <a:r>
              <a:rPr lang="zh-TW" altLang="en-US" dirty="0"/>
              <a:t>→ </a:t>
            </a:r>
            <a:r>
              <a:rPr lang="en-US" altLang="zh-TW" i="1" dirty="0"/>
              <a:t>f </a:t>
            </a:r>
            <a:r>
              <a:rPr lang="en-US" altLang="zh-TW" baseline="30000" dirty="0"/>
              <a:t>′ </a:t>
            </a:r>
            <a:r>
              <a:rPr lang="en-US" altLang="zh-TW" dirty="0"/>
              <a:t>)</a:t>
            </a:r>
            <a:r>
              <a:rPr lang="zh-TW" altLang="en-US" dirty="0"/>
              <a:t>。</a:t>
            </a:r>
          </a:p>
        </p:txBody>
      </p:sp>
    </p:spTree>
    <p:extLst>
      <p:ext uri="{BB962C8B-B14F-4D97-AF65-F5344CB8AC3E}">
        <p14:creationId xmlns:p14="http://schemas.microsoft.com/office/powerpoint/2010/main" val="600945735"/>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6552728" cy="351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32833"/>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為了</a:t>
            </a:r>
            <a:r>
              <a:rPr lang="zh-TW" altLang="en-US" dirty="0"/>
              <a:t>讓頻率維持穩定，如圖</a:t>
            </a:r>
            <a:r>
              <a:rPr lang="en-US" altLang="zh-TW" dirty="0"/>
              <a:t>10-9(b)</a:t>
            </a:r>
            <a:r>
              <a:rPr lang="zh-TW" altLang="en-US" dirty="0"/>
              <a:t>，必須同步降低</a:t>
            </a:r>
            <a:r>
              <a:rPr lang="en-US" altLang="zh-TW" i="1" dirty="0"/>
              <a:t>G</a:t>
            </a:r>
            <a:r>
              <a:rPr lang="en-US" altLang="zh-TW" baseline="-25000" dirty="0"/>
              <a:t>1</a:t>
            </a:r>
            <a:r>
              <a:rPr lang="en-US" altLang="zh-TW" dirty="0"/>
              <a:t> </a:t>
            </a:r>
            <a:r>
              <a:rPr lang="zh-TW" altLang="en-US" dirty="0"/>
              <a:t>原動機輸出功率</a:t>
            </a:r>
            <a:r>
              <a:rPr lang="en-US" altLang="zh-TW" dirty="0"/>
              <a:t>( </a:t>
            </a:r>
            <a:r>
              <a:rPr lang="zh-TW" altLang="en-US" dirty="0"/>
              <a:t>速率</a:t>
            </a:r>
            <a:r>
              <a:rPr lang="en-US" altLang="zh-TW" dirty="0"/>
              <a:t>- </a:t>
            </a:r>
            <a:r>
              <a:rPr lang="zh-TW" altLang="en-US" dirty="0"/>
              <a:t>負載曲線由</a:t>
            </a:r>
            <a:r>
              <a:rPr lang="en-US" altLang="zh-TW" i="1" dirty="0" smtClean="0"/>
              <a:t>A</a:t>
            </a:r>
            <a:r>
              <a:rPr lang="zh-TW" altLang="en-US" dirty="0"/>
              <a:t> → </a:t>
            </a:r>
            <a:r>
              <a:rPr lang="en-US" altLang="zh-TW" i="1" dirty="0" smtClean="0"/>
              <a:t>A</a:t>
            </a:r>
            <a:r>
              <a:rPr lang="en-US" altLang="zh-TW" baseline="30000" dirty="0"/>
              <a:t>′</a:t>
            </a:r>
            <a:r>
              <a:rPr lang="zh-TW" altLang="en-US" dirty="0" smtClean="0"/>
              <a:t> </a:t>
            </a:r>
            <a:r>
              <a:rPr lang="en-US" altLang="zh-TW" dirty="0" smtClean="0"/>
              <a:t>)</a:t>
            </a:r>
            <a:r>
              <a:rPr lang="zh-TW" altLang="en-US" dirty="0"/>
              <a:t>，此時</a:t>
            </a:r>
            <a:r>
              <a:rPr lang="en-US" altLang="zh-TW" i="1" dirty="0"/>
              <a:t>G</a:t>
            </a:r>
            <a:r>
              <a:rPr lang="en-US" altLang="zh-TW" baseline="-25000" dirty="0"/>
              <a:t>2</a:t>
            </a:r>
            <a:r>
              <a:rPr lang="en-US" altLang="zh-TW" dirty="0"/>
              <a:t> </a:t>
            </a:r>
            <a:r>
              <a:rPr lang="zh-TW" altLang="en-US" dirty="0"/>
              <a:t>的輸出功率會</a:t>
            </a:r>
            <a:r>
              <a:rPr lang="zh-TW" altLang="en-US" dirty="0" smtClean="0"/>
              <a:t>由</a:t>
            </a:r>
            <a:r>
              <a:rPr lang="en-US" altLang="zh-TW" dirty="0" smtClean="0"/>
              <a:t> </a:t>
            </a:r>
            <a:r>
              <a:rPr lang="en-US" altLang="zh-TW" i="1" dirty="0" smtClean="0"/>
              <a:t>P</a:t>
            </a:r>
            <a:r>
              <a:rPr lang="en-US" altLang="zh-TW" baseline="30000" dirty="0"/>
              <a:t>′</a:t>
            </a:r>
            <a:r>
              <a:rPr lang="en-US" altLang="zh-TW" baseline="-25000" dirty="0" smtClean="0"/>
              <a:t>2</a:t>
            </a:r>
            <a:r>
              <a:rPr lang="en-US" altLang="zh-TW" dirty="0" smtClean="0"/>
              <a:t> </a:t>
            </a:r>
            <a:r>
              <a:rPr lang="zh-TW" altLang="en-US" dirty="0"/>
              <a:t>再上升</a:t>
            </a:r>
            <a:r>
              <a:rPr lang="zh-TW" altLang="en-US" dirty="0" smtClean="0"/>
              <a:t>到</a:t>
            </a:r>
            <a:r>
              <a:rPr lang="en-US" altLang="zh-TW" dirty="0" smtClean="0"/>
              <a:t> </a:t>
            </a:r>
            <a:r>
              <a:rPr lang="en-US" altLang="zh-TW" i="1" dirty="0" smtClean="0"/>
              <a:t>P</a:t>
            </a:r>
            <a:r>
              <a:rPr lang="en-US" altLang="zh-TW" baseline="30000" dirty="0"/>
              <a:t>′′</a:t>
            </a:r>
            <a:r>
              <a:rPr lang="en-US" altLang="zh-TW" baseline="-25000" dirty="0" smtClean="0"/>
              <a:t>2</a:t>
            </a:r>
            <a:r>
              <a:rPr lang="en-US" altLang="zh-TW" dirty="0" smtClean="0"/>
              <a:t> </a:t>
            </a:r>
            <a:r>
              <a:rPr lang="zh-TW" altLang="en-US" dirty="0"/>
              <a:t>， </a:t>
            </a:r>
            <a:r>
              <a:rPr lang="en-US" altLang="zh-TW" i="1" dirty="0"/>
              <a:t>G</a:t>
            </a:r>
            <a:r>
              <a:rPr lang="en-US" altLang="zh-TW" baseline="-25000" dirty="0"/>
              <a:t>1</a:t>
            </a:r>
            <a:r>
              <a:rPr lang="en-US" altLang="zh-TW" dirty="0"/>
              <a:t> </a:t>
            </a:r>
            <a:r>
              <a:rPr lang="zh-TW" altLang="en-US" dirty="0"/>
              <a:t>的輸出功率會</a:t>
            </a:r>
            <a:r>
              <a:rPr lang="zh-TW" altLang="en-US" dirty="0" smtClean="0"/>
              <a:t>由</a:t>
            </a:r>
            <a:r>
              <a:rPr lang="en-US" altLang="zh-TW" dirty="0" smtClean="0"/>
              <a:t> </a:t>
            </a:r>
            <a:r>
              <a:rPr lang="en-US" altLang="zh-TW" i="1" dirty="0" smtClean="0"/>
              <a:t>P</a:t>
            </a:r>
            <a:r>
              <a:rPr lang="en-US" altLang="zh-TW" baseline="30000" dirty="0"/>
              <a:t>′</a:t>
            </a:r>
            <a:r>
              <a:rPr lang="en-US" altLang="zh-TW" baseline="-25000" dirty="0" smtClean="0"/>
              <a:t>1</a:t>
            </a:r>
            <a:r>
              <a:rPr lang="en-US" altLang="zh-TW" dirty="0" smtClean="0"/>
              <a:t> </a:t>
            </a:r>
            <a:r>
              <a:rPr lang="zh-TW" altLang="en-US" dirty="0"/>
              <a:t>再下</a:t>
            </a:r>
            <a:r>
              <a:rPr lang="zh-TW" altLang="en-US" dirty="0" smtClean="0"/>
              <a:t>降到</a:t>
            </a:r>
            <a:r>
              <a:rPr lang="en-US" altLang="zh-TW" i="1" dirty="0" smtClean="0"/>
              <a:t>P</a:t>
            </a:r>
            <a:r>
              <a:rPr lang="en-US" altLang="zh-TW" baseline="30000" dirty="0" smtClean="0"/>
              <a:t>′′</a:t>
            </a:r>
            <a:r>
              <a:rPr lang="en-US" altLang="zh-TW" baseline="-25000" dirty="0" smtClean="0"/>
              <a:t>1</a:t>
            </a:r>
            <a:r>
              <a:rPr lang="en-US" altLang="zh-TW" dirty="0" smtClean="0"/>
              <a:t> </a:t>
            </a:r>
            <a:r>
              <a:rPr lang="zh-TW" altLang="en-US" dirty="0"/>
              <a:t>，此時頻率才能回到額定值</a:t>
            </a:r>
            <a:r>
              <a:rPr lang="en-US" altLang="zh-TW" i="1" dirty="0"/>
              <a:t>f</a:t>
            </a:r>
            <a:r>
              <a:rPr lang="zh-TW" alt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6120358" cy="317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14436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電壓大小相同</a:t>
            </a:r>
            <a:endParaRPr lang="zh-TW" altLang="en-US" dirty="0">
              <a:solidFill>
                <a:srgbClr val="0099FF"/>
              </a:solidFill>
            </a:endParaRPr>
          </a:p>
          <a:p>
            <a:pPr eaLnBrk="1">
              <a:tabLst>
                <a:tab pos="712788" algn="l"/>
              </a:tabLst>
            </a:pPr>
            <a:r>
              <a:rPr lang="en-US" altLang="zh-TW" dirty="0" smtClean="0"/>
              <a:t>	</a:t>
            </a:r>
            <a:r>
              <a:rPr lang="zh-TW" altLang="en-US" dirty="0" smtClean="0"/>
              <a:t>並聯</a:t>
            </a:r>
            <a:r>
              <a:rPr lang="zh-TW" altLang="en-US" dirty="0"/>
              <a:t>電路的重要特性就是電壓大小相等。倘若一號機的激磁電流較強使得應電勢較高 </a:t>
            </a:r>
            <a:r>
              <a:rPr lang="en-US" altLang="zh-TW" dirty="0"/>
              <a:t>( </a:t>
            </a:r>
            <a:r>
              <a:rPr lang="en-US" altLang="zh-TW" i="1" dirty="0"/>
              <a:t>E</a:t>
            </a:r>
            <a:r>
              <a:rPr lang="en-US" altLang="zh-TW" i="1" baseline="-25000" dirty="0"/>
              <a:t>p</a:t>
            </a:r>
            <a:r>
              <a:rPr lang="en-US" altLang="zh-TW" baseline="-25000" dirty="0"/>
              <a:t>1</a:t>
            </a:r>
            <a:r>
              <a:rPr lang="en-US" altLang="zh-TW" dirty="0"/>
              <a:t> &gt; </a:t>
            </a:r>
            <a:r>
              <a:rPr lang="en-US" altLang="zh-TW" i="1" dirty="0"/>
              <a:t>E</a:t>
            </a:r>
            <a:r>
              <a:rPr lang="en-US" altLang="zh-TW" i="1" baseline="-25000" dirty="0"/>
              <a:t>p</a:t>
            </a:r>
            <a:r>
              <a:rPr lang="en-US" altLang="zh-TW" baseline="-25000" dirty="0"/>
              <a:t>2</a:t>
            </a:r>
            <a:r>
              <a:rPr lang="en-US" altLang="zh-TW" dirty="0"/>
              <a:t> )</a:t>
            </a:r>
            <a:r>
              <a:rPr lang="zh-TW" altLang="en-US" dirty="0"/>
              <a:t>，此時即便沒有負載，兩機之間仍會有環流</a:t>
            </a:r>
            <a:r>
              <a:rPr lang="en-US" altLang="zh-TW" dirty="0"/>
              <a:t>(</a:t>
            </a:r>
            <a:r>
              <a:rPr lang="en-US" altLang="zh-TW" i="1" dirty="0" err="1"/>
              <a:t>I</a:t>
            </a:r>
            <a:r>
              <a:rPr lang="en-US" altLang="zh-TW" i="1" baseline="-25000" dirty="0" err="1"/>
              <a:t>c</a:t>
            </a:r>
            <a:r>
              <a:rPr lang="en-US" altLang="zh-TW" dirty="0"/>
              <a:t>) </a:t>
            </a:r>
            <a:r>
              <a:rPr lang="zh-TW" altLang="en-US" dirty="0"/>
              <a:t>發生。</a:t>
            </a:r>
          </a:p>
          <a:p>
            <a:pPr>
              <a:tabLst>
                <a:tab pos="712788" algn="l"/>
              </a:tabLst>
            </a:pPr>
            <a:r>
              <a:rPr lang="en-US" altLang="zh-TW" dirty="0" smtClean="0"/>
              <a:t>	</a:t>
            </a:r>
            <a:r>
              <a:rPr lang="zh-TW" altLang="en-US" dirty="0" smtClean="0"/>
              <a:t>每</a:t>
            </a:r>
            <a:r>
              <a:rPr lang="zh-TW" altLang="en-US" dirty="0"/>
              <a:t>相繞組間的循環電流為：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53199"/>
            <a:ext cx="8135938" cy="90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008682"/>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、無效功率的</a:t>
            </a:r>
            <a:r>
              <a:rPr lang="zh-TW" altLang="en-US" sz="3200" b="1" dirty="0" smtClean="0">
                <a:solidFill>
                  <a:srgbClr val="00B050"/>
                </a:solidFill>
              </a:rPr>
              <a:t>分配</a:t>
            </a:r>
            <a:endParaRPr lang="en-US" altLang="zh-TW" sz="3200" b="1" dirty="0" smtClean="0">
              <a:solidFill>
                <a:srgbClr val="00B050"/>
              </a:solidFill>
            </a:endParaRPr>
          </a:p>
          <a:p>
            <a:r>
              <a:rPr lang="en-US" altLang="zh-TW" dirty="0" smtClean="0"/>
              <a:t>	</a:t>
            </a:r>
            <a:r>
              <a:rPr lang="zh-TW" altLang="en-US" dirty="0" smtClean="0"/>
              <a:t>要</a:t>
            </a:r>
            <a:r>
              <a:rPr lang="zh-TW" altLang="en-US" dirty="0"/>
              <a:t>改變同步發電機之無效功率，必須調整發電機之激磁電流。以圖</a:t>
            </a:r>
            <a:r>
              <a:rPr lang="en-US" altLang="zh-TW" dirty="0"/>
              <a:t>10-8 </a:t>
            </a:r>
            <a:r>
              <a:rPr lang="zh-TW" altLang="en-US" dirty="0"/>
              <a:t>為</a:t>
            </a:r>
            <a:r>
              <a:rPr lang="zh-TW" altLang="en-US" dirty="0" smtClean="0"/>
              <a:t>例，</a:t>
            </a:r>
            <a:r>
              <a:rPr lang="zh-TW" altLang="en-US" dirty="0"/>
              <a:t>若是將二號發電機磁場繞組</a:t>
            </a:r>
            <a:r>
              <a:rPr lang="en-US" altLang="zh-TW" i="1" dirty="0"/>
              <a:t>R</a:t>
            </a:r>
            <a:r>
              <a:rPr lang="en-US" altLang="zh-TW" i="1" baseline="-25000" dirty="0"/>
              <a:t>f</a:t>
            </a:r>
            <a:r>
              <a:rPr lang="en-US" altLang="zh-TW" baseline="-25000" dirty="0"/>
              <a:t>2</a:t>
            </a:r>
            <a:r>
              <a:rPr lang="en-US" altLang="zh-TW" dirty="0"/>
              <a:t> </a:t>
            </a:r>
            <a:r>
              <a:rPr lang="zh-TW" altLang="en-US" dirty="0"/>
              <a:t>降低，</a:t>
            </a:r>
            <a:r>
              <a:rPr lang="en-US" altLang="zh-TW" i="1" dirty="0"/>
              <a:t>G</a:t>
            </a:r>
            <a:r>
              <a:rPr lang="en-US" altLang="zh-TW" baseline="-25000" dirty="0"/>
              <a:t>2</a:t>
            </a:r>
            <a:r>
              <a:rPr lang="en-US" altLang="zh-TW" dirty="0"/>
              <a:t> </a:t>
            </a:r>
            <a:r>
              <a:rPr lang="zh-TW" altLang="en-US" dirty="0"/>
              <a:t>應電勢增加，此時產生如圖</a:t>
            </a:r>
            <a:r>
              <a:rPr lang="en-US" altLang="zh-TW" dirty="0"/>
              <a:t>10-1 </a:t>
            </a:r>
            <a:r>
              <a:rPr lang="zh-TW" altLang="en-US" dirty="0"/>
              <a:t>所述的無功電流，使得</a:t>
            </a:r>
            <a:r>
              <a:rPr lang="en-US" altLang="zh-TW" i="1" dirty="0"/>
              <a:t>G</a:t>
            </a:r>
            <a:r>
              <a:rPr lang="en-US" altLang="zh-TW" baseline="-25000" dirty="0"/>
              <a:t>2</a:t>
            </a:r>
            <a:r>
              <a:rPr lang="en-US" altLang="zh-TW" dirty="0"/>
              <a:t> </a:t>
            </a:r>
            <a:r>
              <a:rPr lang="zh-TW" altLang="en-US" dirty="0"/>
              <a:t>電樞電流增加，輸出之無效功率增加； 而</a:t>
            </a:r>
            <a:r>
              <a:rPr lang="en-US" altLang="zh-TW" i="1" dirty="0"/>
              <a:t>G</a:t>
            </a:r>
            <a:r>
              <a:rPr lang="en-US" altLang="zh-TW" baseline="-25000" dirty="0"/>
              <a:t>1</a:t>
            </a:r>
            <a:r>
              <a:rPr lang="en-US" altLang="zh-TW" dirty="0"/>
              <a:t> </a:t>
            </a:r>
            <a:r>
              <a:rPr lang="zh-TW" altLang="en-US" dirty="0"/>
              <a:t>之應電勢降低，電樞電流減少，輸出之無效功率降低。</a:t>
            </a:r>
          </a:p>
          <a:p>
            <a:r>
              <a:rPr lang="en-US" altLang="zh-TW" dirty="0" smtClean="0">
                <a:solidFill>
                  <a:srgbClr val="0099FF"/>
                </a:solidFill>
              </a:rPr>
              <a:t>	</a:t>
            </a:r>
            <a:r>
              <a:rPr lang="zh-TW" altLang="en-US" dirty="0" smtClean="0">
                <a:solidFill>
                  <a:srgbClr val="0099FF"/>
                </a:solidFill>
              </a:rPr>
              <a:t>在</a:t>
            </a:r>
            <a:r>
              <a:rPr lang="zh-TW" altLang="en-US" dirty="0">
                <a:solidFill>
                  <a:srgbClr val="0099FF"/>
                </a:solidFill>
              </a:rPr>
              <a:t>調整無效功率時也必須注意，在增加一部發電機的激磁電流時，也必須同時減少另一部發電機的激磁電流，才能使電壓維持不變。</a:t>
            </a:r>
          </a:p>
        </p:txBody>
      </p:sp>
    </p:spTree>
    <p:extLst>
      <p:ext uri="{BB962C8B-B14F-4D97-AF65-F5344CB8AC3E}">
        <p14:creationId xmlns:p14="http://schemas.microsoft.com/office/powerpoint/2010/main" val="160022614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10-4</a:t>
            </a:r>
            <a:r>
              <a:rPr lang="zh-TW" altLang="en-US" dirty="0" smtClean="0"/>
              <a:t>　追逐</a:t>
            </a:r>
            <a:r>
              <a:rPr lang="zh-TW" altLang="en-US" dirty="0"/>
              <a:t>現象</a:t>
            </a:r>
          </a:p>
        </p:txBody>
      </p:sp>
      <p:sp>
        <p:nvSpPr>
          <p:cNvPr id="7" name="內容版面配置區 6"/>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、追逐現象的</a:t>
            </a:r>
            <a:r>
              <a:rPr lang="zh-TW" altLang="en-US" sz="3200" b="1" dirty="0" smtClean="0">
                <a:solidFill>
                  <a:srgbClr val="00B050"/>
                </a:solidFill>
              </a:rPr>
              <a:t>發生</a:t>
            </a:r>
            <a:endParaRPr lang="en-US" altLang="zh-TW" sz="3200" b="1" dirty="0" smtClean="0">
              <a:solidFill>
                <a:srgbClr val="00B050"/>
              </a:solidFill>
            </a:endParaRPr>
          </a:p>
          <a:p>
            <a:pPr eaLnBrk="1">
              <a:lnSpc>
                <a:spcPct val="150000"/>
              </a:lnSpc>
              <a:tabLst>
                <a:tab pos="712788" algn="l"/>
              </a:tabLst>
            </a:pPr>
            <a:r>
              <a:rPr lang="en-US" altLang="zh-TW" dirty="0" smtClean="0"/>
              <a:t>	</a:t>
            </a:r>
            <a:r>
              <a:rPr lang="zh-TW" altLang="en-US" dirty="0" smtClean="0"/>
              <a:t>依據</a:t>
            </a:r>
            <a:r>
              <a:rPr lang="zh-TW" altLang="en-US" dirty="0"/>
              <a:t>公式</a:t>
            </a:r>
            <a:r>
              <a:rPr lang="en-US" altLang="zh-TW" dirty="0"/>
              <a:t>9-13</a:t>
            </a:r>
            <a:r>
              <a:rPr lang="zh-TW" altLang="en-US" dirty="0"/>
              <a:t>，同步發電機每相輸出</a:t>
            </a:r>
            <a:r>
              <a:rPr lang="zh-TW" altLang="en-US" dirty="0" smtClean="0"/>
              <a:t>功率</a:t>
            </a:r>
            <a:r>
              <a:rPr lang="en-US" altLang="zh-TW" dirty="0" smtClean="0"/>
              <a:t/>
            </a:r>
            <a:br>
              <a:rPr lang="en-US" altLang="zh-TW" dirty="0" smtClean="0"/>
            </a:br>
            <a:r>
              <a:rPr lang="en-US" altLang="zh-TW" dirty="0" smtClean="0"/>
              <a:t>(			</a:t>
            </a:r>
            <a:r>
              <a:rPr lang="zh-TW" altLang="en-US" dirty="0" smtClean="0"/>
              <a:t>　　</a:t>
            </a:r>
            <a:r>
              <a:rPr lang="en-US" altLang="zh-TW" dirty="0" smtClean="0"/>
              <a:t>)</a:t>
            </a:r>
            <a:r>
              <a:rPr lang="zh-TW" altLang="en-US" dirty="0"/>
              <a:t>，式中可知輸出功率與負載角</a:t>
            </a:r>
            <a:r>
              <a:rPr lang="en-US" altLang="zh-TW" i="1" dirty="0"/>
              <a:t>δ </a:t>
            </a:r>
            <a:r>
              <a:rPr lang="zh-TW" altLang="en-US" dirty="0"/>
              <a:t>正比</a:t>
            </a:r>
            <a:r>
              <a:rPr lang="en-US" altLang="zh-TW" dirty="0"/>
              <a:t>( </a:t>
            </a:r>
            <a:r>
              <a:rPr lang="en-US" altLang="zh-TW" i="1" dirty="0"/>
              <a:t>P</a:t>
            </a:r>
            <a:r>
              <a:rPr lang="en-US" altLang="zh-TW" i="1" baseline="-25000" dirty="0"/>
              <a:t>o</a:t>
            </a:r>
            <a:r>
              <a:rPr lang="en-US" altLang="zh-TW" i="1" dirty="0"/>
              <a:t> </a:t>
            </a:r>
            <a:r>
              <a:rPr lang="zh-TW" altLang="en-US" dirty="0"/>
              <a:t>∝ </a:t>
            </a:r>
            <a:r>
              <a:rPr lang="en-US" altLang="zh-TW" dirty="0" err="1"/>
              <a:t>sin</a:t>
            </a:r>
            <a:r>
              <a:rPr lang="en-US" altLang="zh-TW" i="1" dirty="0" err="1"/>
              <a:t>δ</a:t>
            </a:r>
            <a:r>
              <a:rPr lang="en-US" altLang="zh-TW" i="1" dirty="0"/>
              <a:t> </a:t>
            </a:r>
            <a:r>
              <a:rPr lang="en-US" altLang="zh-TW" dirty="0"/>
              <a:t>)</a:t>
            </a:r>
            <a:r>
              <a:rPr lang="zh-TW" altLang="en-US" dirty="0" smtClean="0"/>
              <a:t>。</a:t>
            </a:r>
            <a:endParaRPr lang="en-US" altLang="zh-TW" dirty="0" smtClean="0"/>
          </a:p>
          <a:p>
            <a:pPr eaLnBrk="1">
              <a:tabLst>
                <a:tab pos="712788" algn="l"/>
              </a:tabLst>
            </a:pPr>
            <a:r>
              <a:rPr lang="en-US" altLang="zh-TW" dirty="0"/>
              <a:t>	</a:t>
            </a:r>
            <a:r>
              <a:rPr lang="zh-TW" altLang="en-US" dirty="0" smtClean="0"/>
              <a:t>負載</a:t>
            </a:r>
            <a:r>
              <a:rPr lang="zh-TW" altLang="en-US" dirty="0"/>
              <a:t>突然變化，轉矩失去平衡造成轉速瞬間變動，此時整步電流立即產生，調整轉子磁極以新的負載角位置維持同步運轉，但是受到慣性作用影響，轉速會有一段時間在同步轉速附近忽快忽慢的不安現象，稱為追逐現象。</a:t>
            </a:r>
            <a:endParaRPr lang="en-US" altLang="zh-TW" dirty="0" smtClean="0"/>
          </a:p>
          <a:p>
            <a:pPr eaLnBrk="1"/>
            <a:endParaRPr lang="zh-TW" altLang="en-US" b="0" dirty="0"/>
          </a:p>
        </p:txBody>
      </p:sp>
      <p:graphicFrame>
        <p:nvGraphicFramePr>
          <p:cNvPr id="2" name="物件 1"/>
          <p:cNvGraphicFramePr>
            <a:graphicFrameLocks noChangeAspect="1"/>
          </p:cNvGraphicFramePr>
          <p:nvPr>
            <p:extLst>
              <p:ext uri="{D42A27DB-BD31-4B8C-83A1-F6EECF244321}">
                <p14:modId xmlns:p14="http://schemas.microsoft.com/office/powerpoint/2010/main" val="3270388837"/>
              </p:ext>
            </p:extLst>
          </p:nvPr>
        </p:nvGraphicFramePr>
        <p:xfrm>
          <a:off x="611560" y="2708920"/>
          <a:ext cx="2266250" cy="792088"/>
        </p:xfrm>
        <a:graphic>
          <a:graphicData uri="http://schemas.openxmlformats.org/presentationml/2006/ole">
            <mc:AlternateContent xmlns:mc="http://schemas.openxmlformats.org/markup-compatibility/2006">
              <mc:Choice xmlns:v="urn:schemas-microsoft-com:vml" Requires="v">
                <p:oleObj spid="_x0000_s3079" name="Equation" r:id="rId3" imgW="1307880" imgH="457200" progId="Equation.DSMT4">
                  <p:embed/>
                </p:oleObj>
              </mc:Choice>
              <mc:Fallback>
                <p:oleObj name="Equation" r:id="rId3" imgW="1307880" imgH="457200" progId="Equation.DSMT4">
                  <p:embed/>
                  <p:pic>
                    <p:nvPicPr>
                      <p:cNvPr id="0" name=""/>
                      <p:cNvPicPr/>
                      <p:nvPr/>
                    </p:nvPicPr>
                    <p:blipFill>
                      <a:blip r:embed="rId4"/>
                      <a:stretch>
                        <a:fillRect/>
                      </a:stretch>
                    </p:blipFill>
                    <p:spPr>
                      <a:xfrm>
                        <a:off x="611560" y="2708920"/>
                        <a:ext cx="2266250" cy="792088"/>
                      </a:xfrm>
                      <a:prstGeom prst="rect">
                        <a:avLst/>
                      </a:prstGeom>
                    </p:spPr>
                  </p:pic>
                </p:oleObj>
              </mc:Fallback>
            </mc:AlternateContent>
          </a:graphicData>
        </a:graphic>
      </p:graphicFrame>
    </p:spTree>
    <p:extLst>
      <p:ext uri="{BB962C8B-B14F-4D97-AF65-F5344CB8AC3E}">
        <p14:creationId xmlns:p14="http://schemas.microsoft.com/office/powerpoint/2010/main" val="2743247692"/>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zh-TW" altLang="en-US" sz="3200" b="1" dirty="0" smtClean="0">
                <a:solidFill>
                  <a:srgbClr val="00B050"/>
                </a:solidFill>
              </a:rPr>
              <a:t>二</a:t>
            </a:r>
            <a:r>
              <a:rPr lang="zh-TW" altLang="en-US" sz="3200" b="1" dirty="0">
                <a:solidFill>
                  <a:srgbClr val="00B050"/>
                </a:solidFill>
              </a:rPr>
              <a:t>、追逐現象的</a:t>
            </a:r>
            <a:r>
              <a:rPr lang="zh-TW" altLang="en-US" sz="3200" b="1" dirty="0" smtClean="0">
                <a:solidFill>
                  <a:srgbClr val="00B050"/>
                </a:solidFill>
              </a:rPr>
              <a:t>抑制</a:t>
            </a:r>
            <a:endParaRPr lang="en-US" altLang="zh-TW" sz="3200" b="1" dirty="0" smtClean="0">
              <a:solidFill>
                <a:srgbClr val="00B050"/>
              </a:solidFill>
            </a:endParaRPr>
          </a:p>
          <a:p>
            <a:pPr eaLnBrk="1">
              <a:tabLst>
                <a:tab pos="712788" algn="l"/>
              </a:tabLst>
            </a:pPr>
            <a:r>
              <a:rPr lang="en-US" altLang="zh-TW" dirty="0" smtClean="0">
                <a:solidFill>
                  <a:srgbClr val="0099FF"/>
                </a:solidFill>
              </a:rPr>
              <a:t>	</a:t>
            </a:r>
            <a:r>
              <a:rPr lang="zh-TW" altLang="en-US" dirty="0" smtClean="0">
                <a:solidFill>
                  <a:srgbClr val="0099FF"/>
                </a:solidFill>
              </a:rPr>
              <a:t>為了</a:t>
            </a:r>
            <a:r>
              <a:rPr lang="zh-TW" altLang="en-US" dirty="0">
                <a:solidFill>
                  <a:srgbClr val="0099FF"/>
                </a:solidFill>
              </a:rPr>
              <a:t>抑制追逐現象，大部分的同步機會在轉子磁極面上裝阻尼繞組</a:t>
            </a:r>
            <a:r>
              <a:rPr lang="zh-TW" altLang="en-US" dirty="0"/>
              <a:t>，構造可參考圖</a:t>
            </a:r>
            <a:r>
              <a:rPr lang="en-US" altLang="zh-TW" dirty="0"/>
              <a:t>7-7</a:t>
            </a:r>
            <a:r>
              <a:rPr lang="zh-TW" altLang="en-US" dirty="0"/>
              <a:t>，阻尼繞組的構造與原理跟鼠籠式轉子的短路銅棒相似，其特性為： </a:t>
            </a:r>
          </a:p>
          <a:p>
            <a:pPr marL="361950" indent="-361950" eaLnBrk="1"/>
            <a:r>
              <a:rPr lang="en-US" altLang="zh-TW" dirty="0"/>
              <a:t>1. </a:t>
            </a:r>
            <a:r>
              <a:rPr lang="zh-TW" altLang="en-US" dirty="0"/>
              <a:t>轉子同步旋轉時，阻尼繞組與電樞磁場沒有相對運動，轉差率為</a:t>
            </a:r>
            <a:r>
              <a:rPr lang="en-US" altLang="zh-TW" dirty="0"/>
              <a:t>0</a:t>
            </a:r>
            <a:r>
              <a:rPr lang="zh-TW" altLang="en-US" dirty="0"/>
              <a:t>，阻尼繞組沒有作用</a:t>
            </a:r>
            <a:r>
              <a:rPr lang="zh-TW" altLang="en-US" dirty="0" smtClean="0"/>
              <a:t>。</a:t>
            </a:r>
            <a:endParaRPr lang="zh-TW" altLang="en-US" dirty="0"/>
          </a:p>
        </p:txBody>
      </p:sp>
    </p:spTree>
    <p:extLst>
      <p:ext uri="{BB962C8B-B14F-4D97-AF65-F5344CB8AC3E}">
        <p14:creationId xmlns:p14="http://schemas.microsoft.com/office/powerpoint/2010/main" val="2715244360"/>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eaLnBrk="1"/>
            <a:r>
              <a:rPr lang="en-US" altLang="zh-TW" dirty="0"/>
              <a:t>2. </a:t>
            </a:r>
            <a:r>
              <a:rPr lang="zh-TW" altLang="en-US" dirty="0"/>
              <a:t>負載增加瞬間，轉子轉速瞬間下降，轉差率為正，阻尼繞組與磁場電樞割切產生應電勢，使轉子加速。</a:t>
            </a:r>
          </a:p>
          <a:p>
            <a:pPr marL="361950" indent="-361950" eaLnBrk="1"/>
            <a:r>
              <a:rPr lang="en-US" altLang="zh-TW" dirty="0"/>
              <a:t>3. </a:t>
            </a:r>
            <a:r>
              <a:rPr lang="zh-TW" altLang="en-US" dirty="0"/>
              <a:t>負載減少瞬間，轉子轉速瞬間上升，轉差率為負，阻尼繞組與磁場電樞割切產生反向的應電勢，產生制動作用，使轉子減速。</a:t>
            </a:r>
          </a:p>
          <a:p>
            <a:pPr eaLnBrk="1"/>
            <a:endParaRPr lang="zh-TW" altLang="en-US" dirty="0"/>
          </a:p>
        </p:txBody>
      </p:sp>
    </p:spTree>
    <p:extLst>
      <p:ext uri="{BB962C8B-B14F-4D97-AF65-F5344CB8AC3E}">
        <p14:creationId xmlns:p14="http://schemas.microsoft.com/office/powerpoint/2010/main" val="402956550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9168" y="1412875"/>
            <a:ext cx="7025301"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92403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循環</a:t>
            </a:r>
            <a:r>
              <a:rPr lang="zh-TW" altLang="en-US" dirty="0" smtClean="0"/>
              <a:t>電流 </a:t>
            </a:r>
            <a:r>
              <a:rPr lang="en-US" altLang="zh-TW" i="1" dirty="0" err="1" smtClean="0"/>
              <a:t>I</a:t>
            </a:r>
            <a:r>
              <a:rPr lang="en-US" altLang="zh-TW" i="1" baseline="-25000" dirty="0" err="1" smtClean="0"/>
              <a:t>c</a:t>
            </a:r>
            <a:r>
              <a:rPr lang="en-US" altLang="zh-TW" i="1" dirty="0" smtClean="0"/>
              <a:t> </a:t>
            </a:r>
            <a:r>
              <a:rPr lang="zh-TW" altLang="en-US" dirty="0"/>
              <a:t>對於兩部發電機的影響如圖</a:t>
            </a:r>
            <a:r>
              <a:rPr lang="en-US" altLang="zh-TW" dirty="0"/>
              <a:t>10-1(b)</a:t>
            </a:r>
            <a:r>
              <a:rPr lang="zh-TW" altLang="en-US" dirty="0"/>
              <a:t>： </a:t>
            </a:r>
          </a:p>
          <a:p>
            <a:pPr marL="542925" indent="-542925"/>
            <a:r>
              <a:rPr lang="en-US" altLang="zh-TW" dirty="0"/>
              <a:t>(1) </a:t>
            </a:r>
            <a:r>
              <a:rPr lang="zh-TW" altLang="en-US" dirty="0"/>
              <a:t>對感應電勢較高的一號機而言，循環</a:t>
            </a:r>
            <a:r>
              <a:rPr lang="zh-TW" altLang="en-US" dirty="0" smtClean="0"/>
              <a:t>電流 </a:t>
            </a:r>
            <a:r>
              <a:rPr lang="en-US" altLang="zh-TW" i="1" dirty="0" err="1" smtClean="0"/>
              <a:t>I</a:t>
            </a:r>
            <a:r>
              <a:rPr lang="en-US" altLang="zh-TW" i="1" baseline="-25000" dirty="0" err="1" smtClean="0"/>
              <a:t>c</a:t>
            </a:r>
            <a:r>
              <a:rPr lang="en-US" altLang="zh-TW" i="1" dirty="0" smtClean="0"/>
              <a:t> </a:t>
            </a:r>
            <a:r>
              <a:rPr lang="zh-TW" altLang="en-US" dirty="0"/>
              <a:t>落後應電勢</a:t>
            </a:r>
            <a:r>
              <a:rPr lang="en-US" altLang="zh-TW" i="1" dirty="0"/>
              <a:t>E</a:t>
            </a:r>
            <a:r>
              <a:rPr lang="en-US" altLang="zh-TW" i="1" baseline="-25000" dirty="0"/>
              <a:t>p</a:t>
            </a:r>
            <a:r>
              <a:rPr lang="en-US" altLang="zh-TW" baseline="-25000" dirty="0"/>
              <a:t>1</a:t>
            </a:r>
            <a:r>
              <a:rPr lang="en-US" altLang="zh-TW" dirty="0"/>
              <a:t> </a:t>
            </a:r>
            <a:r>
              <a:rPr lang="zh-TW" altLang="en-US" dirty="0"/>
              <a:t>約</a:t>
            </a:r>
            <a:r>
              <a:rPr lang="en-US" altLang="zh-TW" dirty="0"/>
              <a:t>90° </a:t>
            </a:r>
            <a:r>
              <a:rPr lang="zh-TW" altLang="en-US" dirty="0"/>
              <a:t>電機角，所造成的電樞反應為去磁效應，磁通減弱使得應電勢</a:t>
            </a:r>
            <a:r>
              <a:rPr lang="en-US" altLang="zh-TW" i="1" dirty="0"/>
              <a:t>E</a:t>
            </a:r>
            <a:r>
              <a:rPr lang="en-US" altLang="zh-TW" i="1" baseline="-25000" dirty="0"/>
              <a:t>p</a:t>
            </a:r>
            <a:r>
              <a:rPr lang="en-US" altLang="zh-TW" baseline="-25000" dirty="0"/>
              <a:t>1</a:t>
            </a:r>
            <a:r>
              <a:rPr lang="en-US" altLang="zh-TW" dirty="0"/>
              <a:t> </a:t>
            </a:r>
            <a:r>
              <a:rPr lang="zh-TW" altLang="en-US" dirty="0"/>
              <a:t>降低。</a:t>
            </a:r>
          </a:p>
          <a:p>
            <a:pPr marL="542925" indent="-542925"/>
            <a:r>
              <a:rPr lang="en-US" altLang="zh-TW" dirty="0"/>
              <a:t>(2) </a:t>
            </a:r>
            <a:r>
              <a:rPr lang="zh-TW" altLang="en-US" dirty="0"/>
              <a:t>對感應電勢較低的二號機而言，循環</a:t>
            </a:r>
            <a:r>
              <a:rPr lang="zh-TW" altLang="en-US" dirty="0" smtClean="0"/>
              <a:t>電流 </a:t>
            </a:r>
            <a:r>
              <a:rPr lang="en-US" altLang="zh-TW" i="1" dirty="0" err="1" smtClean="0"/>
              <a:t>I</a:t>
            </a:r>
            <a:r>
              <a:rPr lang="en-US" altLang="zh-TW" i="1" baseline="-25000" dirty="0" err="1" smtClean="0"/>
              <a:t>c</a:t>
            </a:r>
            <a:r>
              <a:rPr lang="zh-TW" altLang="en-US" i="1" baseline="-25000" dirty="0" smtClean="0"/>
              <a:t> </a:t>
            </a:r>
            <a:r>
              <a:rPr lang="zh-TW" altLang="en-US" dirty="0" smtClean="0"/>
              <a:t>超前</a:t>
            </a:r>
            <a:r>
              <a:rPr lang="zh-TW" altLang="en-US" dirty="0"/>
              <a:t>應電勢</a:t>
            </a:r>
            <a:r>
              <a:rPr lang="en-US" altLang="zh-TW" i="1" dirty="0"/>
              <a:t>E</a:t>
            </a:r>
            <a:r>
              <a:rPr lang="en-US" altLang="zh-TW" i="1" baseline="-25000" dirty="0"/>
              <a:t>p</a:t>
            </a:r>
            <a:r>
              <a:rPr lang="en-US" altLang="zh-TW" baseline="-25000" dirty="0"/>
              <a:t>2</a:t>
            </a:r>
            <a:r>
              <a:rPr lang="en-US" altLang="zh-TW" dirty="0"/>
              <a:t> </a:t>
            </a:r>
            <a:r>
              <a:rPr lang="zh-TW" altLang="en-US" dirty="0"/>
              <a:t>約</a:t>
            </a:r>
            <a:r>
              <a:rPr lang="en-US" altLang="zh-TW" dirty="0"/>
              <a:t>90° </a:t>
            </a:r>
            <a:r>
              <a:rPr lang="zh-TW" altLang="en-US" dirty="0"/>
              <a:t>電機角，所造成的電樞反應為助磁效應，磁通增強使得應電勢</a:t>
            </a:r>
            <a:r>
              <a:rPr lang="en-US" altLang="zh-TW" i="1" dirty="0"/>
              <a:t>E</a:t>
            </a:r>
            <a:r>
              <a:rPr lang="en-US" altLang="zh-TW" i="1" baseline="-25000" dirty="0"/>
              <a:t>p</a:t>
            </a:r>
            <a:r>
              <a:rPr lang="en-US" altLang="zh-TW" baseline="-25000" dirty="0"/>
              <a:t>2</a:t>
            </a:r>
            <a:r>
              <a:rPr lang="en-US" altLang="zh-TW" dirty="0"/>
              <a:t> </a:t>
            </a:r>
            <a:r>
              <a:rPr lang="zh-TW" altLang="en-US" dirty="0"/>
              <a:t>上升。</a:t>
            </a:r>
          </a:p>
        </p:txBody>
      </p:sp>
    </p:spTree>
    <p:extLst>
      <p:ext uri="{BB962C8B-B14F-4D97-AF65-F5344CB8AC3E}">
        <p14:creationId xmlns:p14="http://schemas.microsoft.com/office/powerpoint/2010/main" val="295352308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依據</a:t>
            </a:r>
            <a:r>
              <a:rPr lang="zh-TW" altLang="en-US" dirty="0"/>
              <a:t>上述，</a:t>
            </a:r>
            <a:r>
              <a:rPr lang="zh-TW" altLang="en-US" dirty="0">
                <a:solidFill>
                  <a:srgbClr val="0099FF"/>
                </a:solidFill>
              </a:rPr>
              <a:t>循環電流會將兩機感應電勢大小調整趨於一致，但是循環電流與兩部發電機的感應電勢都相差</a:t>
            </a:r>
            <a:r>
              <a:rPr lang="en-US" altLang="zh-TW" dirty="0">
                <a:solidFill>
                  <a:srgbClr val="0099FF"/>
                </a:solidFill>
              </a:rPr>
              <a:t>90°</a:t>
            </a:r>
            <a:r>
              <a:rPr lang="zh-TW" altLang="en-US" dirty="0">
                <a:solidFill>
                  <a:srgbClr val="0099FF"/>
                </a:solidFill>
              </a:rPr>
              <a:t>，屬於</a:t>
            </a:r>
            <a:r>
              <a:rPr lang="en-US" altLang="zh-TW" dirty="0" err="1">
                <a:solidFill>
                  <a:srgbClr val="0099FF"/>
                </a:solidFill>
              </a:rPr>
              <a:t>cos</a:t>
            </a:r>
            <a:r>
              <a:rPr lang="en-US" altLang="zh-TW" i="1" dirty="0" err="1">
                <a:solidFill>
                  <a:srgbClr val="0099FF"/>
                </a:solidFill>
              </a:rPr>
              <a:t>θ</a:t>
            </a:r>
            <a:r>
              <a:rPr lang="en-US" altLang="zh-TW" i="1" dirty="0">
                <a:solidFill>
                  <a:srgbClr val="0099FF"/>
                </a:solidFill>
              </a:rPr>
              <a:t> </a:t>
            </a:r>
            <a:r>
              <a:rPr lang="en-US" altLang="zh-TW" dirty="0">
                <a:solidFill>
                  <a:srgbClr val="0099FF"/>
                </a:solidFill>
              </a:rPr>
              <a:t>= 0 </a:t>
            </a:r>
            <a:r>
              <a:rPr lang="zh-TW" altLang="en-US" dirty="0">
                <a:solidFill>
                  <a:srgbClr val="0099FF"/>
                </a:solidFill>
              </a:rPr>
              <a:t>的無功電流</a:t>
            </a:r>
            <a:r>
              <a:rPr lang="en-US" altLang="zh-TW" dirty="0">
                <a:solidFill>
                  <a:srgbClr val="0099FF"/>
                </a:solidFill>
              </a:rPr>
              <a:t>(reactive current)</a:t>
            </a:r>
            <a:r>
              <a:rPr lang="zh-TW" altLang="en-US" dirty="0"/>
              <a:t>，還會造成銅損增加，溫度上升、效率降低，因此並聯前必須確認電壓大小相同。</a:t>
            </a:r>
          </a:p>
        </p:txBody>
      </p:sp>
    </p:spTree>
    <p:extLst>
      <p:ext uri="{BB962C8B-B14F-4D97-AF65-F5344CB8AC3E}">
        <p14:creationId xmlns:p14="http://schemas.microsoft.com/office/powerpoint/2010/main" val="242793447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相序</a:t>
            </a:r>
            <a:r>
              <a:rPr lang="zh-TW" altLang="en-US" b="1" dirty="0" smtClean="0">
                <a:solidFill>
                  <a:srgbClr val="0099FF"/>
                </a:solidFill>
              </a:rPr>
              <a:t>相同</a:t>
            </a:r>
            <a:endParaRPr lang="en-US" altLang="zh-TW" b="1" dirty="0" smtClean="0">
              <a:solidFill>
                <a:srgbClr val="0099FF"/>
              </a:solidFill>
            </a:endParaRPr>
          </a:p>
          <a:p>
            <a:pPr eaLnBrk="1">
              <a:tabLst>
                <a:tab pos="712788" algn="l"/>
              </a:tabLst>
            </a:pPr>
            <a:r>
              <a:rPr lang="en-US" altLang="zh-TW" dirty="0"/>
              <a:t>	</a:t>
            </a:r>
            <a:r>
              <a:rPr lang="zh-TW" altLang="en-US" dirty="0" smtClean="0"/>
              <a:t>定子</a:t>
            </a:r>
            <a:r>
              <a:rPr lang="zh-TW" altLang="en-US" dirty="0"/>
              <a:t>三組電樞繞組受到轉子磁場切割而產生感應電勢</a:t>
            </a:r>
            <a:r>
              <a:rPr lang="zh-TW" altLang="en-US" dirty="0" smtClean="0"/>
              <a:t>，當</a:t>
            </a:r>
            <a:r>
              <a:rPr lang="zh-TW" altLang="en-US" dirty="0"/>
              <a:t>原動機以順時針方向帶動轉子旋轉時，定子的三組電樞繞組感應電勢的順序為</a:t>
            </a:r>
            <a:r>
              <a:rPr lang="en-US" altLang="zh-TW" dirty="0"/>
              <a:t>(</a:t>
            </a:r>
            <a:r>
              <a:rPr lang="en-US" altLang="zh-TW" i="1" dirty="0"/>
              <a:t>A </a:t>
            </a:r>
            <a:r>
              <a:rPr lang="zh-TW" altLang="en-US" dirty="0"/>
              <a:t>→ </a:t>
            </a:r>
            <a:r>
              <a:rPr lang="en-US" altLang="zh-TW" i="1" dirty="0"/>
              <a:t>B </a:t>
            </a:r>
            <a:r>
              <a:rPr lang="zh-TW" altLang="en-US" dirty="0"/>
              <a:t>→ </a:t>
            </a:r>
            <a:r>
              <a:rPr lang="en-US" altLang="zh-TW" i="1" dirty="0"/>
              <a:t>C</a:t>
            </a:r>
            <a:r>
              <a:rPr lang="en-US" altLang="zh-TW" dirty="0"/>
              <a:t>) </a:t>
            </a:r>
            <a:r>
              <a:rPr lang="zh-TW" altLang="en-US" dirty="0"/>
              <a:t>稱為正相序</a:t>
            </a:r>
            <a:r>
              <a:rPr lang="en-US" altLang="zh-TW" dirty="0"/>
              <a:t>(positive phase sequence)</a:t>
            </a:r>
            <a:r>
              <a:rPr lang="zh-TW" altLang="en-US" dirty="0"/>
              <a:t>；反之若是將原動機改以逆時針方向旋轉，應電勢順序變成</a:t>
            </a:r>
            <a:r>
              <a:rPr lang="en-US" altLang="zh-TW" dirty="0"/>
              <a:t>(</a:t>
            </a:r>
            <a:r>
              <a:rPr lang="en-US" altLang="zh-TW" i="1" dirty="0"/>
              <a:t>A </a:t>
            </a:r>
            <a:r>
              <a:rPr lang="zh-TW" altLang="en-US" dirty="0"/>
              <a:t>→ </a:t>
            </a:r>
            <a:r>
              <a:rPr lang="en-US" altLang="zh-TW" i="1" dirty="0"/>
              <a:t>C </a:t>
            </a:r>
            <a:r>
              <a:rPr lang="zh-TW" altLang="en-US" dirty="0"/>
              <a:t>→ </a:t>
            </a:r>
            <a:r>
              <a:rPr lang="en-US" altLang="zh-TW" i="1" dirty="0"/>
              <a:t>B</a:t>
            </a:r>
            <a:r>
              <a:rPr lang="en-US" altLang="zh-TW" dirty="0"/>
              <a:t>) </a:t>
            </a:r>
            <a:r>
              <a:rPr lang="zh-TW" altLang="en-US" dirty="0"/>
              <a:t>就稱為負相序</a:t>
            </a:r>
            <a:r>
              <a:rPr lang="en-US" altLang="zh-TW" dirty="0"/>
              <a:t>(negative phase sequence)</a:t>
            </a:r>
            <a:r>
              <a:rPr lang="zh-TW" altLang="en-US" dirty="0" smtClean="0"/>
              <a:t>。</a:t>
            </a:r>
            <a:endParaRPr lang="en-US" altLang="zh-TW" dirty="0" smtClean="0"/>
          </a:p>
          <a:p>
            <a:pPr>
              <a:tabLst>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發電機並聯運轉時，首要條件就是確認兩機相序是否</a:t>
            </a:r>
            <a:r>
              <a:rPr lang="zh-TW" altLang="en-US" dirty="0" smtClean="0">
                <a:solidFill>
                  <a:srgbClr val="0099FF"/>
                </a:solidFill>
              </a:rPr>
              <a:t>相同</a:t>
            </a:r>
            <a:r>
              <a:rPr lang="zh-TW" altLang="en-US" dirty="0" smtClean="0"/>
              <a:t>，三</a:t>
            </a:r>
            <a:r>
              <a:rPr lang="zh-TW" altLang="en-US" dirty="0"/>
              <a:t>相發電機的相序不同，一定無法</a:t>
            </a:r>
            <a:r>
              <a:rPr lang="zh-TW" altLang="en-US" dirty="0" smtClean="0"/>
              <a:t>並聯。</a:t>
            </a:r>
            <a:endParaRPr lang="zh-TW" altLang="en-US" dirty="0"/>
          </a:p>
        </p:txBody>
      </p:sp>
    </p:spTree>
    <p:extLst>
      <p:ext uri="{BB962C8B-B14F-4D97-AF65-F5344CB8AC3E}">
        <p14:creationId xmlns:p14="http://schemas.microsoft.com/office/powerpoint/2010/main" val="546085228"/>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844824"/>
            <a:ext cx="4115717" cy="415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89347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頻率</a:t>
            </a:r>
            <a:r>
              <a:rPr lang="zh-TW" altLang="en-US" b="1" dirty="0" smtClean="0">
                <a:solidFill>
                  <a:srgbClr val="0099FF"/>
                </a:solidFill>
              </a:rPr>
              <a:t>相同</a:t>
            </a:r>
            <a:endParaRPr lang="en-US" altLang="zh-TW" b="1" dirty="0" smtClean="0">
              <a:solidFill>
                <a:srgbClr val="0099FF"/>
              </a:solidFill>
            </a:endParaRPr>
          </a:p>
          <a:p>
            <a:pPr>
              <a:tabLst>
                <a:tab pos="712788" algn="l"/>
              </a:tabLst>
            </a:pPr>
            <a:r>
              <a:rPr lang="en-US" altLang="zh-TW" dirty="0"/>
              <a:t>	</a:t>
            </a:r>
            <a:r>
              <a:rPr lang="zh-TW" altLang="en-US" dirty="0" smtClean="0"/>
              <a:t>發電機</a:t>
            </a:r>
            <a:r>
              <a:rPr lang="zh-TW" altLang="en-US" dirty="0"/>
              <a:t>產生的電源頻率還是會有些微差距。以圖</a:t>
            </a:r>
            <a:r>
              <a:rPr lang="en-US" altLang="zh-TW" dirty="0"/>
              <a:t>10-3 </a:t>
            </a:r>
            <a:r>
              <a:rPr lang="zh-TW" altLang="en-US" dirty="0"/>
              <a:t>為例， 倘若</a:t>
            </a:r>
            <a:r>
              <a:rPr lang="en-US" altLang="zh-TW" i="1" dirty="0"/>
              <a:t>G</a:t>
            </a:r>
            <a:r>
              <a:rPr lang="en-US" altLang="zh-TW" baseline="-25000" dirty="0"/>
              <a:t>1</a:t>
            </a:r>
            <a:r>
              <a:rPr lang="en-US" altLang="zh-TW" dirty="0"/>
              <a:t> </a:t>
            </a:r>
            <a:r>
              <a:rPr lang="zh-TW" altLang="en-US" dirty="0"/>
              <a:t>產生的應電勢頻率高於</a:t>
            </a:r>
            <a:r>
              <a:rPr lang="en-US" altLang="zh-TW" i="1" dirty="0"/>
              <a:t>G</a:t>
            </a:r>
            <a:r>
              <a:rPr lang="en-US" altLang="zh-TW" baseline="-25000" dirty="0"/>
              <a:t>2</a:t>
            </a:r>
            <a:r>
              <a:rPr lang="zh-TW" altLang="en-US" dirty="0"/>
              <a:t>，則兩機在任意時間的電壓值都不同，而在某瞬間兩機電壓會相差兩倍，造成極大的循環電流。</a:t>
            </a:r>
          </a:p>
          <a:p>
            <a:pPr>
              <a:tabLst>
                <a:tab pos="712788" algn="l"/>
              </a:tabLst>
            </a:pPr>
            <a:r>
              <a:rPr lang="en-US" altLang="zh-TW" dirty="0" smtClean="0"/>
              <a:t>	</a:t>
            </a:r>
            <a:r>
              <a:rPr lang="zh-TW" altLang="en-US" dirty="0" smtClean="0"/>
              <a:t>實務</a:t>
            </a:r>
            <a:r>
              <a:rPr lang="zh-TW" altLang="en-US" dirty="0"/>
              <a:t>運用上，如果頻率相差不多</a:t>
            </a:r>
            <a:r>
              <a:rPr lang="en-US" altLang="zh-TW" dirty="0"/>
              <a:t>(±1%)</a:t>
            </a:r>
            <a:r>
              <a:rPr lang="zh-TW" altLang="en-US" dirty="0"/>
              <a:t>，兩機有可能互相追逐後以同步轉速穩定</a:t>
            </a:r>
            <a:r>
              <a:rPr lang="zh-TW" altLang="en-US" dirty="0" smtClean="0"/>
              <a:t>運轉。</a:t>
            </a:r>
            <a:endParaRPr lang="zh-TW" altLang="en-US" dirty="0"/>
          </a:p>
        </p:txBody>
      </p:sp>
    </p:spTree>
    <p:extLst>
      <p:ext uri="{BB962C8B-B14F-4D97-AF65-F5344CB8AC3E}">
        <p14:creationId xmlns:p14="http://schemas.microsoft.com/office/powerpoint/2010/main" val="333914682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3534</TotalTime>
  <Words>469</Words>
  <Application>Microsoft Office PowerPoint</Application>
  <PresentationFormat>如螢幕大小 (4:3)</PresentationFormat>
  <Paragraphs>79</Paragraphs>
  <Slides>33</Slides>
  <Notes>1</Notes>
  <HiddenSlides>0</HiddenSlides>
  <MMClips>0</MMClips>
  <ScaleCrop>false</ScaleCrop>
  <HeadingPairs>
    <vt:vector size="6" baseType="variant">
      <vt:variant>
        <vt:lpstr>佈景主題</vt:lpstr>
      </vt:variant>
      <vt:variant>
        <vt:i4>5</vt:i4>
      </vt:variant>
      <vt:variant>
        <vt:lpstr>內嵌 OLE 伺服程式</vt:lpstr>
      </vt:variant>
      <vt:variant>
        <vt:i4>1</vt:i4>
      </vt:variant>
      <vt:variant>
        <vt:lpstr>投影片標題</vt:lpstr>
      </vt:variant>
      <vt:variant>
        <vt:i4>33</vt:i4>
      </vt:variant>
    </vt:vector>
  </HeadingPairs>
  <TitlesOfParts>
    <vt:vector size="39" baseType="lpstr">
      <vt:lpstr>25_1-1</vt:lpstr>
      <vt:lpstr>27_1-1</vt:lpstr>
      <vt:lpstr>26_1-1</vt:lpstr>
      <vt:lpstr>2_1-1</vt:lpstr>
      <vt:lpstr>3_1-1</vt:lpstr>
      <vt:lpstr>Equation</vt:lpstr>
      <vt:lpstr>PowerPoint 簡報</vt:lpstr>
      <vt:lpstr>10-1　並聯運用的進行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10-2 並聯運用之方法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10-3　負載分配</vt:lpstr>
      <vt:lpstr>PowerPoint 簡報</vt:lpstr>
      <vt:lpstr>PowerPoint 簡報</vt:lpstr>
      <vt:lpstr>PowerPoint 簡報</vt:lpstr>
      <vt:lpstr>10-4　追逐現象</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432</cp:revision>
  <dcterms:created xsi:type="dcterms:W3CDTF">2008-07-10T09:39:22Z</dcterms:created>
  <dcterms:modified xsi:type="dcterms:W3CDTF">2021-02-05T07:00:37Z</dcterms:modified>
</cp:coreProperties>
</file>