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63" r:id="rId1"/>
    <p:sldMasterId id="2147485165" r:id="rId2"/>
    <p:sldMasterId id="2147485164" r:id="rId3"/>
    <p:sldMasterId id="2147484342" r:id="rId4"/>
    <p:sldMasterId id="2147485166" r:id="rId5"/>
  </p:sldMasterIdLst>
  <p:notesMasterIdLst>
    <p:notesMasterId r:id="rId57"/>
  </p:notesMasterIdLst>
  <p:handoutMasterIdLst>
    <p:handoutMasterId r:id="rId58"/>
  </p:handoutMasterIdLst>
  <p:sldIdLst>
    <p:sldId id="258" r:id="rId6"/>
    <p:sldId id="306" r:id="rId7"/>
    <p:sldId id="336" r:id="rId8"/>
    <p:sldId id="307" r:id="rId9"/>
    <p:sldId id="337" r:id="rId10"/>
    <p:sldId id="338" r:id="rId11"/>
    <p:sldId id="309" r:id="rId12"/>
    <p:sldId id="310" r:id="rId13"/>
    <p:sldId id="329" r:id="rId14"/>
    <p:sldId id="311" r:id="rId15"/>
    <p:sldId id="339" r:id="rId16"/>
    <p:sldId id="340" r:id="rId17"/>
    <p:sldId id="312" r:id="rId18"/>
    <p:sldId id="313" r:id="rId19"/>
    <p:sldId id="341" r:id="rId20"/>
    <p:sldId id="314" r:id="rId21"/>
    <p:sldId id="342" r:id="rId22"/>
    <p:sldId id="315" r:id="rId23"/>
    <p:sldId id="343" r:id="rId24"/>
    <p:sldId id="316" r:id="rId25"/>
    <p:sldId id="345" r:id="rId26"/>
    <p:sldId id="344" r:id="rId27"/>
    <p:sldId id="346" r:id="rId28"/>
    <p:sldId id="318" r:id="rId29"/>
    <p:sldId id="347" r:id="rId30"/>
    <p:sldId id="348" r:id="rId31"/>
    <p:sldId id="319" r:id="rId32"/>
    <p:sldId id="349" r:id="rId33"/>
    <p:sldId id="320" r:id="rId34"/>
    <p:sldId id="350" r:id="rId35"/>
    <p:sldId id="351" r:id="rId36"/>
    <p:sldId id="352" r:id="rId37"/>
    <p:sldId id="322" r:id="rId38"/>
    <p:sldId id="353" r:id="rId39"/>
    <p:sldId id="324" r:id="rId40"/>
    <p:sldId id="330" r:id="rId41"/>
    <p:sldId id="354" r:id="rId42"/>
    <p:sldId id="325" r:id="rId43"/>
    <p:sldId id="326" r:id="rId44"/>
    <p:sldId id="355" r:id="rId45"/>
    <p:sldId id="356" r:id="rId46"/>
    <p:sldId id="327" r:id="rId47"/>
    <p:sldId id="357" r:id="rId48"/>
    <p:sldId id="358" r:id="rId49"/>
    <p:sldId id="331" r:id="rId50"/>
    <p:sldId id="359" r:id="rId51"/>
    <p:sldId id="360" r:id="rId52"/>
    <p:sldId id="332" r:id="rId53"/>
    <p:sldId id="361" r:id="rId54"/>
    <p:sldId id="362" r:id="rId55"/>
    <p:sldId id="335" r:id="rId56"/>
  </p:sldIdLst>
  <p:sldSz cx="9144000" cy="6858000" type="screen4x3"/>
  <p:notesSz cx="6858000" cy="9144000"/>
  <p:defaultTextStyle>
    <a:defPPr>
      <a:defRPr lang="zh-TW"/>
    </a:defPPr>
    <a:lvl1pPr algn="l" rtl="0" fontAlgn="base">
      <a:spcBef>
        <a:spcPct val="0"/>
      </a:spcBef>
      <a:spcAft>
        <a:spcPct val="0"/>
      </a:spcAft>
      <a:defRPr kumimoji="1" b="1" kern="1200">
        <a:solidFill>
          <a:schemeClr val="bg1"/>
        </a:solidFill>
        <a:latin typeface="Times New Roman" pitchFamily="18" charset="0"/>
        <a:ea typeface="新細明體" charset="-120"/>
        <a:cs typeface="+mn-cs"/>
      </a:defRPr>
    </a:lvl1pPr>
    <a:lvl2pPr marL="457200" algn="l" rtl="0" fontAlgn="base">
      <a:spcBef>
        <a:spcPct val="0"/>
      </a:spcBef>
      <a:spcAft>
        <a:spcPct val="0"/>
      </a:spcAft>
      <a:defRPr kumimoji="1" b="1" kern="1200">
        <a:solidFill>
          <a:schemeClr val="bg1"/>
        </a:solidFill>
        <a:latin typeface="Times New Roman" pitchFamily="18" charset="0"/>
        <a:ea typeface="新細明體" charset="-120"/>
        <a:cs typeface="+mn-cs"/>
      </a:defRPr>
    </a:lvl2pPr>
    <a:lvl3pPr marL="914400" algn="l" rtl="0" fontAlgn="base">
      <a:spcBef>
        <a:spcPct val="0"/>
      </a:spcBef>
      <a:spcAft>
        <a:spcPct val="0"/>
      </a:spcAft>
      <a:defRPr kumimoji="1" b="1" kern="1200">
        <a:solidFill>
          <a:schemeClr val="bg1"/>
        </a:solidFill>
        <a:latin typeface="Times New Roman" pitchFamily="18" charset="0"/>
        <a:ea typeface="新細明體" charset="-120"/>
        <a:cs typeface="+mn-cs"/>
      </a:defRPr>
    </a:lvl3pPr>
    <a:lvl4pPr marL="1371600" algn="l" rtl="0" fontAlgn="base">
      <a:spcBef>
        <a:spcPct val="0"/>
      </a:spcBef>
      <a:spcAft>
        <a:spcPct val="0"/>
      </a:spcAft>
      <a:defRPr kumimoji="1" b="1" kern="1200">
        <a:solidFill>
          <a:schemeClr val="bg1"/>
        </a:solidFill>
        <a:latin typeface="Times New Roman" pitchFamily="18" charset="0"/>
        <a:ea typeface="新細明體" charset="-120"/>
        <a:cs typeface="+mn-cs"/>
      </a:defRPr>
    </a:lvl4pPr>
    <a:lvl5pPr marL="1828800" algn="l" rtl="0" fontAlgn="base">
      <a:spcBef>
        <a:spcPct val="0"/>
      </a:spcBef>
      <a:spcAft>
        <a:spcPct val="0"/>
      </a:spcAft>
      <a:defRPr kumimoji="1" b="1" kern="1200">
        <a:solidFill>
          <a:schemeClr val="bg1"/>
        </a:solidFill>
        <a:latin typeface="Times New Roman" pitchFamily="18" charset="0"/>
        <a:ea typeface="新細明體" charset="-120"/>
        <a:cs typeface="+mn-cs"/>
      </a:defRPr>
    </a:lvl5pPr>
    <a:lvl6pPr marL="2286000" algn="l" defTabSz="914400" rtl="0" eaLnBrk="1" latinLnBrk="0" hangingPunct="1">
      <a:defRPr kumimoji="1" b="1" kern="1200">
        <a:solidFill>
          <a:schemeClr val="bg1"/>
        </a:solidFill>
        <a:latin typeface="Times New Roman" pitchFamily="18" charset="0"/>
        <a:ea typeface="新細明體" charset="-120"/>
        <a:cs typeface="+mn-cs"/>
      </a:defRPr>
    </a:lvl6pPr>
    <a:lvl7pPr marL="2743200" algn="l" defTabSz="914400" rtl="0" eaLnBrk="1" latinLnBrk="0" hangingPunct="1">
      <a:defRPr kumimoji="1" b="1" kern="1200">
        <a:solidFill>
          <a:schemeClr val="bg1"/>
        </a:solidFill>
        <a:latin typeface="Times New Roman" pitchFamily="18" charset="0"/>
        <a:ea typeface="新細明體" charset="-120"/>
        <a:cs typeface="+mn-cs"/>
      </a:defRPr>
    </a:lvl7pPr>
    <a:lvl8pPr marL="3200400" algn="l" defTabSz="914400" rtl="0" eaLnBrk="1" latinLnBrk="0" hangingPunct="1">
      <a:defRPr kumimoji="1" b="1" kern="1200">
        <a:solidFill>
          <a:schemeClr val="bg1"/>
        </a:solidFill>
        <a:latin typeface="Times New Roman" pitchFamily="18" charset="0"/>
        <a:ea typeface="新細明體" charset="-120"/>
        <a:cs typeface="+mn-cs"/>
      </a:defRPr>
    </a:lvl8pPr>
    <a:lvl9pPr marL="3657600" algn="l" defTabSz="914400" rtl="0" eaLnBrk="1" latinLnBrk="0" hangingPunct="1">
      <a:defRPr kumimoji="1" b="1" kern="1200">
        <a:solidFill>
          <a:schemeClr val="bg1"/>
        </a:solidFill>
        <a:latin typeface="Times New Roman" pitchFamily="18"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99CC"/>
    <a:srgbClr val="FF5050"/>
    <a:srgbClr val="FF00FF"/>
    <a:srgbClr val="4F4FFF"/>
    <a:srgbClr val="336699"/>
    <a:srgbClr val="3399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9" autoAdjust="0"/>
    <p:restoredTop sz="94653" autoAdjust="0"/>
  </p:normalViewPr>
  <p:slideViewPr>
    <p:cSldViewPr>
      <p:cViewPr varScale="1">
        <p:scale>
          <a:sx n="79" d="100"/>
          <a:sy n="79" d="100"/>
        </p:scale>
        <p:origin x="-1704" y="-77"/>
      </p:cViewPr>
      <p:guideLst>
        <p:guide orient="horz" pos="28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86"/>
    </p:cViewPr>
  </p:sorterViewPr>
  <p:notesViewPr>
    <p:cSldViewPr>
      <p:cViewPr varScale="1">
        <p:scale>
          <a:sx n="87" d="100"/>
          <a:sy n="87" d="100"/>
        </p:scale>
        <p:origin x="-186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solidFill>
                  <a:schemeClr val="tx1"/>
                </a:solidFill>
                <a:ea typeface="新細明體" pitchFamily="18" charset="-120"/>
              </a:defRPr>
            </a:lvl1pPr>
          </a:lstStyle>
          <a:p>
            <a:pPr>
              <a:defRPr/>
            </a:pPr>
            <a:endParaRPr lang="en-US" altLang="zh-TW"/>
          </a:p>
        </p:txBody>
      </p:sp>
      <p:sp>
        <p:nvSpPr>
          <p:cNvPr id="6147"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solidFill>
                  <a:schemeClr val="tx1"/>
                </a:solidFill>
                <a:ea typeface="新細明體" pitchFamily="18" charset="-120"/>
              </a:defRPr>
            </a:lvl1pPr>
          </a:lstStyle>
          <a:p>
            <a:pPr>
              <a:defRPr/>
            </a:pPr>
            <a:endParaRPr lang="en-US" altLang="zh-TW"/>
          </a:p>
        </p:txBody>
      </p:sp>
      <p:sp>
        <p:nvSpPr>
          <p:cNvPr id="6148"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solidFill>
                  <a:schemeClr val="tx1"/>
                </a:solidFill>
                <a:ea typeface="新細明體" pitchFamily="18" charset="-120"/>
              </a:defRPr>
            </a:lvl1pPr>
          </a:lstStyle>
          <a:p>
            <a:pPr>
              <a:defRPr/>
            </a:pPr>
            <a:endParaRPr lang="en-US" altLang="zh-TW"/>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新細明體" pitchFamily="18" charset="-120"/>
              </a:defRPr>
            </a:lvl1pPr>
          </a:lstStyle>
          <a:p>
            <a:pPr>
              <a:defRPr/>
            </a:pPr>
            <a:fld id="{C392DB6B-D586-454B-93B3-57CB1583842B}" type="slidenum">
              <a:rPr lang="en-US" altLang="zh-TW"/>
              <a:pPr>
                <a:defRPr/>
              </a:pPr>
              <a:t>‹#›</a:t>
            </a:fld>
            <a:endParaRPr lang="en-US" altLang="zh-TW"/>
          </a:p>
        </p:txBody>
      </p:sp>
    </p:spTree>
    <p:extLst>
      <p:ext uri="{BB962C8B-B14F-4D97-AF65-F5344CB8AC3E}">
        <p14:creationId xmlns:p14="http://schemas.microsoft.com/office/powerpoint/2010/main" val="919466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02D4F0-1D65-48B4-BE10-BEAE67BDD810}" type="datetimeFigureOut">
              <a:rPr lang="zh-TW" altLang="en-US" smtClean="0"/>
              <a:t>2021/2/5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5D92E-7909-480B-9B6A-9D7E65A51906}" type="slidenum">
              <a:rPr lang="zh-TW" altLang="en-US" smtClean="0"/>
              <a:t>‹#›</a:t>
            </a:fld>
            <a:endParaRPr lang="zh-TW" altLang="en-US"/>
          </a:p>
        </p:txBody>
      </p:sp>
    </p:spTree>
    <p:extLst>
      <p:ext uri="{BB962C8B-B14F-4D97-AF65-F5344CB8AC3E}">
        <p14:creationId xmlns:p14="http://schemas.microsoft.com/office/powerpoint/2010/main" val="331313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F65D92E-7909-480B-9B6A-9D7E65A51906}" type="slidenum">
              <a:rPr lang="zh-TW" altLang="en-US" smtClean="0"/>
              <a:t>1</a:t>
            </a:fld>
            <a:endParaRPr lang="zh-TW" altLang="en-US"/>
          </a:p>
        </p:txBody>
      </p:sp>
    </p:spTree>
    <p:extLst>
      <p:ext uri="{BB962C8B-B14F-4D97-AF65-F5344CB8AC3E}">
        <p14:creationId xmlns:p14="http://schemas.microsoft.com/office/powerpoint/2010/main" val="3746627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362637092"/>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241171433"/>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531434800"/>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441253473"/>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459733892"/>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1289328717"/>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60866392"/>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892657167"/>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994615976"/>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070810"/>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92664752"/>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338702846"/>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557629312"/>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646330522"/>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974044412"/>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544639153"/>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059814429"/>
      </p:ext>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3230712896"/>
      </p:ext>
    </p:extLst>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97856671"/>
      </p:ext>
    </p:extLst>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221767524"/>
      </p:ext>
    </p:extLst>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866900611"/>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97688"/>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749630771"/>
      </p:ext>
    </p:extLst>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240804943"/>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964533799"/>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819359088"/>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76490246"/>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336699"/>
                </a:solidFill>
              </a:defRPr>
            </a:lvl1pPr>
          </a:lstStyle>
          <a:p>
            <a:r>
              <a:rPr lang="zh-TW" altLang="en-US" dirty="0" smtClean="0"/>
              <a:t>按一下以編輯母片標題樣式</a:t>
            </a:r>
            <a:endParaRPr lang="zh-TW" altLang="en-US" dirty="0"/>
          </a:p>
        </p:txBody>
      </p:sp>
      <p:sp>
        <p:nvSpPr>
          <p:cNvPr id="9" name="Rectangle 3"/>
          <p:cNvSpPr>
            <a:spLocks noGrp="1" noChangeArrowheads="1"/>
          </p:cNvSpPr>
          <p:nvPr>
            <p:ph idx="1"/>
          </p:nvPr>
        </p:nvSpPr>
        <p:spPr bwMode="auto">
          <a:xfrm>
            <a:off x="323850" y="1196975"/>
            <a:ext cx="8135938" cy="5040313"/>
          </a:xfrm>
          <a:prstGeom prst="rect">
            <a:avLst/>
          </a:prstGeom>
          <a:noFill/>
          <a:ln>
            <a:noFill/>
          </a:ln>
          <a:effectLst/>
          <a:extLst/>
        </p:spPr>
        <p:txBody>
          <a:bodyPr/>
          <a:lstStyle>
            <a:lvl2pPr marL="1588" indent="712788">
              <a:defRPr/>
            </a:lvl2pPr>
          </a:lstStyle>
          <a:p>
            <a:pPr lvl="0"/>
            <a:r>
              <a:rPr lang="en-US" altLang="zh-TW" noProof="0" dirty="0" smtClean="0"/>
              <a:t>1-1-1</a:t>
            </a:r>
            <a:r>
              <a:rPr lang="zh-TW" altLang="en-US" noProof="0" dirty="0" smtClean="0"/>
              <a:t>第一層第一層第一層第一層第一層第一層第一層</a:t>
            </a:r>
          </a:p>
          <a:p>
            <a:pPr lvl="1"/>
            <a:r>
              <a:rPr lang="zh-TW" altLang="en-US" noProof="0" dirty="0" smtClean="0"/>
              <a:t>第二層內文第二層內文第二層內文第二層內文第二層內文第二層內文</a:t>
            </a:r>
            <a:endParaRPr lang="en-US" altLang="zh-TW" noProof="0" dirty="0" smtClean="0"/>
          </a:p>
          <a:p>
            <a:pPr lvl="2"/>
            <a:r>
              <a:rPr lang="zh-TW" altLang="en-US" noProof="0" dirty="0" smtClean="0"/>
              <a:t>第三層題目第三層題目第三層題目第三層題目第三層題目第三層題目</a:t>
            </a:r>
            <a:endParaRPr lang="en-US" altLang="zh-TW" noProof="0" dirty="0" smtClean="0"/>
          </a:p>
          <a:p>
            <a:pPr lvl="3"/>
            <a:r>
              <a:rPr lang="en-US" altLang="zh-TW" noProof="0" dirty="0" smtClean="0"/>
              <a:t>(1)</a:t>
            </a:r>
            <a:r>
              <a:rPr lang="zh-TW" altLang="en-US" noProof="0" dirty="0" smtClean="0"/>
              <a:t>第四層第四層第四層第四層第四層第四層第四層第四層</a:t>
            </a:r>
            <a:endParaRPr lang="en-US" altLang="zh-TW" noProof="0" dirty="0" smtClean="0"/>
          </a:p>
          <a:p>
            <a:pPr lvl="4"/>
            <a:r>
              <a:rPr lang="zh-TW" altLang="en-US" noProof="0" dirty="0" smtClean="0"/>
              <a:t>第五層解答設逐行動畫第五層解答設逐行動畫第五層解答設逐行動畫</a:t>
            </a:r>
          </a:p>
        </p:txBody>
      </p:sp>
    </p:spTree>
    <p:extLst>
      <p:ext uri="{BB962C8B-B14F-4D97-AF65-F5344CB8AC3E}">
        <p14:creationId xmlns:p14="http://schemas.microsoft.com/office/powerpoint/2010/main" val="1232077179"/>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738302"/>
      </p:ext>
    </p:extLst>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23850" y="671661"/>
            <a:ext cx="8135938" cy="720725"/>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23850" y="1413023"/>
            <a:ext cx="8135938" cy="5040313"/>
          </a:xfrm>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618281451"/>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153466738"/>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21293163"/>
      </p:ext>
    </p:extLst>
  </p:cSld>
  <p:clrMapOvr>
    <a:masterClrMapping/>
  </p:clrMapOvr>
  <p:transition>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292172579"/>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1986584"/>
      </p:ext>
    </p:extLst>
  </p:cSld>
  <p:clrMapOvr>
    <a:masterClrMapping/>
  </p:clrMapOvr>
  <p:transition>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655910309"/>
      </p:ext>
    </p:extLst>
  </p:cSld>
  <p:clrMapOvr>
    <a:masterClrMapping/>
  </p:clrMapOvr>
  <p:transition>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929507868"/>
      </p:ext>
    </p:extLst>
  </p:cSld>
  <p:clrMapOvr>
    <a:masterClrMapping/>
  </p:clrMapOvr>
  <p:transition>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4114178669"/>
      </p:ext>
    </p:extLst>
  </p:cSld>
  <p:clrMapOvr>
    <a:masterClrMapping/>
  </p:clrMapOvr>
  <p:transition>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742911"/>
      </p:ext>
    </p:extLst>
  </p:cSld>
  <p:clrMapOvr>
    <a:masterClrMapping/>
  </p:clrMapOvr>
  <p:transition>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359244161"/>
      </p:ext>
    </p:extLst>
  </p:cSld>
  <p:clrMapOvr>
    <a:masterClrMapping/>
  </p:clrMapOvr>
  <p:transition>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942937377"/>
      </p:ext>
    </p:extLst>
  </p:cSld>
  <p:clrMapOvr>
    <a:masterClrMapping/>
  </p:clrMapOvr>
  <p:transition>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784791326"/>
      </p:ext>
    </p:extLst>
  </p:cSld>
  <p:clrMapOvr>
    <a:masterClrMapping/>
  </p:clrMapOvr>
  <p:transition>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405303988"/>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804837071"/>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799317398"/>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075576"/>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4215862671"/>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68825445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slide" Target="../slides/slide2.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slide" Target="../slides/slide1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 Target="../slides/slide2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slide" Target="../slides/slide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4.xml"/><Relationship Id="rId21" Type="http://schemas.openxmlformats.org/officeDocument/2006/relationships/slide" Target="../slides/slide2.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slide" Target="../slides/slide18.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slide" Target="../slides/slide2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 Id="rId22" Type="http://schemas.openxmlformats.org/officeDocument/2006/relationships/slide" Target="../slides/slide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25.xml"/><Relationship Id="rId21" Type="http://schemas.openxmlformats.org/officeDocument/2006/relationships/slide" Target="../slides/slide2.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slide" Target="../slides/slide1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slide" Target="../slides/slide24.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slide" Target="../slides/slide4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s/slide2.xml"/><Relationship Id="rId3" Type="http://schemas.openxmlformats.org/officeDocument/2006/relationships/slideLayout" Target="../slideLayouts/slideLayout36.xml"/><Relationship Id="rId7" Type="http://schemas.openxmlformats.org/officeDocument/2006/relationships/image" Target="../media/image3.png"/><Relationship Id="rId12" Type="http://schemas.openxmlformats.org/officeDocument/2006/relationships/slide" Target="../slides/slide1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11" Type="http://schemas.openxmlformats.org/officeDocument/2006/relationships/slide" Target="../slides/slide24.xml"/><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4.xml"/><Relationship Id="rId9" Type="http://schemas.openxmlformats.org/officeDocument/2006/relationships/image" Target="../media/image5.png"/><Relationship Id="rId14" Type="http://schemas.openxmlformats.org/officeDocument/2006/relationships/slide" Target="../slides/slide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2291"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1-1-1</a:t>
            </a:r>
            <a:r>
              <a:rPr lang="zh-TW" altLang="en-US" dirty="0" smtClean="0"/>
              <a:t>第一層第一層第一層第一層第一層第一層第一層</a:t>
            </a:r>
          </a:p>
          <a:p>
            <a:pPr lvl="1"/>
            <a:r>
              <a:rPr lang="zh-TW" altLang="en-US" dirty="0" smtClean="0"/>
              <a:t>第二層內文第二層內文第二層內文第二層內文第二層內文第二層內文</a:t>
            </a:r>
            <a:endParaRPr lang="en-US" altLang="zh-TW" dirty="0" smtClean="0"/>
          </a:p>
          <a:p>
            <a:pPr lvl="2"/>
            <a:r>
              <a:rPr lang="zh-TW" altLang="en-US" dirty="0" smtClean="0"/>
              <a:t>第三層「解」藍色粗體第三層「解」藍色粗體第三層「解」藍色粗體</a:t>
            </a:r>
            <a:endParaRPr lang="en-US" altLang="zh-TW" dirty="0" smtClean="0"/>
          </a:p>
          <a:p>
            <a:pPr lvl="3"/>
            <a:r>
              <a:rPr lang="en-US" altLang="zh-TW" dirty="0" smtClean="0"/>
              <a:t>1.</a:t>
            </a:r>
            <a:r>
              <a:rPr lang="zh-TW" altLang="en-US" dirty="0" smtClean="0"/>
              <a:t>第四層第四層第四層第四層第四層第四層第四層第四層</a:t>
            </a:r>
            <a:endParaRPr lang="en-US" altLang="zh-TW" dirty="0" smtClean="0"/>
          </a:p>
          <a:p>
            <a:pPr lvl="4"/>
            <a:r>
              <a:rPr lang="en-US" altLang="zh-TW" dirty="0" smtClean="0"/>
              <a:t>(1)</a:t>
            </a:r>
            <a:r>
              <a:rPr lang="zh-TW" altLang="en-US" dirty="0"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E25A597E-7FF6-40DB-BB2D-31F450188754}"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2293"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0"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smtClean="0">
                <a:latin typeface="Arial" charset="0"/>
                <a:ea typeface="文鼎黑體B" pitchFamily="34" charset="-120"/>
              </a:rPr>
              <a:t>5-3</a:t>
            </a:r>
          </a:p>
        </p:txBody>
      </p:sp>
      <p:sp>
        <p:nvSpPr>
          <p:cNvPr id="19"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smtClean="0">
                <a:latin typeface="Arial" charset="0"/>
                <a:ea typeface="文鼎黑體B" pitchFamily="34" charset="-120"/>
              </a:rPr>
              <a:t>5-2</a:t>
            </a:r>
          </a:p>
        </p:txBody>
      </p:sp>
      <p:sp>
        <p:nvSpPr>
          <p:cNvPr id="26"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smtClean="0">
                <a:latin typeface="Arial" charset="0"/>
                <a:ea typeface="文鼎黑體B" pitchFamily="34" charset="-120"/>
              </a:rPr>
              <a:t>5-1</a:t>
            </a:r>
          </a:p>
        </p:txBody>
      </p:sp>
      <p:sp>
        <p:nvSpPr>
          <p:cNvPr id="3"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smtClean="0">
                <a:latin typeface="Arial" charset="0"/>
                <a:ea typeface="文鼎黑體B" pitchFamily="34" charset="-120"/>
              </a:rPr>
              <a:t>5-4</a:t>
            </a:r>
          </a:p>
        </p:txBody>
      </p:sp>
      <p:sp>
        <p:nvSpPr>
          <p:cNvPr id="16" name="文字方塊 1"/>
          <p:cNvSpPr txBox="1">
            <a:spLocks noChangeArrowheads="1"/>
          </p:cNvSpPr>
          <p:nvPr userDrawn="1"/>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Tree>
  </p:cSld>
  <p:clrMap bg1="lt1" tx1="dk1" bg2="lt2" tx2="dk2" accent1="accent1" accent2="accent2" accent3="accent3" accent4="accent4" accent5="accent5" accent6="accent6" hlink="hlink" folHlink="folHlink"/>
  <p:sldLayoutIdLst>
    <p:sldLayoutId id="2147485167" r:id="rId1"/>
    <p:sldLayoutId id="2147485168" r:id="rId2"/>
    <p:sldLayoutId id="2147485169" r:id="rId3"/>
    <p:sldLayoutId id="2147485170" r:id="rId4"/>
    <p:sldLayoutId id="2147485171" r:id="rId5"/>
    <p:sldLayoutId id="2147485172" r:id="rId6"/>
    <p:sldLayoutId id="2147485173" r:id="rId7"/>
    <p:sldLayoutId id="2147485174" r:id="rId8"/>
    <p:sldLayoutId id="2147485175" r:id="rId9"/>
    <p:sldLayoutId id="2147485176" r:id="rId10"/>
    <p:sldLayoutId id="2147485177"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0" indent="0" algn="l" rtl="0" eaLnBrk="0" fontAlgn="base" hangingPunct="0">
        <a:spcBef>
          <a:spcPct val="20000"/>
        </a:spcBef>
        <a:spcAft>
          <a:spcPct val="0"/>
        </a:spcAft>
        <a:buNone/>
        <a:defRPr kumimoji="1" sz="2800" b="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sz="280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315"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FAA68CC2-05E5-4565-A8CA-EB2CF5EA67A3}"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3317"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7" name="文字方塊 1"/>
          <p:cNvSpPr txBox="1">
            <a:spLocks noChangeArrowheads="1"/>
          </p:cNvSpPr>
          <p:nvPr/>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
        <p:nvSpPr>
          <p:cNvPr id="23"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smtClean="0">
                <a:latin typeface="Arial" charset="0"/>
                <a:ea typeface="文鼎黑體B" pitchFamily="34" charset="-120"/>
              </a:rPr>
              <a:t>5-3</a:t>
            </a:r>
          </a:p>
        </p:txBody>
      </p:sp>
      <p:sp>
        <p:nvSpPr>
          <p:cNvPr id="24"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smtClean="0">
                <a:latin typeface="Arial" charset="0"/>
                <a:ea typeface="文鼎黑體B" pitchFamily="34" charset="-120"/>
              </a:rPr>
              <a:t>5-2</a:t>
            </a:r>
          </a:p>
        </p:txBody>
      </p:sp>
      <p:sp>
        <p:nvSpPr>
          <p:cNvPr id="25"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5-1</a:t>
            </a:r>
          </a:p>
        </p:txBody>
      </p:sp>
      <p:sp>
        <p:nvSpPr>
          <p:cNvPr id="28"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smtClean="0">
                <a:latin typeface="Arial" charset="0"/>
                <a:ea typeface="文鼎黑體B" pitchFamily="34" charset="-120"/>
              </a:rPr>
              <a:t>5-4</a:t>
            </a:r>
          </a:p>
        </p:txBody>
      </p:sp>
    </p:spTree>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895350" indent="-895350" algn="l" rtl="0" eaLnBrk="0" fontAlgn="base" hangingPunct="0">
        <a:spcBef>
          <a:spcPct val="20000"/>
        </a:spcBef>
        <a:spcAft>
          <a:spcPct val="0"/>
        </a:spcAft>
        <a:buChar char="•"/>
        <a:defRPr kumimoji="1" lang="zh-TW" altLang="en-US" sz="2800" b="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smtClean="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339"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dirty="0" smtClean="0"/>
              <a:t>1-1-1</a:t>
            </a:r>
            <a:r>
              <a:rPr lang="zh-TW" altLang="en-US" dirty="0" smtClean="0"/>
              <a:t>第一層第一層第一層第一層第一層第一層第一層</a:t>
            </a:r>
          </a:p>
          <a:p>
            <a:pPr lvl="1"/>
            <a:r>
              <a:rPr lang="zh-TW" altLang="en-US" dirty="0" smtClean="0"/>
              <a:t>第二層內文第二層內文第二層內文第二層內文第二層內文第二層內文</a:t>
            </a:r>
            <a:endParaRPr lang="en-US" altLang="zh-TW" dirty="0" smtClean="0"/>
          </a:p>
          <a:p>
            <a:pPr lvl="2"/>
            <a:r>
              <a:rPr lang="zh-TW" altLang="en-US" dirty="0" smtClean="0"/>
              <a:t>第三層「解」藍色粗體第三層「解」藍色粗體第三層「解」藍色粗體</a:t>
            </a:r>
            <a:endParaRPr lang="en-US" altLang="zh-TW" dirty="0" smtClean="0"/>
          </a:p>
          <a:p>
            <a:pPr lvl="3"/>
            <a:r>
              <a:rPr lang="en-US" altLang="zh-TW" dirty="0" smtClean="0"/>
              <a:t>1.</a:t>
            </a:r>
            <a:r>
              <a:rPr lang="zh-TW" altLang="en-US" dirty="0" smtClean="0"/>
              <a:t>第四層第四層第四層第四層第四層第四層第四層第四層</a:t>
            </a:r>
            <a:endParaRPr lang="en-US" altLang="zh-TW" dirty="0" smtClean="0"/>
          </a:p>
          <a:p>
            <a:pPr lvl="4"/>
            <a:r>
              <a:rPr lang="en-US" altLang="zh-TW" dirty="0" smtClean="0"/>
              <a:t>(1)</a:t>
            </a:r>
            <a:r>
              <a:rPr lang="zh-TW" altLang="en-US" dirty="0"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04C62BBD-F912-4233-85F9-920321F7803A}"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4341"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7" name="文字方塊 1"/>
          <p:cNvSpPr txBox="1">
            <a:spLocks noChangeArrowheads="1"/>
          </p:cNvSpPr>
          <p:nvPr/>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
        <p:nvSpPr>
          <p:cNvPr id="21"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5-3</a:t>
            </a:r>
          </a:p>
        </p:txBody>
      </p:sp>
      <p:sp>
        <p:nvSpPr>
          <p:cNvPr id="22"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smtClean="0">
                <a:latin typeface="Arial" charset="0"/>
                <a:ea typeface="文鼎黑體B" pitchFamily="34" charset="-120"/>
              </a:rPr>
              <a:t>5-2</a:t>
            </a:r>
          </a:p>
        </p:txBody>
      </p:sp>
      <p:sp>
        <p:nvSpPr>
          <p:cNvPr id="23"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5-1</a:t>
            </a:r>
          </a:p>
        </p:txBody>
      </p:sp>
      <p:sp>
        <p:nvSpPr>
          <p:cNvPr id="24"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smtClean="0">
                <a:latin typeface="Arial" charset="0"/>
                <a:ea typeface="文鼎黑體B" pitchFamily="34" charset="-120"/>
              </a:rPr>
              <a:t>5-4</a:t>
            </a:r>
          </a:p>
        </p:txBody>
      </p:sp>
    </p:spTree>
  </p:cSld>
  <p:clrMap bg1="lt1" tx1="dk1" bg2="lt2" tx2="dk2" accent1="accent1" accent2="accent2" accent3="accent3" accent4="accent4" accent5="accent5" accent6="accent6" hlink="hlink" folHlink="folHlink"/>
  <p:sldLayoutIdLst>
    <p:sldLayoutId id="2147485189" r:id="rId1"/>
    <p:sldLayoutId id="2147485190" r:id="rId2"/>
    <p:sldLayoutId id="2147485191" r:id="rId3"/>
    <p:sldLayoutId id="2147485192" r:id="rId4"/>
    <p:sldLayoutId id="2147485193" r:id="rId5"/>
    <p:sldLayoutId id="2147485194" r:id="rId6"/>
    <p:sldLayoutId id="2147485195" r:id="rId7"/>
    <p:sldLayoutId id="2147485196" r:id="rId8"/>
    <p:sldLayoutId id="2147485197" r:id="rId9"/>
    <p:sldLayoutId id="2147485198" r:id="rId10"/>
    <p:sldLayoutId id="2147485199"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895350" indent="-895350" algn="l" rtl="0" eaLnBrk="0" fontAlgn="base" hangingPunct="0">
        <a:spcBef>
          <a:spcPct val="20000"/>
        </a:spcBef>
        <a:spcAft>
          <a:spcPct val="0"/>
        </a:spcAft>
        <a:buChar char="•"/>
        <a:defRPr kumimoji="1" lang="zh-TW" altLang="en-US" sz="2800" b="0" dirty="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dirty="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dirty="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dirty="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dirty="0" smtClean="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5363"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F0870DDD-EA90-41BC-A5B0-55D342E05C4F}"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5365" name="Picture 29" descr="Icon-01">
            <a:hlinkClick r:id="" action="ppaction://hlinkshowjump?jump=firs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0" descr="Icon-03">
            <a:hlinkClick r:id="" action="ppaction://hlinkshowjump?jump=next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1" descr="Icon-04">
            <a:hlinkClick r:id="" action="ppaction://hlinkshowjump?jump=previousslid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2" descr="Icon-05">
            <a:hlinkClick r:id="" action="ppaction://hlinkshowjump?jump=firstslid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3" descr="Icon-06">
            <a:hlinkClick r:id="" action="ppaction://hlinkshowjump?jump=lastslid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sp>
        <p:nvSpPr>
          <p:cNvPr id="29" name="Rectangle 87">
            <a:hlinkClick r:id="rId11"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smtClean="0">
                <a:latin typeface="Arial" charset="0"/>
                <a:ea typeface="文鼎黑體B" pitchFamily="34" charset="-120"/>
              </a:rPr>
              <a:t>5-3</a:t>
            </a:r>
          </a:p>
        </p:txBody>
      </p:sp>
      <p:sp>
        <p:nvSpPr>
          <p:cNvPr id="30" name="Rectangle 86">
            <a:hlinkClick r:id="rId12"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smtClean="0">
                <a:latin typeface="Arial" charset="0"/>
                <a:ea typeface="文鼎黑體B" pitchFamily="34" charset="-120"/>
              </a:rPr>
              <a:t>5-2</a:t>
            </a:r>
          </a:p>
        </p:txBody>
      </p:sp>
      <p:sp>
        <p:nvSpPr>
          <p:cNvPr id="31" name="Rectangle 86">
            <a:hlinkClick r:id="rId13"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5-1</a:t>
            </a:r>
          </a:p>
        </p:txBody>
      </p:sp>
      <p:sp>
        <p:nvSpPr>
          <p:cNvPr id="32" name="Rectangle 86">
            <a:hlinkClick r:id="rId14" action="ppaction://hlinksldjump"/>
          </p:cNvPr>
          <p:cNvSpPr>
            <a:spLocks noChangeArrowheads="1"/>
          </p:cNvSpPr>
          <p:nvPr userDrawn="1"/>
        </p:nvSpPr>
        <p:spPr bwMode="auto">
          <a:xfrm>
            <a:off x="8534400" y="242093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5-4</a:t>
            </a:r>
          </a:p>
        </p:txBody>
      </p:sp>
    </p:spTree>
  </p:cSld>
  <p:clrMap bg1="lt1" tx1="dk1" bg2="lt2" tx2="dk2" accent1="accent1" accent2="accent2" accent3="accent3" accent4="accent4" accent5="accent5" accent6="accent6" hlink="hlink" folHlink="folHlink"/>
  <p:sldLayoutIdLst>
    <p:sldLayoutId id="2147485200" r:id="rId1"/>
    <p:sldLayoutId id="2147485201" r:id="rId2"/>
    <p:sldLayoutId id="2147485202" r:id="rId3"/>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eaLnBrk="0" fontAlgn="base" hangingPunct="0">
        <a:spcBef>
          <a:spcPct val="0"/>
        </a:spcBef>
        <a:spcAft>
          <a:spcPct val="0"/>
        </a:spcAft>
        <a:defRPr kumimoji="1" sz="3600" b="1">
          <a:solidFill>
            <a:srgbClr val="0066FF"/>
          </a:solidFill>
          <a:latin typeface="Arial" charset="0"/>
          <a:ea typeface="微軟正黑體" pitchFamily="34" charset="-120"/>
        </a:defRPr>
      </a:lvl6pPr>
      <a:lvl7pPr marL="914400" algn="l" rtl="0" eaLnBrk="0" fontAlgn="base" hangingPunct="0">
        <a:spcBef>
          <a:spcPct val="0"/>
        </a:spcBef>
        <a:spcAft>
          <a:spcPct val="0"/>
        </a:spcAft>
        <a:defRPr kumimoji="1" sz="3600" b="1">
          <a:solidFill>
            <a:srgbClr val="0066FF"/>
          </a:solidFill>
          <a:latin typeface="Arial" charset="0"/>
          <a:ea typeface="微軟正黑體" pitchFamily="34" charset="-120"/>
        </a:defRPr>
      </a:lvl7pPr>
      <a:lvl8pPr marL="1371600" algn="l" rtl="0" eaLnBrk="0" fontAlgn="base" hangingPunct="0">
        <a:spcBef>
          <a:spcPct val="0"/>
        </a:spcBef>
        <a:spcAft>
          <a:spcPct val="0"/>
        </a:spcAft>
        <a:defRPr kumimoji="1" sz="3600" b="1">
          <a:solidFill>
            <a:srgbClr val="0066FF"/>
          </a:solidFill>
          <a:latin typeface="Arial" charset="0"/>
          <a:ea typeface="微軟正黑體" pitchFamily="34" charset="-120"/>
        </a:defRPr>
      </a:lvl8pPr>
      <a:lvl9pPr marL="1828800" algn="l" rtl="0" eaLnBrk="0" fontAlgn="base" hangingPunct="0">
        <a:spcBef>
          <a:spcPct val="0"/>
        </a:spcBef>
        <a:spcAft>
          <a:spcPct val="0"/>
        </a:spcAft>
        <a:defRPr kumimoji="1" sz="3600" b="1">
          <a:solidFill>
            <a:srgbClr val="0066FF"/>
          </a:solidFill>
          <a:latin typeface="Arial" charset="0"/>
          <a:ea typeface="微軟正黑體" pitchFamily="34" charset="-120"/>
        </a:defRPr>
      </a:lvl9pPr>
    </p:titleStyle>
    <p:bodyStyle>
      <a:lvl1pPr marL="895350" indent="-895350" algn="l" rtl="0" eaLnBrk="0" fontAlgn="base" hangingPunct="0">
        <a:spcBef>
          <a:spcPct val="20000"/>
        </a:spcBef>
        <a:spcAft>
          <a:spcPct val="0"/>
        </a:spcAft>
        <a:buChar char="•"/>
        <a:defRPr kumimoji="1" lang="zh-TW" altLang="en-US" sz="2800" b="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smtClean="0">
          <a:solidFill>
            <a:schemeClr val="tx1"/>
          </a:solidFill>
          <a:latin typeface="Times New Roman" pitchFamily="18" charset="0"/>
          <a:ea typeface="標楷體" pitchFamily="65" charset="-120"/>
        </a:defRPr>
      </a:lvl5pPr>
      <a:lvl6pPr marL="1784350" algn="l" rtl="0" fontAlgn="base" hangingPunct="0">
        <a:spcBef>
          <a:spcPct val="20000"/>
        </a:spcBef>
        <a:spcAft>
          <a:spcPct val="0"/>
        </a:spcAft>
        <a:defRPr kumimoji="1" sz="2800">
          <a:solidFill>
            <a:schemeClr val="tx1"/>
          </a:solidFill>
          <a:latin typeface="+mn-lt"/>
          <a:ea typeface="+mn-ea"/>
        </a:defRPr>
      </a:lvl6pPr>
      <a:lvl7pPr marL="2241550" algn="l" rtl="0" fontAlgn="base" hangingPunct="0">
        <a:spcBef>
          <a:spcPct val="20000"/>
        </a:spcBef>
        <a:spcAft>
          <a:spcPct val="0"/>
        </a:spcAft>
        <a:defRPr kumimoji="1" sz="2800">
          <a:solidFill>
            <a:schemeClr val="tx1"/>
          </a:solidFill>
          <a:latin typeface="+mn-lt"/>
          <a:ea typeface="+mn-ea"/>
        </a:defRPr>
      </a:lvl7pPr>
      <a:lvl8pPr marL="2698750" algn="l" rtl="0" fontAlgn="base" hangingPunct="0">
        <a:spcBef>
          <a:spcPct val="20000"/>
        </a:spcBef>
        <a:spcAft>
          <a:spcPct val="0"/>
        </a:spcAft>
        <a:defRPr kumimoji="1" sz="2800">
          <a:solidFill>
            <a:schemeClr val="tx1"/>
          </a:solidFill>
          <a:latin typeface="+mn-lt"/>
          <a:ea typeface="+mn-ea"/>
        </a:defRPr>
      </a:lvl8pPr>
      <a:lvl9pPr marL="3155950" algn="l" rtl="0" fontAlgn="base" hangingPunct="0">
        <a:spcBef>
          <a:spcPct val="20000"/>
        </a:spcBef>
        <a:spcAft>
          <a:spcPct val="0"/>
        </a:spcAft>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23850" y="455613"/>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6387" name="Rectangle 3"/>
          <p:cNvSpPr>
            <a:spLocks noGrp="1" noChangeArrowheads="1"/>
          </p:cNvSpPr>
          <p:nvPr>
            <p:ph type="body" idx="1"/>
          </p:nvPr>
        </p:nvSpPr>
        <p:spPr bwMode="auto">
          <a:xfrm>
            <a:off x="323850" y="1196975"/>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BAEF0F56-D1C8-4F60-9511-6E1826BDEB1E}"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pic>
        <p:nvPicPr>
          <p:cNvPr id="12" name="Picture 37" descr="Icon-02">
            <a:hlinkClick r:id="" action="ppaction://hlinkshowjump?jump=endshow"/>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748713" y="6524625"/>
            <a:ext cx="3270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03" r:id="rId1"/>
    <p:sldLayoutId id="2147485204" r:id="rId2"/>
    <p:sldLayoutId id="2147485205" r:id="rId3"/>
    <p:sldLayoutId id="2147485206" r:id="rId4"/>
    <p:sldLayoutId id="2147485207" r:id="rId5"/>
    <p:sldLayoutId id="2147485208" r:id="rId6"/>
    <p:sldLayoutId id="2147485209" r:id="rId7"/>
    <p:sldLayoutId id="2147485210" r:id="rId8"/>
    <p:sldLayoutId id="2147485211" r:id="rId9"/>
    <p:sldLayoutId id="2147485212" r:id="rId10"/>
    <p:sldLayoutId id="2147485213"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charset="-120"/>
        </a:defRPr>
      </a:lvl6pPr>
      <a:lvl7pPr marL="914400" algn="l" rtl="0" fontAlgn="base">
        <a:spcBef>
          <a:spcPct val="0"/>
        </a:spcBef>
        <a:spcAft>
          <a:spcPct val="0"/>
        </a:spcAft>
        <a:defRPr kumimoji="1" sz="3600" b="1">
          <a:solidFill>
            <a:srgbClr val="336699"/>
          </a:solidFill>
          <a:latin typeface="Arial" charset="0"/>
          <a:ea typeface="新細明體" charset="-120"/>
        </a:defRPr>
      </a:lvl7pPr>
      <a:lvl8pPr marL="1371600" algn="l" rtl="0" fontAlgn="base">
        <a:spcBef>
          <a:spcPct val="0"/>
        </a:spcBef>
        <a:spcAft>
          <a:spcPct val="0"/>
        </a:spcAft>
        <a:defRPr kumimoji="1" sz="3600" b="1">
          <a:solidFill>
            <a:srgbClr val="336699"/>
          </a:solidFill>
          <a:latin typeface="Arial" charset="0"/>
          <a:ea typeface="新細明體" charset="-120"/>
        </a:defRPr>
      </a:lvl8pPr>
      <a:lvl9pPr marL="1828800" algn="l" rtl="0" fontAlgn="base">
        <a:spcBef>
          <a:spcPct val="0"/>
        </a:spcBef>
        <a:spcAft>
          <a:spcPct val="0"/>
        </a:spcAft>
        <a:defRPr kumimoji="1" sz="3600" b="1">
          <a:solidFill>
            <a:srgbClr val="336699"/>
          </a:solidFill>
          <a:latin typeface="Arial" charset="0"/>
          <a:ea typeface="新細明體" charset="-120"/>
        </a:defRPr>
      </a:lvl9pPr>
    </p:titleStyle>
    <p:bodyStyle>
      <a:lvl1pPr marL="895350" indent="-895350" algn="l" rtl="0" eaLnBrk="0" fontAlgn="base" hangingPunct="0">
        <a:spcBef>
          <a:spcPct val="20000"/>
        </a:spcBef>
        <a:spcAft>
          <a:spcPct val="0"/>
        </a:spcAft>
        <a:buChar char="•"/>
        <a:defRPr kumimoji="1" sz="3200" b="1">
          <a:solidFill>
            <a:srgbClr val="0099FF"/>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sz="280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8.png"/><Relationship Id="rId7" Type="http://schemas.openxmlformats.org/officeDocument/2006/relationships/slide" Target="slide36.xml"/><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slide" Target="slide18.xml"/><Relationship Id="rId5" Type="http://schemas.openxmlformats.org/officeDocument/2006/relationships/slide" Target="slide29.xml"/><Relationship Id="rId10" Type="http://schemas.openxmlformats.org/officeDocument/2006/relationships/slide" Target="slide45.xml"/><Relationship Id="rId4" Type="http://schemas.openxmlformats.org/officeDocument/2006/relationships/slide" Target="slide2.xml"/><Relationship Id="rId9" Type="http://schemas.openxmlformats.org/officeDocument/2006/relationships/slide" Target="slide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image" Target="../media/image30.wmf"/><Relationship Id="rId11" Type="http://schemas.openxmlformats.org/officeDocument/2006/relationships/image" Target="../media/image33.png"/><Relationship Id="rId5" Type="http://schemas.openxmlformats.org/officeDocument/2006/relationships/oleObject" Target="../embeddings/oleObject4.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6.xml"/><Relationship Id="rId1" Type="http://schemas.openxmlformats.org/officeDocument/2006/relationships/vmlDrawing" Target="../drawings/vmlDrawing3.vml"/><Relationship Id="rId4" Type="http://schemas.openxmlformats.org/officeDocument/2006/relationships/image" Target="../media/image40.wmf"/></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6.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群組 70"/>
          <p:cNvGrpSpPr>
            <a:grpSpLocks/>
          </p:cNvGrpSpPr>
          <p:nvPr/>
        </p:nvGrpSpPr>
        <p:grpSpPr bwMode="auto">
          <a:xfrm>
            <a:off x="395288" y="1268413"/>
            <a:ext cx="6640512" cy="523875"/>
            <a:chOff x="413196" y="1239143"/>
            <a:chExt cx="6640002" cy="525049"/>
          </a:xfrm>
        </p:grpSpPr>
        <p:pic>
          <p:nvPicPr>
            <p:cNvPr id="17423" name="Picture 3" descr="D:\工作區\PPT\01_電群\64A9310 多媒體介面\image\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96" y="1355303"/>
              <a:ext cx="6640002" cy="40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文字方塊 72"/>
            <p:cNvSpPr txBox="1">
              <a:spLocks noChangeArrowheads="1"/>
            </p:cNvSpPr>
            <p:nvPr/>
          </p:nvSpPr>
          <p:spPr bwMode="auto">
            <a:xfrm>
              <a:off x="414586" y="1369045"/>
              <a:ext cx="98906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r>
                <a:rPr lang="en-US" altLang="zh-TW" sz="2500">
                  <a:solidFill>
                    <a:schemeClr val="tx1"/>
                  </a:solidFill>
                  <a:latin typeface="Arial Rounded MT Bold" pitchFamily="34" charset="0"/>
                  <a:ea typeface="Arial Unicode MS" pitchFamily="34" charset="-120"/>
                  <a:cs typeface="Arial Unicode MS" pitchFamily="34" charset="-120"/>
                </a:rPr>
                <a:t>CH05</a:t>
              </a:r>
              <a:endParaRPr lang="zh-TW" altLang="en-US" sz="2500">
                <a:solidFill>
                  <a:schemeClr val="tx1"/>
                </a:solidFill>
                <a:latin typeface="Arial Rounded MT Bold" pitchFamily="34" charset="0"/>
                <a:ea typeface="Arial Unicode MS" pitchFamily="34" charset="-120"/>
                <a:cs typeface="Arial Unicode MS" pitchFamily="34" charset="-120"/>
              </a:endParaRPr>
            </a:p>
          </p:txBody>
        </p:sp>
        <p:sp>
          <p:nvSpPr>
            <p:cNvPr id="17425" name="文字方塊 73"/>
            <p:cNvSpPr txBox="1">
              <a:spLocks noChangeArrowheads="1"/>
            </p:cNvSpPr>
            <p:nvPr/>
          </p:nvSpPr>
          <p:spPr bwMode="auto">
            <a:xfrm>
              <a:off x="1475152" y="1239143"/>
              <a:ext cx="5574871" cy="45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r>
                <a:rPr lang="zh-TW" altLang="en-US" sz="2400" dirty="0">
                  <a:solidFill>
                    <a:schemeClr val="tx1"/>
                  </a:solidFill>
                  <a:latin typeface="微軟正黑體" pitchFamily="34" charset="-120"/>
                  <a:ea typeface="微軟正黑體" pitchFamily="34" charset="-120"/>
                </a:rPr>
                <a:t>單相感應電動機之原理</a:t>
              </a:r>
            </a:p>
          </p:txBody>
        </p:sp>
      </p:grpSp>
      <p:grpSp>
        <p:nvGrpSpPr>
          <p:cNvPr id="17411" name="群組 29"/>
          <p:cNvGrpSpPr>
            <a:grpSpLocks/>
          </p:cNvGrpSpPr>
          <p:nvPr/>
        </p:nvGrpSpPr>
        <p:grpSpPr bwMode="auto">
          <a:xfrm>
            <a:off x="323850" y="2420938"/>
            <a:ext cx="4014788" cy="347662"/>
            <a:chOff x="237142" y="1864959"/>
            <a:chExt cx="4014225" cy="347662"/>
          </a:xfrm>
        </p:grpSpPr>
        <p:sp>
          <p:nvSpPr>
            <p:cNvPr id="6157" name="Rectangle 44">
              <a:hlinkClick r:id="rId4" action="ppaction://hlinksldjump"/>
            </p:cNvPr>
            <p:cNvSpPr>
              <a:spLocks noChangeArrowheads="1"/>
            </p:cNvSpPr>
            <p:nvPr/>
          </p:nvSpPr>
          <p:spPr bwMode="auto">
            <a:xfrm>
              <a:off x="237142" y="1864959"/>
              <a:ext cx="433327"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a:latin typeface="+mj-lt"/>
                </a:rPr>
                <a:t>5-1</a:t>
              </a:r>
            </a:p>
          </p:txBody>
        </p:sp>
        <p:sp>
          <p:nvSpPr>
            <p:cNvPr id="6158" name="Rectangle 45">
              <a:hlinkClick r:id="rId4" action="ppaction://hlinksldjump"/>
            </p:cNvPr>
            <p:cNvSpPr>
              <a:spLocks noChangeArrowheads="1"/>
            </p:cNvSpPr>
            <p:nvPr/>
          </p:nvSpPr>
          <p:spPr bwMode="auto">
            <a:xfrm>
              <a:off x="670469" y="1864959"/>
              <a:ext cx="3580898"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單相感應電動機之原理</a:t>
              </a:r>
            </a:p>
          </p:txBody>
        </p:sp>
      </p:grpSp>
      <p:grpSp>
        <p:nvGrpSpPr>
          <p:cNvPr id="17412" name="群組 29"/>
          <p:cNvGrpSpPr>
            <a:grpSpLocks/>
          </p:cNvGrpSpPr>
          <p:nvPr/>
        </p:nvGrpSpPr>
        <p:grpSpPr bwMode="auto">
          <a:xfrm>
            <a:off x="323850" y="2997200"/>
            <a:ext cx="4025900" cy="288925"/>
            <a:chOff x="237142" y="1864959"/>
            <a:chExt cx="4014225" cy="347662"/>
          </a:xfrm>
        </p:grpSpPr>
        <p:sp>
          <p:nvSpPr>
            <p:cNvPr id="6155" name="Rectangle 44">
              <a:hlinkClick r:id="rId5" action="ppaction://hlinksldjump"/>
            </p:cNvPr>
            <p:cNvSpPr>
              <a:spLocks noChangeArrowheads="1"/>
            </p:cNvSpPr>
            <p:nvPr/>
          </p:nvSpPr>
          <p:spPr bwMode="auto">
            <a:xfrm>
              <a:off x="237142" y="1864959"/>
              <a:ext cx="433714"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a:latin typeface="+mj-lt"/>
                </a:rPr>
                <a:t>5-2</a:t>
              </a:r>
            </a:p>
          </p:txBody>
        </p:sp>
        <p:sp>
          <p:nvSpPr>
            <p:cNvPr id="6156" name="Rectangle 45">
              <a:hlinkClick r:id="rId6" action="ppaction://hlinksldjump"/>
            </p:cNvPr>
            <p:cNvSpPr>
              <a:spLocks noChangeArrowheads="1"/>
            </p:cNvSpPr>
            <p:nvPr/>
          </p:nvSpPr>
          <p:spPr bwMode="auto">
            <a:xfrm>
              <a:off x="670856" y="1864959"/>
              <a:ext cx="3580511"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單相感應電動機之構造及分類</a:t>
              </a:r>
            </a:p>
          </p:txBody>
        </p:sp>
      </p:grpSp>
      <p:grpSp>
        <p:nvGrpSpPr>
          <p:cNvPr id="17413" name="群組 29"/>
          <p:cNvGrpSpPr>
            <a:grpSpLocks/>
          </p:cNvGrpSpPr>
          <p:nvPr/>
        </p:nvGrpSpPr>
        <p:grpSpPr bwMode="auto">
          <a:xfrm>
            <a:off x="323850" y="3500438"/>
            <a:ext cx="4032250" cy="347662"/>
            <a:chOff x="237142" y="1864959"/>
            <a:chExt cx="4014225" cy="347662"/>
          </a:xfrm>
        </p:grpSpPr>
        <p:sp>
          <p:nvSpPr>
            <p:cNvPr id="6153" name="Rectangle 44">
              <a:hlinkClick r:id="rId7" action="ppaction://hlinksldjump"/>
            </p:cNvPr>
            <p:cNvSpPr>
              <a:spLocks noChangeArrowheads="1"/>
            </p:cNvSpPr>
            <p:nvPr/>
          </p:nvSpPr>
          <p:spPr bwMode="auto">
            <a:xfrm>
              <a:off x="237142" y="1864959"/>
              <a:ext cx="433031"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a:latin typeface="+mj-lt"/>
                </a:rPr>
                <a:t>5-3</a:t>
              </a:r>
            </a:p>
          </p:txBody>
        </p:sp>
        <p:sp>
          <p:nvSpPr>
            <p:cNvPr id="6154" name="Rectangle 45">
              <a:hlinkClick r:id="rId8" action="ppaction://hlinksldjump"/>
            </p:cNvPr>
            <p:cNvSpPr>
              <a:spLocks noChangeArrowheads="1"/>
            </p:cNvSpPr>
            <p:nvPr/>
          </p:nvSpPr>
          <p:spPr bwMode="auto">
            <a:xfrm>
              <a:off x="670173" y="1864959"/>
              <a:ext cx="3581194"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單相感應電動機之起動、特性及用途</a:t>
              </a:r>
            </a:p>
          </p:txBody>
        </p:sp>
      </p:grpSp>
      <p:grpSp>
        <p:nvGrpSpPr>
          <p:cNvPr id="17414" name="群組 29"/>
          <p:cNvGrpSpPr>
            <a:grpSpLocks/>
          </p:cNvGrpSpPr>
          <p:nvPr/>
        </p:nvGrpSpPr>
        <p:grpSpPr bwMode="auto">
          <a:xfrm>
            <a:off x="323850" y="4076700"/>
            <a:ext cx="4032250" cy="347663"/>
            <a:chOff x="237142" y="1864959"/>
            <a:chExt cx="4014225" cy="347662"/>
          </a:xfrm>
        </p:grpSpPr>
        <p:sp>
          <p:nvSpPr>
            <p:cNvPr id="6151" name="Rectangle 44">
              <a:hlinkClick r:id="rId9" action="ppaction://hlinksldjump"/>
            </p:cNvPr>
            <p:cNvSpPr>
              <a:spLocks noChangeArrowheads="1"/>
            </p:cNvSpPr>
            <p:nvPr/>
          </p:nvSpPr>
          <p:spPr bwMode="auto">
            <a:xfrm>
              <a:off x="237142" y="1864959"/>
              <a:ext cx="433031"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a:latin typeface="+mj-lt"/>
                </a:rPr>
                <a:t>5-4</a:t>
              </a:r>
            </a:p>
          </p:txBody>
        </p:sp>
        <p:sp>
          <p:nvSpPr>
            <p:cNvPr id="6152" name="Rectangle 45">
              <a:hlinkClick r:id="rId10" action="ppaction://hlinksldjump"/>
            </p:cNvPr>
            <p:cNvSpPr>
              <a:spLocks noChangeArrowheads="1"/>
            </p:cNvSpPr>
            <p:nvPr/>
          </p:nvSpPr>
          <p:spPr bwMode="auto">
            <a:xfrm>
              <a:off x="670173" y="1864959"/>
              <a:ext cx="3581194"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單相感應電動機之速率控制</a:t>
              </a: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zh-TW" altLang="en-US" sz="3200" b="1" dirty="0">
                <a:solidFill>
                  <a:srgbClr val="00B050"/>
                </a:solidFill>
              </a:rPr>
              <a:t>二、兩相電源產生旋轉</a:t>
            </a:r>
            <a:r>
              <a:rPr lang="zh-TW" altLang="en-US" sz="3200" b="1" dirty="0" smtClean="0">
                <a:solidFill>
                  <a:srgbClr val="00B050"/>
                </a:solidFill>
              </a:rPr>
              <a:t>磁場</a:t>
            </a:r>
            <a:endParaRPr lang="en-US" altLang="zh-TW" sz="3200" b="1" dirty="0" smtClean="0">
              <a:solidFill>
                <a:srgbClr val="00B050"/>
              </a:solidFill>
            </a:endParaRPr>
          </a:p>
          <a:p>
            <a:pPr eaLnBrk="1">
              <a:tabLst>
                <a:tab pos="712788" algn="l"/>
              </a:tabLst>
            </a:pPr>
            <a:r>
              <a:rPr lang="en-US" altLang="zh-TW" dirty="0" smtClean="0"/>
              <a:t>	</a:t>
            </a:r>
            <a:r>
              <a:rPr lang="zh-TW" altLang="en-US" dirty="0" smtClean="0"/>
              <a:t>將</a:t>
            </a:r>
            <a:r>
              <a:rPr lang="zh-TW" altLang="en-US" dirty="0"/>
              <a:t>圖</a:t>
            </a:r>
            <a:r>
              <a:rPr lang="en-US" altLang="zh-TW" dirty="0"/>
              <a:t>5-1 </a:t>
            </a:r>
            <a:r>
              <a:rPr lang="zh-TW" altLang="en-US" dirty="0"/>
              <a:t>所示的合成磁場</a:t>
            </a:r>
            <a:r>
              <a:rPr lang="en-US" altLang="zh-TW" dirty="0"/>
              <a:t>(</a:t>
            </a:r>
            <a:r>
              <a:rPr lang="en-US" altLang="zh-TW" i="1" dirty="0"/>
              <a:t>H </a:t>
            </a:r>
            <a:r>
              <a:rPr lang="en-US" altLang="zh-TW" dirty="0"/>
              <a:t>) </a:t>
            </a:r>
            <a:r>
              <a:rPr lang="zh-TW" altLang="en-US" dirty="0"/>
              <a:t>變換情形簡化成圖</a:t>
            </a:r>
            <a:r>
              <a:rPr lang="en-US" altLang="zh-TW" dirty="0"/>
              <a:t>5-3 </a:t>
            </a:r>
            <a:r>
              <a:rPr lang="zh-TW" altLang="en-US" dirty="0"/>
              <a:t>後，可以發現合成磁場方向只在</a:t>
            </a:r>
            <a:r>
              <a:rPr lang="en-US" altLang="zh-TW" dirty="0"/>
              <a:t>+</a:t>
            </a:r>
            <a:r>
              <a:rPr lang="en-US" altLang="zh-TW" i="1" dirty="0"/>
              <a:t>Y </a:t>
            </a:r>
            <a:r>
              <a:rPr lang="zh-TW" altLang="en-US" dirty="0"/>
              <a:t>軸與−</a:t>
            </a:r>
            <a:r>
              <a:rPr lang="en-US" altLang="zh-TW" i="1" dirty="0"/>
              <a:t>Y </a:t>
            </a:r>
            <a:r>
              <a:rPr lang="zh-TW" altLang="en-US" dirty="0"/>
              <a:t>軸交替變換，而大小隨時間變化，此現象被稱為單相脈動磁場。每次正負半週交換瞬間，磁場</a:t>
            </a:r>
            <a:r>
              <a:rPr lang="en-US" altLang="zh-TW" dirty="0"/>
              <a:t>N</a:t>
            </a:r>
            <a:r>
              <a:rPr lang="zh-TW" altLang="en-US" dirty="0"/>
              <a:t>、</a:t>
            </a:r>
            <a:r>
              <a:rPr lang="en-US" altLang="zh-TW" dirty="0"/>
              <a:t>S </a:t>
            </a:r>
            <a:r>
              <a:rPr lang="zh-TW" altLang="en-US" dirty="0"/>
              <a:t>立刻交換位置，此種脈動磁場造成轉子無法自行起動。</a:t>
            </a:r>
          </a:p>
        </p:txBody>
      </p:sp>
    </p:spTree>
    <p:extLst>
      <p:ext uri="{BB962C8B-B14F-4D97-AF65-F5344CB8AC3E}">
        <p14:creationId xmlns:p14="http://schemas.microsoft.com/office/powerpoint/2010/main" val="2880463956"/>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564904"/>
            <a:ext cx="765311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796154"/>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solidFill>
                  <a:srgbClr val="0099FF"/>
                </a:solidFill>
              </a:rPr>
              <a:t>為了</a:t>
            </a:r>
            <a:r>
              <a:rPr lang="zh-TW" altLang="en-US" dirty="0">
                <a:solidFill>
                  <a:srgbClr val="0099FF"/>
                </a:solidFill>
              </a:rPr>
              <a:t>使單相感應電動機能夠自行起動，常用的做法是如圖</a:t>
            </a:r>
            <a:r>
              <a:rPr lang="en-US" altLang="zh-TW" dirty="0">
                <a:solidFill>
                  <a:srgbClr val="0099FF"/>
                </a:solidFill>
              </a:rPr>
              <a:t>5-4(a)</a:t>
            </a:r>
            <a:r>
              <a:rPr lang="zh-TW" altLang="en-US" dirty="0">
                <a:solidFill>
                  <a:srgbClr val="0099FF"/>
                </a:solidFill>
              </a:rPr>
              <a:t>，在定子鐵心槽內分別繞製運轉繞組</a:t>
            </a:r>
            <a:r>
              <a:rPr lang="en-US" altLang="zh-TW" dirty="0">
                <a:solidFill>
                  <a:srgbClr val="0099FF"/>
                </a:solidFill>
              </a:rPr>
              <a:t>(run winding) </a:t>
            </a:r>
            <a:r>
              <a:rPr lang="zh-TW" altLang="en-US" dirty="0">
                <a:solidFill>
                  <a:srgbClr val="0099FF"/>
                </a:solidFill>
              </a:rPr>
              <a:t>或稱為主繞組</a:t>
            </a:r>
            <a:r>
              <a:rPr lang="en-US" altLang="zh-TW" dirty="0">
                <a:solidFill>
                  <a:srgbClr val="0099FF"/>
                </a:solidFill>
              </a:rPr>
              <a:t>(main winding) </a:t>
            </a:r>
            <a:r>
              <a:rPr lang="zh-TW" altLang="en-US" dirty="0">
                <a:solidFill>
                  <a:srgbClr val="0099FF"/>
                </a:solidFill>
              </a:rPr>
              <a:t>以及起動繞組</a:t>
            </a:r>
            <a:r>
              <a:rPr lang="en-US" altLang="zh-TW" dirty="0">
                <a:solidFill>
                  <a:srgbClr val="0099FF"/>
                </a:solidFill>
              </a:rPr>
              <a:t>(start winding) </a:t>
            </a:r>
            <a:r>
              <a:rPr lang="zh-TW" altLang="en-US" dirty="0">
                <a:solidFill>
                  <a:srgbClr val="0099FF"/>
                </a:solidFill>
              </a:rPr>
              <a:t>或稱為輔助繞組</a:t>
            </a:r>
            <a:r>
              <a:rPr lang="en-US" altLang="zh-TW" dirty="0">
                <a:solidFill>
                  <a:srgbClr val="0099FF"/>
                </a:solidFill>
              </a:rPr>
              <a:t>(auxiliary winding)</a:t>
            </a:r>
            <a:r>
              <a:rPr lang="zh-TW" altLang="en-US" dirty="0">
                <a:solidFill>
                  <a:srgbClr val="0099FF"/>
                </a:solidFill>
              </a:rPr>
              <a:t>，兩繞組空間上相差</a:t>
            </a:r>
            <a:r>
              <a:rPr lang="en-US" altLang="zh-TW" dirty="0">
                <a:solidFill>
                  <a:srgbClr val="0099FF"/>
                </a:solidFill>
              </a:rPr>
              <a:t>90°</a:t>
            </a:r>
            <a:r>
              <a:rPr lang="zh-TW" altLang="en-US" dirty="0">
                <a:solidFill>
                  <a:srgbClr val="0099FF"/>
                </a:solidFill>
              </a:rPr>
              <a:t>電機角</a:t>
            </a:r>
            <a:r>
              <a:rPr lang="zh-TW" altLang="en-US" dirty="0" smtClean="0"/>
              <a:t>，並</a:t>
            </a:r>
            <a:r>
              <a:rPr lang="zh-TW" altLang="en-US" dirty="0"/>
              <a:t>透過電容器將單相電源分相，電路上產生如圖</a:t>
            </a:r>
            <a:r>
              <a:rPr lang="en-US" altLang="zh-TW" dirty="0"/>
              <a:t>5-4(c) </a:t>
            </a:r>
            <a:r>
              <a:rPr lang="zh-TW" altLang="en-US" dirty="0"/>
              <a:t>所示互隔</a:t>
            </a:r>
            <a:r>
              <a:rPr lang="en-US" altLang="zh-TW" dirty="0"/>
              <a:t>90°</a:t>
            </a:r>
            <a:r>
              <a:rPr lang="zh-TW" altLang="en-US" dirty="0"/>
              <a:t>電機角的兩相電流。</a:t>
            </a:r>
          </a:p>
        </p:txBody>
      </p:sp>
    </p:spTree>
    <p:extLst>
      <p:ext uri="{BB962C8B-B14F-4D97-AF65-F5344CB8AC3E}">
        <p14:creationId xmlns:p14="http://schemas.microsoft.com/office/powerpoint/2010/main" val="3488126671"/>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592" y="620688"/>
            <a:ext cx="6984776" cy="5953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311836"/>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7848550" cy="3078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613750"/>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圖</a:t>
            </a:r>
            <a:r>
              <a:rPr lang="en-US" altLang="zh-TW" dirty="0"/>
              <a:t>5-6(a) </a:t>
            </a:r>
            <a:r>
              <a:rPr lang="zh-TW" altLang="en-US" dirty="0"/>
              <a:t>是</a:t>
            </a:r>
            <a:r>
              <a:rPr lang="zh-TW" altLang="en-US" dirty="0">
                <a:solidFill>
                  <a:srgbClr val="0099FF"/>
                </a:solidFill>
              </a:rPr>
              <a:t>將單相感應電動機的起動繞組接線位置對調</a:t>
            </a:r>
            <a:r>
              <a:rPr lang="zh-TW" altLang="en-US" dirty="0" smtClean="0">
                <a:solidFill>
                  <a:srgbClr val="0099FF"/>
                </a:solidFill>
              </a:rPr>
              <a:t>後，</a:t>
            </a:r>
            <a:r>
              <a:rPr lang="zh-TW" altLang="en-US" dirty="0">
                <a:solidFill>
                  <a:srgbClr val="0099FF"/>
                </a:solidFill>
              </a:rPr>
              <a:t>轉子改朝順時針方向旋轉。</a:t>
            </a:r>
          </a:p>
          <a:p>
            <a:pPr>
              <a:tabLst>
                <a:tab pos="712788" algn="l"/>
              </a:tabLst>
            </a:pPr>
            <a:r>
              <a:rPr lang="en-US" altLang="zh-TW" dirty="0" smtClean="0">
                <a:solidFill>
                  <a:srgbClr val="0099FF"/>
                </a:solidFill>
              </a:rPr>
              <a:t>	</a:t>
            </a:r>
            <a:r>
              <a:rPr lang="zh-TW" altLang="en-US" dirty="0" smtClean="0">
                <a:solidFill>
                  <a:srgbClr val="0099FF"/>
                </a:solidFill>
              </a:rPr>
              <a:t>若是</a:t>
            </a:r>
            <a:r>
              <a:rPr lang="zh-TW" altLang="en-US" dirty="0">
                <a:solidFill>
                  <a:srgbClr val="0099FF"/>
                </a:solidFill>
              </a:rPr>
              <a:t>起動繞組不動改將運轉繞組兩線端對調，同樣也能夠使得轉子反轉。但若將兩組繞組接線同時對調或是電源兩端對調，轉向則會維持不變。</a:t>
            </a:r>
          </a:p>
        </p:txBody>
      </p:sp>
    </p:spTree>
    <p:extLst>
      <p:ext uri="{BB962C8B-B14F-4D97-AF65-F5344CB8AC3E}">
        <p14:creationId xmlns:p14="http://schemas.microsoft.com/office/powerpoint/2010/main" val="1204619348"/>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843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908720"/>
            <a:ext cx="6408712" cy="556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755767"/>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單</a:t>
            </a:r>
            <a:r>
              <a:rPr lang="zh-TW" altLang="en-US" dirty="0"/>
              <a:t>相感應電動機一旦以任意方向起動後， 即便將起動繞組切</a:t>
            </a:r>
            <a:r>
              <a:rPr lang="zh-TW" altLang="en-US" dirty="0" smtClean="0"/>
              <a:t>離，</a:t>
            </a:r>
            <a:r>
              <a:rPr lang="zh-TW" altLang="en-US" dirty="0">
                <a:solidFill>
                  <a:srgbClr val="0099FF"/>
                </a:solidFill>
              </a:rPr>
              <a:t>因此單相感應電動機常以離心開關</a:t>
            </a:r>
            <a:r>
              <a:rPr lang="en-US" altLang="zh-TW" dirty="0"/>
              <a:t>(centrifugal switch) </a:t>
            </a:r>
            <a:r>
              <a:rPr lang="zh-TW" altLang="en-US" dirty="0">
                <a:solidFill>
                  <a:srgbClr val="0099FF"/>
                </a:solidFill>
              </a:rPr>
              <a:t>或各式起動器，在起動完畢後將起動繞組切離，以減少損失並可穩定運轉。</a:t>
            </a:r>
          </a:p>
        </p:txBody>
      </p:sp>
    </p:spTree>
    <p:extLst>
      <p:ext uri="{BB962C8B-B14F-4D97-AF65-F5344CB8AC3E}">
        <p14:creationId xmlns:p14="http://schemas.microsoft.com/office/powerpoint/2010/main" val="1043780016"/>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5-2</a:t>
            </a:r>
            <a:r>
              <a:rPr lang="zh-TW" altLang="en-US" dirty="0" smtClean="0"/>
              <a:t>　單</a:t>
            </a:r>
            <a:r>
              <a:rPr lang="zh-TW" altLang="en-US" dirty="0"/>
              <a:t>相感應電動機之構造及分類</a:t>
            </a:r>
          </a:p>
        </p:txBody>
      </p:sp>
      <p:sp>
        <p:nvSpPr>
          <p:cNvPr id="4" name="內容版面配置區 3"/>
          <p:cNvSpPr>
            <a:spLocks noGrp="1"/>
          </p:cNvSpPr>
          <p:nvPr>
            <p:ph idx="1"/>
          </p:nvPr>
        </p:nvSpPr>
        <p:spPr/>
        <p:txBody>
          <a:bodyPr/>
          <a:lstStyle/>
          <a:p>
            <a:pPr marL="0" indent="0">
              <a:buNone/>
            </a:pPr>
            <a:r>
              <a:rPr lang="zh-TW" altLang="en-US" sz="3200" b="1" dirty="0">
                <a:solidFill>
                  <a:srgbClr val="00B050"/>
                </a:solidFill>
              </a:rPr>
              <a:t>一、單相感應電動機之</a:t>
            </a:r>
            <a:r>
              <a:rPr lang="zh-TW" altLang="en-US" sz="3200" b="1" dirty="0" smtClean="0">
                <a:solidFill>
                  <a:srgbClr val="00B050"/>
                </a:solidFill>
              </a:rPr>
              <a:t>構造</a:t>
            </a:r>
            <a:endParaRPr lang="en-US" altLang="zh-TW" sz="3200" b="1" dirty="0" smtClean="0">
              <a:solidFill>
                <a:srgbClr val="00B050"/>
              </a:solidFill>
            </a:endParaRPr>
          </a:p>
          <a:p>
            <a:pPr marL="712788" indent="-712788"/>
            <a:r>
              <a:rPr lang="en-US" altLang="zh-TW" b="1" dirty="0" smtClean="0">
                <a:solidFill>
                  <a:srgbClr val="0099FF"/>
                </a:solidFill>
              </a:rPr>
              <a:t>	(</a:t>
            </a:r>
            <a:r>
              <a:rPr lang="zh-TW" altLang="en-US" b="1" dirty="0" smtClean="0">
                <a:solidFill>
                  <a:srgbClr val="0099FF"/>
                </a:solidFill>
              </a:rPr>
              <a:t>一</a:t>
            </a:r>
            <a:r>
              <a:rPr lang="en-US" altLang="zh-TW" b="1" dirty="0">
                <a:solidFill>
                  <a:srgbClr val="0099FF"/>
                </a:solidFill>
              </a:rPr>
              <a:t>) </a:t>
            </a:r>
            <a:r>
              <a:rPr lang="zh-TW" altLang="en-US" b="1" dirty="0" smtClean="0">
                <a:solidFill>
                  <a:srgbClr val="0099FF"/>
                </a:solidFill>
              </a:rPr>
              <a:t>定子</a:t>
            </a:r>
            <a:endParaRPr lang="en-US" altLang="zh-TW" b="1" dirty="0" smtClean="0">
              <a:solidFill>
                <a:srgbClr val="0099FF"/>
              </a:solidFill>
            </a:endParaRPr>
          </a:p>
          <a:p>
            <a:pPr marL="1435100"/>
            <a:r>
              <a:rPr lang="zh-TW" altLang="en-US" dirty="0" smtClean="0"/>
              <a:t>為</a:t>
            </a:r>
            <a:r>
              <a:rPr lang="zh-TW" altLang="en-US" dirty="0"/>
              <a:t>單相感應電動機的定子，包括外殼、鐵心、起動繞組與運轉繞組。</a:t>
            </a: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3423904"/>
            <a:ext cx="6048350" cy="3245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932036"/>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idx="1"/>
          </p:nvPr>
        </p:nvSpPr>
        <p:spPr/>
        <p:txBody>
          <a:bodyPr/>
          <a:lstStyle/>
          <a:p>
            <a:pPr indent="712788"/>
            <a:r>
              <a:rPr lang="en-US" altLang="zh-TW" b="1" dirty="0" smtClean="0">
                <a:solidFill>
                  <a:srgbClr val="0099FF"/>
                </a:solidFill>
              </a:rPr>
              <a:t>(</a:t>
            </a:r>
            <a:r>
              <a:rPr lang="zh-TW" altLang="en-US" b="1" dirty="0" smtClean="0">
                <a:solidFill>
                  <a:srgbClr val="0099FF"/>
                </a:solidFill>
              </a:rPr>
              <a:t>二</a:t>
            </a:r>
            <a:r>
              <a:rPr lang="en-US" altLang="zh-TW" b="1" dirty="0">
                <a:solidFill>
                  <a:srgbClr val="0099FF"/>
                </a:solidFill>
              </a:rPr>
              <a:t>) </a:t>
            </a:r>
            <a:r>
              <a:rPr lang="zh-TW" altLang="en-US" b="1" dirty="0">
                <a:solidFill>
                  <a:srgbClr val="0099FF"/>
                </a:solidFill>
              </a:rPr>
              <a:t>轉子</a:t>
            </a:r>
            <a:endParaRPr lang="zh-TW" altLang="en-US" dirty="0">
              <a:solidFill>
                <a:srgbClr val="0099FF"/>
              </a:solidFill>
            </a:endParaRPr>
          </a:p>
          <a:p>
            <a:pPr marL="1435100"/>
            <a:r>
              <a:rPr lang="zh-TW" altLang="en-US" dirty="0"/>
              <a:t>單相感應電動機多為小容量，因此大多採用鼠籠式轉子。</a:t>
            </a:r>
          </a:p>
          <a:p>
            <a:pPr indent="712788"/>
            <a:r>
              <a:rPr lang="en-US" altLang="zh-TW" b="1" dirty="0" smtClean="0">
                <a:solidFill>
                  <a:srgbClr val="0099FF"/>
                </a:solidFill>
              </a:rPr>
              <a:t>(</a:t>
            </a:r>
            <a:r>
              <a:rPr lang="zh-TW" altLang="en-US" b="1" dirty="0" smtClean="0">
                <a:solidFill>
                  <a:srgbClr val="0099FF"/>
                </a:solidFill>
              </a:rPr>
              <a:t>三</a:t>
            </a:r>
            <a:r>
              <a:rPr lang="en-US" altLang="zh-TW" b="1" dirty="0">
                <a:solidFill>
                  <a:srgbClr val="0099FF"/>
                </a:solidFill>
              </a:rPr>
              <a:t>) </a:t>
            </a:r>
            <a:r>
              <a:rPr lang="zh-TW" altLang="en-US" b="1" dirty="0">
                <a:solidFill>
                  <a:srgbClr val="0099FF"/>
                </a:solidFill>
              </a:rPr>
              <a:t>離心</a:t>
            </a:r>
            <a:r>
              <a:rPr lang="zh-TW" altLang="en-US" b="1" dirty="0" smtClean="0">
                <a:solidFill>
                  <a:srgbClr val="0099FF"/>
                </a:solidFill>
              </a:rPr>
              <a:t>開關</a:t>
            </a:r>
            <a:endParaRPr lang="en-US" altLang="zh-TW" b="1" dirty="0" smtClean="0">
              <a:solidFill>
                <a:srgbClr val="0099FF"/>
              </a:solidFill>
            </a:endParaRPr>
          </a:p>
          <a:p>
            <a:pPr marL="1435100" eaLnBrk="1"/>
            <a:r>
              <a:rPr lang="zh-TW" altLang="en-US" dirty="0" smtClean="0">
                <a:solidFill>
                  <a:srgbClr val="0099FF"/>
                </a:solidFill>
              </a:rPr>
              <a:t>電動機</a:t>
            </a:r>
            <a:r>
              <a:rPr lang="zh-TW" altLang="en-US" dirty="0">
                <a:solidFill>
                  <a:srgbClr val="0099FF"/>
                </a:solidFill>
              </a:rPr>
              <a:t>轉速上升到額定轉速的</a:t>
            </a:r>
            <a:r>
              <a:rPr lang="en-US" altLang="zh-TW" dirty="0">
                <a:solidFill>
                  <a:srgbClr val="0099FF"/>
                </a:solidFill>
              </a:rPr>
              <a:t>75 % </a:t>
            </a:r>
            <a:r>
              <a:rPr lang="zh-TW" altLang="en-US" dirty="0">
                <a:solidFill>
                  <a:srgbClr val="0099FF"/>
                </a:solidFill>
              </a:rPr>
              <a:t>左右時，因離心力作用，轉軸上的離心機件動作將圓盤向後位移，造成固定部分的銀接點打開</a:t>
            </a:r>
            <a:r>
              <a:rPr lang="en-US" altLang="zh-TW" dirty="0">
                <a:solidFill>
                  <a:srgbClr val="0099FF"/>
                </a:solidFill>
              </a:rPr>
              <a:t>(OFF)</a:t>
            </a:r>
            <a:r>
              <a:rPr lang="zh-TW" altLang="en-US" dirty="0">
                <a:solidFill>
                  <a:srgbClr val="0099FF"/>
                </a:solidFill>
              </a:rPr>
              <a:t>，以便將起動繞組切離電路。</a:t>
            </a:r>
          </a:p>
        </p:txBody>
      </p:sp>
    </p:spTree>
    <p:extLst>
      <p:ext uri="{BB962C8B-B14F-4D97-AF65-F5344CB8AC3E}">
        <p14:creationId xmlns:p14="http://schemas.microsoft.com/office/powerpoint/2010/main" val="4172458708"/>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5-1</a:t>
            </a:r>
            <a:r>
              <a:rPr lang="zh-TW" altLang="en-US" dirty="0" smtClean="0"/>
              <a:t>　單</a:t>
            </a:r>
            <a:r>
              <a:rPr lang="zh-TW" altLang="en-US" dirty="0"/>
              <a:t>相感應電動機之原理</a:t>
            </a:r>
          </a:p>
        </p:txBody>
      </p:sp>
      <p:sp>
        <p:nvSpPr>
          <p:cNvPr id="3" name="內容版面配置區 2"/>
          <p:cNvSpPr>
            <a:spLocks noGrp="1"/>
          </p:cNvSpPr>
          <p:nvPr>
            <p:ph idx="1"/>
          </p:nvPr>
        </p:nvSpPr>
        <p:spPr/>
        <p:txBody>
          <a:bodyPr/>
          <a:lstStyle/>
          <a:p>
            <a:pPr marL="0" indent="0">
              <a:buNone/>
            </a:pPr>
            <a:r>
              <a:rPr lang="zh-TW" altLang="en-US" sz="3200" b="1" dirty="0">
                <a:solidFill>
                  <a:srgbClr val="00B050"/>
                </a:solidFill>
              </a:rPr>
              <a:t>一、雙旋轉磁場</a:t>
            </a:r>
            <a:r>
              <a:rPr lang="zh-TW" altLang="en-US" sz="3200" b="1" dirty="0" smtClean="0">
                <a:solidFill>
                  <a:srgbClr val="00B050"/>
                </a:solidFill>
              </a:rPr>
              <a:t>論</a:t>
            </a:r>
            <a:endParaRPr lang="en-US" altLang="zh-TW" sz="3200" b="1" dirty="0" smtClean="0">
              <a:solidFill>
                <a:srgbClr val="00B050"/>
              </a:solidFill>
            </a:endParaRPr>
          </a:p>
          <a:p>
            <a:pPr>
              <a:tabLst>
                <a:tab pos="712788" algn="l"/>
              </a:tabLst>
            </a:pPr>
            <a:r>
              <a:rPr lang="en-US" altLang="zh-TW" dirty="0" smtClean="0"/>
              <a:t>	</a:t>
            </a:r>
            <a:r>
              <a:rPr lang="zh-TW" altLang="en-US" dirty="0" smtClean="0">
                <a:solidFill>
                  <a:srgbClr val="0099FF"/>
                </a:solidFill>
              </a:rPr>
              <a:t>三</a:t>
            </a:r>
            <a:r>
              <a:rPr lang="zh-TW" altLang="en-US" dirty="0">
                <a:solidFill>
                  <a:srgbClr val="0099FF"/>
                </a:solidFill>
              </a:rPr>
              <a:t>相感應電動機的三組繞組外加三相電源後，所產生是大小不變而位置隨時間變化的旋轉磁場，至於單相繞組外加單相電源後，只能產生位置交替變化而大小隨時間變化的脈動磁場，因此只有一個繞組的單相感應電動機無法自行</a:t>
            </a:r>
            <a:r>
              <a:rPr lang="zh-TW" altLang="en-US" dirty="0" smtClean="0">
                <a:solidFill>
                  <a:srgbClr val="0099FF"/>
                </a:solidFill>
              </a:rPr>
              <a:t>起動。</a:t>
            </a:r>
            <a:endParaRPr lang="zh-TW" altLang="en-US" dirty="0">
              <a:solidFill>
                <a:srgbClr val="0099FF"/>
              </a:solidFill>
            </a:endParaRPr>
          </a:p>
          <a:p>
            <a:pPr>
              <a:tabLst>
                <a:tab pos="712788" algn="l"/>
              </a:tabLst>
            </a:pPr>
            <a:r>
              <a:rPr lang="en-US" altLang="zh-TW" dirty="0" smtClean="0"/>
              <a:t>	</a:t>
            </a:r>
            <a:r>
              <a:rPr lang="zh-TW" altLang="en-US" dirty="0" smtClean="0"/>
              <a:t>將</a:t>
            </a:r>
            <a:r>
              <a:rPr lang="zh-TW" altLang="en-US" dirty="0"/>
              <a:t>圖</a:t>
            </a:r>
            <a:r>
              <a:rPr lang="en-US" altLang="zh-TW" dirty="0"/>
              <a:t>5-1(a) </a:t>
            </a:r>
            <a:r>
              <a:rPr lang="zh-TW" altLang="en-US" dirty="0"/>
              <a:t>定子上的</a:t>
            </a:r>
            <a:r>
              <a:rPr lang="en-US" altLang="zh-TW" i="1" dirty="0"/>
              <a:t>R </a:t>
            </a:r>
            <a:r>
              <a:rPr lang="zh-TW" altLang="en-US" dirty="0"/>
              <a:t>繞組外加單相交流電源後，合成磁場的變化如圖</a:t>
            </a:r>
            <a:r>
              <a:rPr lang="en-US" altLang="zh-TW" dirty="0"/>
              <a:t>5-1(b) </a:t>
            </a:r>
            <a:r>
              <a:rPr lang="zh-TW" altLang="en-US" dirty="0" smtClean="0"/>
              <a:t>所示。</a:t>
            </a:r>
            <a:endParaRPr lang="zh-TW" altLang="en-US" dirty="0"/>
          </a:p>
        </p:txBody>
      </p:sp>
    </p:spTree>
    <p:extLst>
      <p:ext uri="{BB962C8B-B14F-4D97-AF65-F5344CB8AC3E}">
        <p14:creationId xmlns:p14="http://schemas.microsoft.com/office/powerpoint/2010/main" val="3107173563"/>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6" name="內容版面配置區 5"/>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、單相感應電動機之</a:t>
            </a:r>
            <a:r>
              <a:rPr lang="zh-TW" altLang="en-US" sz="3200" b="1" dirty="0" smtClean="0">
                <a:solidFill>
                  <a:srgbClr val="00B050"/>
                </a:solidFill>
              </a:rPr>
              <a:t>分類</a:t>
            </a:r>
            <a:endParaRPr lang="en-US" altLang="zh-TW" sz="3200" b="1" dirty="0" smtClean="0">
              <a:solidFill>
                <a:srgbClr val="00B050"/>
              </a:solidFill>
            </a:endParaRPr>
          </a:p>
          <a:p>
            <a:pPr>
              <a:tabLst>
                <a:tab pos="712788" algn="l"/>
              </a:tabLst>
            </a:pPr>
            <a:r>
              <a:rPr lang="en-US" altLang="zh-TW" dirty="0" smtClean="0"/>
              <a:t>	</a:t>
            </a:r>
            <a:r>
              <a:rPr lang="zh-TW" altLang="en-US" dirty="0" smtClean="0"/>
              <a:t>符合</a:t>
            </a:r>
            <a:r>
              <a:rPr lang="zh-TW" altLang="en-US" dirty="0"/>
              <a:t>不同的運轉需要，單相感應電動機會有不同的設計，依據其起動方法可分為： </a:t>
            </a:r>
          </a:p>
          <a:p>
            <a:r>
              <a:rPr lang="en-US" altLang="zh-TW" b="1" dirty="0" smtClean="0">
                <a:solidFill>
                  <a:srgbClr val="0099FF"/>
                </a:solidFill>
              </a:rPr>
              <a:t>(</a:t>
            </a:r>
            <a:r>
              <a:rPr lang="zh-TW" altLang="en-US" b="1" dirty="0" smtClean="0">
                <a:solidFill>
                  <a:srgbClr val="0099FF"/>
                </a:solidFill>
              </a:rPr>
              <a:t>一</a:t>
            </a:r>
            <a:r>
              <a:rPr lang="en-US" altLang="zh-TW" b="1" dirty="0">
                <a:solidFill>
                  <a:srgbClr val="0099FF"/>
                </a:solidFill>
              </a:rPr>
              <a:t>) </a:t>
            </a:r>
            <a:r>
              <a:rPr lang="zh-TW" altLang="en-US" b="1" dirty="0">
                <a:solidFill>
                  <a:srgbClr val="0099FF"/>
                </a:solidFill>
              </a:rPr>
              <a:t>分相式電動機</a:t>
            </a:r>
            <a:r>
              <a:rPr lang="en-US" altLang="zh-TW" b="1" dirty="0">
                <a:solidFill>
                  <a:srgbClr val="0099FF"/>
                </a:solidFill>
              </a:rPr>
              <a:t>(split-phase motor) </a:t>
            </a:r>
            <a:endParaRPr lang="en-US" altLang="zh-TW" dirty="0">
              <a:solidFill>
                <a:srgbClr val="0099FF"/>
              </a:solidFill>
            </a:endParaRPr>
          </a:p>
          <a:p>
            <a:pPr>
              <a:tabLst>
                <a:tab pos="712788" algn="l"/>
              </a:tabLst>
            </a:pPr>
            <a:r>
              <a:rPr lang="en-US" altLang="zh-TW" dirty="0" smtClean="0"/>
              <a:t>	</a:t>
            </a:r>
            <a:r>
              <a:rPr lang="zh-TW" altLang="en-US" dirty="0" smtClean="0"/>
              <a:t>定子</a:t>
            </a:r>
            <a:r>
              <a:rPr lang="zh-TW" altLang="en-US" dirty="0"/>
              <a:t>鐵心內分別繞有起動繞組與運轉繞組，兩繞組使用的導線線徑與匝數都不同。由於兩者阻抗值不同，單相電源經兩繞組後即分裂為不平衡之兩相電流，產生不平衡旋轉磁場，使轉子感應電流產生轉矩而開始旋轉。</a:t>
            </a:r>
          </a:p>
        </p:txBody>
      </p:sp>
    </p:spTree>
    <p:extLst>
      <p:ext uri="{BB962C8B-B14F-4D97-AF65-F5344CB8AC3E}">
        <p14:creationId xmlns:p14="http://schemas.microsoft.com/office/powerpoint/2010/main" val="883047231"/>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二</a:t>
            </a:r>
            <a:r>
              <a:rPr lang="en-US" altLang="zh-TW" b="1" dirty="0">
                <a:solidFill>
                  <a:srgbClr val="0099FF"/>
                </a:solidFill>
              </a:rPr>
              <a:t>) </a:t>
            </a:r>
            <a:r>
              <a:rPr lang="zh-TW" altLang="en-US" b="1" dirty="0">
                <a:solidFill>
                  <a:srgbClr val="0099FF"/>
                </a:solidFill>
              </a:rPr>
              <a:t>電容器式電動機</a:t>
            </a:r>
            <a:r>
              <a:rPr lang="en-US" altLang="zh-TW" b="1" dirty="0">
                <a:solidFill>
                  <a:srgbClr val="0099FF"/>
                </a:solidFill>
              </a:rPr>
              <a:t>(capacitor motor) </a:t>
            </a:r>
            <a:endParaRPr lang="en-US" altLang="zh-TW" dirty="0">
              <a:solidFill>
                <a:srgbClr val="0099FF"/>
              </a:solidFill>
            </a:endParaRPr>
          </a:p>
          <a:p>
            <a:pPr>
              <a:tabLst>
                <a:tab pos="361950" algn="l"/>
              </a:tabLst>
            </a:pPr>
            <a:r>
              <a:rPr lang="en-US" altLang="zh-TW" dirty="0" smtClean="0"/>
              <a:t>	</a:t>
            </a:r>
            <a:r>
              <a:rPr lang="zh-TW" altLang="en-US" dirty="0" smtClean="0"/>
              <a:t>圖</a:t>
            </a:r>
            <a:r>
              <a:rPr lang="en-US" altLang="zh-TW" dirty="0"/>
              <a:t>5-8 </a:t>
            </a:r>
            <a:r>
              <a:rPr lang="zh-TW" altLang="en-US" dirty="0"/>
              <a:t>的</a:t>
            </a:r>
            <a:r>
              <a:rPr lang="zh-TW" altLang="en-US" dirty="0">
                <a:solidFill>
                  <a:srgbClr val="0099FF"/>
                </a:solidFill>
              </a:rPr>
              <a:t>電容器式電動機除了定子內有起動繞組與運轉繞組，還會加裝</a:t>
            </a:r>
            <a:r>
              <a:rPr lang="en-US" altLang="zh-TW" dirty="0">
                <a:solidFill>
                  <a:srgbClr val="0099FF"/>
                </a:solidFill>
              </a:rPr>
              <a:t>1 </a:t>
            </a:r>
            <a:r>
              <a:rPr lang="zh-TW" altLang="en-US" dirty="0">
                <a:solidFill>
                  <a:srgbClr val="0099FF"/>
                </a:solidFill>
              </a:rPr>
              <a:t>到</a:t>
            </a:r>
            <a:r>
              <a:rPr lang="en-US" altLang="zh-TW" dirty="0">
                <a:solidFill>
                  <a:srgbClr val="0099FF"/>
                </a:solidFill>
              </a:rPr>
              <a:t>2 </a:t>
            </a:r>
            <a:r>
              <a:rPr lang="zh-TW" altLang="en-US" dirty="0">
                <a:solidFill>
                  <a:srgbClr val="0099FF"/>
                </a:solidFill>
              </a:rPr>
              <a:t>個交流電容器或搭配離心開關</a:t>
            </a:r>
            <a:r>
              <a:rPr lang="zh-TW" altLang="en-US" dirty="0"/>
              <a:t>，因此又分成下列三種型式： </a:t>
            </a:r>
          </a:p>
          <a:p>
            <a:r>
              <a:rPr lang="en-US" altLang="zh-TW" dirty="0"/>
              <a:t>1. </a:t>
            </a:r>
            <a:r>
              <a:rPr lang="zh-TW" altLang="en-US" dirty="0"/>
              <a:t>電容器起動式電動機</a:t>
            </a:r>
            <a:r>
              <a:rPr lang="en-US" altLang="zh-TW" dirty="0"/>
              <a:t>(capacitor-start motor)</a:t>
            </a:r>
            <a:r>
              <a:rPr lang="zh-TW" altLang="en-US" dirty="0"/>
              <a:t>。 </a:t>
            </a:r>
          </a:p>
          <a:p>
            <a:pPr marL="361950" indent="-361950"/>
            <a:r>
              <a:rPr lang="en-US" altLang="zh-TW" dirty="0"/>
              <a:t>2. </a:t>
            </a:r>
            <a:r>
              <a:rPr lang="zh-TW" altLang="en-US" dirty="0"/>
              <a:t>電容器運轉式電動機</a:t>
            </a:r>
            <a:r>
              <a:rPr lang="en-US" altLang="zh-TW" dirty="0"/>
              <a:t>(capacitor-run motor)</a:t>
            </a:r>
            <a:r>
              <a:rPr lang="zh-TW" altLang="en-US" dirty="0"/>
              <a:t>，或稱為永久電容器式電動機。 </a:t>
            </a:r>
          </a:p>
          <a:p>
            <a:pPr marL="361950" indent="-361950"/>
            <a:r>
              <a:rPr lang="en-US" altLang="zh-TW" dirty="0"/>
              <a:t>3. </a:t>
            </a:r>
            <a:r>
              <a:rPr lang="zh-TW" altLang="en-US" dirty="0"/>
              <a:t>雙值電容器式電動機</a:t>
            </a:r>
            <a:r>
              <a:rPr lang="en-US" altLang="zh-TW" dirty="0"/>
              <a:t>(capacitor-start capacitor-</a:t>
            </a:r>
            <a:r>
              <a:rPr lang="en-US" altLang="zh-TW" dirty="0" err="1"/>
              <a:t>runmotor</a:t>
            </a:r>
            <a:r>
              <a:rPr lang="en-US" altLang="zh-TW" dirty="0"/>
              <a:t>)</a:t>
            </a:r>
            <a:r>
              <a:rPr lang="zh-TW" altLang="en-US" dirty="0"/>
              <a:t>。</a:t>
            </a:r>
          </a:p>
        </p:txBody>
      </p:sp>
    </p:spTree>
    <p:extLst>
      <p:ext uri="{BB962C8B-B14F-4D97-AF65-F5344CB8AC3E}">
        <p14:creationId xmlns:p14="http://schemas.microsoft.com/office/powerpoint/2010/main" val="1597384853"/>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2218" y="2420888"/>
            <a:ext cx="6939563" cy="3132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458680"/>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三</a:t>
            </a:r>
            <a:r>
              <a:rPr lang="en-US" altLang="zh-TW" b="1" dirty="0">
                <a:solidFill>
                  <a:srgbClr val="0099FF"/>
                </a:solidFill>
              </a:rPr>
              <a:t>) </a:t>
            </a:r>
            <a:r>
              <a:rPr lang="zh-TW" altLang="en-US" b="1" dirty="0">
                <a:solidFill>
                  <a:srgbClr val="0099FF"/>
                </a:solidFill>
              </a:rPr>
              <a:t>蔽極式電動機</a:t>
            </a:r>
            <a:r>
              <a:rPr lang="en-US" altLang="zh-TW" b="1" dirty="0">
                <a:solidFill>
                  <a:srgbClr val="0099FF"/>
                </a:solidFill>
              </a:rPr>
              <a:t>(shaded-pole motor) </a:t>
            </a:r>
            <a:endParaRPr lang="en-US" altLang="zh-TW" b="1" dirty="0" smtClean="0">
              <a:solidFill>
                <a:srgbClr val="0099FF"/>
              </a:solidFill>
            </a:endParaRPr>
          </a:p>
          <a:p>
            <a:pPr>
              <a:tabLst>
                <a:tab pos="712788" algn="l"/>
              </a:tabLst>
            </a:pPr>
            <a:r>
              <a:rPr lang="en-US" altLang="zh-TW" dirty="0" smtClean="0"/>
              <a:t>	</a:t>
            </a:r>
            <a:r>
              <a:rPr lang="zh-TW" altLang="en-US" dirty="0" smtClean="0"/>
              <a:t>定子</a:t>
            </a:r>
            <a:r>
              <a:rPr lang="zh-TW" altLang="en-US" dirty="0"/>
              <a:t>鐵心內只安裝一組線圈，但在</a:t>
            </a:r>
            <a:r>
              <a:rPr lang="zh-TW" altLang="en-US" dirty="0">
                <a:solidFill>
                  <a:srgbClr val="0099FF"/>
                </a:solidFill>
              </a:rPr>
              <a:t>鐵心兩側 分別套上蔽極線圈</a:t>
            </a:r>
            <a:r>
              <a:rPr lang="en-US" altLang="zh-TW" dirty="0">
                <a:solidFill>
                  <a:srgbClr val="0099FF"/>
                </a:solidFill>
              </a:rPr>
              <a:t>(shading coil) </a:t>
            </a:r>
            <a:r>
              <a:rPr lang="zh-TW" altLang="en-US" dirty="0">
                <a:solidFill>
                  <a:srgbClr val="0099FF"/>
                </a:solidFill>
              </a:rPr>
              <a:t>或是銅環，藉以產生移動磁場，幫助轉子起動。</a:t>
            </a:r>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4004" y="3284984"/>
            <a:ext cx="5935991"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704748"/>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z="3200" dirty="0" smtClean="0"/>
              <a:t>5-3</a:t>
            </a:r>
            <a:r>
              <a:rPr lang="zh-TW" altLang="en-US" sz="3200" dirty="0" smtClean="0"/>
              <a:t>　單</a:t>
            </a:r>
            <a:r>
              <a:rPr lang="zh-TW" altLang="en-US" sz="3200" dirty="0"/>
              <a:t>相感應電動機之起動、特性及用途</a:t>
            </a:r>
          </a:p>
        </p:txBody>
      </p:sp>
      <p:sp>
        <p:nvSpPr>
          <p:cNvPr id="2" name="內容版面配置區 1"/>
          <p:cNvSpPr>
            <a:spLocks noGrp="1"/>
          </p:cNvSpPr>
          <p:nvPr>
            <p:ph idx="1"/>
          </p:nvPr>
        </p:nvSpPr>
        <p:spPr/>
        <p:txBody>
          <a:bodyPr/>
          <a:lstStyle/>
          <a:p>
            <a:r>
              <a:rPr lang="en-US" altLang="zh-TW" dirty="0" smtClean="0"/>
              <a:t>	</a:t>
            </a:r>
            <a:r>
              <a:rPr lang="zh-TW" altLang="en-US" dirty="0" smtClean="0"/>
              <a:t>單</a:t>
            </a:r>
            <a:r>
              <a:rPr lang="zh-TW" altLang="en-US" dirty="0"/>
              <a:t>相感應電動機的分類如圖</a:t>
            </a:r>
            <a:r>
              <a:rPr lang="en-US" altLang="zh-TW" dirty="0" smtClean="0"/>
              <a:t>5-10</a:t>
            </a:r>
            <a:r>
              <a:rPr lang="zh-TW" altLang="en-US" dirty="0" smtClean="0"/>
              <a:t>。</a:t>
            </a:r>
            <a:endParaRPr lang="zh-TW"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244138"/>
            <a:ext cx="5472286" cy="334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92964"/>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5" name="內容版面配置區 4"/>
          <p:cNvSpPr>
            <a:spLocks noGrp="1"/>
          </p:cNvSpPr>
          <p:nvPr>
            <p:ph idx="1"/>
          </p:nvPr>
        </p:nvSpPr>
        <p:spPr/>
        <p:txBody>
          <a:bodyPr/>
          <a:lstStyle/>
          <a:p>
            <a:r>
              <a:rPr lang="zh-TW" altLang="en-US" sz="3200" b="1" dirty="0" smtClean="0">
                <a:solidFill>
                  <a:srgbClr val="00B050"/>
                </a:solidFill>
              </a:rPr>
              <a:t>一</a:t>
            </a:r>
            <a:r>
              <a:rPr lang="zh-TW" altLang="en-US" sz="3200" b="1" dirty="0">
                <a:solidFill>
                  <a:srgbClr val="00B050"/>
                </a:solidFill>
              </a:rPr>
              <a:t>、分相式電動機</a:t>
            </a:r>
            <a:endParaRPr lang="zh-TW" altLang="en-US" sz="3200" dirty="0">
              <a:solidFill>
                <a:srgbClr val="00B050"/>
              </a:solidFill>
            </a:endParaRPr>
          </a:p>
          <a:p>
            <a:pPr indent="361950" eaLnBrk="1"/>
            <a:r>
              <a:rPr lang="zh-TW" altLang="en-US" dirty="0">
                <a:solidFill>
                  <a:srgbClr val="0099FF"/>
                </a:solidFill>
              </a:rPr>
              <a:t>分相式電動機的定子線槽內裝有兩組繞組，彼此互隔</a:t>
            </a:r>
            <a:r>
              <a:rPr lang="en-US" altLang="zh-TW" dirty="0">
                <a:solidFill>
                  <a:srgbClr val="0099FF"/>
                </a:solidFill>
              </a:rPr>
              <a:t>90°</a:t>
            </a:r>
            <a:r>
              <a:rPr lang="zh-TW" altLang="en-US" dirty="0">
                <a:solidFill>
                  <a:srgbClr val="0099FF"/>
                </a:solidFill>
              </a:rPr>
              <a:t>電機角，其中： </a:t>
            </a:r>
          </a:p>
          <a:p>
            <a:pPr marL="361950" indent="-361950"/>
            <a:r>
              <a:rPr lang="en-US" altLang="zh-TW" dirty="0">
                <a:solidFill>
                  <a:srgbClr val="0099FF"/>
                </a:solidFill>
              </a:rPr>
              <a:t>1. </a:t>
            </a:r>
            <a:r>
              <a:rPr lang="zh-TW" altLang="en-US" dirty="0">
                <a:solidFill>
                  <a:srgbClr val="0099FF"/>
                </a:solidFill>
              </a:rPr>
              <a:t>運轉繞組：或稱為行駛繞組或主繞組。繞組用較粗的導線、較多的匝數，裝置在槽的底層，因此電阻較低而電感抗較高。 </a:t>
            </a:r>
          </a:p>
          <a:p>
            <a:pPr marL="361950" indent="-361950" eaLnBrk="1"/>
            <a:r>
              <a:rPr lang="en-US" altLang="zh-TW" dirty="0">
                <a:solidFill>
                  <a:srgbClr val="0099FF"/>
                </a:solidFill>
              </a:rPr>
              <a:t>2. </a:t>
            </a:r>
            <a:r>
              <a:rPr lang="zh-TW" altLang="en-US" dirty="0">
                <a:solidFill>
                  <a:srgbClr val="0099FF"/>
                </a:solidFill>
              </a:rPr>
              <a:t>起動繞組：或稱為輔助繞組。繞組用較細的導線、較少的匝數，裝置在槽的上層靠近空氣隙，因此電阻較高而電感抗較低。</a:t>
            </a:r>
          </a:p>
        </p:txBody>
      </p:sp>
    </p:spTree>
    <p:extLst>
      <p:ext uri="{BB962C8B-B14F-4D97-AF65-F5344CB8AC3E}">
        <p14:creationId xmlns:p14="http://schemas.microsoft.com/office/powerpoint/2010/main" val="3803381132"/>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tabLst>
                <a:tab pos="712788" algn="l"/>
              </a:tabLst>
            </a:pPr>
            <a:r>
              <a:rPr lang="en-US" altLang="zh-TW" dirty="0" smtClean="0"/>
              <a:t>	</a:t>
            </a:r>
            <a:r>
              <a:rPr lang="zh-TW" altLang="en-US" dirty="0" smtClean="0">
                <a:solidFill>
                  <a:srgbClr val="0099FF"/>
                </a:solidFill>
              </a:rPr>
              <a:t>起動</a:t>
            </a:r>
            <a:r>
              <a:rPr lang="zh-TW" altLang="en-US" dirty="0">
                <a:solidFill>
                  <a:srgbClr val="0099FF"/>
                </a:solidFill>
              </a:rPr>
              <a:t>繞組電流落後電壓的相位</a:t>
            </a:r>
            <a:r>
              <a:rPr lang="en-US" altLang="zh-TW" dirty="0">
                <a:solidFill>
                  <a:srgbClr val="0099FF"/>
                </a:solidFill>
              </a:rPr>
              <a:t>( </a:t>
            </a:r>
            <a:r>
              <a:rPr lang="en-US" altLang="zh-TW" i="1" dirty="0" err="1">
                <a:solidFill>
                  <a:srgbClr val="0099FF"/>
                </a:solidFill>
              </a:rPr>
              <a:t>θ</a:t>
            </a:r>
            <a:r>
              <a:rPr lang="en-US" altLang="zh-TW" i="1" baseline="-25000" dirty="0" err="1">
                <a:solidFill>
                  <a:srgbClr val="0099FF"/>
                </a:solidFill>
              </a:rPr>
              <a:t>S</a:t>
            </a:r>
            <a:r>
              <a:rPr lang="en-US" altLang="zh-TW" i="1" baseline="-25000" dirty="0">
                <a:solidFill>
                  <a:srgbClr val="0099FF"/>
                </a:solidFill>
              </a:rPr>
              <a:t> </a:t>
            </a:r>
            <a:r>
              <a:rPr lang="en-US" altLang="zh-TW" dirty="0">
                <a:solidFill>
                  <a:srgbClr val="0099FF"/>
                </a:solidFill>
              </a:rPr>
              <a:t>) </a:t>
            </a:r>
            <a:r>
              <a:rPr lang="zh-TW" altLang="en-US" dirty="0">
                <a:solidFill>
                  <a:srgbClr val="0099FF"/>
                </a:solidFill>
              </a:rPr>
              <a:t>較運轉繞組電流</a:t>
            </a:r>
            <a:r>
              <a:rPr lang="en-US" altLang="zh-TW" dirty="0">
                <a:solidFill>
                  <a:srgbClr val="0099FF"/>
                </a:solidFill>
              </a:rPr>
              <a:t>( </a:t>
            </a:r>
            <a:r>
              <a:rPr lang="en-US" altLang="zh-TW" i="1" dirty="0" err="1">
                <a:solidFill>
                  <a:srgbClr val="0099FF"/>
                </a:solidFill>
              </a:rPr>
              <a:t>θ</a:t>
            </a:r>
            <a:r>
              <a:rPr lang="en-US" altLang="zh-TW" i="1" baseline="-25000" dirty="0" err="1">
                <a:solidFill>
                  <a:srgbClr val="0099FF"/>
                </a:solidFill>
              </a:rPr>
              <a:t>m</a:t>
            </a:r>
            <a:r>
              <a:rPr lang="en-US" altLang="zh-TW" i="1" dirty="0">
                <a:solidFill>
                  <a:srgbClr val="0099FF"/>
                </a:solidFill>
              </a:rPr>
              <a:t> </a:t>
            </a:r>
            <a:r>
              <a:rPr lang="en-US" altLang="zh-TW" dirty="0">
                <a:solidFill>
                  <a:srgbClr val="0099FF"/>
                </a:solidFill>
              </a:rPr>
              <a:t>) </a:t>
            </a:r>
            <a:r>
              <a:rPr lang="zh-TW" altLang="en-US" dirty="0">
                <a:solidFill>
                  <a:srgbClr val="0099FF"/>
                </a:solidFill>
              </a:rPr>
              <a:t>小，兩繞組在不同時間分別產生磁場，此現象如同自起動繞組朝向運轉繞組方向之旋轉磁場。磁場切割鼠籠式轉子產生轉矩，使轉子依循旋轉磁場方向開始轉動。</a:t>
            </a:r>
          </a:p>
        </p:txBody>
      </p:sp>
    </p:spTree>
    <p:extLst>
      <p:ext uri="{BB962C8B-B14F-4D97-AF65-F5344CB8AC3E}">
        <p14:creationId xmlns:p14="http://schemas.microsoft.com/office/powerpoint/2010/main" val="1114915451"/>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02" y="2132856"/>
            <a:ext cx="7200800" cy="4083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08823"/>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	</a:t>
            </a:r>
            <a:r>
              <a:rPr lang="zh-TW" altLang="en-US" dirty="0" smtClean="0"/>
              <a:t>分</a:t>
            </a:r>
            <a:r>
              <a:rPr lang="zh-TW" altLang="en-US" dirty="0"/>
              <a:t>相式電動機起動後，</a:t>
            </a:r>
            <a:r>
              <a:rPr lang="zh-TW" altLang="en-US" dirty="0">
                <a:solidFill>
                  <a:srgbClr val="0099FF"/>
                </a:solidFill>
              </a:rPr>
              <a:t>當轉速升至約額定轉速的</a:t>
            </a:r>
            <a:r>
              <a:rPr lang="en-US" altLang="zh-TW" dirty="0">
                <a:solidFill>
                  <a:srgbClr val="0099FF"/>
                </a:solidFill>
              </a:rPr>
              <a:t>75 % </a:t>
            </a:r>
            <a:r>
              <a:rPr lang="zh-TW" altLang="en-US" dirty="0">
                <a:solidFill>
                  <a:srgbClr val="0099FF"/>
                </a:solidFill>
              </a:rPr>
              <a:t>左右時， 離心開關藉離心作用動作</a:t>
            </a:r>
            <a:r>
              <a:rPr lang="en-US" altLang="zh-TW" dirty="0">
                <a:solidFill>
                  <a:srgbClr val="0099FF"/>
                </a:solidFill>
              </a:rPr>
              <a:t>(ON </a:t>
            </a:r>
            <a:r>
              <a:rPr lang="zh-TW" altLang="en-US" dirty="0">
                <a:solidFill>
                  <a:srgbClr val="0099FF"/>
                </a:solidFill>
              </a:rPr>
              <a:t>變成</a:t>
            </a:r>
            <a:r>
              <a:rPr lang="en-US" altLang="zh-TW" dirty="0">
                <a:solidFill>
                  <a:srgbClr val="0099FF"/>
                </a:solidFill>
              </a:rPr>
              <a:t>OFF)</a:t>
            </a:r>
            <a:r>
              <a:rPr lang="zh-TW" altLang="en-US" dirty="0">
                <a:solidFill>
                  <a:srgbClr val="0099FF"/>
                </a:solidFill>
              </a:rPr>
              <a:t>，將起動繞組切離</a:t>
            </a:r>
            <a:r>
              <a:rPr lang="zh-TW" altLang="en-US" dirty="0" smtClean="0">
                <a:solidFill>
                  <a:srgbClr val="0099FF"/>
                </a:solidFill>
              </a:rPr>
              <a:t>線路。</a:t>
            </a:r>
            <a:endParaRPr lang="zh-TW" altLang="en-US" dirty="0">
              <a:solidFill>
                <a:srgbClr val="0099FF"/>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748" y="2860997"/>
            <a:ext cx="4536504" cy="358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546781"/>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sp>
        <p:nvSpPr>
          <p:cNvPr id="2" name="內容版面配置區 1"/>
          <p:cNvSpPr>
            <a:spLocks noGrp="1"/>
          </p:cNvSpPr>
          <p:nvPr>
            <p:ph idx="1"/>
          </p:nvPr>
        </p:nvSpPr>
        <p:spPr/>
        <p:txBody>
          <a:bodyPr/>
          <a:lstStyle/>
          <a:p>
            <a:pPr>
              <a:tabLst>
                <a:tab pos="712788" algn="l"/>
              </a:tabLst>
            </a:pPr>
            <a:r>
              <a:rPr lang="en-US" altLang="zh-TW" dirty="0" smtClean="0">
                <a:solidFill>
                  <a:srgbClr val="0099FF"/>
                </a:solidFill>
              </a:rPr>
              <a:t>	</a:t>
            </a:r>
            <a:r>
              <a:rPr lang="zh-TW" altLang="en-US" dirty="0" smtClean="0">
                <a:solidFill>
                  <a:srgbClr val="0099FF"/>
                </a:solidFill>
              </a:rPr>
              <a:t>由於</a:t>
            </a:r>
            <a:r>
              <a:rPr lang="zh-TW" altLang="en-US" dirty="0">
                <a:solidFill>
                  <a:srgbClr val="0099FF"/>
                </a:solidFill>
              </a:rPr>
              <a:t>起動繞組線徑細、匝數少， 長時間通電下容易發熱燒毀，造成下次無法起動，此為單相感應電動機常見的故障原因</a:t>
            </a:r>
            <a:r>
              <a:rPr lang="zh-TW" altLang="en-US" dirty="0" smtClean="0">
                <a:solidFill>
                  <a:srgbClr val="0099FF"/>
                </a:solidFill>
              </a:rPr>
              <a:t>。</a:t>
            </a:r>
            <a:endParaRPr lang="en-US" altLang="zh-TW" dirty="0" smtClean="0">
              <a:solidFill>
                <a:srgbClr val="0099FF"/>
              </a:solidFill>
            </a:endParaRPr>
          </a:p>
          <a:p>
            <a:pPr>
              <a:tabLst>
                <a:tab pos="712788" algn="l"/>
              </a:tabLst>
            </a:pPr>
            <a:r>
              <a:rPr lang="en-US" altLang="zh-TW" dirty="0" smtClean="0">
                <a:solidFill>
                  <a:srgbClr val="0099FF"/>
                </a:solidFill>
              </a:rPr>
              <a:t>	</a:t>
            </a:r>
            <a:r>
              <a:rPr lang="zh-TW" altLang="en-US" dirty="0" smtClean="0">
                <a:solidFill>
                  <a:srgbClr val="0099FF"/>
                </a:solidFill>
              </a:rPr>
              <a:t>欲</a:t>
            </a:r>
            <a:r>
              <a:rPr lang="zh-TW" altLang="en-US" dirty="0">
                <a:solidFill>
                  <a:srgbClr val="0099FF"/>
                </a:solidFill>
              </a:rPr>
              <a:t>改變分相式電動機之旋轉方向，可先將電源切離後，將運轉繞組或起動繞組之兩接線端對調再重新通電即可。</a:t>
            </a:r>
          </a:p>
        </p:txBody>
      </p:sp>
    </p:spTree>
    <p:extLst>
      <p:ext uri="{BB962C8B-B14F-4D97-AF65-F5344CB8AC3E}">
        <p14:creationId xmlns:p14="http://schemas.microsoft.com/office/powerpoint/2010/main" val="3011556917"/>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55777" y="1916832"/>
            <a:ext cx="3024336" cy="295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347864" y="4982676"/>
            <a:ext cx="2520280" cy="338554"/>
          </a:xfrm>
          <a:prstGeom prst="rect">
            <a:avLst/>
          </a:prstGeom>
        </p:spPr>
        <p:txBody>
          <a:bodyPr wrap="square">
            <a:spAutoFit/>
          </a:bodyPr>
          <a:lstStyle/>
          <a:p>
            <a:r>
              <a:rPr lang="zh-TW" altLang="en-US" sz="1600" b="0" dirty="0" smtClean="0">
                <a:solidFill>
                  <a:schemeClr val="tx1"/>
                </a:solidFill>
                <a:latin typeface="+mj-lt"/>
                <a:ea typeface="文鼎中黑" panose="020B0609010101010101" pitchFamily="49" charset="-120"/>
              </a:rPr>
              <a:t>圖</a:t>
            </a:r>
            <a:r>
              <a:rPr lang="en-US" altLang="zh-TW" sz="1600" b="0" dirty="0">
                <a:solidFill>
                  <a:schemeClr val="tx1"/>
                </a:solidFill>
                <a:latin typeface="+mj-lt"/>
                <a:ea typeface="文鼎中黑" panose="020B0609010101010101" pitchFamily="49" charset="-120"/>
              </a:rPr>
              <a:t>5-1</a:t>
            </a:r>
            <a:r>
              <a:rPr lang="zh-TW" altLang="en-US" sz="1600" b="0" dirty="0">
                <a:solidFill>
                  <a:schemeClr val="tx1"/>
                </a:solidFill>
                <a:latin typeface="+mj-lt"/>
                <a:ea typeface="文鼎中黑" panose="020B0609010101010101" pitchFamily="49" charset="-120"/>
              </a:rPr>
              <a:t> 　雙旋轉磁論</a:t>
            </a:r>
            <a:endParaRPr lang="zh-TW" altLang="en-US" sz="1600" dirty="0">
              <a:solidFill>
                <a:schemeClr val="tx1"/>
              </a:solidFill>
              <a:latin typeface="+mj-lt"/>
              <a:ea typeface="文鼎中黑" panose="020B0609010101010101" pitchFamily="49" charset="-120"/>
            </a:endParaRPr>
          </a:p>
        </p:txBody>
      </p:sp>
    </p:spTree>
    <p:extLst>
      <p:ext uri="{BB962C8B-B14F-4D97-AF65-F5344CB8AC3E}">
        <p14:creationId xmlns:p14="http://schemas.microsoft.com/office/powerpoint/2010/main" val="2846543416"/>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、電容器式電動機</a:t>
            </a:r>
            <a:endParaRPr lang="zh-TW" altLang="en-US" sz="3200" dirty="0">
              <a:solidFill>
                <a:srgbClr val="00B050"/>
              </a:solidFill>
            </a:endParaRPr>
          </a:p>
          <a:p>
            <a:pPr>
              <a:tabLst>
                <a:tab pos="361950" algn="l"/>
              </a:tabLst>
            </a:pPr>
            <a:r>
              <a:rPr lang="en-US" altLang="zh-TW" dirty="0" smtClean="0"/>
              <a:t>	</a:t>
            </a:r>
            <a:r>
              <a:rPr lang="zh-TW" altLang="en-US" dirty="0" smtClean="0"/>
              <a:t>常用</a:t>
            </a:r>
            <a:r>
              <a:rPr lang="zh-TW" altLang="en-US" dirty="0"/>
              <a:t>的交流電容器有兩種類型： </a:t>
            </a:r>
          </a:p>
          <a:p>
            <a:pPr marL="361950" indent="-361950"/>
            <a:r>
              <a:rPr lang="en-US" altLang="zh-TW" dirty="0">
                <a:solidFill>
                  <a:srgbClr val="0099FF"/>
                </a:solidFill>
              </a:rPr>
              <a:t>1. </a:t>
            </a:r>
            <a:r>
              <a:rPr lang="zh-TW" altLang="en-US" dirty="0">
                <a:solidFill>
                  <a:srgbClr val="0099FF"/>
                </a:solidFill>
              </a:rPr>
              <a:t>乾式電解電容器：體積小、容量大、價格低，適合間歇使用之場所。 </a:t>
            </a:r>
          </a:p>
          <a:p>
            <a:pPr marL="361950" indent="-361950"/>
            <a:r>
              <a:rPr lang="en-US" altLang="zh-TW" dirty="0">
                <a:solidFill>
                  <a:srgbClr val="0099FF"/>
                </a:solidFill>
              </a:rPr>
              <a:t>2. </a:t>
            </a:r>
            <a:r>
              <a:rPr lang="zh-TW" altLang="en-US" dirty="0">
                <a:solidFill>
                  <a:srgbClr val="0099FF"/>
                </a:solidFill>
              </a:rPr>
              <a:t>油浸式電容器：體積大、容量小、價格較高，適合長時間使用之場所。</a:t>
            </a:r>
          </a:p>
          <a:p>
            <a:pPr eaLnBrk="1">
              <a:tabLst>
                <a:tab pos="361950" algn="l"/>
              </a:tabLst>
            </a:pPr>
            <a:r>
              <a:rPr lang="en-US" altLang="zh-TW" dirty="0" smtClean="0"/>
              <a:t>	</a:t>
            </a:r>
            <a:r>
              <a:rPr lang="zh-TW" altLang="en-US" dirty="0" smtClean="0"/>
              <a:t>電容器</a:t>
            </a:r>
            <a:r>
              <a:rPr lang="zh-TW" altLang="en-US" dirty="0"/>
              <a:t>式電動機依其構造與接線方式分為電容器起動式、電容器運轉式及雙值電容器式等三種類型。</a:t>
            </a:r>
          </a:p>
        </p:txBody>
      </p:sp>
    </p:spTree>
    <p:extLst>
      <p:ext uri="{BB962C8B-B14F-4D97-AF65-F5344CB8AC3E}">
        <p14:creationId xmlns:p14="http://schemas.microsoft.com/office/powerpoint/2010/main" val="2825186223"/>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一</a:t>
            </a:r>
            <a:r>
              <a:rPr lang="en-US" altLang="zh-TW" b="1" dirty="0">
                <a:solidFill>
                  <a:srgbClr val="0099FF"/>
                </a:solidFill>
              </a:rPr>
              <a:t>) </a:t>
            </a:r>
            <a:r>
              <a:rPr lang="zh-TW" altLang="en-US" b="1" dirty="0">
                <a:solidFill>
                  <a:srgbClr val="0099FF"/>
                </a:solidFill>
              </a:rPr>
              <a:t>電容起動式</a:t>
            </a:r>
            <a:endParaRPr lang="zh-TW" altLang="en-US" dirty="0">
              <a:solidFill>
                <a:srgbClr val="0099FF"/>
              </a:solidFill>
            </a:endParaRPr>
          </a:p>
          <a:p>
            <a:pPr>
              <a:tabLst>
                <a:tab pos="712788" algn="l"/>
              </a:tabLst>
            </a:pPr>
            <a:r>
              <a:rPr lang="en-US" altLang="zh-TW" dirty="0" smtClean="0"/>
              <a:t>	</a:t>
            </a:r>
            <a:r>
              <a:rPr lang="zh-TW" altLang="en-US" dirty="0" smtClean="0"/>
              <a:t>電容器</a:t>
            </a:r>
            <a:r>
              <a:rPr lang="zh-TW" altLang="en-US" dirty="0"/>
              <a:t>起動式電動機的接線如圖</a:t>
            </a:r>
            <a:r>
              <a:rPr lang="en-US" altLang="zh-TW" dirty="0"/>
              <a:t>5-13(a)</a:t>
            </a:r>
            <a:r>
              <a:rPr lang="zh-TW" altLang="en-US" dirty="0"/>
              <a:t>，</a:t>
            </a:r>
            <a:r>
              <a:rPr lang="zh-TW" altLang="en-US" dirty="0">
                <a:solidFill>
                  <a:srgbClr val="0099FF"/>
                </a:solidFill>
              </a:rPr>
              <a:t>起動繞組串聯乾式電解電容器與離心開關後，再與運轉繞組並聯接於單相電源。</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284984"/>
            <a:ext cx="5960006" cy="3241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88626"/>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電容器</a:t>
            </a:r>
            <a:r>
              <a:rPr lang="zh-TW" altLang="en-US" dirty="0"/>
              <a:t>起動式電動機轉矩特性如圖</a:t>
            </a:r>
            <a:r>
              <a:rPr lang="en-US" altLang="zh-TW" dirty="0"/>
              <a:t>5-14 </a:t>
            </a:r>
            <a:r>
              <a:rPr lang="zh-TW" altLang="en-US" dirty="0" smtClean="0"/>
              <a:t>所示。</a:t>
            </a:r>
            <a:r>
              <a:rPr lang="zh-TW" altLang="en-US" dirty="0" smtClean="0">
                <a:solidFill>
                  <a:srgbClr val="0099FF"/>
                </a:solidFill>
              </a:rPr>
              <a:t>轉向</a:t>
            </a:r>
            <a:r>
              <a:rPr lang="zh-TW" altLang="en-US" dirty="0">
                <a:solidFill>
                  <a:srgbClr val="0099FF"/>
                </a:solidFill>
              </a:rPr>
              <a:t>之變換方式與分相式電動機相同，電源切離後將運轉繞組或起動繞組之兩接線端對調，再重新通電即可。</a:t>
            </a:r>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752" y="2780928"/>
            <a:ext cx="4268131" cy="3852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415338"/>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sp>
        <p:nvSpPr>
          <p:cNvPr id="2" name="內容版面配置區 1"/>
          <p:cNvSpPr>
            <a:spLocks noGrp="1"/>
          </p:cNvSpPr>
          <p:nvPr>
            <p:ph idx="1"/>
          </p:nvPr>
        </p:nvSpPr>
        <p:spPr/>
        <p:txBody>
          <a:bodyPr/>
          <a:lstStyle/>
          <a:p>
            <a:pPr>
              <a:tabLst>
                <a:tab pos="712788" algn="l"/>
              </a:tabLst>
            </a:pPr>
            <a:r>
              <a:rPr lang="en-US" altLang="zh-TW" dirty="0" smtClean="0"/>
              <a:t>	</a:t>
            </a:r>
            <a:r>
              <a:rPr lang="zh-TW" altLang="en-US" dirty="0" smtClean="0"/>
              <a:t>圖</a:t>
            </a:r>
            <a:r>
              <a:rPr lang="en-US" altLang="zh-TW" dirty="0"/>
              <a:t>5-13 </a:t>
            </a:r>
            <a:r>
              <a:rPr lang="zh-TW" altLang="en-US" dirty="0"/>
              <a:t>中假設運轉繞組的阻抗值</a:t>
            </a:r>
            <a:r>
              <a:rPr lang="en-US" altLang="zh-TW" dirty="0" smtClean="0"/>
              <a:t>(</a:t>
            </a:r>
            <a:r>
              <a:rPr lang="en-US" altLang="zh-TW" dirty="0"/>
              <a:t>	</a:t>
            </a:r>
            <a:r>
              <a:rPr lang="zh-TW" altLang="en-US" dirty="0"/>
              <a:t> </a:t>
            </a:r>
            <a:r>
              <a:rPr lang="zh-TW" altLang="en-US" dirty="0" smtClean="0"/>
              <a:t>             </a:t>
            </a:r>
            <a:r>
              <a:rPr lang="en-US" altLang="zh-TW" dirty="0" smtClean="0"/>
              <a:t>)</a:t>
            </a:r>
            <a:r>
              <a:rPr lang="zh-TW" altLang="en-US" dirty="0"/>
              <a:t>，起動繞組的阻抗值</a:t>
            </a:r>
            <a:r>
              <a:rPr lang="en-US" altLang="zh-TW" dirty="0" smtClean="0"/>
              <a:t>(		</a:t>
            </a:r>
            <a:r>
              <a:rPr lang="zh-TW" altLang="en-US" dirty="0" smtClean="0"/>
              <a:t>      </a:t>
            </a:r>
            <a:r>
              <a:rPr lang="en-US" altLang="zh-TW" dirty="0" smtClean="0"/>
              <a:t>)</a:t>
            </a:r>
            <a:r>
              <a:rPr lang="zh-TW" altLang="en-US" dirty="0"/>
              <a:t>，</a:t>
            </a:r>
            <a:r>
              <a:rPr lang="zh-TW" altLang="en-US" dirty="0">
                <a:solidFill>
                  <a:srgbClr val="0099FF"/>
                </a:solidFill>
              </a:rPr>
              <a:t>為使起動繞組</a:t>
            </a:r>
            <a:r>
              <a:rPr lang="zh-TW" altLang="en-US" dirty="0" smtClean="0">
                <a:solidFill>
                  <a:srgbClr val="0099FF"/>
                </a:solidFill>
              </a:rPr>
              <a:t>電流</a:t>
            </a:r>
            <a:r>
              <a:rPr lang="en-US" altLang="zh-TW" dirty="0" smtClean="0">
                <a:solidFill>
                  <a:srgbClr val="0099FF"/>
                </a:solidFill>
              </a:rPr>
              <a:t>( </a:t>
            </a:r>
            <a:r>
              <a:rPr lang="zh-TW" altLang="en-US" dirty="0" smtClean="0">
                <a:solidFill>
                  <a:srgbClr val="0099FF"/>
                </a:solidFill>
              </a:rPr>
              <a:t>  </a:t>
            </a:r>
            <a:r>
              <a:rPr lang="en-US" altLang="zh-TW" dirty="0" smtClean="0">
                <a:solidFill>
                  <a:srgbClr val="0099FF"/>
                </a:solidFill>
              </a:rPr>
              <a:t>) </a:t>
            </a:r>
            <a:r>
              <a:rPr lang="zh-TW" altLang="en-US" dirty="0" smtClean="0">
                <a:solidFill>
                  <a:srgbClr val="0099FF"/>
                </a:solidFill>
              </a:rPr>
              <a:t>超前</a:t>
            </a:r>
            <a:r>
              <a:rPr lang="zh-TW" altLang="en-US" dirty="0">
                <a:solidFill>
                  <a:srgbClr val="0099FF"/>
                </a:solidFill>
              </a:rPr>
              <a:t>運轉電流</a:t>
            </a:r>
            <a:r>
              <a:rPr lang="en-US" altLang="zh-TW" dirty="0" smtClean="0">
                <a:solidFill>
                  <a:srgbClr val="0099FF"/>
                </a:solidFill>
              </a:rPr>
              <a:t>(</a:t>
            </a:r>
            <a:r>
              <a:rPr lang="zh-TW" altLang="en-US" dirty="0" smtClean="0">
                <a:solidFill>
                  <a:srgbClr val="0099FF"/>
                </a:solidFill>
              </a:rPr>
              <a:t> </a:t>
            </a:r>
            <a:r>
              <a:rPr lang="en-US" altLang="zh-TW" dirty="0" smtClean="0">
                <a:solidFill>
                  <a:srgbClr val="0099FF"/>
                </a:solidFill>
              </a:rPr>
              <a:t> </a:t>
            </a:r>
            <a:r>
              <a:rPr lang="zh-TW" altLang="en-US" dirty="0" smtClean="0">
                <a:solidFill>
                  <a:srgbClr val="0099FF"/>
                </a:solidFill>
              </a:rPr>
              <a:t>  </a:t>
            </a:r>
            <a:r>
              <a:rPr lang="en-US" altLang="zh-TW" dirty="0" smtClean="0">
                <a:solidFill>
                  <a:srgbClr val="0099FF"/>
                </a:solidFill>
              </a:rPr>
              <a:t>) </a:t>
            </a:r>
            <a:r>
              <a:rPr lang="zh-TW" altLang="en-US" dirty="0">
                <a:solidFill>
                  <a:srgbClr val="0099FF"/>
                </a:solidFill>
              </a:rPr>
              <a:t>達</a:t>
            </a:r>
            <a:r>
              <a:rPr lang="en-US" altLang="zh-TW" dirty="0">
                <a:solidFill>
                  <a:srgbClr val="0099FF"/>
                </a:solidFill>
              </a:rPr>
              <a:t>90°</a:t>
            </a:r>
            <a:r>
              <a:rPr lang="zh-TW" altLang="en-US" dirty="0">
                <a:solidFill>
                  <a:srgbClr val="0099FF"/>
                </a:solidFill>
              </a:rPr>
              <a:t>電機角， 所需串聯之電容抗為</a:t>
            </a:r>
            <a:r>
              <a:rPr lang="zh-TW" altLang="en-US" dirty="0" smtClean="0">
                <a:solidFill>
                  <a:srgbClr val="0099FF"/>
                </a:solidFill>
              </a:rPr>
              <a:t>：</a:t>
            </a:r>
            <a:endParaRPr lang="en-US" altLang="zh-TW" dirty="0" smtClean="0">
              <a:solidFill>
                <a:srgbClr val="0099FF"/>
              </a:solidFill>
            </a:endParaRPr>
          </a:p>
          <a:p>
            <a:pPr>
              <a:tabLst>
                <a:tab pos="712788" algn="l"/>
              </a:tabLst>
            </a:pPr>
            <a:endParaRPr lang="en-US" altLang="zh-TW" dirty="0">
              <a:solidFill>
                <a:srgbClr val="0099FF"/>
              </a:solidFill>
            </a:endParaRPr>
          </a:p>
          <a:p>
            <a:pPr>
              <a:tabLst>
                <a:tab pos="712788" algn="l"/>
              </a:tabLst>
            </a:pPr>
            <a:endParaRPr lang="en-US" altLang="zh-TW" dirty="0" smtClean="0">
              <a:solidFill>
                <a:srgbClr val="0099FF"/>
              </a:solidFill>
            </a:endParaRPr>
          </a:p>
          <a:p>
            <a:r>
              <a:rPr lang="en-US" altLang="zh-TW" i="1" dirty="0" err="1" smtClean="0"/>
              <a:t>R</a:t>
            </a:r>
            <a:r>
              <a:rPr lang="en-US" altLang="zh-TW" i="1" baseline="-25000" dirty="0" err="1" smtClean="0"/>
              <a:t>s</a:t>
            </a:r>
            <a:r>
              <a:rPr lang="en-US" altLang="zh-TW" i="1" baseline="-25000" dirty="0" smtClean="0"/>
              <a:t> </a:t>
            </a:r>
            <a:r>
              <a:rPr lang="zh-TW" altLang="en-US" dirty="0"/>
              <a:t>：起動繞組電阻值</a:t>
            </a:r>
            <a:r>
              <a:rPr lang="en-US" altLang="zh-TW" dirty="0"/>
              <a:t>(Ω) </a:t>
            </a:r>
            <a:r>
              <a:rPr lang="zh-TW" altLang="en-US" dirty="0" smtClean="0"/>
              <a:t>   </a:t>
            </a:r>
            <a:r>
              <a:rPr lang="en-US" altLang="zh-TW" i="1" dirty="0" smtClean="0"/>
              <a:t>X</a:t>
            </a:r>
            <a:r>
              <a:rPr lang="en-US" altLang="zh-TW" i="1" baseline="-25000" dirty="0" smtClean="0"/>
              <a:t>s</a:t>
            </a:r>
            <a:r>
              <a:rPr lang="en-US" altLang="zh-TW" i="1" dirty="0" smtClean="0"/>
              <a:t> </a:t>
            </a:r>
            <a:r>
              <a:rPr lang="zh-TW" altLang="en-US" dirty="0"/>
              <a:t>：起動繞組電抗值</a:t>
            </a:r>
            <a:r>
              <a:rPr lang="en-US" altLang="zh-TW" dirty="0"/>
              <a:t>(Ω) </a:t>
            </a:r>
          </a:p>
          <a:p>
            <a:r>
              <a:rPr lang="en-US" altLang="zh-TW" i="1" dirty="0" err="1"/>
              <a:t>R</a:t>
            </a:r>
            <a:r>
              <a:rPr lang="en-US" altLang="zh-TW" i="1" baseline="-25000" dirty="0" err="1"/>
              <a:t>m</a:t>
            </a:r>
            <a:r>
              <a:rPr lang="en-US" altLang="zh-TW" i="1" dirty="0"/>
              <a:t> </a:t>
            </a:r>
            <a:r>
              <a:rPr lang="zh-TW" altLang="en-US" dirty="0"/>
              <a:t>：運轉繞組電阻值</a:t>
            </a:r>
            <a:r>
              <a:rPr lang="en-US" altLang="zh-TW" dirty="0"/>
              <a:t>(Ω) </a:t>
            </a:r>
            <a:r>
              <a:rPr lang="zh-TW" altLang="en-US" dirty="0" smtClean="0"/>
              <a:t>  </a:t>
            </a:r>
            <a:r>
              <a:rPr lang="en-US" altLang="zh-TW" i="1" dirty="0" err="1" smtClean="0"/>
              <a:t>X</a:t>
            </a:r>
            <a:r>
              <a:rPr lang="en-US" altLang="zh-TW" i="1" baseline="-25000" dirty="0" err="1" smtClean="0"/>
              <a:t>m</a:t>
            </a:r>
            <a:r>
              <a:rPr lang="zh-TW" altLang="en-US" dirty="0" smtClean="0"/>
              <a:t>：</a:t>
            </a:r>
            <a:r>
              <a:rPr lang="zh-TW" altLang="en-US" dirty="0"/>
              <a:t>運轉繞組電抗值</a:t>
            </a:r>
            <a:r>
              <a:rPr lang="en-US" altLang="zh-TW" dirty="0"/>
              <a:t>(Ω) </a:t>
            </a:r>
          </a:p>
          <a:p>
            <a:r>
              <a:rPr lang="en-US" altLang="zh-TW" i="1" dirty="0" err="1"/>
              <a:t>X</a:t>
            </a:r>
            <a:r>
              <a:rPr lang="en-US" altLang="zh-TW" i="1" baseline="-25000" dirty="0" err="1"/>
              <a:t>c</a:t>
            </a:r>
            <a:r>
              <a:rPr lang="en-US" altLang="zh-TW" i="1" dirty="0"/>
              <a:t> </a:t>
            </a:r>
            <a:r>
              <a:rPr lang="zh-TW" altLang="en-US" dirty="0"/>
              <a:t>：電容器電抗值</a:t>
            </a:r>
            <a:r>
              <a:rPr lang="en-US" altLang="zh-TW" dirty="0"/>
              <a:t>(Ω) </a:t>
            </a:r>
            <a:r>
              <a:rPr lang="zh-TW" altLang="en-US" dirty="0" smtClean="0">
                <a:solidFill>
                  <a:srgbClr val="0099FF"/>
                </a:solidFill>
              </a:rPr>
              <a:t> </a:t>
            </a:r>
            <a:endParaRPr lang="zh-TW" altLang="en-US" dirty="0">
              <a:solidFill>
                <a:srgbClr val="0099FF"/>
              </a:solidFill>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4293597726"/>
              </p:ext>
            </p:extLst>
          </p:nvPr>
        </p:nvGraphicFramePr>
        <p:xfrm>
          <a:off x="6228184" y="1484784"/>
          <a:ext cx="1852167" cy="450527"/>
        </p:xfrm>
        <a:graphic>
          <a:graphicData uri="http://schemas.openxmlformats.org/presentationml/2006/ole">
            <mc:AlternateContent xmlns:mc="http://schemas.openxmlformats.org/markup-compatibility/2006">
              <mc:Choice xmlns:v="urn:schemas-microsoft-com:vml" Requires="v">
                <p:oleObj spid="_x0000_s2082" name="Equation" r:id="rId3" imgW="939600" imgH="228600" progId="Equation.DSMT4">
                  <p:embed/>
                </p:oleObj>
              </mc:Choice>
              <mc:Fallback>
                <p:oleObj name="Equation" r:id="rId3" imgW="939600" imgH="228600" progId="Equation.DSMT4">
                  <p:embed/>
                  <p:pic>
                    <p:nvPicPr>
                      <p:cNvPr id="0" name=""/>
                      <p:cNvPicPr/>
                      <p:nvPr/>
                    </p:nvPicPr>
                    <p:blipFill>
                      <a:blip r:embed="rId4"/>
                      <a:stretch>
                        <a:fillRect/>
                      </a:stretch>
                    </p:blipFill>
                    <p:spPr>
                      <a:xfrm>
                        <a:off x="6228184" y="1484784"/>
                        <a:ext cx="1852167" cy="450527"/>
                      </a:xfrm>
                      <a:prstGeom prst="rect">
                        <a:avLst/>
                      </a:prstGeom>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330197217"/>
              </p:ext>
            </p:extLst>
          </p:nvPr>
        </p:nvGraphicFramePr>
        <p:xfrm>
          <a:off x="3779912" y="1916832"/>
          <a:ext cx="1676400" cy="450850"/>
        </p:xfrm>
        <a:graphic>
          <a:graphicData uri="http://schemas.openxmlformats.org/presentationml/2006/ole">
            <mc:AlternateContent xmlns:mc="http://schemas.openxmlformats.org/markup-compatibility/2006">
              <mc:Choice xmlns:v="urn:schemas-microsoft-com:vml" Requires="v">
                <p:oleObj spid="_x0000_s2083" name="Equation" r:id="rId5" imgW="850680" imgH="228600" progId="Equation.DSMT4">
                  <p:embed/>
                </p:oleObj>
              </mc:Choice>
              <mc:Fallback>
                <p:oleObj name="Equation" r:id="rId5" imgW="850680" imgH="228600" progId="Equation.DSMT4">
                  <p:embed/>
                  <p:pic>
                    <p:nvPicPr>
                      <p:cNvPr id="0" name="物件 2"/>
                      <p:cNvPicPr>
                        <a:picLocks noChangeAspect="1" noChangeArrowheads="1"/>
                      </p:cNvPicPr>
                      <p:nvPr/>
                    </p:nvPicPr>
                    <p:blipFill>
                      <a:blip r:embed="rId6"/>
                      <a:srcRect/>
                      <a:stretch>
                        <a:fillRect/>
                      </a:stretch>
                    </p:blipFill>
                    <p:spPr bwMode="auto">
                      <a:xfrm>
                        <a:off x="3779912" y="1916832"/>
                        <a:ext cx="1676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575776913"/>
              </p:ext>
            </p:extLst>
          </p:nvPr>
        </p:nvGraphicFramePr>
        <p:xfrm>
          <a:off x="1259632" y="2348880"/>
          <a:ext cx="314350" cy="411073"/>
        </p:xfrm>
        <a:graphic>
          <a:graphicData uri="http://schemas.openxmlformats.org/presentationml/2006/ole">
            <mc:AlternateContent xmlns:mc="http://schemas.openxmlformats.org/markup-compatibility/2006">
              <mc:Choice xmlns:v="urn:schemas-microsoft-com:vml" Requires="v">
                <p:oleObj spid="_x0000_s2084" name="Equation" r:id="rId7" imgW="164880" imgH="215640" progId="Equation.DSMT4">
                  <p:embed/>
                </p:oleObj>
              </mc:Choice>
              <mc:Fallback>
                <p:oleObj name="Equation" r:id="rId7" imgW="164880" imgH="215640" progId="Equation.DSMT4">
                  <p:embed/>
                  <p:pic>
                    <p:nvPicPr>
                      <p:cNvPr id="0" name=""/>
                      <p:cNvPicPr/>
                      <p:nvPr/>
                    </p:nvPicPr>
                    <p:blipFill>
                      <a:blip r:embed="rId8"/>
                      <a:stretch>
                        <a:fillRect/>
                      </a:stretch>
                    </p:blipFill>
                    <p:spPr>
                      <a:xfrm>
                        <a:off x="1259632" y="2348880"/>
                        <a:ext cx="314350" cy="411073"/>
                      </a:xfrm>
                      <a:prstGeom prst="rect">
                        <a:avLst/>
                      </a:prstGeom>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1556770512"/>
              </p:ext>
            </p:extLst>
          </p:nvPr>
        </p:nvGraphicFramePr>
        <p:xfrm>
          <a:off x="3971925" y="2349500"/>
          <a:ext cx="363538" cy="411163"/>
        </p:xfrm>
        <a:graphic>
          <a:graphicData uri="http://schemas.openxmlformats.org/presentationml/2006/ole">
            <mc:AlternateContent xmlns:mc="http://schemas.openxmlformats.org/markup-compatibility/2006">
              <mc:Choice xmlns:v="urn:schemas-microsoft-com:vml" Requires="v">
                <p:oleObj spid="_x0000_s2085" name="Equation" r:id="rId9" imgW="190440" imgH="215640" progId="Equation.DSMT4">
                  <p:embed/>
                </p:oleObj>
              </mc:Choice>
              <mc:Fallback>
                <p:oleObj name="Equation" r:id="rId9" imgW="190440" imgH="215640" progId="Equation.DSMT4">
                  <p:embed/>
                  <p:pic>
                    <p:nvPicPr>
                      <p:cNvPr id="0" name="物件 4"/>
                      <p:cNvPicPr>
                        <a:picLocks noChangeAspect="1" noChangeArrowheads="1"/>
                      </p:cNvPicPr>
                      <p:nvPr/>
                    </p:nvPicPr>
                    <p:blipFill>
                      <a:blip r:embed="rId10"/>
                      <a:srcRect/>
                      <a:stretch>
                        <a:fillRect/>
                      </a:stretch>
                    </p:blipFill>
                    <p:spPr bwMode="auto">
                      <a:xfrm>
                        <a:off x="3971925" y="2349500"/>
                        <a:ext cx="3635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528" y="3212976"/>
            <a:ext cx="8135938" cy="90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280060"/>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電容器</a:t>
            </a:r>
            <a:r>
              <a:rPr lang="zh-TW" altLang="en-US" dirty="0"/>
              <a:t>的電容量為： </a:t>
            </a:r>
            <a:endParaRPr lang="en-US" altLang="zh-TW" dirty="0" smtClean="0"/>
          </a:p>
          <a:p>
            <a:endParaRPr lang="en-US" altLang="zh-TW" dirty="0"/>
          </a:p>
          <a:p>
            <a:endParaRPr lang="en-US" altLang="zh-TW" dirty="0" smtClean="0"/>
          </a:p>
          <a:p>
            <a:r>
              <a:rPr lang="en-US" altLang="zh-TW" i="1" dirty="0" smtClean="0"/>
              <a:t>C </a:t>
            </a:r>
            <a:r>
              <a:rPr lang="zh-TW" altLang="en-US" dirty="0"/>
              <a:t>：電容量</a:t>
            </a:r>
            <a:r>
              <a:rPr lang="en-US" altLang="zh-TW" dirty="0"/>
              <a:t>(F) </a:t>
            </a:r>
            <a:endParaRPr lang="en-US" altLang="zh-TW" dirty="0" smtClean="0"/>
          </a:p>
          <a:p>
            <a:r>
              <a:rPr lang="en-US" altLang="zh-TW" i="1" dirty="0" smtClean="0"/>
              <a:t>f </a:t>
            </a:r>
            <a:r>
              <a:rPr lang="zh-TW" altLang="en-US" dirty="0"/>
              <a:t>：電源頻率</a:t>
            </a:r>
            <a:r>
              <a:rPr lang="en-US" altLang="zh-TW" dirty="0"/>
              <a:t>(Hz) </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58" y="2027029"/>
            <a:ext cx="8135938" cy="89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250825"/>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256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135938" cy="3542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bwMode="auto">
          <a:xfrm>
            <a:off x="1691680" y="3356992"/>
            <a:ext cx="6624736" cy="1296144"/>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3262367434"/>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256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135938" cy="3542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406817"/>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二</a:t>
            </a:r>
            <a:r>
              <a:rPr lang="en-US" altLang="zh-TW" b="1" dirty="0">
                <a:solidFill>
                  <a:srgbClr val="0099FF"/>
                </a:solidFill>
              </a:rPr>
              <a:t>) </a:t>
            </a:r>
            <a:r>
              <a:rPr lang="zh-TW" altLang="en-US" b="1" dirty="0">
                <a:solidFill>
                  <a:srgbClr val="0099FF"/>
                </a:solidFill>
              </a:rPr>
              <a:t>電容器運轉式</a:t>
            </a:r>
            <a:endParaRPr lang="zh-TW" altLang="en-US" dirty="0">
              <a:solidFill>
                <a:srgbClr val="0099FF"/>
              </a:solidFill>
            </a:endParaRPr>
          </a:p>
          <a:p>
            <a:pPr>
              <a:tabLst>
                <a:tab pos="712788" algn="l"/>
              </a:tabLst>
            </a:pPr>
            <a:r>
              <a:rPr lang="en-US" altLang="zh-TW" dirty="0" smtClean="0"/>
              <a:t>	</a:t>
            </a:r>
            <a:r>
              <a:rPr lang="zh-TW" altLang="en-US" dirty="0" smtClean="0"/>
              <a:t>電容器</a:t>
            </a:r>
            <a:r>
              <a:rPr lang="zh-TW" altLang="en-US" dirty="0"/>
              <a:t>運轉式又稱為永久電容式，接線方式如圖</a:t>
            </a:r>
            <a:r>
              <a:rPr lang="en-US" altLang="zh-TW" dirty="0"/>
              <a:t>5-15(a)</a:t>
            </a:r>
            <a:r>
              <a:rPr lang="zh-TW" altLang="en-US" dirty="0"/>
              <a:t>，</a:t>
            </a:r>
            <a:r>
              <a:rPr lang="zh-TW" altLang="en-US" dirty="0">
                <a:solidFill>
                  <a:srgbClr val="0099FF"/>
                </a:solidFill>
              </a:rPr>
              <a:t>由於沒有離心開關，因此起動繞組會與電路持續連接，所以起動繞組也可稱為輔助繞組。</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273574"/>
            <a:ext cx="6696100" cy="3295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701686"/>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sp>
        <p:nvSpPr>
          <p:cNvPr id="2" name="內容版面配置區 1"/>
          <p:cNvSpPr>
            <a:spLocks noGrp="1"/>
          </p:cNvSpPr>
          <p:nvPr>
            <p:ph idx="1"/>
          </p:nvPr>
        </p:nvSpPr>
        <p:spPr/>
        <p:txBody>
          <a:bodyPr/>
          <a:lstStyle/>
          <a:p>
            <a:pPr eaLnBrk="1">
              <a:lnSpc>
                <a:spcPct val="150000"/>
              </a:lnSpc>
              <a:tabLst>
                <a:tab pos="712788" algn="l"/>
              </a:tabLst>
            </a:pPr>
            <a:r>
              <a:rPr lang="en-US" altLang="zh-TW" dirty="0" smtClean="0">
                <a:solidFill>
                  <a:srgbClr val="0099FF"/>
                </a:solidFill>
              </a:rPr>
              <a:t>	</a:t>
            </a:r>
            <a:r>
              <a:rPr lang="zh-TW" altLang="en-US" dirty="0" smtClean="0">
                <a:solidFill>
                  <a:srgbClr val="0099FF"/>
                </a:solidFill>
              </a:rPr>
              <a:t>電容器</a:t>
            </a:r>
            <a:r>
              <a:rPr lang="zh-TW" altLang="en-US" dirty="0">
                <a:solidFill>
                  <a:srgbClr val="0099FF"/>
                </a:solidFill>
              </a:rPr>
              <a:t>運轉式電動機起動轉矩較小</a:t>
            </a:r>
            <a:r>
              <a:rPr lang="en-US" altLang="zh-TW" dirty="0"/>
              <a:t>( </a:t>
            </a:r>
            <a:r>
              <a:rPr lang="zh-TW" altLang="en-US" dirty="0"/>
              <a:t>約為滿載轉矩的</a:t>
            </a:r>
            <a:r>
              <a:rPr lang="en-US" altLang="zh-TW" dirty="0"/>
              <a:t>0.5 </a:t>
            </a:r>
            <a:r>
              <a:rPr lang="zh-TW" altLang="en-US" dirty="0"/>
              <a:t>倍∼ </a:t>
            </a:r>
            <a:r>
              <a:rPr lang="en-US" altLang="zh-TW" dirty="0"/>
              <a:t>1 </a:t>
            </a:r>
            <a:r>
              <a:rPr lang="zh-TW" altLang="en-US" dirty="0"/>
              <a:t>倍</a:t>
            </a:r>
            <a:r>
              <a:rPr lang="en-US" altLang="zh-TW" dirty="0"/>
              <a:t>)</a:t>
            </a:r>
            <a:r>
              <a:rPr lang="zh-TW" altLang="en-US" dirty="0"/>
              <a:t>。</a:t>
            </a:r>
          </a:p>
          <a:p>
            <a:pPr eaLnBrk="1">
              <a:lnSpc>
                <a:spcPct val="150000"/>
              </a:lnSpc>
              <a:tabLst>
                <a:tab pos="712788" algn="l"/>
              </a:tabLst>
            </a:pPr>
            <a:r>
              <a:rPr lang="en-US" altLang="zh-TW" dirty="0" smtClean="0"/>
              <a:t>	</a:t>
            </a:r>
            <a:r>
              <a:rPr lang="zh-TW" altLang="en-US" dirty="0" smtClean="0"/>
              <a:t>電容器</a:t>
            </a:r>
            <a:r>
              <a:rPr lang="zh-TW" altLang="en-US" dirty="0"/>
              <a:t>運轉式電動機沒有離心開關，構造簡單，轉速與轉向控制比較簡單， 因此</a:t>
            </a:r>
            <a:r>
              <a:rPr lang="zh-TW" altLang="en-US" dirty="0">
                <a:solidFill>
                  <a:srgbClr val="0099FF"/>
                </a:solidFill>
              </a:rPr>
              <a:t>適合於不需要高起動轉矩的</a:t>
            </a:r>
            <a:r>
              <a:rPr lang="zh-TW" altLang="en-US" dirty="0" smtClean="0">
                <a:solidFill>
                  <a:srgbClr val="0099FF"/>
                </a:solidFill>
              </a:rPr>
              <a:t>場合。</a:t>
            </a:r>
            <a:endParaRPr lang="zh-TW" altLang="en-US" dirty="0">
              <a:solidFill>
                <a:srgbClr val="0099FF"/>
              </a:solidFill>
            </a:endParaRPr>
          </a:p>
        </p:txBody>
      </p:sp>
    </p:spTree>
    <p:extLst>
      <p:ext uri="{BB962C8B-B14F-4D97-AF65-F5344CB8AC3E}">
        <p14:creationId xmlns:p14="http://schemas.microsoft.com/office/powerpoint/2010/main" val="273997188"/>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772816"/>
            <a:ext cx="6141541" cy="4071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258886"/>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2291" name="Picture 3"/>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1680" y="764703"/>
            <a:ext cx="5400600" cy="572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4871645" y="6237312"/>
            <a:ext cx="492443" cy="276999"/>
          </a:xfrm>
          <a:prstGeom prst="rect">
            <a:avLst/>
          </a:prstGeom>
          <a:noFill/>
        </p:spPr>
        <p:txBody>
          <a:bodyPr wrap="none" rtlCol="0">
            <a:spAutoFit/>
          </a:bodyPr>
          <a:lstStyle/>
          <a:p>
            <a:r>
              <a:rPr lang="en-US" altLang="zh-TW" sz="1200" b="0" dirty="0" smtClean="0">
                <a:solidFill>
                  <a:schemeClr val="tx1"/>
                </a:solidFill>
                <a:latin typeface="文鼎中明" panose="020B0609010101010101" pitchFamily="49" charset="-120"/>
                <a:ea typeface="文鼎中明" panose="020B0609010101010101" pitchFamily="49" charset="-120"/>
              </a:rPr>
              <a:t>(</a:t>
            </a:r>
            <a:r>
              <a:rPr lang="zh-TW" altLang="en-US" sz="1200" b="0" dirty="0" smtClean="0">
                <a:solidFill>
                  <a:schemeClr val="tx1"/>
                </a:solidFill>
                <a:latin typeface="文鼎中明" panose="020B0609010101010101" pitchFamily="49" charset="-120"/>
                <a:ea typeface="文鼎中明" panose="020B0609010101010101" pitchFamily="49" charset="-120"/>
              </a:rPr>
              <a:t>續</a:t>
            </a:r>
            <a:r>
              <a:rPr lang="en-US" altLang="zh-TW" sz="1200" b="0" dirty="0" smtClean="0">
                <a:solidFill>
                  <a:schemeClr val="tx1"/>
                </a:solidFill>
                <a:latin typeface="文鼎中明" panose="020B0609010101010101" pitchFamily="49" charset="-120"/>
                <a:ea typeface="文鼎中明" panose="020B0609010101010101" pitchFamily="49" charset="-120"/>
              </a:rPr>
              <a:t>)</a:t>
            </a:r>
            <a:endParaRPr lang="zh-TW" altLang="en-US" sz="1200" b="0" dirty="0">
              <a:solidFill>
                <a:schemeClr val="tx1"/>
              </a:solidFill>
              <a:latin typeface="文鼎中明" panose="020B0609010101010101" pitchFamily="49" charset="-120"/>
              <a:ea typeface="文鼎中明" panose="020B0609010101010101" pitchFamily="49" charset="-120"/>
            </a:endParaRPr>
          </a:p>
        </p:txBody>
      </p:sp>
    </p:spTree>
    <p:extLst>
      <p:ext uri="{BB962C8B-B14F-4D97-AF65-F5344CB8AC3E}">
        <p14:creationId xmlns:p14="http://schemas.microsoft.com/office/powerpoint/2010/main" val="3602930852"/>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850" y="1196752"/>
            <a:ext cx="8135938" cy="5040313"/>
          </a:xfrm>
        </p:spPr>
        <p:txBody>
          <a:bodyPr/>
          <a:lstStyle/>
          <a:p>
            <a:r>
              <a:rPr lang="en-US" altLang="zh-TW" b="1" dirty="0" smtClean="0">
                <a:solidFill>
                  <a:srgbClr val="0099FF"/>
                </a:solidFill>
              </a:rPr>
              <a:t>(</a:t>
            </a:r>
            <a:r>
              <a:rPr lang="zh-TW" altLang="en-US" b="1" dirty="0" smtClean="0">
                <a:solidFill>
                  <a:srgbClr val="0099FF"/>
                </a:solidFill>
              </a:rPr>
              <a:t>三</a:t>
            </a:r>
            <a:r>
              <a:rPr lang="en-US" altLang="zh-TW" b="1" dirty="0">
                <a:solidFill>
                  <a:srgbClr val="0099FF"/>
                </a:solidFill>
              </a:rPr>
              <a:t>) </a:t>
            </a:r>
            <a:r>
              <a:rPr lang="zh-TW" altLang="en-US" b="1" dirty="0">
                <a:solidFill>
                  <a:srgbClr val="0099FF"/>
                </a:solidFill>
              </a:rPr>
              <a:t>雙值電容器式</a:t>
            </a:r>
            <a:endParaRPr lang="zh-TW" altLang="en-US" dirty="0">
              <a:solidFill>
                <a:srgbClr val="0099FF"/>
              </a:solidFill>
            </a:endParaRPr>
          </a:p>
          <a:p>
            <a:pPr>
              <a:tabLst>
                <a:tab pos="712788" algn="l"/>
              </a:tabLst>
            </a:pPr>
            <a:r>
              <a:rPr lang="en-US" altLang="zh-TW" dirty="0" smtClean="0"/>
              <a:t>	</a:t>
            </a:r>
            <a:r>
              <a:rPr lang="zh-TW" altLang="en-US" dirty="0" smtClean="0">
                <a:solidFill>
                  <a:srgbClr val="0099FF"/>
                </a:solidFill>
              </a:rPr>
              <a:t>雙</a:t>
            </a:r>
            <a:r>
              <a:rPr lang="zh-TW" altLang="en-US" dirty="0">
                <a:solidFill>
                  <a:srgbClr val="0099FF"/>
                </a:solidFill>
              </a:rPr>
              <a:t>值電容器式電動機係採用兩個電容器，其中運轉電容器</a:t>
            </a:r>
            <a:r>
              <a:rPr lang="en-US" altLang="zh-TW" i="1" dirty="0">
                <a:solidFill>
                  <a:srgbClr val="0099FF"/>
                </a:solidFill>
              </a:rPr>
              <a:t>CR </a:t>
            </a:r>
            <a:r>
              <a:rPr lang="zh-TW" altLang="en-US" dirty="0">
                <a:solidFill>
                  <a:srgbClr val="0099FF"/>
                </a:solidFill>
              </a:rPr>
              <a:t>採用低容量的油浸式電容器，起動電容器</a:t>
            </a:r>
            <a:r>
              <a:rPr lang="en-US" altLang="zh-TW" i="1" dirty="0">
                <a:solidFill>
                  <a:srgbClr val="0099FF"/>
                </a:solidFill>
              </a:rPr>
              <a:t>CS </a:t>
            </a:r>
            <a:r>
              <a:rPr lang="zh-TW" altLang="en-US" dirty="0">
                <a:solidFill>
                  <a:srgbClr val="0099FF"/>
                </a:solidFill>
              </a:rPr>
              <a:t>採用高容量的電解電容器。</a:t>
            </a:r>
          </a:p>
          <a:p>
            <a:pPr>
              <a:tabLst>
                <a:tab pos="712788" algn="l"/>
              </a:tabLst>
            </a:pPr>
            <a:r>
              <a:rPr lang="en-US" altLang="zh-TW" dirty="0" smtClean="0"/>
              <a:t>	</a:t>
            </a:r>
            <a:r>
              <a:rPr lang="zh-TW" altLang="en-US" dirty="0" smtClean="0"/>
              <a:t>雙</a:t>
            </a:r>
            <a:r>
              <a:rPr lang="zh-TW" altLang="en-US" dirty="0"/>
              <a:t>值電容器式電動機之接線如圖</a:t>
            </a:r>
            <a:r>
              <a:rPr lang="en-US" altLang="zh-TW" dirty="0"/>
              <a:t>5-17(a)</a:t>
            </a:r>
            <a:r>
              <a:rPr lang="zh-TW" altLang="en-US" dirty="0"/>
              <a:t>，起動時離心開關閉合，兩只電容器並聯後串接於輔助繞組，目的是讓輔助繞組電流超前運轉繞組</a:t>
            </a:r>
            <a:r>
              <a:rPr lang="en-US" altLang="zh-TW" dirty="0"/>
              <a:t>90° </a:t>
            </a:r>
            <a:r>
              <a:rPr lang="zh-TW" altLang="en-US" dirty="0"/>
              <a:t>電機角，以獲得大的起動轉矩</a:t>
            </a:r>
            <a:r>
              <a:rPr lang="en-US" altLang="zh-TW" dirty="0"/>
              <a:t>( </a:t>
            </a:r>
            <a:r>
              <a:rPr lang="zh-TW" altLang="en-US" dirty="0"/>
              <a:t>約為滿載轉矩的</a:t>
            </a:r>
            <a:r>
              <a:rPr lang="en-US" altLang="zh-TW" dirty="0"/>
              <a:t>1.5 </a:t>
            </a:r>
            <a:r>
              <a:rPr lang="zh-TW" altLang="en-US" dirty="0"/>
              <a:t>倍∼ </a:t>
            </a:r>
            <a:r>
              <a:rPr lang="en-US" altLang="zh-TW" dirty="0"/>
              <a:t>2.5 </a:t>
            </a:r>
            <a:r>
              <a:rPr lang="zh-TW" altLang="en-US" dirty="0"/>
              <a:t>倍</a:t>
            </a:r>
            <a:r>
              <a:rPr lang="en-US" altLang="zh-TW" dirty="0"/>
              <a:t>)</a:t>
            </a:r>
            <a:r>
              <a:rPr lang="zh-TW" altLang="en-US" dirty="0" smtClean="0"/>
              <a:t>。</a:t>
            </a:r>
            <a:endParaRPr lang="zh-TW" altLang="en-US" dirty="0">
              <a:solidFill>
                <a:srgbClr val="0099FF"/>
              </a:solidFill>
            </a:endParaRPr>
          </a:p>
        </p:txBody>
      </p:sp>
    </p:spTree>
    <p:extLst>
      <p:ext uri="{BB962C8B-B14F-4D97-AF65-F5344CB8AC3E}">
        <p14:creationId xmlns:p14="http://schemas.microsoft.com/office/powerpoint/2010/main" val="1751714150"/>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nSpc>
                <a:spcPct val="150000"/>
              </a:lnSpc>
              <a:tabLst>
                <a:tab pos="712788" algn="l"/>
              </a:tabLst>
            </a:pPr>
            <a:r>
              <a:rPr lang="en-US" altLang="zh-TW" dirty="0" smtClean="0"/>
              <a:t>	</a:t>
            </a:r>
            <a:r>
              <a:rPr lang="zh-TW" altLang="en-US" dirty="0" smtClean="0"/>
              <a:t>當</a:t>
            </a:r>
            <a:r>
              <a:rPr lang="zh-TW" altLang="en-US" dirty="0">
                <a:solidFill>
                  <a:srgbClr val="0099FF"/>
                </a:solidFill>
              </a:rPr>
              <a:t>轉速上升後，離心開關將起動電容器切離，低容量的運轉電容器仍留在電路中，以電容器運轉式的狀態持續運轉，以獲得較佳的運轉效率與功率因數。</a:t>
            </a:r>
          </a:p>
          <a:p>
            <a:pPr>
              <a:lnSpc>
                <a:spcPct val="150000"/>
              </a:lnSpc>
              <a:tabLst>
                <a:tab pos="712788" algn="l"/>
              </a:tabLst>
            </a:pPr>
            <a:r>
              <a:rPr lang="en-US" altLang="zh-TW" dirty="0" smtClean="0"/>
              <a:t>	</a:t>
            </a:r>
            <a:r>
              <a:rPr lang="zh-TW" altLang="en-US" dirty="0" smtClean="0"/>
              <a:t>其</a:t>
            </a:r>
            <a:r>
              <a:rPr lang="zh-TW" altLang="en-US" dirty="0"/>
              <a:t>轉向控制如同分相式電動機，電源切離後將運轉繞組或輔助繞組之兩接線端對調，再重新通電即可。</a:t>
            </a:r>
          </a:p>
        </p:txBody>
      </p:sp>
    </p:spTree>
    <p:extLst>
      <p:ext uri="{BB962C8B-B14F-4D97-AF65-F5344CB8AC3E}">
        <p14:creationId xmlns:p14="http://schemas.microsoft.com/office/powerpoint/2010/main" val="778227529"/>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5656" y="548680"/>
            <a:ext cx="6264696" cy="606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207717"/>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3200" b="1" dirty="0" smtClean="0">
                <a:solidFill>
                  <a:srgbClr val="00B050"/>
                </a:solidFill>
              </a:rPr>
              <a:t>三</a:t>
            </a:r>
            <a:r>
              <a:rPr lang="zh-TW" altLang="en-US" sz="3200" b="1" dirty="0">
                <a:solidFill>
                  <a:srgbClr val="00B050"/>
                </a:solidFill>
              </a:rPr>
              <a:t>、蔽極式電動機</a:t>
            </a:r>
            <a:endParaRPr lang="zh-TW" altLang="en-US" sz="3200" dirty="0">
              <a:solidFill>
                <a:srgbClr val="00B050"/>
              </a:solidFill>
            </a:endParaRPr>
          </a:p>
          <a:p>
            <a:r>
              <a:rPr lang="en-US" altLang="zh-TW" dirty="0" smtClean="0"/>
              <a:t>	</a:t>
            </a:r>
            <a:r>
              <a:rPr lang="zh-TW" altLang="en-US" dirty="0" smtClean="0"/>
              <a:t>蔽</a:t>
            </a:r>
            <a:r>
              <a:rPr lang="zh-TW" altLang="en-US" dirty="0"/>
              <a:t>極式電動機的外觀如圖</a:t>
            </a:r>
            <a:r>
              <a:rPr lang="en-US" altLang="zh-TW" dirty="0" smtClean="0"/>
              <a:t>5-18</a:t>
            </a:r>
            <a:r>
              <a:rPr lang="zh-TW" altLang="en-US" dirty="0"/>
              <a: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564904"/>
            <a:ext cx="6480398" cy="376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301504"/>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a:t>	</a:t>
            </a:r>
            <a:r>
              <a:rPr lang="zh-TW" altLang="en-US" dirty="0" smtClean="0">
                <a:solidFill>
                  <a:srgbClr val="0099FF"/>
                </a:solidFill>
              </a:rPr>
              <a:t>磁場</a:t>
            </a:r>
            <a:r>
              <a:rPr lang="zh-TW" altLang="en-US" dirty="0">
                <a:solidFill>
                  <a:srgbClr val="0099FF"/>
                </a:solidFill>
              </a:rPr>
              <a:t>由磁極的未蔽極處移動到蔽極處。此移動磁場與鼠籠式轉子作用產生轉矩，使得轉子從未蔽極方向往蔽極方向轉動。</a:t>
            </a:r>
            <a:r>
              <a:rPr lang="zh-TW" altLang="en-US" dirty="0"/>
              <a:t>以圖</a:t>
            </a:r>
            <a:r>
              <a:rPr lang="en-US" altLang="zh-TW" dirty="0"/>
              <a:t>5-18 </a:t>
            </a:r>
            <a:r>
              <a:rPr lang="zh-TW" altLang="en-US" dirty="0"/>
              <a:t>為例，右側磁極產生向上的移動磁場、左側磁極產生向下的移動磁場，因此轉子會以逆時針方向開始旋轉。</a:t>
            </a:r>
          </a:p>
          <a:p>
            <a:pPr eaLnBrk="1">
              <a:tabLst>
                <a:tab pos="712788" algn="l"/>
              </a:tabLst>
            </a:pPr>
            <a:r>
              <a:rPr lang="en-US" altLang="zh-TW" dirty="0" smtClean="0">
                <a:solidFill>
                  <a:srgbClr val="0099FF"/>
                </a:solidFill>
              </a:rPr>
              <a:t>	</a:t>
            </a:r>
            <a:r>
              <a:rPr lang="zh-TW" altLang="en-US" dirty="0" smtClean="0">
                <a:solidFill>
                  <a:srgbClr val="0099FF"/>
                </a:solidFill>
              </a:rPr>
              <a:t>蔽</a:t>
            </a:r>
            <a:r>
              <a:rPr lang="zh-TW" altLang="en-US" dirty="0">
                <a:solidFill>
                  <a:srgbClr val="0099FF"/>
                </a:solidFill>
              </a:rPr>
              <a:t>極式電動機的構造簡單耐用</a:t>
            </a:r>
            <a:r>
              <a:rPr lang="zh-TW" altLang="en-US" dirty="0"/>
              <a:t>，價格便宜，但是起動轉矩很小、效率及功率因數也很差，因此應用於不需要大起動轉矩之小容量場合，如小型吹風機、風扇、放映機等。</a:t>
            </a:r>
            <a:r>
              <a:rPr lang="zh-TW" altLang="en-US" dirty="0">
                <a:solidFill>
                  <a:srgbClr val="0099FF"/>
                </a:solidFill>
              </a:rPr>
              <a:t>若要改變蔽極式電動機轉向，則必須改變蔽極線圈裝置的位置。</a:t>
            </a:r>
          </a:p>
        </p:txBody>
      </p:sp>
    </p:spTree>
    <p:extLst>
      <p:ext uri="{BB962C8B-B14F-4D97-AF65-F5344CB8AC3E}">
        <p14:creationId xmlns:p14="http://schemas.microsoft.com/office/powerpoint/2010/main" val="820415561"/>
      </p:ext>
    </p:extLst>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5-4</a:t>
            </a:r>
            <a:r>
              <a:rPr lang="zh-TW" altLang="en-US" dirty="0" smtClean="0"/>
              <a:t>　單</a:t>
            </a:r>
            <a:r>
              <a:rPr lang="zh-TW" altLang="en-US" dirty="0"/>
              <a:t>相感應電動機之速率控制</a:t>
            </a:r>
          </a:p>
        </p:txBody>
      </p:sp>
      <p:sp>
        <p:nvSpPr>
          <p:cNvPr id="5" name="內容版面配置區 4"/>
          <p:cNvSpPr>
            <a:spLocks noGrp="1"/>
          </p:cNvSpPr>
          <p:nvPr>
            <p:ph idx="1"/>
          </p:nvPr>
        </p:nvSpPr>
        <p:spPr/>
        <p:txBody>
          <a:bodyPr/>
          <a:lstStyle/>
          <a:p>
            <a:pPr>
              <a:tabLst>
                <a:tab pos="712788" algn="l"/>
              </a:tabLst>
            </a:pPr>
            <a:r>
              <a:rPr lang="en-US" altLang="zh-TW" dirty="0" smtClean="0"/>
              <a:t>	</a:t>
            </a:r>
            <a:r>
              <a:rPr lang="zh-TW" altLang="en-US" dirty="0" smtClean="0"/>
              <a:t>感應</a:t>
            </a:r>
            <a:r>
              <a:rPr lang="zh-TW" altLang="en-US" dirty="0"/>
              <a:t>電動機轉子</a:t>
            </a:r>
            <a:r>
              <a:rPr lang="zh-TW" altLang="en-US" dirty="0" smtClean="0"/>
              <a:t>轉速</a:t>
            </a:r>
            <a:r>
              <a:rPr lang="en-US" altLang="zh-TW" dirty="0" smtClean="0"/>
              <a:t>			 </a:t>
            </a:r>
            <a:r>
              <a:rPr lang="zh-TW" altLang="en-US" dirty="0"/>
              <a:t>，由於單相感應電動機都採用鼠籠式轉子，無法透過改變轉子電阻來控制轉速，因此只能由定子繞組著手， </a:t>
            </a:r>
            <a:endParaRPr lang="en-US" altLang="zh-TW" dirty="0" smtClean="0"/>
          </a:p>
          <a:p>
            <a:r>
              <a:rPr lang="zh-TW" altLang="en-US" sz="3200" b="1" dirty="0" smtClean="0">
                <a:solidFill>
                  <a:srgbClr val="00B050"/>
                </a:solidFill>
              </a:rPr>
              <a:t>一</a:t>
            </a:r>
            <a:r>
              <a:rPr lang="zh-TW" altLang="en-US" sz="3200" b="1" dirty="0">
                <a:solidFill>
                  <a:srgbClr val="00B050"/>
                </a:solidFill>
              </a:rPr>
              <a:t>、改變外加電壓控速法</a:t>
            </a:r>
            <a:endParaRPr lang="zh-TW" altLang="en-US" sz="3200" dirty="0">
              <a:solidFill>
                <a:srgbClr val="00B050"/>
              </a:solidFill>
            </a:endParaRPr>
          </a:p>
          <a:p>
            <a:pPr>
              <a:tabLst>
                <a:tab pos="712788" algn="l"/>
              </a:tabLst>
            </a:pPr>
            <a:r>
              <a:rPr lang="en-US" altLang="zh-TW" b="1" dirty="0" smtClean="0">
                <a:solidFill>
                  <a:srgbClr val="0099FF"/>
                </a:solidFill>
              </a:rPr>
              <a:t>	(</a:t>
            </a:r>
            <a:r>
              <a:rPr lang="zh-TW" altLang="en-US" b="1" dirty="0" smtClean="0">
                <a:solidFill>
                  <a:srgbClr val="0099FF"/>
                </a:solidFill>
              </a:rPr>
              <a:t>一</a:t>
            </a:r>
            <a:r>
              <a:rPr lang="en-US" altLang="zh-TW" b="1" dirty="0">
                <a:solidFill>
                  <a:srgbClr val="0099FF"/>
                </a:solidFill>
              </a:rPr>
              <a:t>) </a:t>
            </a:r>
            <a:r>
              <a:rPr lang="zh-TW" altLang="en-US" b="1" dirty="0">
                <a:solidFill>
                  <a:srgbClr val="0099FF"/>
                </a:solidFill>
              </a:rPr>
              <a:t>線圈壓降</a:t>
            </a:r>
            <a:r>
              <a:rPr lang="zh-TW" altLang="en-US" b="1" dirty="0" smtClean="0">
                <a:solidFill>
                  <a:srgbClr val="0099FF"/>
                </a:solidFill>
              </a:rPr>
              <a:t>法</a:t>
            </a:r>
            <a:endParaRPr lang="en-US" altLang="zh-TW" b="1" dirty="0" smtClean="0">
              <a:solidFill>
                <a:srgbClr val="0099FF"/>
              </a:solidFill>
            </a:endParaRPr>
          </a:p>
          <a:p>
            <a:pPr marL="1339850"/>
            <a:r>
              <a:rPr lang="zh-TW" altLang="en-US" dirty="0" smtClean="0"/>
              <a:t>抗</a:t>
            </a:r>
            <a:r>
              <a:rPr lang="zh-TW" altLang="en-US" dirty="0"/>
              <a:t>流線圈匝數愈多產生的壓降愈大，電動機端電壓下降造成轉矩降低，轉速減慢。</a:t>
            </a:r>
          </a:p>
          <a:p>
            <a:pPr marL="1339850"/>
            <a:r>
              <a:rPr lang="zh-TW" altLang="en-US" dirty="0" smtClean="0"/>
              <a:t>利用</a:t>
            </a:r>
            <a:r>
              <a:rPr lang="zh-TW" altLang="en-US" dirty="0"/>
              <a:t>線圈壓降進行速率控制的電路構造簡單，但是線圈所造成損失大、效率降低，因此常用在高速運轉，速率變化不大的場合，例如吹風機、風扇的風速控制。</a:t>
            </a:r>
          </a:p>
        </p:txBody>
      </p:sp>
      <p:graphicFrame>
        <p:nvGraphicFramePr>
          <p:cNvPr id="3" name="物件 2"/>
          <p:cNvGraphicFramePr>
            <a:graphicFrameLocks noChangeAspect="1"/>
          </p:cNvGraphicFramePr>
          <p:nvPr>
            <p:extLst>
              <p:ext uri="{D42A27DB-BD31-4B8C-83A1-F6EECF244321}">
                <p14:modId xmlns:p14="http://schemas.microsoft.com/office/powerpoint/2010/main" val="3399431925"/>
              </p:ext>
            </p:extLst>
          </p:nvPr>
        </p:nvGraphicFramePr>
        <p:xfrm>
          <a:off x="4355977" y="1363916"/>
          <a:ext cx="2592288" cy="586576"/>
        </p:xfrm>
        <a:graphic>
          <a:graphicData uri="http://schemas.openxmlformats.org/presentationml/2006/ole">
            <mc:AlternateContent xmlns:mc="http://schemas.openxmlformats.org/markup-compatibility/2006">
              <mc:Choice xmlns:v="urn:schemas-microsoft-com:vml" Requires="v">
                <p:oleObj spid="_x0000_s3080" name="Equation" r:id="rId3" imgW="1739880" imgH="393480" progId="Equation.DSMT4">
                  <p:embed/>
                </p:oleObj>
              </mc:Choice>
              <mc:Fallback>
                <p:oleObj name="Equation" r:id="rId3" imgW="1739880" imgH="393480" progId="Equation.DSMT4">
                  <p:embed/>
                  <p:pic>
                    <p:nvPicPr>
                      <p:cNvPr id="0" name=""/>
                      <p:cNvPicPr/>
                      <p:nvPr/>
                    </p:nvPicPr>
                    <p:blipFill>
                      <a:blip r:embed="rId4"/>
                      <a:stretch>
                        <a:fillRect/>
                      </a:stretch>
                    </p:blipFill>
                    <p:spPr>
                      <a:xfrm>
                        <a:off x="4355977" y="1363916"/>
                        <a:ext cx="2592288" cy="586576"/>
                      </a:xfrm>
                      <a:prstGeom prst="rect">
                        <a:avLst/>
                      </a:prstGeom>
                    </p:spPr>
                  </p:pic>
                </p:oleObj>
              </mc:Fallback>
            </mc:AlternateContent>
          </a:graphicData>
        </a:graphic>
      </p:graphicFrame>
    </p:spTree>
    <p:extLst>
      <p:ext uri="{BB962C8B-B14F-4D97-AF65-F5344CB8AC3E}">
        <p14:creationId xmlns:p14="http://schemas.microsoft.com/office/powerpoint/2010/main" val="3841001132"/>
      </p:ext>
    </p:extLst>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8135938" cy="3832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274692"/>
      </p:ext>
    </p:extLst>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b="1" dirty="0" smtClean="0">
                <a:solidFill>
                  <a:srgbClr val="0099FF"/>
                </a:solidFill>
              </a:rPr>
              <a:t>	(</a:t>
            </a:r>
            <a:r>
              <a:rPr lang="zh-TW" altLang="en-US" b="1" dirty="0" smtClean="0">
                <a:solidFill>
                  <a:srgbClr val="0099FF"/>
                </a:solidFill>
              </a:rPr>
              <a:t>二</a:t>
            </a:r>
            <a:r>
              <a:rPr lang="en-US" altLang="zh-TW" b="1" dirty="0">
                <a:solidFill>
                  <a:srgbClr val="0099FF"/>
                </a:solidFill>
              </a:rPr>
              <a:t>) </a:t>
            </a:r>
            <a:r>
              <a:rPr lang="zh-TW" altLang="en-US" b="1" dirty="0">
                <a:solidFill>
                  <a:srgbClr val="0099FF"/>
                </a:solidFill>
              </a:rPr>
              <a:t>半導體</a:t>
            </a:r>
            <a:r>
              <a:rPr lang="zh-TW" altLang="en-US" b="1" dirty="0" smtClean="0">
                <a:solidFill>
                  <a:srgbClr val="0099FF"/>
                </a:solidFill>
              </a:rPr>
              <a:t>控制</a:t>
            </a:r>
            <a:endParaRPr lang="en-US" altLang="zh-TW" b="1" dirty="0" smtClean="0">
              <a:solidFill>
                <a:srgbClr val="0099FF"/>
              </a:solidFill>
            </a:endParaRPr>
          </a:p>
          <a:p>
            <a:pPr marL="1435100"/>
            <a:r>
              <a:rPr lang="zh-TW" altLang="en-US" dirty="0" smtClean="0"/>
              <a:t>圖</a:t>
            </a:r>
            <a:r>
              <a:rPr lang="en-US" altLang="zh-TW" dirty="0"/>
              <a:t>5-20(a) </a:t>
            </a:r>
            <a:r>
              <a:rPr lang="zh-TW" altLang="en-US" dirty="0"/>
              <a:t>中，可變電阻值</a:t>
            </a:r>
            <a:r>
              <a:rPr lang="en-US" altLang="zh-TW" i="1" dirty="0"/>
              <a:t>VR </a:t>
            </a:r>
            <a:r>
              <a:rPr lang="zh-TW" altLang="en-US" dirty="0"/>
              <a:t>愈低， 電容器</a:t>
            </a:r>
            <a:r>
              <a:rPr lang="en-US" altLang="zh-TW" i="1" dirty="0"/>
              <a:t>C</a:t>
            </a:r>
            <a:r>
              <a:rPr lang="en-US" altLang="zh-TW" dirty="0"/>
              <a:t>1 </a:t>
            </a:r>
            <a:r>
              <a:rPr lang="zh-TW" altLang="en-US" dirty="0"/>
              <a:t>充電時間愈短，很快就達到雙向觸發二極體</a:t>
            </a:r>
            <a:r>
              <a:rPr lang="en-US" altLang="zh-TW" dirty="0"/>
              <a:t>(DIAC) </a:t>
            </a:r>
            <a:r>
              <a:rPr lang="zh-TW" altLang="en-US" dirty="0"/>
              <a:t>所需的崩潰電壓，當圖</a:t>
            </a:r>
            <a:r>
              <a:rPr lang="en-US" altLang="zh-TW" dirty="0"/>
              <a:t>5-20(b) </a:t>
            </a:r>
            <a:r>
              <a:rPr lang="zh-TW" altLang="en-US" dirty="0"/>
              <a:t>中</a:t>
            </a:r>
            <a:r>
              <a:rPr lang="en-US" altLang="zh-TW" dirty="0"/>
              <a:t>TRIAC </a:t>
            </a:r>
            <a:r>
              <a:rPr lang="zh-TW" altLang="en-US" dirty="0"/>
              <a:t>的</a:t>
            </a:r>
            <a:r>
              <a:rPr lang="zh-TW" altLang="en-US" dirty="0">
                <a:solidFill>
                  <a:srgbClr val="0099FF"/>
                </a:solidFill>
              </a:rPr>
              <a:t>觸發脈波愈早出現</a:t>
            </a:r>
            <a:r>
              <a:rPr lang="en-US" altLang="zh-TW" dirty="0">
                <a:solidFill>
                  <a:srgbClr val="0099FF"/>
                </a:solidFill>
              </a:rPr>
              <a:t>( </a:t>
            </a:r>
            <a:r>
              <a:rPr lang="zh-TW" altLang="en-US" dirty="0">
                <a:solidFill>
                  <a:srgbClr val="0099FF"/>
                </a:solidFill>
              </a:rPr>
              <a:t>觸發角小</a:t>
            </a:r>
            <a:r>
              <a:rPr lang="en-US" altLang="zh-TW" dirty="0">
                <a:solidFill>
                  <a:srgbClr val="0099FF"/>
                </a:solidFill>
              </a:rPr>
              <a:t>)</a:t>
            </a:r>
            <a:r>
              <a:rPr lang="zh-TW" altLang="en-US" dirty="0">
                <a:solidFill>
                  <a:srgbClr val="0099FF"/>
                </a:solidFill>
              </a:rPr>
              <a:t>，則</a:t>
            </a:r>
            <a:r>
              <a:rPr lang="en-US" altLang="zh-TW" dirty="0">
                <a:solidFill>
                  <a:srgbClr val="0099FF"/>
                </a:solidFill>
              </a:rPr>
              <a:t>TRIAC </a:t>
            </a:r>
            <a:r>
              <a:rPr lang="zh-TW" altLang="en-US" dirty="0">
                <a:solidFill>
                  <a:srgbClr val="0099FF"/>
                </a:solidFill>
              </a:rPr>
              <a:t>導通時間愈長，輸出電壓值較高，電動機轉速較快</a:t>
            </a:r>
            <a:r>
              <a:rPr lang="zh-TW" altLang="en-US" dirty="0" smtClean="0">
                <a:solidFill>
                  <a:srgbClr val="0099FF"/>
                </a:solidFill>
              </a:rPr>
              <a:t>。</a:t>
            </a:r>
            <a:endParaRPr lang="en-US" altLang="zh-TW" dirty="0" smtClean="0">
              <a:solidFill>
                <a:srgbClr val="0099FF"/>
              </a:solidFill>
            </a:endParaRPr>
          </a:p>
          <a:p>
            <a:pPr indent="1435100"/>
            <a:r>
              <a:rPr lang="zh-TW" altLang="en-US" dirty="0" smtClean="0">
                <a:solidFill>
                  <a:srgbClr val="0099FF"/>
                </a:solidFill>
              </a:rPr>
              <a:t>利用</a:t>
            </a:r>
            <a:r>
              <a:rPr lang="zh-TW" altLang="en-US" dirty="0">
                <a:solidFill>
                  <a:srgbClr val="0099FF"/>
                </a:solidFill>
              </a:rPr>
              <a:t>閘流體進行速率控制的運轉效率</a:t>
            </a:r>
            <a:r>
              <a:rPr lang="zh-TW" altLang="en-US" dirty="0" smtClean="0">
                <a:solidFill>
                  <a:srgbClr val="0099FF"/>
                </a:solidFill>
              </a:rPr>
              <a:t>佳。</a:t>
            </a:r>
            <a:endParaRPr lang="zh-TW" altLang="en-US" dirty="0">
              <a:solidFill>
                <a:srgbClr val="0099FF"/>
              </a:solidFill>
            </a:endParaRPr>
          </a:p>
        </p:txBody>
      </p:sp>
    </p:spTree>
    <p:extLst>
      <p:ext uri="{BB962C8B-B14F-4D97-AF65-F5344CB8AC3E}">
        <p14:creationId xmlns:p14="http://schemas.microsoft.com/office/powerpoint/2010/main" val="186864663"/>
      </p:ext>
    </p:extLst>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307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204864"/>
            <a:ext cx="3960440" cy="293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844824"/>
            <a:ext cx="3649170" cy="3312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5377459"/>
            <a:ext cx="2520280" cy="28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42007"/>
      </p:ext>
    </p:extLst>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323850" y="1413023"/>
            <a:ext cx="4248150" cy="5040313"/>
          </a:xfrm>
        </p:spPr>
        <p:txBody>
          <a:bodyPr/>
          <a:lstStyle/>
          <a:p>
            <a:r>
              <a:rPr lang="zh-TW" altLang="en-US" sz="3200" b="1" dirty="0" smtClean="0">
                <a:solidFill>
                  <a:srgbClr val="00B050"/>
                </a:solidFill>
              </a:rPr>
              <a:t>二</a:t>
            </a:r>
            <a:r>
              <a:rPr lang="zh-TW" altLang="en-US" sz="3200" b="1" dirty="0">
                <a:solidFill>
                  <a:srgbClr val="00B050"/>
                </a:solidFill>
              </a:rPr>
              <a:t>、改變極數控速法</a:t>
            </a:r>
            <a:endParaRPr lang="zh-TW" altLang="en-US" sz="3200" dirty="0">
              <a:solidFill>
                <a:srgbClr val="00B050"/>
              </a:solidFill>
            </a:endParaRPr>
          </a:p>
          <a:p>
            <a:pPr>
              <a:tabLst>
                <a:tab pos="712788" algn="l"/>
              </a:tabLst>
            </a:pPr>
            <a:r>
              <a:rPr lang="en-US" altLang="zh-TW" dirty="0" smtClean="0"/>
              <a:t>	</a:t>
            </a:r>
            <a:r>
              <a:rPr lang="zh-TW" altLang="en-US" dirty="0" smtClean="0"/>
              <a:t>感應</a:t>
            </a:r>
            <a:r>
              <a:rPr lang="zh-TW" altLang="en-US" dirty="0"/>
              <a:t>電動機的轉速與極數成反比，極數少時為高速運轉，極數多時為低速</a:t>
            </a:r>
            <a:r>
              <a:rPr lang="zh-TW" altLang="en-US" dirty="0" smtClean="0"/>
              <a:t>運轉。 </a:t>
            </a:r>
            <a:endParaRPr lang="zh-TW"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204864"/>
            <a:ext cx="3888432" cy="3922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7380312" y="5857527"/>
            <a:ext cx="723275" cy="307777"/>
          </a:xfrm>
          <a:prstGeom prst="rect">
            <a:avLst/>
          </a:prstGeom>
          <a:noFill/>
        </p:spPr>
        <p:txBody>
          <a:bodyPr wrap="none" rtlCol="0">
            <a:spAutoFit/>
          </a:bodyPr>
          <a:lstStyle/>
          <a:p>
            <a:r>
              <a:rPr lang="zh-TW" altLang="en-US" sz="1400" b="0" dirty="0" smtClean="0">
                <a:solidFill>
                  <a:schemeClr val="tx1"/>
                </a:solidFill>
                <a:latin typeface="文鼎中黑" panose="020B0609010101010101" pitchFamily="49" charset="-120"/>
                <a:ea typeface="文鼎中黑" panose="020B0609010101010101" pitchFamily="49" charset="-120"/>
              </a:rPr>
              <a:t>（</a:t>
            </a:r>
            <a:r>
              <a:rPr lang="zh-TW" altLang="en-US" sz="1400" b="0" dirty="0">
                <a:solidFill>
                  <a:schemeClr val="tx1"/>
                </a:solidFill>
                <a:latin typeface="文鼎中黑" panose="020B0609010101010101" pitchFamily="49" charset="-120"/>
                <a:ea typeface="文鼎中黑" panose="020B0609010101010101" pitchFamily="49" charset="-120"/>
              </a:rPr>
              <a:t>續</a:t>
            </a:r>
            <a:r>
              <a:rPr lang="zh-TW" altLang="en-US" sz="1400" b="0" dirty="0" smtClean="0">
                <a:solidFill>
                  <a:schemeClr val="tx1"/>
                </a:solidFill>
                <a:latin typeface="文鼎中黑" panose="020B0609010101010101" pitchFamily="49" charset="-120"/>
                <a:ea typeface="文鼎中黑" panose="020B0609010101010101" pitchFamily="49" charset="-120"/>
              </a:rPr>
              <a:t>）</a:t>
            </a:r>
            <a:endParaRPr lang="zh-TW" altLang="en-US" sz="1400" b="0" dirty="0">
              <a:solidFill>
                <a:schemeClr val="tx1"/>
              </a:solidFill>
              <a:latin typeface="文鼎中黑" panose="020B0609010101010101" pitchFamily="49" charset="-120"/>
              <a:ea typeface="文鼎中黑" panose="020B0609010101010101" pitchFamily="49" charset="-120"/>
            </a:endParaRPr>
          </a:p>
        </p:txBody>
      </p:sp>
    </p:spTree>
    <p:extLst>
      <p:ext uri="{BB962C8B-B14F-4D97-AF65-F5344CB8AC3E}">
        <p14:creationId xmlns:p14="http://schemas.microsoft.com/office/powerpoint/2010/main" val="3270423304"/>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323850" y="1413023"/>
            <a:ext cx="8352606" cy="5040313"/>
          </a:xfrm>
        </p:spPr>
        <p:txBody>
          <a:bodyPr/>
          <a:lstStyle/>
          <a:p>
            <a:pPr>
              <a:lnSpc>
                <a:spcPct val="150000"/>
              </a:lnSpc>
              <a:tabLst>
                <a:tab pos="712788" algn="l"/>
              </a:tabLst>
            </a:pPr>
            <a:r>
              <a:rPr lang="en-US" altLang="zh-TW" dirty="0" smtClean="0">
                <a:solidFill>
                  <a:srgbClr val="0099FF"/>
                </a:solidFill>
              </a:rPr>
              <a:t>	</a:t>
            </a:r>
            <a:r>
              <a:rPr lang="zh-TW" altLang="en-US" dirty="0" smtClean="0">
                <a:solidFill>
                  <a:srgbClr val="0099FF"/>
                </a:solidFill>
              </a:rPr>
              <a:t>單</a:t>
            </a:r>
            <a:r>
              <a:rPr lang="zh-TW" altLang="en-US" dirty="0">
                <a:solidFill>
                  <a:srgbClr val="0099FF"/>
                </a:solidFill>
              </a:rPr>
              <a:t>相感應電動機內之磁場變化可以分解為兩個大小</a:t>
            </a:r>
            <a:r>
              <a:rPr lang="zh-TW" altLang="en-US" dirty="0" smtClean="0">
                <a:solidFill>
                  <a:srgbClr val="0099FF"/>
                </a:solidFill>
              </a:rPr>
              <a:t>相等</a:t>
            </a:r>
            <a:r>
              <a:rPr lang="en-US" altLang="zh-TW" dirty="0" smtClean="0">
                <a:solidFill>
                  <a:srgbClr val="0099FF"/>
                </a:solidFill>
              </a:rPr>
              <a:t>		</a:t>
            </a:r>
            <a:r>
              <a:rPr lang="zh-TW" altLang="en-US" dirty="0" smtClean="0">
                <a:solidFill>
                  <a:srgbClr val="0099FF"/>
                </a:solidFill>
              </a:rPr>
              <a:t>    、</a:t>
            </a:r>
            <a:r>
              <a:rPr lang="zh-TW" altLang="en-US" dirty="0">
                <a:solidFill>
                  <a:srgbClr val="0099FF"/>
                </a:solidFill>
              </a:rPr>
              <a:t>速度</a:t>
            </a:r>
            <a:r>
              <a:rPr lang="zh-TW" altLang="en-US" dirty="0" smtClean="0">
                <a:solidFill>
                  <a:srgbClr val="0099FF"/>
                </a:solidFill>
              </a:rPr>
              <a:t>相同</a:t>
            </a:r>
            <a:r>
              <a:rPr lang="en-US" altLang="zh-TW" dirty="0" smtClean="0">
                <a:solidFill>
                  <a:srgbClr val="0099FF"/>
                </a:solidFill>
              </a:rPr>
              <a:t>		</a:t>
            </a:r>
            <a:r>
              <a:rPr lang="zh-TW" altLang="en-US" dirty="0" smtClean="0">
                <a:solidFill>
                  <a:srgbClr val="0099FF"/>
                </a:solidFill>
              </a:rPr>
              <a:t> ，</a:t>
            </a:r>
            <a:r>
              <a:rPr lang="zh-TW" altLang="en-US" dirty="0">
                <a:solidFill>
                  <a:srgbClr val="0099FF"/>
                </a:solidFill>
              </a:rPr>
              <a:t>但旋轉方向相反的磁場所合成， 此現象稱為雙旋轉磁場</a:t>
            </a:r>
            <a:r>
              <a:rPr lang="zh-TW" altLang="en-US" dirty="0" smtClean="0">
                <a:solidFill>
                  <a:srgbClr val="0099FF"/>
                </a:solidFill>
              </a:rPr>
              <a:t>論</a:t>
            </a:r>
            <a:endParaRPr lang="en-US" altLang="zh-TW" dirty="0" smtClean="0">
              <a:solidFill>
                <a:srgbClr val="0099FF"/>
              </a:solidFill>
            </a:endParaRPr>
          </a:p>
          <a:p>
            <a:pPr eaLnBrk="1">
              <a:lnSpc>
                <a:spcPct val="150000"/>
              </a:lnSpc>
              <a:tabLst>
                <a:tab pos="712788" algn="l"/>
              </a:tabLst>
            </a:pPr>
            <a:r>
              <a:rPr lang="en-US" altLang="zh-TW" dirty="0"/>
              <a:t>	</a:t>
            </a:r>
            <a:r>
              <a:rPr lang="zh-TW" altLang="en-US" dirty="0" smtClean="0">
                <a:solidFill>
                  <a:srgbClr val="0099FF"/>
                </a:solidFill>
              </a:rPr>
              <a:t>起動</a:t>
            </a:r>
            <a:r>
              <a:rPr lang="zh-TW" altLang="en-US" dirty="0">
                <a:solidFill>
                  <a:srgbClr val="0099FF"/>
                </a:solidFill>
              </a:rPr>
              <a:t>瞬間由於轉子轉速為</a:t>
            </a:r>
            <a:r>
              <a:rPr lang="en-US" altLang="zh-TW" dirty="0">
                <a:solidFill>
                  <a:srgbClr val="0099FF"/>
                </a:solidFill>
              </a:rPr>
              <a:t>0</a:t>
            </a:r>
            <a:r>
              <a:rPr lang="zh-TW" altLang="en-US" dirty="0">
                <a:solidFill>
                  <a:srgbClr val="0099FF"/>
                </a:solidFill>
              </a:rPr>
              <a:t>，因此轉差率</a:t>
            </a:r>
            <a:r>
              <a:rPr lang="en-US" altLang="zh-TW" i="1" dirty="0">
                <a:solidFill>
                  <a:srgbClr val="0099FF"/>
                </a:solidFill>
              </a:rPr>
              <a:t>S </a:t>
            </a:r>
            <a:r>
              <a:rPr lang="en-US" altLang="zh-TW" dirty="0">
                <a:solidFill>
                  <a:srgbClr val="0099FF"/>
                </a:solidFill>
              </a:rPr>
              <a:t>= 1</a:t>
            </a:r>
            <a:r>
              <a:rPr lang="zh-TW" altLang="en-US" dirty="0">
                <a:solidFill>
                  <a:srgbClr val="0099FF"/>
                </a:solidFill>
              </a:rPr>
              <a:t>，兩旋轉磁場所產生的轉矩</a:t>
            </a:r>
            <a:r>
              <a:rPr lang="en-US" altLang="zh-TW" i="1" dirty="0">
                <a:solidFill>
                  <a:srgbClr val="0099FF"/>
                </a:solidFill>
              </a:rPr>
              <a:t>T</a:t>
            </a:r>
            <a:r>
              <a:rPr lang="en-US" altLang="zh-TW" i="1" baseline="-25000" dirty="0">
                <a:solidFill>
                  <a:srgbClr val="0099FF"/>
                </a:solidFill>
              </a:rPr>
              <a:t>A</a:t>
            </a:r>
            <a:r>
              <a:rPr lang="en-US" altLang="zh-TW" i="1" dirty="0">
                <a:solidFill>
                  <a:srgbClr val="0099FF"/>
                </a:solidFill>
              </a:rPr>
              <a:t> </a:t>
            </a:r>
            <a:r>
              <a:rPr lang="zh-TW" altLang="en-US" dirty="0">
                <a:solidFill>
                  <a:srgbClr val="0099FF"/>
                </a:solidFill>
              </a:rPr>
              <a:t>與</a:t>
            </a:r>
            <a:r>
              <a:rPr lang="en-US" altLang="zh-TW" i="1" dirty="0">
                <a:solidFill>
                  <a:srgbClr val="0099FF"/>
                </a:solidFill>
              </a:rPr>
              <a:t>T</a:t>
            </a:r>
            <a:r>
              <a:rPr lang="en-US" altLang="zh-TW" i="1" baseline="-25000" dirty="0">
                <a:solidFill>
                  <a:srgbClr val="0099FF"/>
                </a:solidFill>
              </a:rPr>
              <a:t>B</a:t>
            </a:r>
            <a:r>
              <a:rPr lang="en-US" altLang="zh-TW" i="1" dirty="0">
                <a:solidFill>
                  <a:srgbClr val="0099FF"/>
                </a:solidFill>
              </a:rPr>
              <a:t> </a:t>
            </a:r>
            <a:r>
              <a:rPr lang="zh-TW" altLang="en-US" dirty="0">
                <a:solidFill>
                  <a:srgbClr val="0099FF"/>
                </a:solidFill>
              </a:rPr>
              <a:t>大小相等但方向相反，造成電動機無法</a:t>
            </a:r>
            <a:r>
              <a:rPr lang="zh-TW" altLang="en-US" dirty="0" smtClean="0">
                <a:solidFill>
                  <a:srgbClr val="0099FF"/>
                </a:solidFill>
              </a:rPr>
              <a:t>自行起動。</a:t>
            </a:r>
            <a:endParaRPr lang="zh-TW" altLang="en-US" dirty="0">
              <a:solidFill>
                <a:srgbClr val="0099FF"/>
              </a:solidFill>
            </a:endParaRPr>
          </a:p>
          <a:p>
            <a:pPr>
              <a:tabLst>
                <a:tab pos="712788" algn="l"/>
              </a:tabLst>
            </a:pPr>
            <a:r>
              <a:rPr lang="en-US" altLang="zh-TW" dirty="0">
                <a:solidFill>
                  <a:srgbClr val="0099FF"/>
                </a:solidFill>
              </a:rPr>
              <a:t>	</a:t>
            </a:r>
            <a:r>
              <a:rPr lang="zh-TW" altLang="en-US" dirty="0" smtClean="0">
                <a:solidFill>
                  <a:srgbClr val="0099FF"/>
                </a:solidFill>
              </a:rPr>
              <a:t>單</a:t>
            </a:r>
            <a:r>
              <a:rPr lang="zh-TW" altLang="en-US" dirty="0">
                <a:solidFill>
                  <a:srgbClr val="0099FF"/>
                </a:solidFill>
              </a:rPr>
              <a:t>繞組的單相感應電動機無法自行起動，但透過外力起動後恆依被起動方向持續旋轉。</a:t>
            </a:r>
          </a:p>
        </p:txBody>
      </p:sp>
      <p:graphicFrame>
        <p:nvGraphicFramePr>
          <p:cNvPr id="4" name="物件 3"/>
          <p:cNvGraphicFramePr>
            <a:graphicFrameLocks noChangeAspect="1"/>
          </p:cNvGraphicFramePr>
          <p:nvPr>
            <p:extLst>
              <p:ext uri="{D42A27DB-BD31-4B8C-83A1-F6EECF244321}">
                <p14:modId xmlns:p14="http://schemas.microsoft.com/office/powerpoint/2010/main" val="23541727"/>
              </p:ext>
            </p:extLst>
          </p:nvPr>
        </p:nvGraphicFramePr>
        <p:xfrm>
          <a:off x="1848403" y="2204864"/>
          <a:ext cx="1715485" cy="648072"/>
        </p:xfrm>
        <a:graphic>
          <a:graphicData uri="http://schemas.openxmlformats.org/presentationml/2006/ole">
            <mc:AlternateContent xmlns:mc="http://schemas.openxmlformats.org/markup-compatibility/2006">
              <mc:Choice xmlns:v="urn:schemas-microsoft-com:vml" Requires="v">
                <p:oleObj spid="_x0000_s1044" name="Equation" r:id="rId3" imgW="1143000" imgH="431640" progId="Equation.DSMT4">
                  <p:embed/>
                </p:oleObj>
              </mc:Choice>
              <mc:Fallback>
                <p:oleObj name="Equation" r:id="rId3" imgW="1143000" imgH="431640" progId="Equation.DSMT4">
                  <p:embed/>
                  <p:pic>
                    <p:nvPicPr>
                      <p:cNvPr id="0" name=""/>
                      <p:cNvPicPr/>
                      <p:nvPr/>
                    </p:nvPicPr>
                    <p:blipFill>
                      <a:blip r:embed="rId4"/>
                      <a:stretch>
                        <a:fillRect/>
                      </a:stretch>
                    </p:blipFill>
                    <p:spPr>
                      <a:xfrm>
                        <a:off x="1848403" y="2204864"/>
                        <a:ext cx="1715485" cy="648072"/>
                      </a:xfrm>
                      <a:prstGeom prst="rect">
                        <a:avLst/>
                      </a:prstGeom>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2647146013"/>
              </p:ext>
            </p:extLst>
          </p:nvPr>
        </p:nvGraphicFramePr>
        <p:xfrm>
          <a:off x="5436096" y="2132856"/>
          <a:ext cx="1397803" cy="720080"/>
        </p:xfrm>
        <a:graphic>
          <a:graphicData uri="http://schemas.openxmlformats.org/presentationml/2006/ole">
            <mc:AlternateContent xmlns:mc="http://schemas.openxmlformats.org/markup-compatibility/2006">
              <mc:Choice xmlns:v="urn:schemas-microsoft-com:vml" Requires="v">
                <p:oleObj spid="_x0000_s1045" name="Equation" r:id="rId5" imgW="838080" imgH="431640" progId="Equation.DSMT4">
                  <p:embed/>
                </p:oleObj>
              </mc:Choice>
              <mc:Fallback>
                <p:oleObj name="Equation" r:id="rId5" imgW="838080" imgH="431640" progId="Equation.DSMT4">
                  <p:embed/>
                  <p:pic>
                    <p:nvPicPr>
                      <p:cNvPr id="0" name=""/>
                      <p:cNvPicPr/>
                      <p:nvPr/>
                    </p:nvPicPr>
                    <p:blipFill>
                      <a:blip r:embed="rId6"/>
                      <a:stretch>
                        <a:fillRect/>
                      </a:stretch>
                    </p:blipFill>
                    <p:spPr>
                      <a:xfrm>
                        <a:off x="5436096" y="2132856"/>
                        <a:ext cx="1397803" cy="720080"/>
                      </a:xfrm>
                      <a:prstGeom prst="rect">
                        <a:avLst/>
                      </a:prstGeom>
                    </p:spPr>
                  </p:pic>
                </p:oleObj>
              </mc:Fallback>
            </mc:AlternateContent>
          </a:graphicData>
        </a:graphic>
      </p:graphicFrame>
    </p:spTree>
    <p:extLst>
      <p:ext uri="{BB962C8B-B14F-4D97-AF65-F5344CB8AC3E}">
        <p14:creationId xmlns:p14="http://schemas.microsoft.com/office/powerpoint/2010/main" val="1961116006"/>
      </p:ext>
    </p:extLst>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r>
              <a:rPr lang="zh-TW" altLang="en-US" sz="3200" b="1" dirty="0" smtClean="0">
                <a:solidFill>
                  <a:srgbClr val="00B050"/>
                </a:solidFill>
              </a:rPr>
              <a:t>三</a:t>
            </a:r>
            <a:r>
              <a:rPr lang="zh-TW" altLang="en-US" sz="3200" b="1" dirty="0">
                <a:solidFill>
                  <a:srgbClr val="00B050"/>
                </a:solidFill>
              </a:rPr>
              <a:t>、改變頻率控速法</a:t>
            </a:r>
            <a:endParaRPr lang="zh-TW" altLang="en-US" sz="3200" dirty="0">
              <a:solidFill>
                <a:srgbClr val="00B050"/>
              </a:solidFill>
            </a:endParaRPr>
          </a:p>
          <a:p>
            <a:pPr eaLnBrk="1">
              <a:tabLst>
                <a:tab pos="712788" algn="l"/>
              </a:tabLst>
            </a:pPr>
            <a:r>
              <a:rPr lang="en-US" altLang="zh-TW" dirty="0" smtClean="0"/>
              <a:t>	</a:t>
            </a:r>
            <a:r>
              <a:rPr lang="zh-TW" altLang="en-US" dirty="0" smtClean="0"/>
              <a:t>圖</a:t>
            </a:r>
            <a:r>
              <a:rPr lang="en-US" altLang="zh-TW" dirty="0"/>
              <a:t>5-21 </a:t>
            </a:r>
            <a:r>
              <a:rPr lang="zh-TW" altLang="en-US" dirty="0"/>
              <a:t>是利用四個電晶體組成</a:t>
            </a:r>
            <a:r>
              <a:rPr lang="en-US" altLang="zh-TW" i="1" dirty="0"/>
              <a:t>H </a:t>
            </a:r>
            <a:r>
              <a:rPr lang="zh-TW" altLang="en-US" dirty="0"/>
              <a:t>橋變流器的基本電路，此電路以直流電為電源，透過電晶體輪流切換產生正、負脈衝，以脈波寬度調變</a:t>
            </a:r>
            <a:r>
              <a:rPr lang="en-US" altLang="zh-TW" dirty="0"/>
              <a:t>(</a:t>
            </a:r>
            <a:r>
              <a:rPr lang="en-US" altLang="zh-TW" dirty="0" err="1"/>
              <a:t>pluse</a:t>
            </a:r>
            <a:r>
              <a:rPr lang="en-US" altLang="zh-TW" dirty="0"/>
              <a:t> width modulation, PWM) </a:t>
            </a:r>
            <a:r>
              <a:rPr lang="zh-TW" altLang="en-US" dirty="0"/>
              <a:t>的方式模擬出各種頻率的交流電</a:t>
            </a:r>
            <a:r>
              <a:rPr lang="zh-TW" altLang="en-US" dirty="0" smtClean="0"/>
              <a:t>。</a:t>
            </a:r>
            <a:endParaRPr lang="en-US" altLang="zh-TW" dirty="0" smtClean="0"/>
          </a:p>
          <a:p>
            <a:pPr eaLnBrk="1">
              <a:tabLst>
                <a:tab pos="712788" algn="l"/>
              </a:tabLst>
            </a:pPr>
            <a:r>
              <a:rPr lang="en-US" altLang="zh-TW" dirty="0" smtClean="0"/>
              <a:t>	</a:t>
            </a:r>
            <a:r>
              <a:rPr lang="zh-TW" altLang="en-US" dirty="0" smtClean="0">
                <a:solidFill>
                  <a:srgbClr val="0099FF"/>
                </a:solidFill>
              </a:rPr>
              <a:t>每</a:t>
            </a:r>
            <a:r>
              <a:rPr lang="zh-TW" altLang="en-US" dirty="0">
                <a:solidFill>
                  <a:srgbClr val="0099FF"/>
                </a:solidFill>
              </a:rPr>
              <a:t>個電晶體旁並聯二極體稱為飛輪二極體</a:t>
            </a:r>
            <a:r>
              <a:rPr lang="en-US" altLang="zh-TW" dirty="0">
                <a:solidFill>
                  <a:srgbClr val="0099FF"/>
                </a:solidFill>
              </a:rPr>
              <a:t>(flywheel diode)</a:t>
            </a:r>
            <a:r>
              <a:rPr lang="zh-TW" altLang="en-US" dirty="0"/>
              <a:t>，其目的是避免正負半波切換時，電動機等電感性負載會因為電流變化產生反電勢， 而造成電路損害。</a:t>
            </a:r>
          </a:p>
        </p:txBody>
      </p:sp>
    </p:spTree>
    <p:extLst>
      <p:ext uri="{BB962C8B-B14F-4D97-AF65-F5344CB8AC3E}">
        <p14:creationId xmlns:p14="http://schemas.microsoft.com/office/powerpoint/2010/main" val="2047725466"/>
      </p:ext>
    </p:extLst>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162" y="2204864"/>
            <a:ext cx="5888571"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415239"/>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正</a:t>
            </a:r>
            <a:r>
              <a:rPr lang="zh-TW" altLang="en-US" dirty="0"/>
              <a:t>轉轉差</a:t>
            </a:r>
            <a:r>
              <a:rPr lang="zh-TW" altLang="en-US" dirty="0" smtClean="0"/>
              <a:t>率</a:t>
            </a:r>
            <a:endParaRPr lang="en-US" altLang="zh-TW" dirty="0" smtClean="0"/>
          </a:p>
          <a:p>
            <a:endParaRPr lang="en-US" altLang="zh-TW" dirty="0"/>
          </a:p>
          <a:p>
            <a:endParaRPr lang="en-US" altLang="zh-TW" dirty="0" smtClean="0"/>
          </a:p>
          <a:p>
            <a:r>
              <a:rPr lang="zh-TW" altLang="en-US" dirty="0" smtClean="0"/>
              <a:t>相對</a:t>
            </a:r>
            <a:r>
              <a:rPr lang="zh-TW" altLang="en-US" dirty="0"/>
              <a:t>於逆時針轉向之旋轉磁場而言，反轉轉差率 </a:t>
            </a:r>
            <a:r>
              <a:rPr lang="zh-TW" altLang="en-US" dirty="0" smtClean="0"/>
              <a:t> </a:t>
            </a:r>
            <a:endParaRPr lang="zh-TW"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8135938" cy="88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553965"/>
            <a:ext cx="8135938" cy="883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483995"/>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433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700808"/>
            <a:ext cx="7056784" cy="457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145492"/>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135938" cy="45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bwMode="auto">
          <a:xfrm>
            <a:off x="1691680" y="2996952"/>
            <a:ext cx="5400600" cy="2520280"/>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3915686000"/>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135938" cy="45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175796"/>
      </p:ext>
    </p:extLst>
  </p:cSld>
  <p:clrMapOvr>
    <a:masterClrMapping/>
  </p:clrMapOvr>
  <p:transition>
    <p:wipe/>
  </p:transition>
</p:sld>
</file>

<file path=ppt/theme/theme1.xml><?xml version="1.0" encoding="utf-8"?>
<a:theme xmlns:a="http://schemas.openxmlformats.org/drawingml/2006/main" name="25_1-1">
  <a:themeElements>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5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5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5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5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5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5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5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5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7_1-1">
  <a:themeElements>
    <a:clrScheme name="27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7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7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7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7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7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7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7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7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7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6_1-1">
  <a:themeElements>
    <a:clrScheme name="2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6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6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6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6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6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6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6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6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1-1">
  <a:themeElements>
    <a:clrScheme name="6-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1">
      <a:majorFont>
        <a:latin typeface="Arial"/>
        <a:ea typeface="微軟正黑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6-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1-1">
  <a:themeElements>
    <a:clrScheme name="3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3472</TotalTime>
  <Words>387</Words>
  <Application>Microsoft Office PowerPoint</Application>
  <PresentationFormat>如螢幕大小 (4:3)</PresentationFormat>
  <Paragraphs>106</Paragraphs>
  <Slides>51</Slides>
  <Notes>1</Notes>
  <HiddenSlides>0</HiddenSlides>
  <MMClips>0</MMClips>
  <ScaleCrop>false</ScaleCrop>
  <HeadingPairs>
    <vt:vector size="6" baseType="variant">
      <vt:variant>
        <vt:lpstr>佈景主題</vt:lpstr>
      </vt:variant>
      <vt:variant>
        <vt:i4>5</vt:i4>
      </vt:variant>
      <vt:variant>
        <vt:lpstr>內嵌 OLE 伺服程式</vt:lpstr>
      </vt:variant>
      <vt:variant>
        <vt:i4>1</vt:i4>
      </vt:variant>
      <vt:variant>
        <vt:lpstr>投影片標題</vt:lpstr>
      </vt:variant>
      <vt:variant>
        <vt:i4>51</vt:i4>
      </vt:variant>
    </vt:vector>
  </HeadingPairs>
  <TitlesOfParts>
    <vt:vector size="57" baseType="lpstr">
      <vt:lpstr>25_1-1</vt:lpstr>
      <vt:lpstr>27_1-1</vt:lpstr>
      <vt:lpstr>26_1-1</vt:lpstr>
      <vt:lpstr>2_1-1</vt:lpstr>
      <vt:lpstr>3_1-1</vt:lpstr>
      <vt:lpstr>Equation</vt:lpstr>
      <vt:lpstr>PowerPoint 簡報</vt:lpstr>
      <vt:lpstr>5-1　單相感應電動機之原理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5-2　單相感應電動機之構造及分類</vt:lpstr>
      <vt:lpstr>PowerPoint 簡報</vt:lpstr>
      <vt:lpstr>PowerPoint 簡報</vt:lpstr>
      <vt:lpstr>PowerPoint 簡報</vt:lpstr>
      <vt:lpstr>PowerPoint 簡報</vt:lpstr>
      <vt:lpstr>PowerPoint 簡報</vt:lpstr>
      <vt:lpstr>5-3　單相感應電動機之起動、特性及用途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5-4　單相感應電動機之速率控制</vt:lpstr>
      <vt:lpstr>PowerPoint 簡報</vt:lpstr>
      <vt:lpstr>PowerPoint 簡報</vt:lpstr>
      <vt:lpstr>PowerPoint 簡報</vt:lpstr>
      <vt:lpstr>PowerPoint 簡報</vt:lpstr>
      <vt:lpstr>PowerPoint 簡報</vt:lpstr>
      <vt:lpstr>PowerPoint 簡報</vt:lpstr>
    </vt:vector>
  </TitlesOfParts>
  <Company>CHWA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06346_數學I</dc:title>
  <dc:creator>CHWA</dc:creator>
  <cp:lastModifiedBy>chwa</cp:lastModifiedBy>
  <cp:revision>422</cp:revision>
  <dcterms:created xsi:type="dcterms:W3CDTF">2008-07-10T09:39:22Z</dcterms:created>
  <dcterms:modified xsi:type="dcterms:W3CDTF">2021-02-05T07:51:42Z</dcterms:modified>
</cp:coreProperties>
</file>